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7" r:id="rId2"/>
  </p:sldMasterIdLst>
  <p:notesMasterIdLst>
    <p:notesMasterId r:id="rId60"/>
  </p:notesMasterIdLst>
  <p:sldIdLst>
    <p:sldId id="2147470427" r:id="rId3"/>
    <p:sldId id="402" r:id="rId4"/>
    <p:sldId id="4833" r:id="rId5"/>
    <p:sldId id="4839" r:id="rId6"/>
    <p:sldId id="2147470438" r:id="rId7"/>
    <p:sldId id="2147470429" r:id="rId8"/>
    <p:sldId id="2147470447" r:id="rId9"/>
    <p:sldId id="2147470464" r:id="rId10"/>
    <p:sldId id="2147470449" r:id="rId11"/>
    <p:sldId id="2147470475" r:id="rId12"/>
    <p:sldId id="2147470448" r:id="rId13"/>
    <p:sldId id="2147470450" r:id="rId14"/>
    <p:sldId id="2147470441" r:id="rId15"/>
    <p:sldId id="2147470465" r:id="rId16"/>
    <p:sldId id="2147470482" r:id="rId17"/>
    <p:sldId id="2147470490" r:id="rId18"/>
    <p:sldId id="2147470489" r:id="rId19"/>
    <p:sldId id="2147470430" r:id="rId20"/>
    <p:sldId id="2147470431" r:id="rId21"/>
    <p:sldId id="2147470467" r:id="rId22"/>
    <p:sldId id="343" r:id="rId23"/>
    <p:sldId id="2147470483" r:id="rId24"/>
    <p:sldId id="355" r:id="rId25"/>
    <p:sldId id="357" r:id="rId26"/>
    <p:sldId id="359" r:id="rId27"/>
    <p:sldId id="361" r:id="rId28"/>
    <p:sldId id="2147470455" r:id="rId29"/>
    <p:sldId id="2147470456" r:id="rId30"/>
    <p:sldId id="2147470452" r:id="rId31"/>
    <p:sldId id="2147470486" r:id="rId32"/>
    <p:sldId id="257" r:id="rId33"/>
    <p:sldId id="2147470421" r:id="rId34"/>
    <p:sldId id="2147470485" r:id="rId35"/>
    <p:sldId id="260" r:id="rId36"/>
    <p:sldId id="2147470487" r:id="rId37"/>
    <p:sldId id="1343" r:id="rId38"/>
    <p:sldId id="2147470468" r:id="rId39"/>
    <p:sldId id="2147470462" r:id="rId40"/>
    <p:sldId id="2147470469" r:id="rId41"/>
    <p:sldId id="2147470461" r:id="rId42"/>
    <p:sldId id="2147470481" r:id="rId43"/>
    <p:sldId id="362" r:id="rId44"/>
    <p:sldId id="370" r:id="rId45"/>
    <p:sldId id="2147470423" r:id="rId46"/>
    <p:sldId id="2147470434" r:id="rId47"/>
    <p:sldId id="2147470457" r:id="rId48"/>
    <p:sldId id="2147470458" r:id="rId49"/>
    <p:sldId id="2147470470" r:id="rId50"/>
    <p:sldId id="2147470471" r:id="rId51"/>
    <p:sldId id="2147470436" r:id="rId52"/>
    <p:sldId id="2147470472" r:id="rId53"/>
    <p:sldId id="2147470479" r:id="rId54"/>
    <p:sldId id="2147470473" r:id="rId55"/>
    <p:sldId id="2145708309" r:id="rId56"/>
    <p:sldId id="2147470480" r:id="rId57"/>
    <p:sldId id="2147470476" r:id="rId58"/>
    <p:sldId id="2147470484" r:id="rId59"/>
  </p:sldIdLst>
  <p:sldSz cx="12192000" cy="6858000"/>
  <p:notesSz cx="6858000" cy="9144000"/>
  <p:defaultTextStyle>
    <a:defPPr>
      <a:defRPr lang="en-US"/>
    </a:defPPr>
    <a:lvl1pPr algn="l" rtl="0" eaLnBrk="0" fontAlgn="base" hangingPunct="0">
      <a:spcBef>
        <a:spcPct val="0"/>
      </a:spcBef>
      <a:spcAft>
        <a:spcPct val="0"/>
      </a:spcAft>
      <a:defRPr sz="14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1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1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1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1400" kern="1200">
        <a:solidFill>
          <a:schemeClr val="tx1"/>
        </a:solidFill>
        <a:latin typeface="Arial" charset="0"/>
        <a:ea typeface="ＭＳ Ｐゴシック" charset="0"/>
        <a:cs typeface="+mn-cs"/>
      </a:defRPr>
    </a:lvl5pPr>
    <a:lvl6pPr marL="2286000" algn="l" defTabSz="457200" rtl="0" eaLnBrk="1" latinLnBrk="0" hangingPunct="1">
      <a:defRPr sz="1400" kern="1200">
        <a:solidFill>
          <a:schemeClr val="tx1"/>
        </a:solidFill>
        <a:latin typeface="Arial" charset="0"/>
        <a:ea typeface="ＭＳ Ｐゴシック" charset="0"/>
        <a:cs typeface="+mn-cs"/>
      </a:defRPr>
    </a:lvl6pPr>
    <a:lvl7pPr marL="2743200" algn="l" defTabSz="457200" rtl="0" eaLnBrk="1" latinLnBrk="0" hangingPunct="1">
      <a:defRPr sz="1400" kern="1200">
        <a:solidFill>
          <a:schemeClr val="tx1"/>
        </a:solidFill>
        <a:latin typeface="Arial" charset="0"/>
        <a:ea typeface="ＭＳ Ｐゴシック" charset="0"/>
        <a:cs typeface="+mn-cs"/>
      </a:defRPr>
    </a:lvl7pPr>
    <a:lvl8pPr marL="3200400" algn="l" defTabSz="457200" rtl="0" eaLnBrk="1" latinLnBrk="0" hangingPunct="1">
      <a:defRPr sz="1400" kern="1200">
        <a:solidFill>
          <a:schemeClr val="tx1"/>
        </a:solidFill>
        <a:latin typeface="Arial" charset="0"/>
        <a:ea typeface="ＭＳ Ｐゴシック" charset="0"/>
        <a:cs typeface="+mn-cs"/>
      </a:defRPr>
    </a:lvl8pPr>
    <a:lvl9pPr marL="3657600" algn="l" defTabSz="457200" rtl="0" eaLnBrk="1" latinLnBrk="0" hangingPunct="1">
      <a:defRPr sz="1400"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AB2143-B105-44FC-EB1D-36FA3D0C11A9}" name="Elizabeth Heller" initials="EH" userId="S::eheller@i3health.onmicrosoft.com::2e814dcf-6626-46dd-b806-c001c02526a3" providerId="AD"/>
  <p188:author id="{8AA89D51-7BED-D957-7DDE-61C691623124}" name="Eden Mack" initials="EM" userId="S::emaack@i3health.onmicrosoft.com::0a89d722-4076-41e8-b40e-792dd065d9bc" providerId="AD"/>
  <p188:author id="{DEA3D888-E42F-CC3C-0F5B-9964B9FC3ED5}" name="Lyn Brook" initials="LB" userId="S::lbrook@i3health.onmicrosoft.com::3b6ecb5b-1320-420e-84ba-0b4c3e6ea2bb" providerId="AD"/>
  <p188:author id="{57DCEAC5-1CE8-3DC7-B2AC-49E76415D7E8}" name="Kathleen Burns NP" initials="KN" userId="S::kaburns@coh.org::6b58c81d-d509-4e1d-9cf5-15aaf9259f22" providerId="AD"/>
  <p188:author id="{180F2DFB-511C-FBA5-AE04-F68378E29AF6}" name="Keira Smith" initials="KS" userId="S::ksmith@i3health.onmicrosoft.com::48cb1c97-c5ae-48e2-b4c1-b634a8821b8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9EFE7"/>
    <a:srgbClr val="D1DBCC"/>
    <a:srgbClr val="5A898B"/>
    <a:srgbClr val="568E14"/>
    <a:srgbClr val="6CA0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5289"/>
  </p:normalViewPr>
  <p:slideViewPr>
    <p:cSldViewPr snapToGrid="0" snapToObjects="1">
      <p:cViewPr varScale="1">
        <p:scale>
          <a:sx n="90" d="100"/>
          <a:sy n="90" d="100"/>
        </p:scale>
        <p:origin x="143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521050-A8CB-4C8B-B168-7640FAB8FC46}" type="datetimeFigureOut">
              <a:rPr lang="en-US" smtClean="0"/>
              <a:t>9/1/22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5097DE-4275-4D90-ACD3-66EF6C0FC62C}" type="slidenum">
              <a:rPr lang="en-US" smtClean="0"/>
              <a:t>‹#›</a:t>
            </a:fld>
            <a:endParaRPr lang="en-US"/>
          </a:p>
        </p:txBody>
      </p:sp>
    </p:spTree>
    <p:extLst>
      <p:ext uri="{BB962C8B-B14F-4D97-AF65-F5344CB8AC3E}">
        <p14:creationId xmlns:p14="http://schemas.microsoft.com/office/powerpoint/2010/main" val="2520656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ancer.net/node/19571"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cancer.net/node/25254"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sco.org/research-guidelines/quality-guidelines/guidelines/genitourinary-cancer#/9521"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asco.org/research-guidelines/quality-guidelines/guidelines/genitourinary-cancer#/9496"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meetinglibrary.asco.org/record/205332/abstrac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hemocare.com/chemotherapy/side-effects/low-blood-counts.aspx" TargetMode="External"/><Relationship Id="rId7" Type="http://schemas.openxmlformats.org/officeDocument/2006/relationships/hyperlink" Target="https://chemocare.com/chemotherapy/side-effects/nausea-vomiting-chemotherapy.aspx"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chemocare.com/chemotherapy/side-effects/fatigue-and-cancer.aspx" TargetMode="External"/><Relationship Id="rId5" Type="http://schemas.openxmlformats.org/officeDocument/2006/relationships/hyperlink" Target="https://chemocare.com/chemotherapy/side-effects/diarrhea-and-chemotherapy.aspx" TargetMode="External"/><Relationship Id="rId4" Type="http://schemas.openxmlformats.org/officeDocument/2006/relationships/hyperlink" Target="https://chemocare.com/chemotherapy/what-is-chemotherapy/what-is-nadir.aspx"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ancer.gov/news-events/cancer-currents-blog/2020/prostate-cancer-psma-pet-ct-metastasi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www.ncbi.nlm.nih.gov/pmc/articles/PMC3244646/" TargetMode="External"/><Relationship Id="rId3" Type="http://schemas.openxmlformats.org/officeDocument/2006/relationships/hyperlink" Target="https://www.ncbi.nlm.nih.gov/pmc/articles/PMC3589309/" TargetMode="External"/><Relationship Id="rId7" Type="http://schemas.openxmlformats.org/officeDocument/2006/relationships/hyperlink" Target="https://www.cancercenter.com/cancer-types/breast-cancer"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cancercenter.com/cancer-types/head-and-neck-cancer" TargetMode="External"/><Relationship Id="rId5" Type="http://schemas.openxmlformats.org/officeDocument/2006/relationships/hyperlink" Target="https://www.cancercenter.com/cancer-types/lung-cancer/types/small-cell-lung-cancer" TargetMode="External"/><Relationship Id="rId4" Type="http://schemas.openxmlformats.org/officeDocument/2006/relationships/hyperlink" Target="https://www.pdr.net/drug-summary/Vincristine-Sulfate-vincristine-sulfate-807.2146" TargetMode="External"/><Relationship Id="rId9" Type="http://schemas.openxmlformats.org/officeDocument/2006/relationships/hyperlink" Target="https://www.cancercenter.com/cancer-types/prostate-cancer"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ancer.org/cancer/prostate-cancer/detection-diagnosis-staging/tests.html"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cancer.org/research/surveillance-and-health-equity-science/surveillance-research.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ancer.net/about-us/cancernet-editorial-board"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cancer.net/node/34546" TargetMode="External"/><Relationship Id="rId4" Type="http://schemas.openxmlformats.org/officeDocument/2006/relationships/hyperlink" Target="https://www.cancer.net/node/1956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ncer.net/about-us/cancernet-editorial-board"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cancer.net/node/34546" TargetMode="External"/><Relationship Id="rId4" Type="http://schemas.openxmlformats.org/officeDocument/2006/relationships/hyperlink" Target="https://www.cancer.net/node/1956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0563"/>
            <a:ext cx="61468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376907-3CCC-7340-B687-6F094BC92014}" type="slidenum">
              <a:rPr lang="en-US" smtClean="0"/>
              <a:pPr/>
              <a:t>2</a:t>
            </a:fld>
            <a:endParaRPr lang="en-US"/>
          </a:p>
        </p:txBody>
      </p:sp>
    </p:spTree>
    <p:extLst>
      <p:ext uri="{BB962C8B-B14F-4D97-AF65-F5344CB8AC3E}">
        <p14:creationId xmlns:p14="http://schemas.microsoft.com/office/powerpoint/2010/main" val="2094436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No genomics done</a:t>
            </a:r>
          </a:p>
          <a:p>
            <a:pPr marL="171450" indent="-171450">
              <a:buFont typeface="Arial" panose="020B0604020202020204" pitchFamily="34" charset="0"/>
              <a:buChar char="•"/>
            </a:pPr>
            <a:r>
              <a:rPr lang="en-US"/>
              <a:t>Financial toxicity</a:t>
            </a:r>
          </a:p>
          <a:p>
            <a:pPr marL="171450" indent="-171450">
              <a:buFont typeface="Arial" panose="020B0604020202020204" pitchFamily="34" charset="0"/>
              <a:buChar char="•"/>
            </a:pPr>
            <a:r>
              <a:rPr lang="en-US"/>
              <a:t>Caregiver support </a:t>
            </a:r>
          </a:p>
          <a:p>
            <a:endParaRPr lang="en-US"/>
          </a:p>
        </p:txBody>
      </p:sp>
      <p:sp>
        <p:nvSpPr>
          <p:cNvPr id="4" name="Slide Number Placeholder 3"/>
          <p:cNvSpPr>
            <a:spLocks noGrp="1"/>
          </p:cNvSpPr>
          <p:nvPr>
            <p:ph type="sldNum" sz="quarter" idx="5"/>
          </p:nvPr>
        </p:nvSpPr>
        <p:spPr/>
        <p:txBody>
          <a:bodyPr/>
          <a:lstStyle/>
          <a:p>
            <a:fld id="{B85097DE-4275-4D90-ACD3-66EF6C0FC62C}" type="slidenum">
              <a:rPr lang="en-US" smtClean="0"/>
              <a:t>15</a:t>
            </a:fld>
            <a:endParaRPr lang="en-US"/>
          </a:p>
        </p:txBody>
      </p:sp>
    </p:spTree>
    <p:extLst>
      <p:ext uri="{BB962C8B-B14F-4D97-AF65-F5344CB8AC3E}">
        <p14:creationId xmlns:p14="http://schemas.microsoft.com/office/powerpoint/2010/main" val="864206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No genomics done</a:t>
            </a:r>
          </a:p>
          <a:p>
            <a:pPr marL="171450" indent="-171450">
              <a:buFont typeface="Arial" panose="020B0604020202020204" pitchFamily="34" charset="0"/>
              <a:buChar char="•"/>
            </a:pPr>
            <a:r>
              <a:rPr lang="en-US"/>
              <a:t>Financial toxicity</a:t>
            </a:r>
          </a:p>
          <a:p>
            <a:pPr marL="171450" indent="-171450">
              <a:buFont typeface="Arial" panose="020B0604020202020204" pitchFamily="34" charset="0"/>
              <a:buChar char="•"/>
            </a:pPr>
            <a:r>
              <a:rPr lang="en-US"/>
              <a:t>Caregiver support </a:t>
            </a:r>
          </a:p>
          <a:p>
            <a:endParaRPr lang="en-US"/>
          </a:p>
        </p:txBody>
      </p:sp>
      <p:sp>
        <p:nvSpPr>
          <p:cNvPr id="4" name="Slide Number Placeholder 3"/>
          <p:cNvSpPr>
            <a:spLocks noGrp="1"/>
          </p:cNvSpPr>
          <p:nvPr>
            <p:ph type="sldNum" sz="quarter" idx="5"/>
          </p:nvPr>
        </p:nvSpPr>
        <p:spPr/>
        <p:txBody>
          <a:bodyPr/>
          <a:lstStyle/>
          <a:p>
            <a:fld id="{B85097DE-4275-4D90-ACD3-66EF6C0FC62C}" type="slidenum">
              <a:rPr lang="en-US" smtClean="0"/>
              <a:t>16</a:t>
            </a:fld>
            <a:endParaRPr lang="en-US"/>
          </a:p>
        </p:txBody>
      </p:sp>
    </p:spTree>
    <p:extLst>
      <p:ext uri="{BB962C8B-B14F-4D97-AF65-F5344CB8AC3E}">
        <p14:creationId xmlns:p14="http://schemas.microsoft.com/office/powerpoint/2010/main" val="3889002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9C5F12"/>
                </a:solidFill>
                <a:effectLst/>
                <a:latin typeface="Arial" panose="020B0604020202020204" pitchFamily="34" charset="0"/>
              </a:rPr>
              <a:t>Side effects of hormonal therapy</a:t>
            </a:r>
          </a:p>
          <a:p>
            <a:pPr algn="l" fontAlgn="base"/>
            <a:endParaRPr lang="en-US" b="0" i="0">
              <a:solidFill>
                <a:srgbClr val="9C5F12"/>
              </a:solidFill>
              <a:effectLst/>
              <a:latin typeface="Arial" panose="020B0604020202020204" pitchFamily="34" charset="0"/>
            </a:endParaRPr>
          </a:p>
          <a:p>
            <a:pPr algn="l" fontAlgn="base"/>
            <a:r>
              <a:rPr lang="en-US" b="0" i="0">
                <a:solidFill>
                  <a:srgbClr val="000000"/>
                </a:solidFill>
                <a:effectLst/>
                <a:latin typeface="Arial" panose="020B0604020202020204" pitchFamily="34" charset="0"/>
              </a:rPr>
              <a:t>These treatments will cause side effects that generally go away after treatment has finished, except in those who have had an orchiectomy. General side effects include the following:</a:t>
            </a:r>
          </a:p>
          <a:p>
            <a:pPr algn="l" fontAlgn="base"/>
            <a:endParaRPr lang="en-US" b="0" i="0">
              <a:solidFill>
                <a:srgbClr val="000000"/>
              </a:solidFill>
              <a:effectLst/>
              <a:latin typeface="Arial" panose="020B0604020202020204" pitchFamily="34" charset="0"/>
            </a:endParaRPr>
          </a:p>
          <a:p>
            <a:pPr algn="l" fontAlgn="base">
              <a:buFont typeface="Arial" panose="020B0604020202020204" pitchFamily="34" charset="0"/>
              <a:buChar char="•"/>
            </a:pPr>
            <a:r>
              <a:rPr lang="en-US" b="0" i="0">
                <a:solidFill>
                  <a:srgbClr val="000000"/>
                </a:solidFill>
                <a:effectLst/>
                <a:latin typeface="Arial" panose="020B0604020202020204" pitchFamily="34" charset="0"/>
              </a:rPr>
              <a:t> Erectile dysfunction</a:t>
            </a:r>
          </a:p>
          <a:p>
            <a:pPr algn="l" fontAlgn="base">
              <a:buFont typeface="Arial" panose="020B0604020202020204" pitchFamily="34" charset="0"/>
              <a:buChar char="•"/>
            </a:pPr>
            <a:r>
              <a:rPr lang="en-US" b="0" i="0">
                <a:solidFill>
                  <a:srgbClr val="000000"/>
                </a:solidFill>
                <a:effectLst/>
                <a:latin typeface="Arial" panose="020B0604020202020204" pitchFamily="34" charset="0"/>
              </a:rPr>
              <a:t> Loss of sexual desire</a:t>
            </a:r>
          </a:p>
          <a:p>
            <a:pPr algn="l" fontAlgn="base">
              <a:buFont typeface="Arial" panose="020B0604020202020204" pitchFamily="34" charset="0"/>
              <a:buChar char="•"/>
            </a:pPr>
            <a:r>
              <a:rPr lang="en-US" b="0" i="0">
                <a:solidFill>
                  <a:srgbClr val="000000"/>
                </a:solidFill>
                <a:effectLst/>
                <a:latin typeface="Arial" panose="020B0604020202020204" pitchFamily="34" charset="0"/>
              </a:rPr>
              <a:t> Hot flashes with sweating</a:t>
            </a:r>
          </a:p>
          <a:p>
            <a:pPr algn="l" fontAlgn="base">
              <a:buFont typeface="Arial" panose="020B0604020202020204" pitchFamily="34" charset="0"/>
              <a:buChar char="•"/>
            </a:pPr>
            <a:r>
              <a:rPr lang="en-US" b="0" i="0">
                <a:solidFill>
                  <a:srgbClr val="000000"/>
                </a:solidFill>
                <a:effectLst/>
                <a:latin typeface="Arial" panose="020B0604020202020204" pitchFamily="34" charset="0"/>
              </a:rPr>
              <a:t> Gynecomastia, which is growth of breast tissue that sometimes can lead to discomfort</a:t>
            </a:r>
          </a:p>
          <a:p>
            <a:pPr algn="l" fontAlgn="base">
              <a:buFont typeface="Arial" panose="020B0604020202020204" pitchFamily="34" charset="0"/>
              <a:buChar char="•"/>
            </a:pPr>
            <a:r>
              <a:rPr lang="en-US" b="0" i="0">
                <a:solidFill>
                  <a:srgbClr val="000000"/>
                </a:solidFill>
                <a:effectLst/>
                <a:latin typeface="Arial" panose="020B0604020202020204" pitchFamily="34" charset="0"/>
              </a:rPr>
              <a:t> Depression</a:t>
            </a:r>
          </a:p>
          <a:p>
            <a:pPr algn="l" fontAlgn="base">
              <a:buFont typeface="Arial" panose="020B0604020202020204" pitchFamily="34" charset="0"/>
              <a:buChar char="•"/>
            </a:pPr>
            <a:r>
              <a:rPr lang="en-US" b="0" i="0">
                <a:solidFill>
                  <a:srgbClr val="000000"/>
                </a:solidFill>
                <a:effectLst/>
                <a:latin typeface="Arial" panose="020B0604020202020204" pitchFamily="34" charset="0"/>
              </a:rPr>
              <a:t> Cognitive dysfunction and memory loss</a:t>
            </a:r>
          </a:p>
          <a:p>
            <a:pPr algn="l" fontAlgn="base">
              <a:buFont typeface="Arial" panose="020B0604020202020204" pitchFamily="34" charset="0"/>
              <a:buChar char="•"/>
            </a:pPr>
            <a:r>
              <a:rPr lang="en-US" b="0" i="0">
                <a:solidFill>
                  <a:srgbClr val="000000"/>
                </a:solidFill>
                <a:effectLst/>
                <a:latin typeface="Arial" panose="020B0604020202020204" pitchFamily="34" charset="0"/>
              </a:rPr>
              <a:t> Heart problems and heart disease</a:t>
            </a:r>
          </a:p>
          <a:p>
            <a:pPr algn="l" fontAlgn="base">
              <a:buFont typeface="Arial" panose="020B0604020202020204" pitchFamily="34" charset="0"/>
              <a:buChar char="•"/>
            </a:pPr>
            <a:r>
              <a:rPr lang="en-US" b="0" i="0">
                <a:solidFill>
                  <a:srgbClr val="000000"/>
                </a:solidFill>
                <a:effectLst/>
                <a:latin typeface="Arial" panose="020B0604020202020204" pitchFamily="34" charset="0"/>
              </a:rPr>
              <a:t> Weight gain</a:t>
            </a:r>
          </a:p>
          <a:p>
            <a:pPr algn="l" fontAlgn="base">
              <a:buFont typeface="Arial" panose="020B0604020202020204" pitchFamily="34" charset="0"/>
              <a:buChar char="•"/>
            </a:pPr>
            <a:r>
              <a:rPr lang="en-US" b="0" i="0">
                <a:solidFill>
                  <a:srgbClr val="000000"/>
                </a:solidFill>
                <a:effectLst/>
                <a:latin typeface="Arial" panose="020B0604020202020204" pitchFamily="34" charset="0"/>
              </a:rPr>
              <a:t> Loss of muscle mass</a:t>
            </a:r>
          </a:p>
          <a:p>
            <a:pPr algn="l" fontAlgn="base">
              <a:buFont typeface="Arial" panose="020B0604020202020204" pitchFamily="34" charset="0"/>
              <a:buChar char="•"/>
            </a:pPr>
            <a:r>
              <a:rPr lang="en-US" b="0" i="0">
                <a:solidFill>
                  <a:srgbClr val="000000"/>
                </a:solidFill>
                <a:effectLst/>
                <a:latin typeface="Arial" panose="020B0604020202020204" pitchFamily="34" charset="0"/>
              </a:rPr>
              <a:t> Osteopenia or osteoporosis, which is thinning of bones</a:t>
            </a:r>
          </a:p>
          <a:p>
            <a:pPr algn="l" fontAlgn="base">
              <a:buFont typeface="Arial" panose="020B0604020202020204" pitchFamily="34" charset="0"/>
              <a:buChar char="•"/>
            </a:pPr>
            <a:endParaRPr lang="en-US" b="0" i="0">
              <a:solidFill>
                <a:srgbClr val="000000"/>
              </a:solidFill>
              <a:effectLst/>
              <a:latin typeface="Arial" panose="020B0604020202020204" pitchFamily="34" charset="0"/>
            </a:endParaRPr>
          </a:p>
          <a:p>
            <a:pPr algn="l" fontAlgn="base"/>
            <a:r>
              <a:rPr lang="en-US" b="0" i="0">
                <a:solidFill>
                  <a:srgbClr val="000000"/>
                </a:solidFill>
                <a:effectLst/>
                <a:latin typeface="Arial" panose="020B0604020202020204" pitchFamily="34" charset="0"/>
              </a:rPr>
              <a:t>Learn more about coping with the sexual side effects of prostate cancer treatment in the </a:t>
            </a:r>
            <a:r>
              <a:rPr lang="en-US" b="1" i="0" u="sng">
                <a:solidFill>
                  <a:srgbClr val="00447C"/>
                </a:solidFill>
                <a:effectLst/>
                <a:latin typeface="Arial" panose="020B0604020202020204" pitchFamily="34" charset="0"/>
                <a:hlinkClick r:id="rId3"/>
              </a:rPr>
              <a:t>Coping With Treatment</a:t>
            </a:r>
            <a:r>
              <a:rPr lang="en-US" b="0" i="0">
                <a:solidFill>
                  <a:srgbClr val="000000"/>
                </a:solidFill>
                <a:effectLst/>
                <a:latin typeface="Arial" panose="020B0604020202020204" pitchFamily="34" charset="0"/>
              </a:rPr>
              <a:t> section.</a:t>
            </a:r>
          </a:p>
          <a:p>
            <a:pPr algn="l" fontAlgn="base"/>
            <a:r>
              <a:rPr lang="en-US" b="0" i="0">
                <a:solidFill>
                  <a:srgbClr val="000000"/>
                </a:solidFill>
                <a:effectLst/>
                <a:latin typeface="Arial" panose="020B0604020202020204" pitchFamily="34" charset="0"/>
              </a:rPr>
              <a:t>Although testosterone levels may recover after stopping treatment, some who have received LHRH agonists for many years may continue to have hormonal effects, even if they are no longer taking these drugs.</a:t>
            </a:r>
          </a:p>
          <a:p>
            <a:pPr algn="l" fontAlgn="base"/>
            <a:r>
              <a:rPr lang="en-US" b="0" i="0">
                <a:solidFill>
                  <a:srgbClr val="000000"/>
                </a:solidFill>
                <a:effectLst/>
                <a:latin typeface="Arial" panose="020B0604020202020204" pitchFamily="34" charset="0"/>
              </a:rPr>
              <a:t>Another serious side effect of these treatments is the risk of developing metabolic syndrome. Metabolic syndrome is a set of conditions, such as obesity, high levels of blood cholesterol, and high blood pressure, that increases a person’s risk of heart disease, stroke, and diabetes. Currently, it is not certain how often this happens or exactly why it happens, but it is quite clear that patients who receive hormonal therapy have an increased risk of developing metabolic syndrome. The risk is increased even if temporary medical castration is used. Find out more about the </a:t>
            </a:r>
            <a:r>
              <a:rPr lang="en-US" b="1" i="0" u="sng">
                <a:solidFill>
                  <a:srgbClr val="00447C"/>
                </a:solidFill>
                <a:effectLst/>
                <a:latin typeface="Arial" panose="020B0604020202020204" pitchFamily="34" charset="0"/>
                <a:hlinkClick r:id="rId4"/>
              </a:rPr>
              <a:t>symptoms of hormone deprivation</a:t>
            </a:r>
            <a:r>
              <a:rPr lang="en-US" b="0" i="0">
                <a:solidFill>
                  <a:srgbClr val="000000"/>
                </a:solidFill>
                <a:effectLst/>
                <a:latin typeface="Arial" panose="020B0604020202020204" pitchFamily="34" charset="0"/>
              </a:rPr>
              <a:t> and how to manage them (www.cancer.net/cancer-types/prostate-cancer-treatment) </a:t>
            </a:r>
          </a:p>
          <a:p>
            <a:endParaRPr lang="en-US"/>
          </a:p>
        </p:txBody>
      </p:sp>
      <p:sp>
        <p:nvSpPr>
          <p:cNvPr id="4" name="Slide Number Placeholder 3"/>
          <p:cNvSpPr>
            <a:spLocks noGrp="1"/>
          </p:cNvSpPr>
          <p:nvPr>
            <p:ph type="sldNum" sz="quarter" idx="5"/>
          </p:nvPr>
        </p:nvSpPr>
        <p:spPr/>
        <p:txBody>
          <a:bodyPr/>
          <a:lstStyle/>
          <a:p>
            <a:fld id="{B85097DE-4275-4D90-ACD3-66EF6C0FC62C}" type="slidenum">
              <a:rPr lang="en-US" smtClean="0"/>
              <a:t>18</a:t>
            </a:fld>
            <a:endParaRPr lang="en-US"/>
          </a:p>
        </p:txBody>
      </p:sp>
    </p:spTree>
    <p:extLst>
      <p:ext uri="{BB962C8B-B14F-4D97-AF65-F5344CB8AC3E}">
        <p14:creationId xmlns:p14="http://schemas.microsoft.com/office/powerpoint/2010/main" val="1176179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000000"/>
                </a:solidFill>
                <a:effectLst/>
                <a:latin typeface="Arial" panose="020B0604020202020204" pitchFamily="34" charset="0"/>
              </a:rPr>
              <a:t>Metastatic castration-resistant prostate cancer can be difficult to treat. ASCO recommends continuing treatment that lowers hormone levels for metastatic castration-resistant prostate cancer. ASCO has treatment recommendations for </a:t>
            </a:r>
            <a:r>
              <a:rPr lang="en-US" b="1" i="0" u="sng">
                <a:solidFill>
                  <a:srgbClr val="00447C"/>
                </a:solidFill>
                <a:effectLst/>
                <a:latin typeface="Arial" panose="020B0604020202020204" pitchFamily="34" charset="0"/>
                <a:hlinkClick r:id="rId3"/>
              </a:rPr>
              <a:t>hormone therapy for advanced cancer</a:t>
            </a:r>
            <a:r>
              <a:rPr lang="en-US" b="0" i="0">
                <a:solidFill>
                  <a:srgbClr val="000000"/>
                </a:solidFill>
                <a:effectLst/>
                <a:latin typeface="Arial" panose="020B0604020202020204" pitchFamily="34" charset="0"/>
              </a:rPr>
              <a:t> and for </a:t>
            </a:r>
            <a:r>
              <a:rPr lang="en-US" b="1" i="0" u="sng">
                <a:solidFill>
                  <a:srgbClr val="00447C"/>
                </a:solidFill>
                <a:effectLst/>
                <a:latin typeface="Arial" panose="020B0604020202020204" pitchFamily="34" charset="0"/>
                <a:hlinkClick r:id="rId4"/>
              </a:rPr>
              <a:t>systemic treatment of metastatic castration-resistant prostate cancer</a:t>
            </a:r>
            <a:r>
              <a:rPr lang="en-US" b="0" i="0">
                <a:solidFill>
                  <a:srgbClr val="000000"/>
                </a:solidFill>
                <a:effectLst/>
                <a:latin typeface="Arial" panose="020B0604020202020204" pitchFamily="34" charset="0"/>
              </a:rPr>
              <a:t>.</a:t>
            </a:r>
          </a:p>
          <a:p>
            <a:pPr algn="l" fontAlgn="base"/>
            <a:endParaRPr lang="en-US" b="0" i="0">
              <a:solidFill>
                <a:srgbClr val="000000"/>
              </a:solidFill>
              <a:effectLst/>
              <a:latin typeface="Arial" panose="020B0604020202020204" pitchFamily="34" charset="0"/>
            </a:endParaRPr>
          </a:p>
          <a:p>
            <a:pPr algn="l" fontAlgn="base"/>
            <a:r>
              <a:rPr lang="en-US" b="0" i="0">
                <a:solidFill>
                  <a:srgbClr val="000000"/>
                </a:solidFill>
                <a:effectLst/>
                <a:latin typeface="Arial" panose="020B0604020202020204" pitchFamily="34" charset="0"/>
              </a:rPr>
              <a:t>Treatment options for metastatic castration-resistant prostate cancer are listed below. Treatment in a clinical trial may also be an option.</a:t>
            </a:r>
          </a:p>
          <a:p>
            <a:pPr algn="l" fontAlgn="base"/>
            <a:endParaRPr lang="en-US" b="0" i="0">
              <a:solidFill>
                <a:srgbClr val="000000"/>
              </a:solidFill>
              <a:effectLst/>
              <a:latin typeface="Arial" panose="020B0604020202020204" pitchFamily="34" charset="0"/>
            </a:endParaRPr>
          </a:p>
          <a:p>
            <a:pPr algn="l" fontAlgn="base">
              <a:buFont typeface="Arial" panose="020B0604020202020204" pitchFamily="34" charset="0"/>
              <a:buChar char="•"/>
            </a:pPr>
            <a:r>
              <a:rPr lang="en-US" b="0" i="0">
                <a:solidFill>
                  <a:srgbClr val="000000"/>
                </a:solidFill>
                <a:effectLst/>
                <a:latin typeface="Arial" panose="020B0604020202020204" pitchFamily="34" charset="0"/>
              </a:rPr>
              <a:t> AR inhibitors, such as abiraterone or enzalutamide</a:t>
            </a:r>
          </a:p>
          <a:p>
            <a:pPr algn="l" fontAlgn="base">
              <a:buFont typeface="Arial" panose="020B0604020202020204" pitchFamily="34" charset="0"/>
              <a:buChar char="•"/>
            </a:pPr>
            <a:r>
              <a:rPr lang="en-US" b="0" i="0">
                <a:solidFill>
                  <a:srgbClr val="000000"/>
                </a:solidFill>
                <a:effectLst/>
                <a:latin typeface="Arial" panose="020B0604020202020204" pitchFamily="34" charset="0"/>
              </a:rPr>
              <a:t> Targeted therapy with olaparib or rucaparib</a:t>
            </a:r>
          </a:p>
          <a:p>
            <a:pPr algn="l" fontAlgn="base">
              <a:buFont typeface="Arial" panose="020B0604020202020204" pitchFamily="34" charset="0"/>
              <a:buChar char="•"/>
            </a:pPr>
            <a:r>
              <a:rPr lang="en-US" b="0" i="0">
                <a:solidFill>
                  <a:srgbClr val="000000"/>
                </a:solidFill>
                <a:effectLst/>
                <a:latin typeface="Arial" panose="020B0604020202020204" pitchFamily="34" charset="0"/>
              </a:rPr>
              <a:t> Chemotherapy with docetaxel, especially if there is bone pain or other cancer-related symptoms</a:t>
            </a:r>
          </a:p>
          <a:p>
            <a:pPr algn="l" fontAlgn="base">
              <a:buFont typeface="Arial" panose="020B0604020202020204" pitchFamily="34" charset="0"/>
              <a:buChar char="•"/>
            </a:pPr>
            <a:r>
              <a:rPr lang="en-US" b="0" i="0">
                <a:solidFill>
                  <a:srgbClr val="000000"/>
                </a:solidFill>
                <a:effectLst/>
                <a:latin typeface="Arial" panose="020B0604020202020204" pitchFamily="34" charset="0"/>
              </a:rPr>
              <a:t> Chemotherapy with cabazitaxel if docetaxel stops working</a:t>
            </a:r>
          </a:p>
          <a:p>
            <a:pPr algn="l" fontAlgn="base">
              <a:buFont typeface="Arial" panose="020B0604020202020204" pitchFamily="34" charset="0"/>
              <a:buChar char="•"/>
            </a:pPr>
            <a:r>
              <a:rPr lang="en-US" b="0" i="0">
                <a:solidFill>
                  <a:srgbClr val="000000"/>
                </a:solidFill>
                <a:effectLst/>
                <a:latin typeface="Arial" panose="020B0604020202020204" pitchFamily="34" charset="0"/>
              </a:rPr>
              <a:t> Immunotherapy with sipuleucel-T</a:t>
            </a:r>
          </a:p>
          <a:p>
            <a:pPr algn="l" fontAlgn="base">
              <a:buFont typeface="Arial" panose="020B0604020202020204" pitchFamily="34" charset="0"/>
              <a:buChar char="•"/>
            </a:pPr>
            <a:r>
              <a:rPr lang="en-US" b="0" i="0">
                <a:solidFill>
                  <a:srgbClr val="000000"/>
                </a:solidFill>
                <a:effectLst/>
                <a:latin typeface="Arial" panose="020B0604020202020204" pitchFamily="34" charset="0"/>
              </a:rPr>
              <a:t> Radium-223 or a bone-modifying drug to treat cancer that has spread to the bone</a:t>
            </a:r>
          </a:p>
          <a:p>
            <a:pPr algn="l" fontAlgn="base">
              <a:buFont typeface="Arial" panose="020B0604020202020204" pitchFamily="34" charset="0"/>
              <a:buChar char="•"/>
            </a:pPr>
            <a:endParaRPr lang="en-US" b="0" i="0">
              <a:solidFill>
                <a:srgbClr val="000000"/>
              </a:solidFill>
              <a:effectLst/>
              <a:latin typeface="Arial" panose="020B0604020202020204" pitchFamily="34" charset="0"/>
            </a:endParaRPr>
          </a:p>
          <a:p>
            <a:pPr algn="l" fontAlgn="base"/>
            <a:r>
              <a:rPr lang="en-US" b="0" i="0">
                <a:solidFill>
                  <a:srgbClr val="00447C"/>
                </a:solidFill>
                <a:effectLst/>
                <a:latin typeface="Arial" panose="020B0604020202020204" pitchFamily="34" charset="0"/>
              </a:rPr>
              <a:t>Remission and the chance of recurrence</a:t>
            </a:r>
          </a:p>
          <a:p>
            <a:r>
              <a:rPr lang="en-US"/>
              <a:t>https://www.cancer.net/cancer-types/prostate-cancer/types-treatment</a:t>
            </a:r>
          </a:p>
        </p:txBody>
      </p:sp>
      <p:sp>
        <p:nvSpPr>
          <p:cNvPr id="4" name="Slide Number Placeholder 3"/>
          <p:cNvSpPr>
            <a:spLocks noGrp="1"/>
          </p:cNvSpPr>
          <p:nvPr>
            <p:ph type="sldNum" sz="quarter" idx="5"/>
          </p:nvPr>
        </p:nvSpPr>
        <p:spPr/>
        <p:txBody>
          <a:bodyPr/>
          <a:lstStyle/>
          <a:p>
            <a:fld id="{B85097DE-4275-4D90-ACD3-66EF6C0FC62C}" type="slidenum">
              <a:rPr lang="en-US" smtClean="0"/>
              <a:t>19</a:t>
            </a:fld>
            <a:endParaRPr lang="en-US"/>
          </a:p>
        </p:txBody>
      </p:sp>
    </p:spTree>
    <p:extLst>
      <p:ext uri="{BB962C8B-B14F-4D97-AF65-F5344CB8AC3E}">
        <p14:creationId xmlns:p14="http://schemas.microsoft.com/office/powerpoint/2010/main" val="1516798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Since androgen deprivation is the main stay of prostate cancer treatment, let's talk about the side effects.  </a:t>
            </a:r>
            <a:endParaRPr lang="en-US"/>
          </a:p>
        </p:txBody>
      </p:sp>
      <p:sp>
        <p:nvSpPr>
          <p:cNvPr id="4" name="Slide Number Placeholder 3"/>
          <p:cNvSpPr>
            <a:spLocks noGrp="1"/>
          </p:cNvSpPr>
          <p:nvPr>
            <p:ph type="sldNum" sz="quarter" idx="5"/>
          </p:nvPr>
        </p:nvSpPr>
        <p:spPr/>
        <p:txBody>
          <a:bodyPr/>
          <a:lstStyle/>
          <a:p>
            <a:fld id="{B85097DE-4275-4D90-ACD3-66EF6C0FC62C}" type="slidenum">
              <a:rPr lang="en-US" smtClean="0"/>
              <a:t>20</a:t>
            </a:fld>
            <a:endParaRPr lang="en-US"/>
          </a:p>
        </p:txBody>
      </p:sp>
    </p:spTree>
    <p:extLst>
      <p:ext uri="{BB962C8B-B14F-4D97-AF65-F5344CB8AC3E}">
        <p14:creationId xmlns:p14="http://schemas.microsoft.com/office/powerpoint/2010/main" val="71447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A97DF256-4DA8-4B52-A6FB-4EAFCB85E3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E50D2A01-3022-4129-B24C-04EB8753EC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Notably, there was &gt;80% crossover and overall survival (OS) benefit was seen nonetheless!</a:t>
            </a:r>
          </a:p>
        </p:txBody>
      </p:sp>
      <p:sp>
        <p:nvSpPr>
          <p:cNvPr id="73732" name="Slide Number Placeholder 3">
            <a:extLst>
              <a:ext uri="{FF2B5EF4-FFF2-40B4-BE49-F238E27FC236}">
                <a16:creationId xmlns:a16="http://schemas.microsoft.com/office/drawing/2014/main" id="{FB12337C-8788-40B9-80FE-C7DF75FDE4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1FE398B-CD5C-4A7D-9736-BC9356F64BD2}" type="slidenum">
              <a:rPr lang="en-US" altLang="en-US" sz="1200"/>
              <a:pPr/>
              <a:t>21</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333333"/>
                </a:solidFill>
                <a:effectLst/>
                <a:latin typeface="Roboto" panose="02000000000000000000" pitchFamily="2" charset="0"/>
              </a:rPr>
              <a:t>Prostate Cancer</a:t>
            </a:r>
            <a:br>
              <a:rPr lang="en-US" b="1" i="0">
                <a:solidFill>
                  <a:srgbClr val="333333"/>
                </a:solidFill>
                <a:effectLst/>
                <a:latin typeface="Roboto" panose="02000000000000000000" pitchFamily="2" charset="0"/>
              </a:rPr>
            </a:br>
            <a:r>
              <a:rPr lang="en-US" b="0" i="1">
                <a:solidFill>
                  <a:srgbClr val="333333"/>
                </a:solidFill>
                <a:effectLst/>
                <a:latin typeface="Roboto" panose="02000000000000000000" pitchFamily="2" charset="0"/>
              </a:rPr>
              <a:t>Daniel P. Petrylak, MD:</a:t>
            </a:r>
            <a:br>
              <a:rPr lang="en-US" b="0" i="1">
                <a:solidFill>
                  <a:srgbClr val="333333"/>
                </a:solidFill>
                <a:effectLst/>
                <a:latin typeface="Roboto" panose="02000000000000000000" pitchFamily="2" charset="0"/>
              </a:rPr>
            </a:br>
            <a:r>
              <a:rPr lang="en-US" b="0" i="0">
                <a:solidFill>
                  <a:srgbClr val="333333"/>
                </a:solidFill>
                <a:effectLst/>
                <a:latin typeface="Roboto" panose="02000000000000000000" pitchFamily="2" charset="0"/>
              </a:rPr>
              <a:t>Saad and colleagues will present much-anticipated results of the </a:t>
            </a:r>
            <a:r>
              <a:rPr lang="en-US" b="0" i="0">
                <a:solidFill>
                  <a:srgbClr val="7F3F98"/>
                </a:solidFill>
                <a:effectLst/>
                <a:latin typeface="Roboto" panose="02000000000000000000" pitchFamily="2" charset="0"/>
                <a:hlinkClick r:id="rId3"/>
              </a:rPr>
              <a:t>phase III PROpel trial</a:t>
            </a:r>
            <a:r>
              <a:rPr lang="en-US" b="0" i="0">
                <a:solidFill>
                  <a:srgbClr val="333333"/>
                </a:solidFill>
                <a:effectLst/>
                <a:latin typeface="Roboto" panose="02000000000000000000" pitchFamily="2" charset="0"/>
              </a:rPr>
              <a:t> comparing the addition of olaparib vs placebo to abiraterone as first-line treatment of metastatic castration-resistant prostate cancer (CRPC). The abstract reports positive results in patients with or without homologous recombination repair gene mutations—potentially eliminating the need for genetic testing before initiating a PARP inhibitor in patients with CRPC.</a:t>
            </a:r>
          </a:p>
          <a:p>
            <a:endParaRPr lang="en-US" b="0" i="0">
              <a:solidFill>
                <a:srgbClr val="333333"/>
              </a:solidFill>
              <a:effectLst/>
              <a:latin typeface="Roboto" panose="02000000000000000000" pitchFamily="2" charset="0"/>
            </a:endParaRPr>
          </a:p>
          <a:p>
            <a:r>
              <a:rPr lang="en-US" b="0" i="0">
                <a:solidFill>
                  <a:srgbClr val="333333"/>
                </a:solidFill>
                <a:effectLst/>
                <a:latin typeface="Roboto" panose="02000000000000000000" pitchFamily="2" charset="0"/>
              </a:rPr>
              <a:t>Only about 15 % of men have the specific mutations. We also know that </a:t>
            </a:r>
            <a:r>
              <a:rPr lang="en-US" b="0" i="0" err="1">
                <a:solidFill>
                  <a:srgbClr val="333333"/>
                </a:solidFill>
                <a:effectLst/>
                <a:latin typeface="Roboto" panose="02000000000000000000" pitchFamily="2" charset="0"/>
              </a:rPr>
              <a:t>PARPis</a:t>
            </a:r>
            <a:r>
              <a:rPr lang="en-US" b="0" i="0">
                <a:solidFill>
                  <a:srgbClr val="333333"/>
                </a:solidFill>
                <a:effectLst/>
                <a:latin typeface="Roboto" panose="02000000000000000000" pitchFamily="2" charset="0"/>
              </a:rPr>
              <a:t> have other functions in addition to  DNA repair: particularly control of genes who’s expression is driven by AR (cross-talk) </a:t>
            </a:r>
            <a:endParaRPr lang="en-US"/>
          </a:p>
        </p:txBody>
      </p:sp>
      <p:sp>
        <p:nvSpPr>
          <p:cNvPr id="4" name="Slide Number Placeholder 3"/>
          <p:cNvSpPr>
            <a:spLocks noGrp="1"/>
          </p:cNvSpPr>
          <p:nvPr>
            <p:ph type="sldNum" sz="quarter" idx="5"/>
          </p:nvPr>
        </p:nvSpPr>
        <p:spPr/>
        <p:txBody>
          <a:bodyPr/>
          <a:lstStyle/>
          <a:p>
            <a:fld id="{B85097DE-4275-4D90-ACD3-66EF6C0FC62C}" type="slidenum">
              <a:rPr lang="en-US" smtClean="0"/>
              <a:t>22</a:t>
            </a:fld>
            <a:endParaRPr lang="en-US"/>
          </a:p>
        </p:txBody>
      </p:sp>
    </p:spTree>
    <p:extLst>
      <p:ext uri="{BB962C8B-B14F-4D97-AF65-F5344CB8AC3E}">
        <p14:creationId xmlns:p14="http://schemas.microsoft.com/office/powerpoint/2010/main" val="630714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1"/>
          </a:p>
        </p:txBody>
      </p:sp>
      <p:sp>
        <p:nvSpPr>
          <p:cNvPr id="4" name="Slide Number Placeholder 3"/>
          <p:cNvSpPr>
            <a:spLocks noGrp="1"/>
          </p:cNvSpPr>
          <p:nvPr>
            <p:ph type="sldNum" sz="quarter" idx="5"/>
          </p:nvPr>
        </p:nvSpPr>
        <p:spPr/>
        <p:txBody>
          <a:bodyPr/>
          <a:lstStyle/>
          <a:p>
            <a:pPr marL="0" marR="0" lvl="0" indent="0" algn="r" defTabSz="88139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88139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66521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pPr>
                <a:defRPr/>
              </a:pPr>
              <a:t>24</a:t>
            </a:fld>
            <a:endParaRPr lang="en-US" altLang="en-US"/>
          </a:p>
        </p:txBody>
      </p:sp>
    </p:spTree>
    <p:extLst>
      <p:ext uri="{BB962C8B-B14F-4D97-AF65-F5344CB8AC3E}">
        <p14:creationId xmlns:p14="http://schemas.microsoft.com/office/powerpoint/2010/main" val="3987539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AE, adverse event; AML, acute myeloid leukemia; d/c, discontinuation; FACT-P, Functional Assessment of Cancer Therapy</a:t>
            </a:r>
            <a:r>
              <a:rPr lang="en-US" i="1">
                <a:latin typeface="Arial" panose="020B0604020202020204" pitchFamily="34" charset="0"/>
                <a:cs typeface="Arial" panose="020B0604020202020204" pitchFamily="34" charset="0"/>
              </a:rPr>
              <a:t>—</a:t>
            </a:r>
            <a:r>
              <a:rPr lang="en-US" i="1"/>
              <a:t>Prostate; HRQoL, health-related quality of life; MDS, myelodysplastic syndromes.</a:t>
            </a:r>
          </a:p>
        </p:txBody>
      </p:sp>
      <p:sp>
        <p:nvSpPr>
          <p:cNvPr id="4" name="Slide Number Placeholder 3"/>
          <p:cNvSpPr>
            <a:spLocks noGrp="1"/>
          </p:cNvSpPr>
          <p:nvPr>
            <p:ph type="sldNum" sz="quarter" idx="5"/>
          </p:nvPr>
        </p:nvSpPr>
        <p:spPr/>
        <p:txBody>
          <a:bodyPr/>
          <a:lstStyle/>
          <a:p>
            <a:pPr marL="0" marR="0" lvl="0" indent="0" algn="r" defTabSz="88139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88139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59362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5097DE-4275-4D90-ACD3-66EF6C0FC62C}" type="slidenum">
              <a:rPr lang="en-US" smtClean="0"/>
              <a:t>4</a:t>
            </a:fld>
            <a:endParaRPr lang="en-US"/>
          </a:p>
        </p:txBody>
      </p:sp>
    </p:spTree>
    <p:extLst>
      <p:ext uri="{BB962C8B-B14F-4D97-AF65-F5344CB8AC3E}">
        <p14:creationId xmlns:p14="http://schemas.microsoft.com/office/powerpoint/2010/main" val="1301270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pPr>
                <a:defRPr/>
              </a:pPr>
              <a:t>26</a:t>
            </a:fld>
            <a:endParaRPr lang="en-US" altLang="en-US"/>
          </a:p>
        </p:txBody>
      </p:sp>
    </p:spTree>
    <p:extLst>
      <p:ext uri="{BB962C8B-B14F-4D97-AF65-F5344CB8AC3E}">
        <p14:creationId xmlns:p14="http://schemas.microsoft.com/office/powerpoint/2010/main" val="4095841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58595B"/>
                </a:solidFill>
                <a:effectLst/>
                <a:latin typeface="Open Sans" panose="020B0606030504020204" pitchFamily="34" charset="0"/>
              </a:rPr>
              <a:t>Rucaparib is indicated for the treatment of adult patients with a deleterious BRCA mutation (germline and/or somatic)-associated metastatic castration-resistant prostate cancer (mCRPC) who have been treated with androgen receptor-directed therapy and a taxane-based chemotherapy. Select patients for therapy based on an FDA-approved companion diagnostic for Rubraca. This indication is approved under accelerated approval based on objective response rate and duration of response. Continued approval for this indication may be contingent upon verification and description of clinical benefit in confirmatory trials.</a:t>
            </a:r>
          </a:p>
          <a:p>
            <a:endParaRPr lang="en-US"/>
          </a:p>
        </p:txBody>
      </p:sp>
      <p:sp>
        <p:nvSpPr>
          <p:cNvPr id="4" name="Slide Number Placeholder 3"/>
          <p:cNvSpPr>
            <a:spLocks noGrp="1"/>
          </p:cNvSpPr>
          <p:nvPr>
            <p:ph type="sldNum" sz="quarter" idx="5"/>
          </p:nvPr>
        </p:nvSpPr>
        <p:spPr/>
        <p:txBody>
          <a:bodyPr/>
          <a:lstStyle/>
          <a:p>
            <a:fld id="{B85097DE-4275-4D90-ACD3-66EF6C0FC62C}" type="slidenum">
              <a:rPr lang="en-US" smtClean="0"/>
              <a:t>27</a:t>
            </a:fld>
            <a:endParaRPr lang="en-US"/>
          </a:p>
        </p:txBody>
      </p:sp>
    </p:spTree>
    <p:extLst>
      <p:ext uri="{BB962C8B-B14F-4D97-AF65-F5344CB8AC3E}">
        <p14:creationId xmlns:p14="http://schemas.microsoft.com/office/powerpoint/2010/main" val="3231100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5097DE-4275-4D90-ACD3-66EF6C0FC62C}" type="slidenum">
              <a:rPr lang="en-US" smtClean="0"/>
              <a:t>28</a:t>
            </a:fld>
            <a:endParaRPr lang="en-US"/>
          </a:p>
        </p:txBody>
      </p:sp>
    </p:spTree>
    <p:extLst>
      <p:ext uri="{BB962C8B-B14F-4D97-AF65-F5344CB8AC3E}">
        <p14:creationId xmlns:p14="http://schemas.microsoft.com/office/powerpoint/2010/main" val="2885897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buFont typeface="Arial" panose="020B0604020202020204" pitchFamily="34" charset="0"/>
              <a:buChar char="•"/>
            </a:pPr>
            <a:r>
              <a:rPr lang="en-US" b="0" i="0">
                <a:solidFill>
                  <a:srgbClr val="333333"/>
                </a:solidFill>
                <a:effectLst/>
                <a:latin typeface="Helvetica Neue"/>
              </a:rPr>
              <a:t> Fluid retention with weight gain, swelling of the ankles or abdominal area.</a:t>
            </a:r>
          </a:p>
          <a:p>
            <a:pPr algn="l" rtl="0">
              <a:buFont typeface="Arial" panose="020B0604020202020204" pitchFamily="34" charset="0"/>
              <a:buChar char="•"/>
            </a:pPr>
            <a:r>
              <a:rPr lang="en-US" b="0" i="0">
                <a:solidFill>
                  <a:srgbClr val="333333"/>
                </a:solidFill>
                <a:effectLst/>
                <a:latin typeface="Helvetica Neue"/>
              </a:rPr>
              <a:t> Peripheral neuropathy (numbness in your fingers and toes) may occur with repeated doses. This should be reported to your health care provider</a:t>
            </a:r>
          </a:p>
          <a:p>
            <a:pPr algn="l" rtl="0">
              <a:buFont typeface="Arial" panose="020B0604020202020204" pitchFamily="34" charset="0"/>
              <a:buChar char="•"/>
            </a:pPr>
            <a:r>
              <a:rPr lang="en-US" b="0" i="0">
                <a:solidFill>
                  <a:srgbClr val="333333"/>
                </a:solidFill>
                <a:effectLst/>
                <a:latin typeface="Helvetica Neue"/>
              </a:rPr>
              <a:t> Nausea</a:t>
            </a:r>
          </a:p>
          <a:p>
            <a:pPr algn="l" rtl="0">
              <a:buFont typeface="Arial" panose="020B0604020202020204" pitchFamily="34" charset="0"/>
              <a:buChar char="•"/>
            </a:pPr>
            <a:r>
              <a:rPr lang="en-US" b="0" i="0">
                <a:solidFill>
                  <a:srgbClr val="333333"/>
                </a:solidFill>
                <a:effectLst/>
                <a:latin typeface="Helvetica Neue"/>
              </a:rPr>
              <a:t> Diarrhea</a:t>
            </a:r>
          </a:p>
          <a:p>
            <a:pPr algn="l" rtl="0">
              <a:buFont typeface="Arial" panose="020B0604020202020204" pitchFamily="34" charset="0"/>
              <a:buChar char="•"/>
            </a:pPr>
            <a:r>
              <a:rPr lang="en-US" b="0" i="0">
                <a:solidFill>
                  <a:srgbClr val="333333"/>
                </a:solidFill>
                <a:effectLst/>
                <a:latin typeface="Helvetica Neue"/>
              </a:rPr>
              <a:t> Mouth sores</a:t>
            </a:r>
          </a:p>
          <a:p>
            <a:pPr algn="l" rtl="0">
              <a:buFont typeface="Arial" panose="020B0604020202020204" pitchFamily="34" charset="0"/>
              <a:buChar char="•"/>
            </a:pPr>
            <a:r>
              <a:rPr lang="en-US" b="0" i="0">
                <a:solidFill>
                  <a:srgbClr val="333333"/>
                </a:solidFill>
                <a:effectLst/>
                <a:latin typeface="Helvetica Neue"/>
              </a:rPr>
              <a:t> Hair loss</a:t>
            </a:r>
          </a:p>
          <a:p>
            <a:pPr algn="l" rtl="0">
              <a:buFont typeface="Arial" panose="020B0604020202020204" pitchFamily="34" charset="0"/>
              <a:buChar char="•"/>
            </a:pPr>
            <a:r>
              <a:rPr lang="en-US" b="0" i="0">
                <a:solidFill>
                  <a:srgbClr val="333333"/>
                </a:solidFill>
                <a:effectLst/>
                <a:latin typeface="Helvetica Neue"/>
              </a:rPr>
              <a:t> Fatigue and weakness</a:t>
            </a:r>
          </a:p>
          <a:p>
            <a:pPr algn="l" rtl="0">
              <a:buFont typeface="Arial" panose="020B0604020202020204" pitchFamily="34" charset="0"/>
              <a:buChar char="•"/>
            </a:pPr>
            <a:r>
              <a:rPr lang="en-US" b="0" i="0">
                <a:solidFill>
                  <a:srgbClr val="333333"/>
                </a:solidFill>
                <a:effectLst/>
                <a:latin typeface="Helvetica Neue"/>
              </a:rPr>
              <a:t> Infection</a:t>
            </a:r>
          </a:p>
          <a:p>
            <a:pPr algn="l" rtl="0">
              <a:buFont typeface="Arial" panose="020B0604020202020204" pitchFamily="34" charset="0"/>
              <a:buChar char="•"/>
            </a:pPr>
            <a:r>
              <a:rPr lang="en-US" b="0" i="0">
                <a:solidFill>
                  <a:srgbClr val="333333"/>
                </a:solidFill>
                <a:effectLst/>
                <a:latin typeface="Helvetica Neue"/>
              </a:rPr>
              <a:t> Nail changes (color changes to your fingernails or toenails may occur while taking docetaxel. In extreme, but rare, cases nails may fall off. After you have finished docetaxel treatments, your nails will generally grow back) (see skin problems)</a:t>
            </a:r>
          </a:p>
          <a:p>
            <a:endParaRPr lang="en-US"/>
          </a:p>
        </p:txBody>
      </p:sp>
      <p:sp>
        <p:nvSpPr>
          <p:cNvPr id="4" name="Slide Number Placeholder 3"/>
          <p:cNvSpPr>
            <a:spLocks noGrp="1"/>
          </p:cNvSpPr>
          <p:nvPr>
            <p:ph type="sldNum" sz="quarter" idx="5"/>
          </p:nvPr>
        </p:nvSpPr>
        <p:spPr/>
        <p:txBody>
          <a:bodyPr/>
          <a:lstStyle/>
          <a:p>
            <a:fld id="{B85097DE-4275-4D90-ACD3-66EF6C0FC62C}" type="slidenum">
              <a:rPr lang="en-US" smtClean="0"/>
              <a:t>29</a:t>
            </a:fld>
            <a:endParaRPr lang="en-US"/>
          </a:p>
        </p:txBody>
      </p:sp>
    </p:spTree>
    <p:extLst>
      <p:ext uri="{BB962C8B-B14F-4D97-AF65-F5344CB8AC3E}">
        <p14:creationId xmlns:p14="http://schemas.microsoft.com/office/powerpoint/2010/main" val="2741762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u="none" strike="noStrike">
                <a:solidFill>
                  <a:srgbClr val="0096D6"/>
                </a:solidFill>
                <a:effectLst/>
                <a:latin typeface="Helvetica Neue"/>
                <a:hlinkClick r:id="rId3"/>
              </a:rPr>
              <a:t>Low blood counts</a:t>
            </a:r>
            <a:r>
              <a:rPr lang="en-US" b="0" i="0" u="none" strike="noStrike">
                <a:solidFill>
                  <a:srgbClr val="333333"/>
                </a:solidFill>
                <a:effectLst/>
                <a:latin typeface="Helvetica Neue"/>
              </a:rPr>
              <a:t>. </a:t>
            </a:r>
            <a:r>
              <a:rPr lang="en-US" b="0" i="0">
                <a:solidFill>
                  <a:srgbClr val="333333"/>
                </a:solidFill>
                <a:effectLst/>
                <a:latin typeface="Helvetica Neue"/>
              </a:rPr>
              <a:t>Your white and red blood cells and platelets may temporarily decrease. This can put you at increased risk for infection, anemia and/or bleeding</a:t>
            </a:r>
          </a:p>
          <a:p>
            <a:pPr marL="742950" lvl="1" indent="-285750" algn="l">
              <a:buFont typeface="Arial" panose="020B0604020202020204" pitchFamily="34" charset="0"/>
              <a:buChar char="•"/>
            </a:pPr>
            <a:r>
              <a:rPr lang="en-US" b="1" i="0" u="none" strike="noStrike">
                <a:solidFill>
                  <a:srgbClr val="0096D6"/>
                </a:solidFill>
                <a:effectLst/>
                <a:latin typeface="Helvetica Neue"/>
                <a:hlinkClick r:id="rId4"/>
              </a:rPr>
              <a:t>Nadir</a:t>
            </a:r>
            <a:r>
              <a:rPr lang="en-US" b="0" i="0">
                <a:solidFill>
                  <a:srgbClr val="333333"/>
                </a:solidFill>
                <a:effectLst/>
                <a:latin typeface="Helvetica Neue"/>
              </a:rPr>
              <a:t>: this is the 'low point'. It is the point at which your blood counts are the lowest they will be during this treatment</a:t>
            </a:r>
          </a:p>
          <a:p>
            <a:pPr marL="742950" lvl="1" indent="-285750" algn="l">
              <a:buFont typeface="Arial" panose="020B0604020202020204" pitchFamily="34" charset="0"/>
              <a:buChar char="•"/>
            </a:pPr>
            <a:endParaRPr lang="en-US" b="0" i="0">
              <a:solidFill>
                <a:srgbClr val="333333"/>
              </a:solidFill>
              <a:effectLst/>
              <a:latin typeface="Helvetica Neue"/>
            </a:endParaRPr>
          </a:p>
          <a:p>
            <a:pPr algn="l">
              <a:buFont typeface="Arial" panose="020B0604020202020204" pitchFamily="34" charset="0"/>
              <a:buChar char="•"/>
            </a:pPr>
            <a:r>
              <a:rPr lang="en-US" b="1" i="0">
                <a:solidFill>
                  <a:srgbClr val="333333"/>
                </a:solidFill>
                <a:effectLst/>
                <a:latin typeface="Helvetica Neue"/>
              </a:rPr>
              <a:t>Nadir: 8-12 day</a:t>
            </a:r>
            <a:endParaRPr lang="en-US" b="0" i="0">
              <a:solidFill>
                <a:srgbClr val="333333"/>
              </a:solidFill>
              <a:effectLst/>
              <a:latin typeface="Helvetica Neue"/>
            </a:endParaRPr>
          </a:p>
          <a:p>
            <a:pPr algn="l">
              <a:buFont typeface="Arial" panose="020B0604020202020204" pitchFamily="34" charset="0"/>
              <a:buChar char="•"/>
            </a:pPr>
            <a:r>
              <a:rPr lang="en-US" b="0" i="0" u="none" strike="noStrike">
                <a:solidFill>
                  <a:srgbClr val="0096D6"/>
                </a:solidFill>
                <a:effectLst/>
                <a:latin typeface="Helvetica Neue"/>
                <a:hlinkClick r:id="rId5"/>
              </a:rPr>
              <a:t>Diarrhea</a:t>
            </a:r>
            <a:endParaRPr lang="en-US" b="0" i="0">
              <a:solidFill>
                <a:srgbClr val="333333"/>
              </a:solidFill>
              <a:effectLst/>
              <a:latin typeface="Helvetica Neue"/>
            </a:endParaRPr>
          </a:p>
          <a:p>
            <a:pPr algn="l">
              <a:buFont typeface="Arial" panose="020B0604020202020204" pitchFamily="34" charset="0"/>
              <a:buChar char="•"/>
            </a:pPr>
            <a:r>
              <a:rPr lang="en-US" b="0" i="0" u="none" strike="noStrike">
                <a:solidFill>
                  <a:srgbClr val="0096D6"/>
                </a:solidFill>
                <a:effectLst/>
                <a:latin typeface="Helvetica Neue"/>
                <a:hlinkClick r:id="rId6"/>
              </a:rPr>
              <a:t>Fatigue</a:t>
            </a:r>
            <a:endParaRPr lang="en-US" b="0" i="0">
              <a:solidFill>
                <a:srgbClr val="333333"/>
              </a:solidFill>
              <a:effectLst/>
              <a:latin typeface="Helvetica Neue"/>
            </a:endParaRPr>
          </a:p>
          <a:p>
            <a:pPr algn="l">
              <a:buFont typeface="Arial" panose="020B0604020202020204" pitchFamily="34" charset="0"/>
              <a:buChar char="•"/>
            </a:pPr>
            <a:r>
              <a:rPr lang="en-US" b="0" i="0" u="none" strike="noStrike">
                <a:solidFill>
                  <a:srgbClr val="0096D6"/>
                </a:solidFill>
                <a:effectLst/>
                <a:latin typeface="Helvetica Neue"/>
                <a:hlinkClick r:id="rId7"/>
              </a:rPr>
              <a:t>Nausea</a:t>
            </a:r>
            <a:endParaRPr lang="en-US" b="0" i="0">
              <a:solidFill>
                <a:srgbClr val="333333"/>
              </a:solidFill>
              <a:effectLst/>
              <a:latin typeface="Helvetica Neue"/>
            </a:endParaRPr>
          </a:p>
          <a:p>
            <a:endParaRPr lang="en-US"/>
          </a:p>
        </p:txBody>
      </p:sp>
      <p:sp>
        <p:nvSpPr>
          <p:cNvPr id="4" name="Slide Number Placeholder 3"/>
          <p:cNvSpPr>
            <a:spLocks noGrp="1"/>
          </p:cNvSpPr>
          <p:nvPr>
            <p:ph type="sldNum" sz="quarter" idx="5"/>
          </p:nvPr>
        </p:nvSpPr>
        <p:spPr/>
        <p:txBody>
          <a:bodyPr/>
          <a:lstStyle/>
          <a:p>
            <a:fld id="{B85097DE-4275-4D90-ACD3-66EF6C0FC62C}" type="slidenum">
              <a:rPr lang="en-US" smtClean="0"/>
              <a:t>30</a:t>
            </a:fld>
            <a:endParaRPr lang="en-US"/>
          </a:p>
        </p:txBody>
      </p:sp>
    </p:spTree>
    <p:extLst>
      <p:ext uri="{BB962C8B-B14F-4D97-AF65-F5344CB8AC3E}">
        <p14:creationId xmlns:p14="http://schemas.microsoft.com/office/powerpoint/2010/main" val="4042417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8425" indent="0">
              <a:buNone/>
            </a:pPr>
            <a:r>
              <a:rPr lang="en-US" sz="1200" b="0"/>
              <a:t>On March 23, 2022, the Food and Drug Administration approved the radioligand therapy </a:t>
            </a:r>
            <a:r>
              <a:rPr lang="en-US" sz="1200" b="0" baseline="30000"/>
              <a:t>177</a:t>
            </a:r>
            <a:r>
              <a:rPr lang="en-US" sz="1200" b="0"/>
              <a:t>Lu-PSMA-617 for the treatment of prostate-specific membrane antigen (PSMA)-positive metastatic castration-resistant prostate cancer (mCRPC) in adult patients who have received treatment with androgen receptor pathway inhibition and taxane-based chemotherapy. </a:t>
            </a:r>
          </a:p>
          <a:p>
            <a:pPr marL="98425" indent="0">
              <a:buNone/>
            </a:pPr>
            <a:endParaRPr lang="en-US" sz="1200" b="0"/>
          </a:p>
          <a:p>
            <a:pPr marL="98425" indent="0">
              <a:buNone/>
            </a:pPr>
            <a:r>
              <a:rPr lang="en-US" sz="1200" b="0"/>
              <a:t>On the same day, the FDA approved gallium Ga 68 gozetotide, a radioactive diagnostic agent for positron emission tomography (PET) of PSMA-positive lesions, including selection of patients with metastatic prostate cancer for whom </a:t>
            </a:r>
            <a:r>
              <a:rPr lang="en-US" sz="1200" b="0" baseline="30000"/>
              <a:t>177</a:t>
            </a:r>
            <a:r>
              <a:rPr lang="en-US" sz="1200" b="0"/>
              <a:t>Lu-PSMA-617 PSMA-directed therapy is indicated. Gallium Ga 68 gozetotide is the first radioactive diagnostic agent approved for patient selection for a radioligand therapeutic agent. </a:t>
            </a:r>
          </a:p>
          <a:p>
            <a:pPr marL="98425" indent="0">
              <a:buNone/>
            </a:pPr>
            <a:endParaRPr lang="en-US" sz="1200" b="0"/>
          </a:p>
          <a:p>
            <a:pPr marL="98425" indent="0">
              <a:buNone/>
            </a:pPr>
            <a:r>
              <a:rPr lang="en-US" sz="1200" b="0"/>
              <a:t>Efficacy was evaluated in the Phase III VISION trial, which demonstrated a statistically significant improvement in the primary endpoints OS and radiographic progression-free survival. Hazard ratio (HR) for OS was 0.62 (95% CI: 0.52-0.74; </a:t>
            </a:r>
            <a:r>
              <a:rPr lang="en-US" sz="1200" b="0" i="1"/>
              <a:t>p</a:t>
            </a:r>
            <a:r>
              <a:rPr lang="en-US" sz="1200" b="0"/>
              <a:t> &lt; 0.001) for the comparison of </a:t>
            </a:r>
            <a:r>
              <a:rPr lang="en-US" sz="1200" b="0" baseline="30000"/>
              <a:t>177</a:t>
            </a:r>
            <a:r>
              <a:rPr lang="en-US" sz="1200" b="0"/>
              <a:t>Lu-PSMA-617 with best standard care (BSoC) to BSoC. Median OS was 15.3 months (95% CI: 14.2-16.9) on the </a:t>
            </a:r>
            <a:r>
              <a:rPr lang="en-US" sz="1200" b="0" baseline="30000"/>
              <a:t>177</a:t>
            </a:r>
            <a:r>
              <a:rPr lang="en-US" sz="1200" b="0"/>
              <a:t>Lu-PSMA-617 with BSoC arm and 11.3 months (95% CI: 9.8, 13.5) on the BSoC arm.</a:t>
            </a:r>
          </a:p>
          <a:p>
            <a:endParaRPr lang="en-US"/>
          </a:p>
        </p:txBody>
      </p:sp>
      <p:sp>
        <p:nvSpPr>
          <p:cNvPr id="4" name="Slide Number Placeholder 3"/>
          <p:cNvSpPr>
            <a:spLocks noGrp="1"/>
          </p:cNvSpPr>
          <p:nvPr>
            <p:ph type="sldNum" sz="quarter" idx="5"/>
          </p:nvPr>
        </p:nvSpPr>
        <p:spPr/>
        <p:txBody>
          <a:bodyPr/>
          <a:lstStyle/>
          <a:p>
            <a:fld id="{B85097DE-4275-4D90-ACD3-66EF6C0FC62C}" type="slidenum">
              <a:rPr lang="en-US" smtClean="0"/>
              <a:t>31</a:t>
            </a:fld>
            <a:endParaRPr lang="en-US"/>
          </a:p>
        </p:txBody>
      </p:sp>
    </p:spTree>
    <p:extLst>
      <p:ext uri="{BB962C8B-B14F-4D97-AF65-F5344CB8AC3E}">
        <p14:creationId xmlns:p14="http://schemas.microsoft.com/office/powerpoint/2010/main" val="3747943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5097DE-4275-4D90-ACD3-66EF6C0FC62C}" type="slidenum">
              <a:rPr lang="en-US" smtClean="0"/>
              <a:t>33</a:t>
            </a:fld>
            <a:endParaRPr lang="en-US"/>
          </a:p>
        </p:txBody>
      </p:sp>
    </p:spTree>
    <p:extLst>
      <p:ext uri="{BB962C8B-B14F-4D97-AF65-F5344CB8AC3E}">
        <p14:creationId xmlns:p14="http://schemas.microsoft.com/office/powerpoint/2010/main" val="3804234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Decreased saliva is reversible</a:t>
            </a:r>
          </a:p>
          <a:p>
            <a:endParaRPr lang="en-US"/>
          </a:p>
          <a:p>
            <a:r>
              <a:rPr lang="en-US"/>
              <a:t>Benefit of Lutetium: </a:t>
            </a:r>
          </a:p>
          <a:p>
            <a:endParaRPr lang="en-US"/>
          </a:p>
          <a:p>
            <a:r>
              <a:rPr lang="en-US"/>
              <a:t>It is not a CURE. On average, 20% at a year have controlled prostate cancer. Average response is 6 months.  </a:t>
            </a:r>
          </a:p>
          <a:p>
            <a:endParaRPr lang="en-US"/>
          </a:p>
          <a:p>
            <a:endParaRPr lang="en-US"/>
          </a:p>
        </p:txBody>
      </p:sp>
      <p:sp>
        <p:nvSpPr>
          <p:cNvPr id="4" name="Slide Number Placeholder 3"/>
          <p:cNvSpPr>
            <a:spLocks noGrp="1"/>
          </p:cNvSpPr>
          <p:nvPr>
            <p:ph type="sldNum" sz="quarter" idx="5"/>
          </p:nvPr>
        </p:nvSpPr>
        <p:spPr/>
        <p:txBody>
          <a:bodyPr/>
          <a:lstStyle/>
          <a:p>
            <a:fld id="{B85097DE-4275-4D90-ACD3-66EF6C0FC62C}" type="slidenum">
              <a:rPr lang="en-US" smtClean="0"/>
              <a:t>35</a:t>
            </a:fld>
            <a:endParaRPr lang="en-US"/>
          </a:p>
        </p:txBody>
      </p:sp>
    </p:spTree>
    <p:extLst>
      <p:ext uri="{BB962C8B-B14F-4D97-AF65-F5344CB8AC3E}">
        <p14:creationId xmlns:p14="http://schemas.microsoft.com/office/powerpoint/2010/main" val="153718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patients have PSA drops, which is not the gold standard of outcome.  </a:t>
            </a:r>
          </a:p>
          <a:p>
            <a:endParaRPr lang="en-US"/>
          </a:p>
          <a:p>
            <a:r>
              <a:rPr lang="en-US"/>
              <a:t>Patients who didn’t have PSMA expression did much worse. They don’t benefit. Perhaps they have more dedifferentiated or more neuroendocrine expression.  </a:t>
            </a:r>
          </a:p>
          <a:p>
            <a:endParaRPr lang="en-US"/>
          </a:p>
          <a:p>
            <a:r>
              <a:rPr lang="en-US"/>
              <a:t>TheraP trial was smaller and their criteria was much stricter than VISON. </a:t>
            </a:r>
          </a:p>
          <a:p>
            <a:endParaRPr lang="en-US"/>
          </a:p>
        </p:txBody>
      </p:sp>
      <p:sp>
        <p:nvSpPr>
          <p:cNvPr id="4" name="Slide Number Placeholder 3"/>
          <p:cNvSpPr>
            <a:spLocks noGrp="1"/>
          </p:cNvSpPr>
          <p:nvPr>
            <p:ph type="sldNum" sz="quarter" idx="5"/>
          </p:nvPr>
        </p:nvSpPr>
        <p:spPr/>
        <p:txBody>
          <a:bodyPr/>
          <a:lstStyle/>
          <a:p>
            <a:fld id="{B85097DE-4275-4D90-ACD3-66EF6C0FC62C}" type="slidenum">
              <a:rPr lang="en-US" smtClean="0"/>
              <a:t>36</a:t>
            </a:fld>
            <a:endParaRPr lang="en-US"/>
          </a:p>
        </p:txBody>
      </p:sp>
    </p:spTree>
    <p:extLst>
      <p:ext uri="{BB962C8B-B14F-4D97-AF65-F5344CB8AC3E}">
        <p14:creationId xmlns:p14="http://schemas.microsoft.com/office/powerpoint/2010/main" val="18043892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https://www.cancer.gov/news-events/cancer-currents-blog/2020/prostate-cancer-psma-pet-ct-metastasis</a:t>
            </a:r>
            <a:endParaRPr lang="en-US"/>
          </a:p>
          <a:p>
            <a:endParaRPr lang="en-US">
              <a:cs typeface="Calibri"/>
            </a:endParaRPr>
          </a:p>
          <a:p>
            <a:r>
              <a:rPr lang="en-US"/>
              <a:t>https://www.cancer.gov/news-events/cancer-currents-blog/2020/prostate-cancer-psma-pet-ct-metastasis</a:t>
            </a:r>
            <a:endParaRPr lang="en-US">
              <a:cs typeface="Calibri" panose="020F0502020204030204"/>
            </a:endParaRPr>
          </a:p>
          <a:p>
            <a:r>
              <a:rPr lang="en-US"/>
              <a:t>Fluciclovine F18:</a:t>
            </a:r>
            <a:endParaRPr lang="en-US">
              <a:cs typeface="Calibri"/>
            </a:endParaRPr>
          </a:p>
          <a:p>
            <a:pPr marL="171450" indent="-171450">
              <a:buFont typeface="Arial"/>
              <a:buChar char="•"/>
            </a:pPr>
            <a:r>
              <a:rPr lang="en-US"/>
              <a:t>Is a synthetic amino acid PET imaging agent labeled with F18 (molecular weight 132)</a:t>
            </a:r>
          </a:p>
          <a:p>
            <a:pPr marL="171450" indent="-171450">
              <a:buFont typeface="Arial"/>
              <a:buChar char="•"/>
            </a:pPr>
            <a:r>
              <a:rPr lang="en-US"/>
              <a:t>Is recognized and taken up by amino acid transporters that are upregulated in many cancer cells, including prostate cancer</a:t>
            </a:r>
          </a:p>
          <a:p>
            <a:pPr marL="171450" indent="-171450">
              <a:buFont typeface="Arial"/>
              <a:buChar char="•"/>
            </a:pPr>
            <a:r>
              <a:rPr lang="en-US"/>
              <a:t>Is taken up preferentially by prostate cancer cells, compared with surrounding normal tissues</a:t>
            </a:r>
          </a:p>
          <a:p>
            <a:pPr marL="171450" indent="-171450">
              <a:buFont typeface="Arial"/>
              <a:buChar char="•"/>
            </a:pPr>
            <a:r>
              <a:rPr lang="en-US"/>
              <a:t>Is not metabolized or incorporated into newly synthesized proteins</a:t>
            </a:r>
          </a:p>
          <a:p>
            <a:pPr marL="171450" indent="-171450">
              <a:buFont typeface="Arial"/>
              <a:buChar char="•"/>
            </a:pPr>
            <a:r>
              <a:rPr lang="en-US"/>
              <a:t>Limited urinary activity may facilitate delineation of lesions directly adjacent to the urinary bladder</a:t>
            </a:r>
          </a:p>
          <a:p>
            <a:br>
              <a:rPr lang="en-US"/>
            </a:br>
            <a:endParaRPr lang="en-US"/>
          </a:p>
        </p:txBody>
      </p:sp>
      <p:sp>
        <p:nvSpPr>
          <p:cNvPr id="4" name="Slide Number Placeholder 3"/>
          <p:cNvSpPr>
            <a:spLocks noGrp="1"/>
          </p:cNvSpPr>
          <p:nvPr>
            <p:ph type="sldNum" sz="quarter" idx="5"/>
          </p:nvPr>
        </p:nvSpPr>
        <p:spPr/>
        <p:txBody>
          <a:bodyPr/>
          <a:lstStyle/>
          <a:p>
            <a:fld id="{B85097DE-4275-4D90-ACD3-66EF6C0FC62C}" type="slidenum">
              <a:rPr lang="en-US" smtClean="0"/>
              <a:t>39</a:t>
            </a:fld>
            <a:endParaRPr lang="en-US"/>
          </a:p>
        </p:txBody>
      </p:sp>
    </p:spTree>
    <p:extLst>
      <p:ext uri="{BB962C8B-B14F-4D97-AF65-F5344CB8AC3E}">
        <p14:creationId xmlns:p14="http://schemas.microsoft.com/office/powerpoint/2010/main" val="3617539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1E1E23"/>
                </a:solidFill>
                <a:effectLst/>
                <a:latin typeface="Source Sans Pro" panose="020B0503030403020204" pitchFamily="34" charset="0"/>
              </a:rPr>
              <a:t>“One study found that after the 2012 US Preventive Service Task Force (USPSTF) guideline changes, there was a steeper drop in prostate specific antigen (PSA) testing in Black men than in White men,” says Siegel. “That’s concerning because early </a:t>
            </a:r>
            <a:r>
              <a:rPr lang="en-US" b="1" i="0">
                <a:solidFill>
                  <a:srgbClr val="1E1E23"/>
                </a:solidFill>
                <a:effectLst/>
                <a:latin typeface="Source Sans Pro" panose="020B0503030403020204" pitchFamily="34" charset="0"/>
              </a:rPr>
              <a:t>detection is especially important for Black men, who are twice as likely to die from prostate cancer as White men.</a:t>
            </a:r>
            <a:r>
              <a:rPr lang="en-US" b="0" i="0">
                <a:solidFill>
                  <a:srgbClr val="1E1E23"/>
                </a:solidFill>
                <a:effectLst/>
                <a:latin typeface="Source Sans Pro" panose="020B0503030403020204" pitchFamily="34" charset="0"/>
              </a:rPr>
              <a:t>”</a:t>
            </a:r>
            <a:endParaRPr lang="en-US"/>
          </a:p>
        </p:txBody>
      </p:sp>
      <p:sp>
        <p:nvSpPr>
          <p:cNvPr id="4" name="Slide Number Placeholder 3"/>
          <p:cNvSpPr>
            <a:spLocks noGrp="1"/>
          </p:cNvSpPr>
          <p:nvPr>
            <p:ph type="sldNum" sz="quarter" idx="5"/>
          </p:nvPr>
        </p:nvSpPr>
        <p:spPr/>
        <p:txBody>
          <a:bodyPr/>
          <a:lstStyle/>
          <a:p>
            <a:fld id="{B85097DE-4275-4D90-ACD3-66EF6C0FC62C}" type="slidenum">
              <a:rPr lang="en-US" smtClean="0"/>
              <a:t>5</a:t>
            </a:fld>
            <a:endParaRPr lang="en-US"/>
          </a:p>
        </p:txBody>
      </p:sp>
    </p:spTree>
    <p:extLst>
      <p:ext uri="{BB962C8B-B14F-4D97-AF65-F5344CB8AC3E}">
        <p14:creationId xmlns:p14="http://schemas.microsoft.com/office/powerpoint/2010/main" val="493393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5097DE-4275-4D90-ACD3-66EF6C0FC62C}" type="slidenum">
              <a:rPr lang="en-US" smtClean="0"/>
              <a:t>40</a:t>
            </a:fld>
            <a:endParaRPr lang="en-US"/>
          </a:p>
        </p:txBody>
      </p:sp>
    </p:spTree>
    <p:extLst>
      <p:ext uri="{BB962C8B-B14F-4D97-AF65-F5344CB8AC3E}">
        <p14:creationId xmlns:p14="http://schemas.microsoft.com/office/powerpoint/2010/main" val="39490249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p>
        </p:txBody>
      </p:sp>
      <p:sp>
        <p:nvSpPr>
          <p:cNvPr id="4" name="Slide Number Placeholder 3"/>
          <p:cNvSpPr>
            <a:spLocks noGrp="1"/>
          </p:cNvSpPr>
          <p:nvPr>
            <p:ph type="sldNum" sz="quarter" idx="5"/>
          </p:nvPr>
        </p:nvSpPr>
        <p:spPr/>
        <p:txBody>
          <a:bodyPr/>
          <a:lstStyle/>
          <a:p>
            <a:pPr marL="0" marR="0" lvl="0" indent="0" algn="r" defTabSz="88139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88139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7540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pPr>
                <a:defRPr/>
              </a:pPr>
              <a:t>43</a:t>
            </a:fld>
            <a:endParaRPr lang="en-US" altLang="en-US"/>
          </a:p>
        </p:txBody>
      </p:sp>
    </p:spTree>
    <p:extLst>
      <p:ext uri="{BB962C8B-B14F-4D97-AF65-F5344CB8AC3E}">
        <p14:creationId xmlns:p14="http://schemas.microsoft.com/office/powerpoint/2010/main" val="14885334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222222"/>
                </a:solidFill>
                <a:effectLst/>
                <a:latin typeface="-apple-system"/>
              </a:rPr>
              <a:t>Potential for DDIs with second-generation ARIs</a:t>
            </a:r>
          </a:p>
          <a:p>
            <a:pPr algn="l"/>
            <a:r>
              <a:rPr lang="en-US" b="0" i="0">
                <a:solidFill>
                  <a:srgbClr val="222222"/>
                </a:solidFill>
                <a:effectLst/>
                <a:latin typeface="-apple-system"/>
              </a:rPr>
              <a:t>As many patients with PC are older and may have comorbidities that require long-term, concomitant medication, it is important to consider the potential for DDIs between second-generation ARIs and comedications used in this population. Common comorbidities in patients with PC include hypercholesterolemia, hypertension, diabetes mellitus, asthma, urologic complications, depression, and neurologic disorders, with frequently reported comedications including antihypertensives and agents for other cardiovascular disorders, analgesics, treatments for urological and gastrointestinal disorders, antidepressants, anxiolytics, and anti-dementia drugs.</a:t>
            </a:r>
          </a:p>
          <a:p>
            <a:pPr algn="l"/>
            <a:endParaRPr lang="en-US" b="0" i="0">
              <a:solidFill>
                <a:srgbClr val="222222"/>
              </a:solidFill>
              <a:effectLst/>
              <a:latin typeface="-apple-system"/>
            </a:endParaRPr>
          </a:p>
          <a:p>
            <a:pPr algn="l"/>
            <a:endParaRPr lang="en-US" b="0" i="0">
              <a:solidFill>
                <a:srgbClr val="222222"/>
              </a:solidFill>
              <a:effectLst/>
              <a:latin typeface="-apple-system"/>
            </a:endParaRPr>
          </a:p>
          <a:p>
            <a:r>
              <a:rPr lang="en-US" b="0" i="0">
                <a:solidFill>
                  <a:srgbClr val="222222"/>
                </a:solidFill>
                <a:effectLst/>
                <a:latin typeface="-apple-system"/>
              </a:rPr>
              <a:t>Both apalutamide and enzalutamide exhibit the potential for DDIs when co-administered with medications that are substrates for several metabolizing enzymes and drug transporters. Apalutamide and enzalutamide have been linked to the induction of cytochrome P450 (CYP) 3A4, 2C9, and 2C19. These enzymes metabolize up to 50% of medications. In a post hoc analysis of the SPARTAN trial, the risk of falls was increased in patients receiving apalutamide and concomitant alpha-blockers or antidepressants. Apalutamide also has the potential to interact with uridine-diphosphate glucuronosyltransferase, P-glycoprotein (P-gp), breast cancer resistance protein (BCRP), and organic anion-transporting polypeptide (OATP) 1B1, whereas enzalutamide might also interact with CYP2C8 inhibitors or inducers. Consequently, in order to reduce the risk of DDIs, the respective prescribing information recommends that practitioners avoid simultaneous use of apalutamide or enzalutamide with these medications. Medicinal products that should be used with caution include antithrombotics, such as dabigatran; antihypertensives, such as amlodipine, statins such as rosuvastatin, and cardiac glycosides, such as digoxin.</a:t>
            </a:r>
            <a:endParaRPr lang="en-US"/>
          </a:p>
        </p:txBody>
      </p:sp>
      <p:sp>
        <p:nvSpPr>
          <p:cNvPr id="4" name="Slide Number Placeholder 3"/>
          <p:cNvSpPr>
            <a:spLocks noGrp="1"/>
          </p:cNvSpPr>
          <p:nvPr>
            <p:ph type="sldNum" sz="quarter" idx="5"/>
          </p:nvPr>
        </p:nvSpPr>
        <p:spPr/>
        <p:txBody>
          <a:bodyPr/>
          <a:lstStyle/>
          <a:p>
            <a:fld id="{B85097DE-4275-4D90-ACD3-66EF6C0FC62C}" type="slidenum">
              <a:rPr lang="en-US" smtClean="0"/>
              <a:t>45</a:t>
            </a:fld>
            <a:endParaRPr lang="en-US"/>
          </a:p>
        </p:txBody>
      </p:sp>
    </p:spTree>
    <p:extLst>
      <p:ext uri="{BB962C8B-B14F-4D97-AF65-F5344CB8AC3E}">
        <p14:creationId xmlns:p14="http://schemas.microsoft.com/office/powerpoint/2010/main" val="14129735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333333"/>
                </a:solidFill>
                <a:effectLst/>
                <a:latin typeface="Libre Baskerville"/>
              </a:rPr>
              <a:t>How does grapefruit juice affect medication?</a:t>
            </a:r>
          </a:p>
          <a:p>
            <a:pPr algn="l"/>
            <a:endParaRPr lang="en-US" b="0" i="0">
              <a:solidFill>
                <a:srgbClr val="333333"/>
              </a:solidFill>
              <a:effectLst/>
              <a:latin typeface="Libre Baskerville"/>
            </a:endParaRPr>
          </a:p>
          <a:p>
            <a:pPr algn="l"/>
            <a:r>
              <a:rPr lang="en-US" b="0" i="0">
                <a:solidFill>
                  <a:srgbClr val="333333"/>
                </a:solidFill>
                <a:effectLst/>
                <a:latin typeface="Open Sans" panose="020B0606030504020204" pitchFamily="34" charset="0"/>
              </a:rPr>
              <a:t>Drugs are broken down, or metabolized, in the body by a variety of enzymes, which are substances that help produce a biochemical reaction. Grapefruit, a hybrid citrus fruit of the sweet orange and pomelo varieties, contains furanocoumarins, chemical compounds that can interfere with those enzymes. Specifically, furanocoumarins may block an enzyme called cytochrome P450 3A4 (CYP3A4), a critical component that helps the body break down drugs.</a:t>
            </a:r>
          </a:p>
          <a:p>
            <a:pPr algn="l"/>
            <a:endParaRPr lang="en-US" b="0" i="0">
              <a:solidFill>
                <a:srgbClr val="333333"/>
              </a:solidFill>
              <a:effectLst/>
              <a:latin typeface="Open Sans" panose="020B0606030504020204" pitchFamily="34" charset="0"/>
            </a:endParaRPr>
          </a:p>
          <a:p>
            <a:pPr algn="l"/>
            <a:r>
              <a:rPr lang="en-US" b="0" i="0">
                <a:solidFill>
                  <a:srgbClr val="333333"/>
                </a:solidFill>
                <a:effectLst/>
                <a:latin typeface="Open Sans" panose="020B0606030504020204" pitchFamily="34" charset="0"/>
              </a:rPr>
              <a:t>If CYP3A4 is blocked, drugs that are not metabolized may not work as designed. Or they may stay in the bloodstream longer, build up in the blood and become toxic. “This can lead to a greater concentration of drugs in the body,” Dr. Perre says. “Patients may be at risk for muscle damage, heart arrhythmia or other conditions.” How grapefruit juice and medications interact depends on a variety of factors, especially the amount of CYP3A4 in the body. That’s why the impact and side effects of this interaction vary from patient to patient.</a:t>
            </a:r>
          </a:p>
          <a:p>
            <a:pPr algn="l"/>
            <a:r>
              <a:rPr lang="en-US" b="0" i="0">
                <a:solidFill>
                  <a:srgbClr val="333333"/>
                </a:solidFill>
                <a:effectLst/>
                <a:latin typeface="Open Sans" panose="020B0606030504020204" pitchFamily="34" charset="0"/>
              </a:rPr>
              <a:t>Canadian researchers have identified </a:t>
            </a:r>
            <a:r>
              <a:rPr lang="en-US" b="0" i="0" u="none" strike="noStrike">
                <a:solidFill>
                  <a:srgbClr val="00A9E0"/>
                </a:solidFill>
                <a:effectLst/>
                <a:latin typeface="Open Sans" panose="020B0606030504020204" pitchFamily="34" charset="0"/>
                <a:hlinkClick r:id="rId3"/>
              </a:rPr>
              <a:t>at least 85 drugs</a:t>
            </a:r>
            <a:r>
              <a:rPr lang="en-US" b="0" i="0">
                <a:solidFill>
                  <a:srgbClr val="333333"/>
                </a:solidFill>
                <a:effectLst/>
                <a:latin typeface="Open Sans" panose="020B0606030504020204" pitchFamily="34" charset="0"/>
              </a:rPr>
              <a:t> that may interact with grapefruit juice. For patients with cancer, the juice is believed to block the metabolization of some chemotherapy drugs, such as </a:t>
            </a:r>
            <a:r>
              <a:rPr lang="en-US" b="0" i="0" u="none" strike="noStrike">
                <a:solidFill>
                  <a:srgbClr val="00A9E0"/>
                </a:solidFill>
                <a:effectLst/>
                <a:latin typeface="Open Sans" panose="020B0606030504020204" pitchFamily="34" charset="0"/>
                <a:hlinkClick r:id="rId4"/>
              </a:rPr>
              <a:t>vincristine</a:t>
            </a:r>
            <a:r>
              <a:rPr lang="en-US" b="0" i="0">
                <a:solidFill>
                  <a:srgbClr val="333333"/>
                </a:solidFill>
                <a:effectLst/>
                <a:latin typeface="Open Sans" panose="020B0606030504020204" pitchFamily="34" charset="0"/>
              </a:rPr>
              <a:t>, used to treat </a:t>
            </a:r>
            <a:r>
              <a:rPr lang="en-US" b="0" i="0" u="none" strike="noStrike">
                <a:solidFill>
                  <a:srgbClr val="00A9E0"/>
                </a:solidFill>
                <a:effectLst/>
                <a:latin typeface="Open Sans" panose="020B0606030504020204" pitchFamily="34" charset="0"/>
                <a:hlinkClick r:id="rId5"/>
              </a:rPr>
              <a:t>small cell lung cancer</a:t>
            </a:r>
            <a:r>
              <a:rPr lang="en-US" b="0" i="0">
                <a:solidFill>
                  <a:srgbClr val="333333"/>
                </a:solidFill>
                <a:effectLst/>
                <a:latin typeface="Open Sans" panose="020B0606030504020204" pitchFamily="34" charset="0"/>
              </a:rPr>
              <a:t>, </a:t>
            </a:r>
            <a:r>
              <a:rPr lang="en-US" b="0" i="0" u="none" strike="noStrike">
                <a:solidFill>
                  <a:srgbClr val="00A9E0"/>
                </a:solidFill>
                <a:effectLst/>
                <a:latin typeface="Open Sans" panose="020B0606030504020204" pitchFamily="34" charset="0"/>
                <a:hlinkClick r:id="rId6"/>
              </a:rPr>
              <a:t>head and neck cancers</a:t>
            </a:r>
            <a:r>
              <a:rPr lang="en-US" b="0" i="0">
                <a:solidFill>
                  <a:srgbClr val="333333"/>
                </a:solidFill>
                <a:effectLst/>
                <a:latin typeface="Open Sans" panose="020B0606030504020204" pitchFamily="34" charset="0"/>
              </a:rPr>
              <a:t> and </a:t>
            </a:r>
            <a:r>
              <a:rPr lang="en-US" b="0" i="0" u="none" strike="noStrike">
                <a:solidFill>
                  <a:srgbClr val="00A9E0"/>
                </a:solidFill>
                <a:effectLst/>
                <a:latin typeface="Open Sans" panose="020B0606030504020204" pitchFamily="34" charset="0"/>
                <a:hlinkClick r:id="rId7"/>
              </a:rPr>
              <a:t>breast cancer</a:t>
            </a:r>
            <a:r>
              <a:rPr lang="en-US" b="0" i="0">
                <a:solidFill>
                  <a:srgbClr val="333333"/>
                </a:solidFill>
                <a:effectLst/>
                <a:latin typeface="Open Sans" panose="020B0606030504020204" pitchFamily="34" charset="0"/>
              </a:rPr>
              <a:t>, and </a:t>
            </a:r>
            <a:r>
              <a:rPr lang="en-US" b="0" i="0" u="none" strike="noStrike">
                <a:solidFill>
                  <a:srgbClr val="00A9E0"/>
                </a:solidFill>
                <a:effectLst/>
                <a:latin typeface="Open Sans" panose="020B0606030504020204" pitchFamily="34" charset="0"/>
                <a:hlinkClick r:id="rId8"/>
              </a:rPr>
              <a:t>docetaxel</a:t>
            </a:r>
            <a:r>
              <a:rPr lang="en-US" b="0" i="0">
                <a:solidFill>
                  <a:srgbClr val="000000"/>
                </a:solidFill>
                <a:effectLst/>
                <a:latin typeface="Open Sans" panose="020B0606030504020204" pitchFamily="34" charset="0"/>
              </a:rPr>
              <a:t>, used to treat </a:t>
            </a:r>
            <a:r>
              <a:rPr lang="en-US" b="0" i="0" u="none" strike="noStrike">
                <a:solidFill>
                  <a:srgbClr val="00A9E0"/>
                </a:solidFill>
                <a:effectLst/>
                <a:latin typeface="Open Sans" panose="020B0606030504020204" pitchFamily="34" charset="0"/>
                <a:hlinkClick r:id="rId9"/>
              </a:rPr>
              <a:t>prostate </a:t>
            </a:r>
            <a:r>
              <a:rPr lang="en-US" b="0" i="0">
                <a:solidFill>
                  <a:srgbClr val="000000"/>
                </a:solidFill>
                <a:effectLst/>
                <a:latin typeface="Open Sans" panose="020B0606030504020204" pitchFamily="34" charset="0"/>
              </a:rPr>
              <a:t>and breast cancers</a:t>
            </a:r>
            <a:r>
              <a:rPr lang="en-US" b="0" i="0">
                <a:solidFill>
                  <a:srgbClr val="333333"/>
                </a:solidFill>
                <a:effectLst/>
                <a:latin typeface="Open Sans" panose="020B0606030504020204" pitchFamily="34" charset="0"/>
              </a:rPr>
              <a:t>. Grapefruit juice also should be avoided when taking:</a:t>
            </a:r>
          </a:p>
          <a:p>
            <a:pPr algn="l">
              <a:buFont typeface="Arial" panose="020B0604020202020204" pitchFamily="34" charset="0"/>
              <a:buChar char="•"/>
            </a:pPr>
            <a:r>
              <a:rPr lang="en-US" b="0" i="0">
                <a:solidFill>
                  <a:srgbClr val="333333"/>
                </a:solidFill>
                <a:effectLst/>
                <a:latin typeface="Open Sans" panose="020B0606030504020204" pitchFamily="34" charset="0"/>
              </a:rPr>
              <a:t> Statins prescribed to lower cholesterol</a:t>
            </a:r>
          </a:p>
          <a:p>
            <a:pPr algn="l">
              <a:buFont typeface="Arial" panose="020B0604020202020204" pitchFamily="34" charset="0"/>
              <a:buChar char="•"/>
            </a:pPr>
            <a:r>
              <a:rPr lang="en-US" b="0" i="0">
                <a:solidFill>
                  <a:srgbClr val="333333"/>
                </a:solidFill>
                <a:effectLst/>
                <a:latin typeface="Open Sans" panose="020B0606030504020204" pitchFamily="34" charset="0"/>
              </a:rPr>
              <a:t> Calcium channel blockers, drugs intended to treat high blood pressure</a:t>
            </a:r>
          </a:p>
          <a:p>
            <a:pPr algn="l">
              <a:buFont typeface="Arial" panose="020B0604020202020204" pitchFamily="34" charset="0"/>
              <a:buChar char="•"/>
            </a:pPr>
            <a:r>
              <a:rPr lang="en-US" b="0" i="0">
                <a:solidFill>
                  <a:srgbClr val="333333"/>
                </a:solidFill>
                <a:effectLst/>
                <a:latin typeface="Open Sans" panose="020B0606030504020204" pitchFamily="34" charset="0"/>
              </a:rPr>
              <a:t> Some anti-anxiety drugs</a:t>
            </a:r>
          </a:p>
          <a:p>
            <a:pPr algn="l">
              <a:buFont typeface="Arial" panose="020B0604020202020204" pitchFamily="34" charset="0"/>
              <a:buChar char="•"/>
            </a:pPr>
            <a:r>
              <a:rPr lang="en-US" b="0" i="0">
                <a:solidFill>
                  <a:srgbClr val="333333"/>
                </a:solidFill>
                <a:effectLst/>
                <a:latin typeface="Open Sans" panose="020B0606030504020204" pitchFamily="34" charset="0"/>
              </a:rPr>
              <a:t> Corticosteroids intended to treat ulcerative colitis or Chron’s disease</a:t>
            </a:r>
          </a:p>
          <a:p>
            <a:pPr algn="l">
              <a:buFont typeface="Arial" panose="020B0604020202020204" pitchFamily="34" charset="0"/>
              <a:buChar char="•"/>
            </a:pPr>
            <a:r>
              <a:rPr lang="en-US" b="0" i="0">
                <a:solidFill>
                  <a:srgbClr val="333333"/>
                </a:solidFill>
                <a:effectLst/>
                <a:latin typeface="Open Sans" panose="020B0606030504020204" pitchFamily="34" charset="0"/>
              </a:rPr>
              <a:t> Some drugs that treat abnormal heart rhythms</a:t>
            </a:r>
          </a:p>
          <a:p>
            <a:pPr algn="l">
              <a:buFont typeface="Arial" panose="020B0604020202020204" pitchFamily="34" charset="0"/>
              <a:buChar char="•"/>
            </a:pPr>
            <a:r>
              <a:rPr lang="en-US" b="0" i="0">
                <a:solidFill>
                  <a:srgbClr val="333333"/>
                </a:solidFill>
                <a:effectLst/>
                <a:latin typeface="Open Sans" panose="020B0606030504020204" pitchFamily="34" charset="0"/>
              </a:rPr>
              <a:t> Some antihistamines</a:t>
            </a:r>
          </a:p>
          <a:p>
            <a:pPr algn="l">
              <a:buFont typeface="Arial" panose="020B0604020202020204" pitchFamily="34" charset="0"/>
              <a:buChar char="•"/>
            </a:pPr>
            <a:endParaRPr lang="en-US" b="0" i="0">
              <a:solidFill>
                <a:srgbClr val="333333"/>
              </a:solidFill>
              <a:effectLst/>
              <a:latin typeface="Open Sans" panose="020B0606030504020204" pitchFamily="34" charset="0"/>
            </a:endParaRPr>
          </a:p>
          <a:p>
            <a:pPr algn="l"/>
            <a:r>
              <a:rPr lang="en-US" b="0" i="0">
                <a:solidFill>
                  <a:srgbClr val="333333"/>
                </a:solidFill>
                <a:effectLst/>
                <a:latin typeface="Open Sans" panose="020B0606030504020204" pitchFamily="34" charset="0"/>
              </a:rPr>
              <a:t>“Grapefruit is the most well-known example of a food-drug interaction,” Dr. Perre says. Some less popular citrus fruits, such as Sevillian orange, pomelo and star fruit, have similar properties to grapefruit and should be avoided, as well. Dr. Perre suggests patients ask their doctors about potential side effects of their prescription drugs and how they may interact with certain foods or other drugs.</a:t>
            </a:r>
          </a:p>
          <a:p>
            <a:endParaRPr lang="en-US"/>
          </a:p>
        </p:txBody>
      </p:sp>
      <p:sp>
        <p:nvSpPr>
          <p:cNvPr id="4" name="Slide Number Placeholder 3"/>
          <p:cNvSpPr>
            <a:spLocks noGrp="1"/>
          </p:cNvSpPr>
          <p:nvPr>
            <p:ph type="sldNum" sz="quarter" idx="5"/>
          </p:nvPr>
        </p:nvSpPr>
        <p:spPr/>
        <p:txBody>
          <a:bodyPr/>
          <a:lstStyle/>
          <a:p>
            <a:fld id="{B85097DE-4275-4D90-ACD3-66EF6C0FC62C}" type="slidenum">
              <a:rPr lang="en-US" smtClean="0"/>
              <a:t>47</a:t>
            </a:fld>
            <a:endParaRPr lang="en-US"/>
          </a:p>
        </p:txBody>
      </p:sp>
    </p:spTree>
    <p:extLst>
      <p:ext uri="{BB962C8B-B14F-4D97-AF65-F5344CB8AC3E}">
        <p14:creationId xmlns:p14="http://schemas.microsoft.com/office/powerpoint/2010/main" val="12006804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85097DE-4275-4D90-ACD3-66EF6C0FC62C}" type="slidenum">
              <a:rPr lang="en-US" smtClean="0"/>
              <a:t>48</a:t>
            </a:fld>
            <a:endParaRPr lang="en-US"/>
          </a:p>
        </p:txBody>
      </p:sp>
    </p:spTree>
    <p:extLst>
      <p:ext uri="{BB962C8B-B14F-4D97-AF65-F5344CB8AC3E}">
        <p14:creationId xmlns:p14="http://schemas.microsoft.com/office/powerpoint/2010/main" val="25153405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5097DE-4275-4D90-ACD3-66EF6C0FC62C}" type="slidenum">
              <a:rPr lang="en-US" smtClean="0"/>
              <a:t>56</a:t>
            </a:fld>
            <a:endParaRPr lang="en-US"/>
          </a:p>
        </p:txBody>
      </p:sp>
    </p:spTree>
    <p:extLst>
      <p:ext uri="{BB962C8B-B14F-4D97-AF65-F5344CB8AC3E}">
        <p14:creationId xmlns:p14="http://schemas.microsoft.com/office/powerpoint/2010/main" val="633248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1E1E23"/>
                </a:solidFill>
                <a:effectLst/>
                <a:latin typeface="Source Sans Pro" panose="020B0503030403020204" pitchFamily="34" charset="0"/>
              </a:rPr>
              <a:t>How Changes in PSA Screening Are Affecting Incidence and Risk of Death</a:t>
            </a:r>
          </a:p>
          <a:p>
            <a:pPr algn="l"/>
            <a:endParaRPr lang="en-US" b="1" i="0">
              <a:solidFill>
                <a:srgbClr val="1E1E23"/>
              </a:solidFill>
              <a:effectLst/>
              <a:latin typeface="Source Sans Pro" panose="020B0503030403020204" pitchFamily="34" charset="0"/>
            </a:endParaRPr>
          </a:p>
          <a:p>
            <a:pPr marL="171450" indent="-171450" algn="l">
              <a:buFont typeface="Arial" panose="020B0604020202020204" pitchFamily="34" charset="0"/>
              <a:buChar char="•"/>
            </a:pPr>
            <a:r>
              <a:rPr lang="en-US" b="0" i="0">
                <a:solidFill>
                  <a:srgbClr val="1E1E23"/>
                </a:solidFill>
                <a:effectLst/>
                <a:latin typeface="Source Sans Pro" panose="020B0503030403020204" pitchFamily="34" charset="0"/>
              </a:rPr>
              <a:t>The risk of dying from prostate cancer decreased by about 50% from the mid-1990s to the mid-2010s due to improved treatment and earlier detection through screening with </a:t>
            </a:r>
            <a:r>
              <a:rPr lang="en-US" b="0" i="0" u="sng">
                <a:solidFill>
                  <a:srgbClr val="0047BB"/>
                </a:solidFill>
                <a:effectLst/>
                <a:latin typeface="Source Sans Pro" panose="020B0503030403020204" pitchFamily="34" charset="0"/>
                <a:hlinkClick r:id="rId3"/>
              </a:rPr>
              <a:t>prostate specific antigen (PSA) testing</a:t>
            </a:r>
            <a:r>
              <a:rPr lang="en-US" b="0" i="0">
                <a:solidFill>
                  <a:srgbClr val="1E1E23"/>
                </a:solidFill>
                <a:effectLst/>
                <a:latin typeface="Source Sans Pro" panose="020B0503030403020204" pitchFamily="34" charset="0"/>
              </a:rPr>
              <a:t>, which helps find cancer when it is only in the prostate (localized). But in recent years, the risk of dying from prostate cancer is only decreasing by 0.6% a year. The cause for this slowing progress may be related to changes in screening guidelines</a:t>
            </a:r>
          </a:p>
          <a:p>
            <a:pPr marL="171450" indent="-171450" algn="l">
              <a:buFont typeface="Arial" panose="020B0604020202020204" pitchFamily="34" charset="0"/>
              <a:buChar char="•"/>
            </a:pPr>
            <a:r>
              <a:rPr lang="en-US" b="1" i="0">
                <a:solidFill>
                  <a:srgbClr val="1E1E23"/>
                </a:solidFill>
                <a:effectLst/>
                <a:latin typeface="Source Sans Pro" panose="020B0503030403020204" pitchFamily="34" charset="0"/>
              </a:rPr>
              <a:t>Despite the contribution of screening to a reduction in mortality, </a:t>
            </a:r>
            <a:r>
              <a:rPr lang="en-US" b="0" i="0">
                <a:solidFill>
                  <a:srgbClr val="1E1E23"/>
                </a:solidFill>
                <a:effectLst/>
                <a:latin typeface="Source Sans Pro" panose="020B0503030403020204" pitchFamily="34" charset="0"/>
              </a:rPr>
              <a:t>there was increasing evidence that PSA testing was causing undue harm through </a:t>
            </a:r>
            <a:r>
              <a:rPr lang="en-US" b="1" i="0">
                <a:solidFill>
                  <a:srgbClr val="1E1E23"/>
                </a:solidFill>
                <a:effectLst/>
                <a:latin typeface="Source Sans Pro" panose="020B0503030403020204" pitchFamily="34" charset="0"/>
              </a:rPr>
              <a:t>overdiagnosis and overtreatment of prostate cancer.</a:t>
            </a:r>
            <a:r>
              <a:rPr lang="en-US" b="0" i="0">
                <a:solidFill>
                  <a:srgbClr val="1E1E23"/>
                </a:solidFill>
                <a:effectLst/>
                <a:latin typeface="Source Sans Pro" panose="020B0503030403020204" pitchFamily="34" charset="0"/>
              </a:rPr>
              <a:t> As a result, the US Preventive Services Task Force (USPSTF) changed their screening guidelines</a:t>
            </a:r>
          </a:p>
          <a:p>
            <a:pPr marL="171450" indent="-171450" algn="l">
              <a:buFont typeface="Arial" panose="020B0604020202020204" pitchFamily="34" charset="0"/>
              <a:buChar char="•"/>
            </a:pPr>
            <a:r>
              <a:rPr lang="en-US" b="0" i="0">
                <a:solidFill>
                  <a:srgbClr val="1E1E23"/>
                </a:solidFill>
                <a:effectLst/>
                <a:latin typeface="Source Sans Pro" panose="020B0503030403020204" pitchFamily="34" charset="0"/>
              </a:rPr>
              <a:t>In 2008, the</a:t>
            </a:r>
            <a:r>
              <a:rPr lang="en-US" b="1" i="0">
                <a:solidFill>
                  <a:srgbClr val="1E1E23"/>
                </a:solidFill>
                <a:effectLst/>
                <a:latin typeface="Source Sans Pro" panose="020B0503030403020204" pitchFamily="34" charset="0"/>
              </a:rPr>
              <a:t> USPSTF recommended against routine screening with PSA testing</a:t>
            </a:r>
            <a:r>
              <a:rPr lang="en-US" b="0" i="0">
                <a:solidFill>
                  <a:srgbClr val="1E1E23"/>
                </a:solidFill>
                <a:effectLst/>
                <a:latin typeface="Source Sans Pro" panose="020B0503030403020204" pitchFamily="34" charset="0"/>
              </a:rPr>
              <a:t> for men age 75 and older and in 2012 for all men, which led to fewer men being screened</a:t>
            </a:r>
          </a:p>
          <a:p>
            <a:pPr marL="171450" indent="-171450" algn="l">
              <a:buFont typeface="Arial" panose="020B0604020202020204" pitchFamily="34" charset="0"/>
              <a:buChar char="•"/>
            </a:pPr>
            <a:r>
              <a:rPr lang="en-US" b="0" i="0">
                <a:solidFill>
                  <a:srgbClr val="1E1E23"/>
                </a:solidFill>
                <a:effectLst/>
                <a:latin typeface="Source Sans Pro" panose="020B0503030403020204" pitchFamily="34" charset="0"/>
              </a:rPr>
              <a:t>At first, reduced PSA testing was followed by rapid declines in the diagnosis of prostate cancer. But from 2014 to 2018, the </a:t>
            </a:r>
            <a:r>
              <a:rPr lang="en-US" b="0" i="0" u="sng">
                <a:solidFill>
                  <a:srgbClr val="0047BB"/>
                </a:solidFill>
                <a:effectLst/>
                <a:latin typeface="Source Sans Pro" panose="020B0503030403020204" pitchFamily="34" charset="0"/>
                <a:hlinkClick r:id="rId4"/>
              </a:rPr>
              <a:t>incidence rate</a:t>
            </a:r>
            <a:r>
              <a:rPr lang="en-US" b="0" i="0">
                <a:solidFill>
                  <a:srgbClr val="1E1E23"/>
                </a:solidFill>
                <a:effectLst/>
                <a:latin typeface="Source Sans Pro" panose="020B0503030403020204" pitchFamily="34" charset="0"/>
              </a:rPr>
              <a:t> for local-stage disease stayed stable, whereas incidence rates for regional-stage disease rose each year by 4% and by 6% for distant-stage disease</a:t>
            </a:r>
          </a:p>
          <a:p>
            <a:pPr marL="171450" indent="-171450" algn="l">
              <a:buFont typeface="Arial" panose="020B0604020202020204" pitchFamily="34" charset="0"/>
              <a:buChar char="•"/>
            </a:pPr>
            <a:r>
              <a:rPr lang="en-US" b="0" i="0">
                <a:solidFill>
                  <a:srgbClr val="1E1E23"/>
                </a:solidFill>
                <a:effectLst/>
                <a:latin typeface="Source Sans Pro" panose="020B0503030403020204" pitchFamily="34" charset="0"/>
              </a:rPr>
              <a:t>As a result, the </a:t>
            </a:r>
            <a:r>
              <a:rPr lang="en-US" b="1" i="0">
                <a:solidFill>
                  <a:srgbClr val="1E1E23"/>
                </a:solidFill>
                <a:effectLst/>
                <a:latin typeface="Source Sans Pro" panose="020B0503030403020204" pitchFamily="34" charset="0"/>
              </a:rPr>
              <a:t>proportion of prostate cancers diagnosed at a distant stage has more than doubled over the past 10 years, fr</a:t>
            </a:r>
            <a:r>
              <a:rPr lang="en-US" b="0" i="0">
                <a:solidFill>
                  <a:srgbClr val="1E1E23"/>
                </a:solidFill>
                <a:effectLst/>
                <a:latin typeface="Source Sans Pro" panose="020B0503030403020204" pitchFamily="34" charset="0"/>
              </a:rPr>
              <a:t>om 3.9% to 8.2%</a:t>
            </a:r>
          </a:p>
          <a:p>
            <a:pPr marL="171450" indent="-171450" algn="l">
              <a:buFont typeface="Arial" panose="020B0604020202020204" pitchFamily="34" charset="0"/>
              <a:buChar char="•"/>
            </a:pPr>
            <a:r>
              <a:rPr lang="en-US" b="0" i="0">
                <a:solidFill>
                  <a:srgbClr val="1E1E23"/>
                </a:solidFill>
                <a:effectLst/>
                <a:latin typeface="Source Sans Pro" panose="020B0503030403020204" pitchFamily="34" charset="0"/>
              </a:rPr>
              <a:t>ACS researchers note that “controversy remains about the </a:t>
            </a:r>
            <a:r>
              <a:rPr lang="en-US" b="1" i="0">
                <a:solidFill>
                  <a:srgbClr val="1E1E23"/>
                </a:solidFill>
                <a:effectLst/>
                <a:latin typeface="Source Sans Pro" panose="020B0503030403020204" pitchFamily="34" charset="0"/>
              </a:rPr>
              <a:t>underutilized potential of the PSA test” to reduce deaths from prostate cancer by detecting potentially fatal disease </a:t>
            </a:r>
            <a:endParaRPr lang="en-US"/>
          </a:p>
        </p:txBody>
      </p:sp>
      <p:sp>
        <p:nvSpPr>
          <p:cNvPr id="4" name="Slide Number Placeholder 3"/>
          <p:cNvSpPr>
            <a:spLocks noGrp="1"/>
          </p:cNvSpPr>
          <p:nvPr>
            <p:ph type="sldNum" sz="quarter" idx="5"/>
          </p:nvPr>
        </p:nvSpPr>
        <p:spPr/>
        <p:txBody>
          <a:bodyPr/>
          <a:lstStyle/>
          <a:p>
            <a:fld id="{B85097DE-4275-4D90-ACD3-66EF6C0FC62C}" type="slidenum">
              <a:rPr lang="en-US" smtClean="0"/>
              <a:t>6</a:t>
            </a:fld>
            <a:endParaRPr lang="en-US"/>
          </a:p>
        </p:txBody>
      </p:sp>
    </p:spTree>
    <p:extLst>
      <p:ext uri="{BB962C8B-B14F-4D97-AF65-F5344CB8AC3E}">
        <p14:creationId xmlns:p14="http://schemas.microsoft.com/office/powerpoint/2010/main" val="1935746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5097DE-4275-4D90-ACD3-66EF6C0FC62C}" type="slidenum">
              <a:rPr lang="en-US" smtClean="0"/>
              <a:t>10</a:t>
            </a:fld>
            <a:endParaRPr lang="en-US"/>
          </a:p>
        </p:txBody>
      </p:sp>
    </p:spTree>
    <p:extLst>
      <p:ext uri="{BB962C8B-B14F-4D97-AF65-F5344CB8AC3E}">
        <p14:creationId xmlns:p14="http://schemas.microsoft.com/office/powerpoint/2010/main" val="1719316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5097DE-4275-4D90-ACD3-66EF6C0FC62C}" type="slidenum">
              <a:rPr lang="en-US" smtClean="0"/>
              <a:t>11</a:t>
            </a:fld>
            <a:endParaRPr lang="en-US"/>
          </a:p>
        </p:txBody>
      </p:sp>
    </p:spTree>
    <p:extLst>
      <p:ext uri="{BB962C8B-B14F-4D97-AF65-F5344CB8AC3E}">
        <p14:creationId xmlns:p14="http://schemas.microsoft.com/office/powerpoint/2010/main" val="232906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5097DE-4275-4D90-ACD3-66EF6C0FC62C}" type="slidenum">
              <a:rPr lang="en-US" smtClean="0"/>
              <a:t>12</a:t>
            </a:fld>
            <a:endParaRPr lang="en-US"/>
          </a:p>
        </p:txBody>
      </p:sp>
    </p:spTree>
    <p:extLst>
      <p:ext uri="{BB962C8B-B14F-4D97-AF65-F5344CB8AC3E}">
        <p14:creationId xmlns:p14="http://schemas.microsoft.com/office/powerpoint/2010/main" val="1413199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Prostate Cancer: Stages and Grades</a:t>
            </a:r>
          </a:p>
          <a:p>
            <a:r>
              <a:rPr lang="en-US" b="1" i="1"/>
              <a:t>Approved by the </a:t>
            </a:r>
            <a:r>
              <a:rPr lang="en-US" b="1" i="1">
                <a:hlinkClick r:id="rId3"/>
              </a:rPr>
              <a:t>Cancer.Net Editorial Board</a:t>
            </a:r>
            <a:r>
              <a:rPr lang="en-US" b="1" i="1"/>
              <a:t>, 09/2021</a:t>
            </a:r>
          </a:p>
          <a:p>
            <a:endParaRPr lang="en-US"/>
          </a:p>
          <a:p>
            <a:r>
              <a:rPr lang="en-US"/>
              <a:t>Staging is a way of describing where the cancer is located, if or where it has spread, and whether it is affecting other parts of the body.</a:t>
            </a:r>
            <a:r>
              <a:rPr lang="en-US">
                <a:cs typeface="Calibri"/>
              </a:rPr>
              <a:t> </a:t>
            </a:r>
            <a:r>
              <a:rPr lang="en-US"/>
              <a:t>Doctors use diagnostic tests to find out the cancer's stage, so staging may not be complete until all of the tests are finished. Staging for prostate cancer also involves looking at test results to find out if the cancer has spread from the prostate to other parts of the body. Knowing the stage helps the doctor recommend what kind of treatment is best and can help predict a patient's prognosis, which is the chance of recovery. There are different stage descriptions for different types of cancer.</a:t>
            </a:r>
          </a:p>
          <a:p>
            <a:endParaRPr lang="en-US">
              <a:cs typeface="Calibri"/>
            </a:endParaRPr>
          </a:p>
          <a:p>
            <a:r>
              <a:rPr lang="en-US"/>
              <a:t>There are 2 types of staging for prostate cancer:</a:t>
            </a:r>
            <a:endParaRPr lang="en-US">
              <a:cs typeface="Calibri"/>
            </a:endParaRPr>
          </a:p>
          <a:p>
            <a:pPr marL="285750" indent="-285750">
              <a:buFont typeface="Arial"/>
              <a:buChar char="•"/>
            </a:pPr>
            <a:r>
              <a:rPr lang="en-US" b="1"/>
              <a:t>Clinical staging.</a:t>
            </a:r>
            <a:r>
              <a:rPr lang="en-US"/>
              <a:t> This is based on the results of DRE, PSA testing, and Gleason score (see “Gleason score for grading prostate cancer” below). These test results will help determine whether x-rays, bone scans, CT scans, or MRI are also needed. If scans are needed, they can add more information to help the doctor figure out the clinical stage</a:t>
            </a:r>
            <a:endParaRPr lang="en-US">
              <a:cs typeface="Calibri"/>
            </a:endParaRPr>
          </a:p>
          <a:p>
            <a:pPr marL="285750" indent="-285750">
              <a:buFont typeface="Arial"/>
              <a:buChar char="•"/>
            </a:pPr>
            <a:r>
              <a:rPr lang="en-US" b="1"/>
              <a:t>Pathologic staging.</a:t>
            </a:r>
            <a:r>
              <a:rPr lang="en-US"/>
              <a:t> This is based on information found during surgery, plus the laboratory results of the prostate tissue removed during surgery, also called the pathology. The surgery often includes the removal of the entire prostate and some lymph nodes. Examination of the removed lymph nodes can provide more information for pathologic staging</a:t>
            </a:r>
          </a:p>
          <a:p>
            <a:pPr marL="285750" indent="-285750">
              <a:buFont typeface="Arial"/>
              <a:buChar char="•"/>
            </a:pPr>
            <a:endParaRPr lang="en-US">
              <a:cs typeface="Calibri"/>
            </a:endParaRPr>
          </a:p>
          <a:p>
            <a:r>
              <a:rPr lang="en-US" b="1"/>
              <a:t>TNM staging system</a:t>
            </a:r>
            <a:endParaRPr lang="en-US" b="1">
              <a:cs typeface="Calibri"/>
            </a:endParaRPr>
          </a:p>
          <a:p>
            <a:r>
              <a:rPr lang="en-US"/>
              <a:t>One tool that doctors use to describe the stage is the TNM system. This system is developed by the American Joint Committee on Cancer. Doctors use the results from diagnostic tests and scans to answer these questions:</a:t>
            </a:r>
            <a:endParaRPr lang="en-US">
              <a:cs typeface="Calibri"/>
            </a:endParaRPr>
          </a:p>
          <a:p>
            <a:pPr marL="285750" indent="-285750">
              <a:buFont typeface="Arial"/>
              <a:buChar char="•"/>
            </a:pPr>
            <a:r>
              <a:rPr lang="en-US" b="1"/>
              <a:t>Tumor (T):</a:t>
            </a:r>
            <a:r>
              <a:rPr lang="en-US"/>
              <a:t> How large is the primary tumor? Where is it located?</a:t>
            </a:r>
            <a:endParaRPr lang="en-US">
              <a:cs typeface="Calibri"/>
            </a:endParaRPr>
          </a:p>
          <a:p>
            <a:pPr marL="285750" indent="-285750">
              <a:buFont typeface="Arial"/>
              <a:buChar char="•"/>
            </a:pPr>
            <a:r>
              <a:rPr lang="en-US" b="1"/>
              <a:t>Node (N):</a:t>
            </a:r>
            <a:r>
              <a:rPr lang="en-US"/>
              <a:t> Has the tumor spread to the lymph nodes? If so, where and how many?</a:t>
            </a:r>
            <a:endParaRPr lang="en-US">
              <a:cs typeface="Calibri"/>
            </a:endParaRPr>
          </a:p>
          <a:p>
            <a:pPr marL="285750" indent="-285750">
              <a:buFont typeface="Arial"/>
              <a:buChar char="•"/>
            </a:pPr>
            <a:r>
              <a:rPr lang="en-US" b="1"/>
              <a:t>Metastasis (M):</a:t>
            </a:r>
            <a:r>
              <a:rPr lang="en-US"/>
              <a:t> Has the cancer spread to other parts of the body? If so, where and how much?</a:t>
            </a:r>
          </a:p>
          <a:p>
            <a:pPr marL="285750" indent="-285750">
              <a:buFont typeface="Arial"/>
              <a:buChar char="•"/>
            </a:pPr>
            <a:endParaRPr lang="en-US">
              <a:cs typeface="Calibri"/>
            </a:endParaRPr>
          </a:p>
          <a:p>
            <a:r>
              <a:rPr lang="en-US"/>
              <a:t>The results are combined to determine the stage of cancer for each person. There are 5 stages: stage 0 (zero) and stages I through IV (1 through 4). The stage provides a common way of describing the cancer, so doctors can work together to plan the best treatments.</a:t>
            </a:r>
          </a:p>
          <a:p>
            <a:endParaRPr lang="en-US">
              <a:cs typeface="Calibri"/>
            </a:endParaRPr>
          </a:p>
          <a:p>
            <a:r>
              <a:rPr lang="en-US" b="1"/>
              <a:t>Gleason score for grading prostate cancer</a:t>
            </a:r>
            <a:endParaRPr lang="en-US" b="1">
              <a:cs typeface="Calibri"/>
            </a:endParaRPr>
          </a:p>
          <a:p>
            <a:r>
              <a:rPr lang="en-US"/>
              <a:t>Prostate cancer is also given a grade called a Gleason score. This score is based on how much the cancer looks like healthy tissue when viewed under a microscope. Less aggressive tumors generally look more like healthy tissue. Tumors that are more aggressive are likely to grow and spread to other parts of the body. They look less like healthy tissue.</a:t>
            </a:r>
            <a:r>
              <a:rPr lang="en-US">
                <a:cs typeface="Calibri"/>
              </a:rPr>
              <a:t> </a:t>
            </a:r>
            <a:r>
              <a:rPr lang="en-US"/>
              <a:t>The Gleason scoring system is the most common prostate cancer grading system used. The pathologist looks at how the cancer cells are arranged in the prostate and assigns a score on a scale of 3 to 5 from 2 different locations. Cancer cells that look similar to healthy cells receive a low score. Cancer cells that look less like healthy cells or look more aggressive receive a higher score. To assign the numbers, the pathologist determines the main pattern of cell growth, which is the area where the cancer is most obvious, and then looks for another area of growth. The doctor then gives each area a score from 3 to 5. The scores are added together to come up with an overall score between 6 and 10.</a:t>
            </a:r>
          </a:p>
          <a:p>
            <a:endParaRPr lang="en-US">
              <a:cs typeface="Calibri"/>
            </a:endParaRPr>
          </a:p>
          <a:p>
            <a:r>
              <a:rPr lang="en-US"/>
              <a:t>Gleason scores of 5 or lower are not used. The lowest Gleason score is 6, which is a low-grade cancer. A Gleason score of 7 is a medium-grade cancer, and a score of 8, 9, or 10 is a high-grade cancer. A lower-grade cancer grows more slowly and is less likely to spread than a high-grade cancer.</a:t>
            </a:r>
            <a:endParaRPr lang="en-US">
              <a:cs typeface="Calibri"/>
            </a:endParaRPr>
          </a:p>
          <a:p>
            <a:r>
              <a:rPr lang="en-US"/>
              <a:t>Doctors look at the Gleason score in addition to stage to help plan treatment. For example, active surveillance (see </a:t>
            </a:r>
            <a:r>
              <a:rPr lang="en-US" b="1">
                <a:hlinkClick r:id="rId4"/>
              </a:rPr>
              <a:t>Types of Treatment</a:t>
            </a:r>
            <a:r>
              <a:rPr lang="en-US"/>
              <a:t>) may be an option for someone with a small tumor, low PSA level, and a Gleason score of 6. People with a higher Gleason score may need treatment that is more intensive, even if the cancer is not large or has not spread.</a:t>
            </a:r>
          </a:p>
          <a:p>
            <a:endParaRPr lang="en-US">
              <a:cs typeface="Calibri"/>
            </a:endParaRPr>
          </a:p>
          <a:p>
            <a:pPr marL="285750" indent="-285750">
              <a:buFont typeface="Arial"/>
              <a:buChar char="•"/>
            </a:pPr>
            <a:r>
              <a:rPr lang="en-US" b="1"/>
              <a:t>Gleason X:</a:t>
            </a:r>
            <a:r>
              <a:rPr lang="en-US"/>
              <a:t> The Gleason score cannot be determined</a:t>
            </a:r>
            <a:endParaRPr lang="en-US">
              <a:cs typeface="Calibri"/>
            </a:endParaRPr>
          </a:p>
          <a:p>
            <a:pPr marL="285750" indent="-285750">
              <a:buFont typeface="Arial"/>
              <a:buChar char="•"/>
            </a:pPr>
            <a:r>
              <a:rPr lang="en-US" b="1"/>
              <a:t>Gleason 6 or lower:</a:t>
            </a:r>
            <a:r>
              <a:rPr lang="en-US"/>
              <a:t> The cells look similar to healthy cells, which is called well differentiated</a:t>
            </a:r>
            <a:endParaRPr lang="en-US">
              <a:cs typeface="Calibri"/>
            </a:endParaRPr>
          </a:p>
          <a:p>
            <a:pPr marL="285750" indent="-285750">
              <a:buFont typeface="Arial"/>
              <a:buChar char="•"/>
            </a:pPr>
            <a:r>
              <a:rPr lang="en-US" b="1"/>
              <a:t>Gleason 7:</a:t>
            </a:r>
            <a:r>
              <a:rPr lang="en-US"/>
              <a:t> The cells look somewhat similar to healthy cells, which is called moderately differentiated</a:t>
            </a:r>
            <a:endParaRPr lang="en-US">
              <a:cs typeface="Calibri"/>
            </a:endParaRPr>
          </a:p>
          <a:p>
            <a:pPr marL="285750" indent="-285750">
              <a:buFont typeface="Arial"/>
              <a:buChar char="•"/>
            </a:pPr>
            <a:r>
              <a:rPr lang="en-US" b="1"/>
              <a:t>Gleason 8, 9, or 10:</a:t>
            </a:r>
            <a:r>
              <a:rPr lang="en-US"/>
              <a:t> The cells look very different from healthy cells, which is called poorly differentiated or undifferentiated</a:t>
            </a:r>
          </a:p>
          <a:p>
            <a:pPr marL="285750" indent="-285750">
              <a:buFont typeface="Arial"/>
              <a:buChar char="•"/>
            </a:pPr>
            <a:endParaRPr lang="en-US">
              <a:cs typeface="Calibri"/>
            </a:endParaRPr>
          </a:p>
          <a:p>
            <a:r>
              <a:rPr lang="en-US" b="1"/>
              <a:t>Cancer stage grouping</a:t>
            </a:r>
            <a:endParaRPr lang="en-US" b="1">
              <a:cs typeface="Calibri"/>
            </a:endParaRPr>
          </a:p>
          <a:p>
            <a:r>
              <a:rPr lang="en-US"/>
              <a:t>Doctors assign the stage of the cancer by combining the T, N, and M classifications. Staging also includes the PSA level (see </a:t>
            </a:r>
            <a:r>
              <a:rPr lang="en-US" b="1">
                <a:hlinkClick r:id="rId5"/>
              </a:rPr>
              <a:t>Screening</a:t>
            </a:r>
            <a:r>
              <a:rPr lang="en-US"/>
              <a:t>) and Gleason score.</a:t>
            </a:r>
            <a:endParaRPr lang="en-US">
              <a:cs typeface="Calibri"/>
            </a:endParaRPr>
          </a:p>
          <a:p>
            <a:r>
              <a:rPr lang="en-US" b="1"/>
              <a:t>Stage I:</a:t>
            </a:r>
            <a:r>
              <a:rPr lang="en-US"/>
              <a:t> Cancer in this early stage is usually slow growing. The tumor cannot be felt and involves one-half of 1 side of the prostate or even less than that. PSA levels are low. The cancer cells look like healthy cells</a:t>
            </a:r>
            <a:endParaRPr lang="en-US">
              <a:cs typeface="Calibri"/>
            </a:endParaRPr>
          </a:p>
          <a:p>
            <a:r>
              <a:rPr lang="en-US" b="1"/>
              <a:t>Stage II: </a:t>
            </a:r>
            <a:r>
              <a:rPr lang="en-US"/>
              <a:t>The tumor is found only in the prostate. PSA levels are medium or low. Stage II prostate cancer is small but may have an increasing risk of growing and spreading</a:t>
            </a:r>
            <a:endParaRPr lang="en-US">
              <a:cs typeface="Calibri"/>
            </a:endParaRPr>
          </a:p>
          <a:p>
            <a:pPr marL="285750" indent="-285750">
              <a:buFont typeface="Arial"/>
              <a:buChar char="•"/>
            </a:pPr>
            <a:r>
              <a:rPr lang="en-US" b="1"/>
              <a:t>Stage IIA: </a:t>
            </a:r>
            <a:r>
              <a:rPr lang="en-US"/>
              <a:t>The tumor cannot be felt and involves half of 1 side of the prostate or even less than that. PSA levels are medium, and the cancer cells are well differentiated. This stage also includes larger tumors found only in the prostate, as long as the cancer cells are still well differentiated</a:t>
            </a:r>
            <a:endParaRPr lang="en-US">
              <a:cs typeface="Calibri"/>
            </a:endParaRPr>
          </a:p>
          <a:p>
            <a:pPr marL="285750" indent="-285750">
              <a:buFont typeface="Arial"/>
              <a:buChar char="•"/>
            </a:pPr>
            <a:r>
              <a:rPr lang="en-US" b="1"/>
              <a:t>Stage IIB:</a:t>
            </a:r>
            <a:r>
              <a:rPr lang="en-US"/>
              <a:t> The tumor is found only inside the prostate, and it may be large enough to be felt during DRE. The PSA level is medium. The cancer cells are moderately differentiated</a:t>
            </a:r>
            <a:endParaRPr lang="en-US">
              <a:cs typeface="Calibri"/>
            </a:endParaRPr>
          </a:p>
          <a:p>
            <a:pPr marL="285750" indent="-285750">
              <a:buFont typeface="Arial"/>
              <a:buChar char="•"/>
            </a:pPr>
            <a:r>
              <a:rPr lang="en-US" b="1"/>
              <a:t>Stage IIC: </a:t>
            </a:r>
            <a:r>
              <a:rPr lang="en-US"/>
              <a:t>The tumor is found only inside the prostate, and it may be large enough to be felt during DRE. The PSA level is medium. The cancer cells may be moderately or poorly differentiated</a:t>
            </a:r>
            <a:endParaRPr lang="en-US">
              <a:cs typeface="Calibri"/>
            </a:endParaRPr>
          </a:p>
          <a:p>
            <a:pPr marL="171450" indent="-171450">
              <a:buFont typeface="Arial" panose="020B0604020202020204" pitchFamily="34" charset="0"/>
              <a:buChar char="•"/>
            </a:pPr>
            <a:r>
              <a:rPr lang="en-US" b="1"/>
              <a:t>  Stage III: </a:t>
            </a:r>
            <a:r>
              <a:rPr lang="en-US"/>
              <a:t>PSA levels are high, the tumor is growing, or the cancer is high grade. These all indicate locally advanced cancer likely to grow and spread</a:t>
            </a:r>
            <a:endParaRPr lang="en-US">
              <a:cs typeface="Calibri"/>
            </a:endParaRPr>
          </a:p>
          <a:p>
            <a:pPr marL="285750" indent="-285750">
              <a:buFont typeface="Arial"/>
              <a:buChar char="•"/>
            </a:pPr>
            <a:r>
              <a:rPr lang="en-US" b="1"/>
              <a:t>Stage IIIA:</a:t>
            </a:r>
            <a:r>
              <a:rPr lang="en-US"/>
              <a:t> The cancer has spread beyond the outer layer of the prostate into nearby tissues. It may also have spread to the seminal vesicles. The PSA level is high</a:t>
            </a:r>
            <a:endParaRPr lang="en-US">
              <a:cs typeface="Calibri"/>
            </a:endParaRPr>
          </a:p>
          <a:p>
            <a:pPr marL="285750" indent="-285750">
              <a:buFont typeface="Arial"/>
              <a:buChar char="•"/>
            </a:pPr>
            <a:r>
              <a:rPr lang="en-US" b="1"/>
              <a:t>Stage IIIB: </a:t>
            </a:r>
            <a:r>
              <a:rPr lang="en-US"/>
              <a:t>The tumor has grown outside of the prostate gland and may have invaded nearby structures, such as the bladder or rectum</a:t>
            </a:r>
            <a:endParaRPr lang="en-US">
              <a:cs typeface="Calibri"/>
            </a:endParaRPr>
          </a:p>
          <a:p>
            <a:pPr marL="285750" indent="-285750">
              <a:buFont typeface="Arial"/>
              <a:buChar char="•"/>
            </a:pPr>
            <a:r>
              <a:rPr lang="en-US" b="1"/>
              <a:t>Stage IIIC: </a:t>
            </a:r>
            <a:r>
              <a:rPr lang="en-US"/>
              <a:t>The cancer cells across the tumor are poorly differentiated, meaning they look very different from healthy cells</a:t>
            </a:r>
            <a:endParaRPr lang="en-US">
              <a:cs typeface="Calibri"/>
            </a:endParaRPr>
          </a:p>
          <a:p>
            <a:pPr marL="171450" indent="-171450">
              <a:buFont typeface="Arial" panose="020B0604020202020204" pitchFamily="34" charset="0"/>
              <a:buChar char="•"/>
            </a:pPr>
            <a:r>
              <a:rPr lang="en-US" b="1"/>
              <a:t>  Stage IV: </a:t>
            </a:r>
            <a:r>
              <a:rPr lang="en-US"/>
              <a:t>The cancer has spread beyond the prostate</a:t>
            </a:r>
            <a:endParaRPr lang="en-US">
              <a:cs typeface="Calibri"/>
            </a:endParaRPr>
          </a:p>
          <a:p>
            <a:pPr marL="285750" indent="-285750">
              <a:buFont typeface="Arial"/>
              <a:buChar char="•"/>
            </a:pPr>
            <a:r>
              <a:rPr lang="en-US" b="1"/>
              <a:t>Stage IVA:</a:t>
            </a:r>
            <a:r>
              <a:rPr lang="en-US"/>
              <a:t> The cancer has spread to the regional lymph nodes</a:t>
            </a:r>
            <a:endParaRPr lang="en-US">
              <a:cs typeface="Calibri"/>
            </a:endParaRPr>
          </a:p>
          <a:p>
            <a:pPr marL="285750" indent="-285750">
              <a:buFont typeface="Arial"/>
              <a:buChar char="•"/>
            </a:pPr>
            <a:r>
              <a:rPr lang="en-US" b="1"/>
              <a:t>Stage IVB: </a:t>
            </a:r>
            <a:r>
              <a:rPr lang="en-US"/>
              <a:t>The cancer has spread to distant lymph nodes, other parts of the body, or to the bones</a:t>
            </a:r>
            <a:endParaRPr lang="en-US">
              <a:cs typeface="Calibri"/>
            </a:endParaRPr>
          </a:p>
        </p:txBody>
      </p:sp>
      <p:sp>
        <p:nvSpPr>
          <p:cNvPr id="4" name="Slide Number Placeholder 3"/>
          <p:cNvSpPr>
            <a:spLocks noGrp="1"/>
          </p:cNvSpPr>
          <p:nvPr>
            <p:ph type="sldNum" sz="quarter" idx="5"/>
          </p:nvPr>
        </p:nvSpPr>
        <p:spPr/>
        <p:txBody>
          <a:bodyPr/>
          <a:lstStyle/>
          <a:p>
            <a:fld id="{B85097DE-4275-4D90-ACD3-66EF6C0FC62C}" type="slidenum">
              <a:rPr lang="en-US" smtClean="0"/>
              <a:t>13</a:t>
            </a:fld>
            <a:endParaRPr lang="en-US"/>
          </a:p>
        </p:txBody>
      </p:sp>
    </p:spTree>
    <p:extLst>
      <p:ext uri="{BB962C8B-B14F-4D97-AF65-F5344CB8AC3E}">
        <p14:creationId xmlns:p14="http://schemas.microsoft.com/office/powerpoint/2010/main" val="1842371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Prostate Cancer: Stages and Grades</a:t>
            </a:r>
          </a:p>
          <a:p>
            <a:r>
              <a:rPr lang="en-US" b="1" i="1"/>
              <a:t>Approved by the </a:t>
            </a:r>
            <a:r>
              <a:rPr lang="en-US" b="1" i="1">
                <a:hlinkClick r:id="rId3"/>
              </a:rPr>
              <a:t>Cancer.Net Editorial Board</a:t>
            </a:r>
            <a:r>
              <a:rPr lang="en-US" b="1" i="1"/>
              <a:t>, 09/2021</a:t>
            </a:r>
          </a:p>
          <a:p>
            <a:endParaRPr lang="en-US"/>
          </a:p>
          <a:p>
            <a:r>
              <a:rPr lang="en-US"/>
              <a:t>Staging is a way of describing where the cancer is located, if or where it has spread, and whether it is affecting other parts of the body.</a:t>
            </a:r>
            <a:r>
              <a:rPr lang="en-US">
                <a:cs typeface="Calibri"/>
              </a:rPr>
              <a:t> </a:t>
            </a:r>
            <a:r>
              <a:rPr lang="en-US"/>
              <a:t>Doctors use diagnostic tests to find out the cancer's stage, so staging may not be complete until all of the tests are finished. Staging for prostate cancer also involves looking at test results to find out if the cancer has spread from the prostate to other parts of the body. Knowing the stage helps the doctor recommend what kind of treatment is best and can help predict a patient's prognosis, which is the chance of recovery. There are different stage descriptions for different types of cancer.</a:t>
            </a:r>
          </a:p>
          <a:p>
            <a:endParaRPr lang="en-US">
              <a:cs typeface="Calibri"/>
            </a:endParaRPr>
          </a:p>
          <a:p>
            <a:r>
              <a:rPr lang="en-US"/>
              <a:t>There are 2 types of staging for prostate cancer:</a:t>
            </a:r>
            <a:endParaRPr lang="en-US">
              <a:cs typeface="Calibri"/>
            </a:endParaRPr>
          </a:p>
          <a:p>
            <a:pPr marL="285750" indent="-285750">
              <a:buFont typeface="Arial"/>
              <a:buChar char="•"/>
            </a:pPr>
            <a:r>
              <a:rPr lang="en-US" b="1"/>
              <a:t>Clinical staging.</a:t>
            </a:r>
            <a:r>
              <a:rPr lang="en-US"/>
              <a:t> This is based on the results of DRE, PSA testing, and Gleason score (see “Gleason score for grading prostate cancer” below). These test results will help determine whether x-rays, bone scans, CT scans, or MRI are also needed. If scans are needed, they can add more information to help the doctor figure out the clinical stage</a:t>
            </a:r>
            <a:endParaRPr lang="en-US">
              <a:cs typeface="Calibri"/>
            </a:endParaRPr>
          </a:p>
          <a:p>
            <a:pPr marL="285750" indent="-285750">
              <a:buFont typeface="Arial"/>
              <a:buChar char="•"/>
            </a:pPr>
            <a:r>
              <a:rPr lang="en-US" b="1"/>
              <a:t>Pathologic staging.</a:t>
            </a:r>
            <a:r>
              <a:rPr lang="en-US"/>
              <a:t> This is based on information found during surgery, plus the laboratory results of the prostate tissue removed during surgery, also called the pathology. The surgery often includes the removal of the entire prostate and some lymph nodes. Examination of the removed lymph nodes can provide more information for pathologic staging</a:t>
            </a:r>
          </a:p>
          <a:p>
            <a:pPr marL="285750" indent="-285750">
              <a:buFont typeface="Arial"/>
              <a:buChar char="•"/>
            </a:pPr>
            <a:endParaRPr lang="en-US">
              <a:cs typeface="Calibri"/>
            </a:endParaRPr>
          </a:p>
          <a:p>
            <a:r>
              <a:rPr lang="en-US" b="1"/>
              <a:t>TNM staging system</a:t>
            </a:r>
            <a:endParaRPr lang="en-US" b="1">
              <a:cs typeface="Calibri"/>
            </a:endParaRPr>
          </a:p>
          <a:p>
            <a:r>
              <a:rPr lang="en-US"/>
              <a:t>One tool that doctors use to describe the stage is the TNM system. This system is developed by the American Joint Committee on Cancer. Doctors use the results from diagnostic tests and scans to answer these questions:</a:t>
            </a:r>
            <a:endParaRPr lang="en-US">
              <a:cs typeface="Calibri"/>
            </a:endParaRPr>
          </a:p>
          <a:p>
            <a:pPr marL="285750" indent="-285750">
              <a:buFont typeface="Arial"/>
              <a:buChar char="•"/>
            </a:pPr>
            <a:r>
              <a:rPr lang="en-US" b="1"/>
              <a:t>Tumor (T):</a:t>
            </a:r>
            <a:r>
              <a:rPr lang="en-US"/>
              <a:t> How large is the primary tumor? Where is it located?</a:t>
            </a:r>
            <a:endParaRPr lang="en-US">
              <a:cs typeface="Calibri"/>
            </a:endParaRPr>
          </a:p>
          <a:p>
            <a:pPr marL="285750" indent="-285750">
              <a:buFont typeface="Arial"/>
              <a:buChar char="•"/>
            </a:pPr>
            <a:r>
              <a:rPr lang="en-US" b="1"/>
              <a:t>Node (N):</a:t>
            </a:r>
            <a:r>
              <a:rPr lang="en-US"/>
              <a:t> Has the tumor spread to the lymph nodes? If so, where and how many?</a:t>
            </a:r>
            <a:endParaRPr lang="en-US">
              <a:cs typeface="Calibri"/>
            </a:endParaRPr>
          </a:p>
          <a:p>
            <a:pPr marL="285750" indent="-285750">
              <a:buFont typeface="Arial"/>
              <a:buChar char="•"/>
            </a:pPr>
            <a:r>
              <a:rPr lang="en-US" b="1"/>
              <a:t>Metastasis (M):</a:t>
            </a:r>
            <a:r>
              <a:rPr lang="en-US"/>
              <a:t> Has the cancer spread to other parts of the body? If so, where and how much?</a:t>
            </a:r>
          </a:p>
          <a:p>
            <a:pPr marL="285750" indent="-285750">
              <a:buFont typeface="Arial"/>
              <a:buChar char="•"/>
            </a:pPr>
            <a:endParaRPr lang="en-US">
              <a:cs typeface="Calibri"/>
            </a:endParaRPr>
          </a:p>
          <a:p>
            <a:r>
              <a:rPr lang="en-US"/>
              <a:t>The results are combined to determine the stage of cancer for each person. There are 5 stages: stage 0 (zero) and stages I through IV (1 through 4). The stage provides a common way of describing the cancer, so doctors can work together to plan the best treatments.</a:t>
            </a:r>
          </a:p>
          <a:p>
            <a:endParaRPr lang="en-US">
              <a:cs typeface="Calibri"/>
            </a:endParaRPr>
          </a:p>
          <a:p>
            <a:r>
              <a:rPr lang="en-US" b="1"/>
              <a:t>Gleason score for grading prostate cancer</a:t>
            </a:r>
            <a:endParaRPr lang="en-US" b="1">
              <a:cs typeface="Calibri"/>
            </a:endParaRPr>
          </a:p>
          <a:p>
            <a:r>
              <a:rPr lang="en-US"/>
              <a:t>Prostate cancer is also given a grade called a Gleason score. This score is based on how much the cancer looks like healthy tissue when viewed under a microscope. Less aggressive tumors generally look more like healthy tissue. Tumors that are more aggressive are likely to grow and spread to other parts of the body. They look less like healthy tissue.</a:t>
            </a:r>
            <a:r>
              <a:rPr lang="en-US">
                <a:cs typeface="Calibri"/>
              </a:rPr>
              <a:t> </a:t>
            </a:r>
            <a:r>
              <a:rPr lang="en-US"/>
              <a:t>The Gleason scoring system is the most common prostate cancer grading system used. The pathologist looks at how the cancer cells are arranged in the prostate and assigns a score on a scale of 3 to 5 from 2 different locations. Cancer cells that look similar to healthy cells receive a low score. Cancer cells that look less like healthy cells or look more aggressive receive a higher score. To assign the numbers, the pathologist determines the main pattern of cell growth, which is the area where the cancer is most obvious, and then looks for another area of growth. The doctor then gives each area a score from 3 to 5. The scores are added together to come up with an overall score between 6 and 10.</a:t>
            </a:r>
          </a:p>
          <a:p>
            <a:endParaRPr lang="en-US">
              <a:cs typeface="Calibri"/>
            </a:endParaRPr>
          </a:p>
          <a:p>
            <a:r>
              <a:rPr lang="en-US"/>
              <a:t>Gleason scores of 5 or lower are not used. The lowest Gleason score is 6, which is a low-grade cancer. A Gleason score of 7 is a medium-grade cancer, and a score of 8, 9, or 10 is a high-grade cancer. A lower-grade cancer grows more slowly and is less likely to spread than a high-grade cancer.</a:t>
            </a:r>
            <a:endParaRPr lang="en-US">
              <a:cs typeface="Calibri"/>
            </a:endParaRPr>
          </a:p>
          <a:p>
            <a:r>
              <a:rPr lang="en-US"/>
              <a:t>Doctors look at the Gleason score in addition to stage to help plan treatment. For example, active surveillance (see </a:t>
            </a:r>
            <a:r>
              <a:rPr lang="en-US" b="1">
                <a:hlinkClick r:id="rId4"/>
              </a:rPr>
              <a:t>Types of Treatment</a:t>
            </a:r>
            <a:r>
              <a:rPr lang="en-US"/>
              <a:t>) may be an option for someone with a small tumor, low PSA level, and a Gleason score of 6. People with a higher Gleason score may need treatment that is more intensive, even if the cancer is not large or has not spread.</a:t>
            </a:r>
          </a:p>
          <a:p>
            <a:endParaRPr lang="en-US">
              <a:cs typeface="Calibri"/>
            </a:endParaRPr>
          </a:p>
          <a:p>
            <a:pPr marL="285750" indent="-285750">
              <a:buFont typeface="Arial"/>
              <a:buChar char="•"/>
            </a:pPr>
            <a:r>
              <a:rPr lang="en-US" b="1"/>
              <a:t>Gleason X:</a:t>
            </a:r>
            <a:r>
              <a:rPr lang="en-US"/>
              <a:t> The Gleason score cannot be determined</a:t>
            </a:r>
            <a:endParaRPr lang="en-US">
              <a:cs typeface="Calibri"/>
            </a:endParaRPr>
          </a:p>
          <a:p>
            <a:pPr marL="285750" indent="-285750">
              <a:buFont typeface="Arial"/>
              <a:buChar char="•"/>
            </a:pPr>
            <a:r>
              <a:rPr lang="en-US" b="1"/>
              <a:t>Gleason 6 or lower:</a:t>
            </a:r>
            <a:r>
              <a:rPr lang="en-US"/>
              <a:t> The cells look similar to healthy cells, which is called well differentiated</a:t>
            </a:r>
            <a:endParaRPr lang="en-US">
              <a:cs typeface="Calibri"/>
            </a:endParaRPr>
          </a:p>
          <a:p>
            <a:pPr marL="285750" indent="-285750">
              <a:buFont typeface="Arial"/>
              <a:buChar char="•"/>
            </a:pPr>
            <a:r>
              <a:rPr lang="en-US" b="1"/>
              <a:t>Gleason 7:</a:t>
            </a:r>
            <a:r>
              <a:rPr lang="en-US"/>
              <a:t> The cells look somewhat similar to healthy cells, which is called moderately differentiated</a:t>
            </a:r>
            <a:endParaRPr lang="en-US">
              <a:cs typeface="Calibri"/>
            </a:endParaRPr>
          </a:p>
          <a:p>
            <a:pPr marL="285750" indent="-285750">
              <a:buFont typeface="Arial"/>
              <a:buChar char="•"/>
            </a:pPr>
            <a:r>
              <a:rPr lang="en-US" b="1"/>
              <a:t>Gleason 8, 9, or 10:</a:t>
            </a:r>
            <a:r>
              <a:rPr lang="en-US"/>
              <a:t> The cells look very different from healthy cells, which is called poorly differentiated or undifferentiated</a:t>
            </a:r>
          </a:p>
          <a:p>
            <a:pPr marL="285750" indent="-285750">
              <a:buFont typeface="Arial"/>
              <a:buChar char="•"/>
            </a:pPr>
            <a:endParaRPr lang="en-US">
              <a:cs typeface="Calibri"/>
            </a:endParaRPr>
          </a:p>
          <a:p>
            <a:r>
              <a:rPr lang="en-US" b="1"/>
              <a:t>Cancer stage grouping</a:t>
            </a:r>
            <a:endParaRPr lang="en-US" b="1">
              <a:cs typeface="Calibri"/>
            </a:endParaRPr>
          </a:p>
          <a:p>
            <a:r>
              <a:rPr lang="en-US"/>
              <a:t>Doctors assign the stage of the cancer by combining the T, N, and M classifications. Staging also includes the PSA level (see </a:t>
            </a:r>
            <a:r>
              <a:rPr lang="en-US" b="1">
                <a:hlinkClick r:id="rId5"/>
              </a:rPr>
              <a:t>Screening</a:t>
            </a:r>
            <a:r>
              <a:rPr lang="en-US"/>
              <a:t>) and Gleason score.</a:t>
            </a:r>
            <a:endParaRPr lang="en-US">
              <a:cs typeface="Calibri"/>
            </a:endParaRPr>
          </a:p>
          <a:p>
            <a:r>
              <a:rPr lang="en-US" b="1"/>
              <a:t>Stage I:</a:t>
            </a:r>
            <a:r>
              <a:rPr lang="en-US"/>
              <a:t> Cancer in this early stage is usually slow growing. The tumor cannot be felt and involves one-half of 1 side of the prostate or even less than that. PSA levels are low. The cancer cells look like healthy cells</a:t>
            </a:r>
            <a:endParaRPr lang="en-US">
              <a:cs typeface="Calibri"/>
            </a:endParaRPr>
          </a:p>
          <a:p>
            <a:r>
              <a:rPr lang="en-US" b="1"/>
              <a:t>Stage II: </a:t>
            </a:r>
            <a:r>
              <a:rPr lang="en-US"/>
              <a:t>The tumor is found only in the prostate. PSA levels are medium or low. Stage II prostate cancer is small but may have an increasing risk of growing and spreading</a:t>
            </a:r>
            <a:endParaRPr lang="en-US">
              <a:cs typeface="Calibri"/>
            </a:endParaRPr>
          </a:p>
          <a:p>
            <a:pPr marL="285750" indent="-285750">
              <a:buFont typeface="Arial"/>
              <a:buChar char="•"/>
            </a:pPr>
            <a:r>
              <a:rPr lang="en-US" b="1"/>
              <a:t>Stage IIA: </a:t>
            </a:r>
            <a:r>
              <a:rPr lang="en-US"/>
              <a:t>The tumor cannot be felt and involves half of 1 side of the prostate or even less than that. PSA levels are medium, and the cancer cells are well differentiated. This stage also includes larger tumors found only in the prostate, as long as the cancer cells are still well differentiated</a:t>
            </a:r>
            <a:endParaRPr lang="en-US">
              <a:cs typeface="Calibri"/>
            </a:endParaRPr>
          </a:p>
          <a:p>
            <a:pPr marL="285750" indent="-285750">
              <a:buFont typeface="Arial"/>
              <a:buChar char="•"/>
            </a:pPr>
            <a:r>
              <a:rPr lang="en-US" b="1"/>
              <a:t>Stage IIB:</a:t>
            </a:r>
            <a:r>
              <a:rPr lang="en-US"/>
              <a:t> The tumor is found only inside the prostate, and it may be large enough to be felt during DRE. The PSA level is medium. The cancer cells are moderately differentiated</a:t>
            </a:r>
            <a:endParaRPr lang="en-US">
              <a:cs typeface="Calibri"/>
            </a:endParaRPr>
          </a:p>
          <a:p>
            <a:pPr marL="285750" indent="-285750">
              <a:buFont typeface="Arial"/>
              <a:buChar char="•"/>
            </a:pPr>
            <a:r>
              <a:rPr lang="en-US" b="1"/>
              <a:t>Stage IIC: </a:t>
            </a:r>
            <a:r>
              <a:rPr lang="en-US"/>
              <a:t>The tumor is found only inside the prostate, and it may be large enough to be felt during DRE. The PSA level is medium. The cancer cells may be moderately or poorly differentiated</a:t>
            </a:r>
            <a:endParaRPr lang="en-US">
              <a:cs typeface="Calibri"/>
            </a:endParaRPr>
          </a:p>
          <a:p>
            <a:pPr marL="171450" indent="-171450">
              <a:buFont typeface="Arial" panose="020B0604020202020204" pitchFamily="34" charset="0"/>
              <a:buChar char="•"/>
            </a:pPr>
            <a:r>
              <a:rPr lang="en-US" b="1"/>
              <a:t>  Stage III: </a:t>
            </a:r>
            <a:r>
              <a:rPr lang="en-US"/>
              <a:t>PSA levels are high, the tumor is growing, or the cancer is high grade. These all indicate locally advanced cancer likely to grow and spread</a:t>
            </a:r>
            <a:endParaRPr lang="en-US">
              <a:cs typeface="Calibri"/>
            </a:endParaRPr>
          </a:p>
          <a:p>
            <a:pPr marL="285750" indent="-285750">
              <a:buFont typeface="Arial"/>
              <a:buChar char="•"/>
            </a:pPr>
            <a:r>
              <a:rPr lang="en-US" b="1"/>
              <a:t>Stage IIIA:</a:t>
            </a:r>
            <a:r>
              <a:rPr lang="en-US"/>
              <a:t> The cancer has spread beyond the outer layer of the prostate into nearby tissues. It may also have spread to the seminal vesicles. The PSA level is high</a:t>
            </a:r>
            <a:endParaRPr lang="en-US">
              <a:cs typeface="Calibri"/>
            </a:endParaRPr>
          </a:p>
          <a:p>
            <a:pPr marL="285750" indent="-285750">
              <a:buFont typeface="Arial"/>
              <a:buChar char="•"/>
            </a:pPr>
            <a:r>
              <a:rPr lang="en-US" b="1"/>
              <a:t>Stage IIIB: </a:t>
            </a:r>
            <a:r>
              <a:rPr lang="en-US"/>
              <a:t>The tumor has grown outside of the prostate gland and may have invaded nearby structures, such as the bladder or rectum</a:t>
            </a:r>
            <a:endParaRPr lang="en-US">
              <a:cs typeface="Calibri"/>
            </a:endParaRPr>
          </a:p>
          <a:p>
            <a:pPr marL="285750" indent="-285750">
              <a:buFont typeface="Arial"/>
              <a:buChar char="•"/>
            </a:pPr>
            <a:r>
              <a:rPr lang="en-US" b="1"/>
              <a:t>Stage IIIC: </a:t>
            </a:r>
            <a:r>
              <a:rPr lang="en-US"/>
              <a:t>The cancer cells across the tumor are poorly differentiated, meaning they look very different from healthy cells</a:t>
            </a:r>
            <a:endParaRPr lang="en-US">
              <a:cs typeface="Calibri"/>
            </a:endParaRPr>
          </a:p>
          <a:p>
            <a:pPr marL="171450" indent="-171450">
              <a:buFont typeface="Arial" panose="020B0604020202020204" pitchFamily="34" charset="0"/>
              <a:buChar char="•"/>
            </a:pPr>
            <a:r>
              <a:rPr lang="en-US" b="1"/>
              <a:t>  Stage IV: </a:t>
            </a:r>
            <a:r>
              <a:rPr lang="en-US"/>
              <a:t>The cancer has spread beyond the prostate</a:t>
            </a:r>
            <a:endParaRPr lang="en-US">
              <a:cs typeface="Calibri"/>
            </a:endParaRPr>
          </a:p>
          <a:p>
            <a:pPr marL="285750" indent="-285750">
              <a:buFont typeface="Arial"/>
              <a:buChar char="•"/>
            </a:pPr>
            <a:r>
              <a:rPr lang="en-US" b="1"/>
              <a:t>Stage IVA:</a:t>
            </a:r>
            <a:r>
              <a:rPr lang="en-US"/>
              <a:t> The cancer has spread to the regional lymph nodes</a:t>
            </a:r>
            <a:endParaRPr lang="en-US">
              <a:cs typeface="Calibri"/>
            </a:endParaRPr>
          </a:p>
          <a:p>
            <a:pPr marL="285750" indent="-285750">
              <a:buFont typeface="Arial"/>
              <a:buChar char="•"/>
            </a:pPr>
            <a:r>
              <a:rPr lang="en-US" b="1"/>
              <a:t>Stage IVB: </a:t>
            </a:r>
            <a:r>
              <a:rPr lang="en-US"/>
              <a:t>The cancer has spread to distant lymph nodes, other parts of the body, or to the bones</a:t>
            </a:r>
            <a:endParaRPr lang="en-US">
              <a:cs typeface="Calibri"/>
            </a:endParaRPr>
          </a:p>
        </p:txBody>
      </p:sp>
      <p:sp>
        <p:nvSpPr>
          <p:cNvPr id="4" name="Slide Number Placeholder 3"/>
          <p:cNvSpPr>
            <a:spLocks noGrp="1"/>
          </p:cNvSpPr>
          <p:nvPr>
            <p:ph type="sldNum" sz="quarter" idx="5"/>
          </p:nvPr>
        </p:nvSpPr>
        <p:spPr/>
        <p:txBody>
          <a:bodyPr/>
          <a:lstStyle/>
          <a:p>
            <a:fld id="{B85097DE-4275-4D90-ACD3-66EF6C0FC62C}" type="slidenum">
              <a:rPr lang="en-US" smtClean="0"/>
              <a:t>14</a:t>
            </a:fld>
            <a:endParaRPr lang="en-US"/>
          </a:p>
        </p:txBody>
      </p:sp>
    </p:spTree>
    <p:extLst>
      <p:ext uri="{BB962C8B-B14F-4D97-AF65-F5344CB8AC3E}">
        <p14:creationId xmlns:p14="http://schemas.microsoft.com/office/powerpoint/2010/main" val="9217359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8432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BEE63-0255-8B3F-59B5-71C87A2AF6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3F8EB6-87F9-9827-854B-C60C655840B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70DC3A1-C124-5588-F3AE-A1EA8673F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1FFB34-093D-0989-E9B5-EFE2A1307682}"/>
              </a:ext>
            </a:extLst>
          </p:cNvPr>
          <p:cNvSpPr>
            <a:spLocks noGrp="1"/>
          </p:cNvSpPr>
          <p:nvPr>
            <p:ph type="sldNum" sz="quarter" idx="12"/>
          </p:nvPr>
        </p:nvSpPr>
        <p:spPr/>
        <p:txBody>
          <a:bodyPr/>
          <a:lstStyle/>
          <a:p>
            <a:fld id="{163341B7-7073-48F2-A1A3-4C3718A72ECD}" type="slidenum">
              <a:rPr lang="en-US" smtClean="0"/>
              <a:t>‹#›</a:t>
            </a:fld>
            <a:endParaRPr lang="en-US"/>
          </a:p>
        </p:txBody>
      </p:sp>
    </p:spTree>
    <p:extLst>
      <p:ext uri="{BB962C8B-B14F-4D97-AF65-F5344CB8AC3E}">
        <p14:creationId xmlns:p14="http://schemas.microsoft.com/office/powerpoint/2010/main" val="1705550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DE7A7-34BA-F9AC-31AF-5523F26C4A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2FC44A-08D4-3916-6E20-55660C5FC6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87904BE-8A67-53F6-8E28-E78BCC9201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C89179-F53E-934E-934B-780A004BA7F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03570F5-DC3E-BB06-3306-B95E672174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0F9645-4F3F-7CDB-6341-EF9C0FD7F2E5}"/>
              </a:ext>
            </a:extLst>
          </p:cNvPr>
          <p:cNvSpPr>
            <a:spLocks noGrp="1"/>
          </p:cNvSpPr>
          <p:nvPr>
            <p:ph type="sldNum" sz="quarter" idx="12"/>
          </p:nvPr>
        </p:nvSpPr>
        <p:spPr/>
        <p:txBody>
          <a:bodyPr/>
          <a:lstStyle/>
          <a:p>
            <a:fld id="{163341B7-7073-48F2-A1A3-4C3718A72ECD}" type="slidenum">
              <a:rPr lang="en-US" smtClean="0"/>
              <a:t>‹#›</a:t>
            </a:fld>
            <a:endParaRPr lang="en-US"/>
          </a:p>
        </p:txBody>
      </p:sp>
    </p:spTree>
    <p:extLst>
      <p:ext uri="{BB962C8B-B14F-4D97-AF65-F5344CB8AC3E}">
        <p14:creationId xmlns:p14="http://schemas.microsoft.com/office/powerpoint/2010/main" val="1194411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ccreditation">
    <p:spTree>
      <p:nvGrpSpPr>
        <p:cNvPr id="1" name=""/>
        <p:cNvGrpSpPr/>
        <p:nvPr/>
      </p:nvGrpSpPr>
      <p:grpSpPr>
        <a:xfrm>
          <a:off x="0" y="0"/>
          <a:ext cx="0" cy="0"/>
          <a:chOff x="0" y="0"/>
          <a:chExt cx="0" cy="0"/>
        </a:xfrm>
      </p:grpSpPr>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536448"/>
            <a:ext cx="10972800" cy="592531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9340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
        <p:nvSpPr>
          <p:cNvPr id="8" name="Text Placeholder 18">
            <a:extLst>
              <a:ext uri="{FF2B5EF4-FFF2-40B4-BE49-F238E27FC236}">
                <a16:creationId xmlns:a16="http://schemas.microsoft.com/office/drawing/2014/main" id="{040C6DFF-6A47-6441-A5FB-5DE605521C38}"/>
              </a:ext>
            </a:extLst>
          </p:cNvPr>
          <p:cNvSpPr>
            <a:spLocks noGrp="1"/>
          </p:cNvSpPr>
          <p:nvPr>
            <p:ph type="body" sz="quarter" idx="13" hasCustomPrompt="1"/>
          </p:nvPr>
        </p:nvSpPr>
        <p:spPr>
          <a:xfrm>
            <a:off x="622009" y="869747"/>
            <a:ext cx="10974916" cy="482133"/>
          </a:xfrm>
        </p:spPr>
        <p:txBody>
          <a:bodyPr anchor="t" anchorCtr="0">
            <a:noAutofit/>
          </a:bodyPr>
          <a:lstStyle>
            <a:lvl1pPr marL="0" indent="0" algn="l">
              <a:spcBef>
                <a:spcPts val="0"/>
              </a:spcBef>
              <a:buNone/>
              <a:defRPr sz="2800" baseline="0"/>
            </a:lvl1pPr>
          </a:lstStyle>
          <a:p>
            <a:pPr lvl="0"/>
            <a:r>
              <a:rPr lang="en-US"/>
              <a:t>Click to edit slide subtitle</a:t>
            </a:r>
          </a:p>
        </p:txBody>
      </p:sp>
    </p:spTree>
    <p:extLst>
      <p:ext uri="{BB962C8B-B14F-4D97-AF65-F5344CB8AC3E}">
        <p14:creationId xmlns:p14="http://schemas.microsoft.com/office/powerpoint/2010/main" val="38747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without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08687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text boxes without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5043055"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
        <p:nvSpPr>
          <p:cNvPr id="8" name="Rectangle 17">
            <a:extLst>
              <a:ext uri="{FF2B5EF4-FFF2-40B4-BE49-F238E27FC236}">
                <a16:creationId xmlns:a16="http://schemas.microsoft.com/office/drawing/2014/main" id="{2AE72500-1670-4644-80CC-825758369CF4}"/>
              </a:ext>
            </a:extLst>
          </p:cNvPr>
          <p:cNvSpPr>
            <a:spLocks noGrp="1" noChangeArrowheads="1"/>
          </p:cNvSpPr>
          <p:nvPr>
            <p:ph idx="13" hasCustomPrompt="1"/>
          </p:nvPr>
        </p:nvSpPr>
        <p:spPr bwMode="auto">
          <a:xfrm>
            <a:off x="6096000" y="1604926"/>
            <a:ext cx="5043055"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5723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6941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text boxes subtitle without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5043055"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
        <p:nvSpPr>
          <p:cNvPr id="8" name="Rectangle 17">
            <a:extLst>
              <a:ext uri="{FF2B5EF4-FFF2-40B4-BE49-F238E27FC236}">
                <a16:creationId xmlns:a16="http://schemas.microsoft.com/office/drawing/2014/main" id="{2AE72500-1670-4644-80CC-825758369CF4}"/>
              </a:ext>
            </a:extLst>
          </p:cNvPr>
          <p:cNvSpPr>
            <a:spLocks noGrp="1" noChangeArrowheads="1"/>
          </p:cNvSpPr>
          <p:nvPr>
            <p:ph idx="13" hasCustomPrompt="1"/>
          </p:nvPr>
        </p:nvSpPr>
        <p:spPr bwMode="auto">
          <a:xfrm>
            <a:off x="6096000" y="1604926"/>
            <a:ext cx="5043055"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Text Placeholder 18">
            <a:extLst>
              <a:ext uri="{FF2B5EF4-FFF2-40B4-BE49-F238E27FC236}">
                <a16:creationId xmlns:a16="http://schemas.microsoft.com/office/drawing/2014/main" id="{ED02CD40-AC31-7845-B4B6-161D24BF9AF2}"/>
              </a:ext>
            </a:extLst>
          </p:cNvPr>
          <p:cNvSpPr>
            <a:spLocks noGrp="1"/>
          </p:cNvSpPr>
          <p:nvPr>
            <p:ph type="body" sz="quarter" idx="14" hasCustomPrompt="1"/>
          </p:nvPr>
        </p:nvSpPr>
        <p:spPr>
          <a:xfrm>
            <a:off x="622009" y="869747"/>
            <a:ext cx="10974916" cy="482133"/>
          </a:xfrm>
        </p:spPr>
        <p:txBody>
          <a:bodyPr anchor="t" anchorCtr="0">
            <a:noAutofit/>
          </a:bodyPr>
          <a:lstStyle>
            <a:lvl1pPr marL="0" indent="0" algn="l">
              <a:spcBef>
                <a:spcPts val="0"/>
              </a:spcBef>
              <a:buNone/>
              <a:defRPr sz="2800" baseline="0"/>
            </a:lvl1pPr>
          </a:lstStyle>
          <a:p>
            <a:pPr lvl="0"/>
            <a:r>
              <a:rPr lang="en-US"/>
              <a:t>Click to edit slide subtitle</a:t>
            </a:r>
          </a:p>
        </p:txBody>
      </p:sp>
    </p:spTree>
    <p:extLst>
      <p:ext uri="{BB962C8B-B14F-4D97-AF65-F5344CB8AC3E}">
        <p14:creationId xmlns:p14="http://schemas.microsoft.com/office/powerpoint/2010/main" val="3639174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 text boxes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5197434"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
        <p:nvSpPr>
          <p:cNvPr id="8" name="Rectangle 17">
            <a:extLst>
              <a:ext uri="{FF2B5EF4-FFF2-40B4-BE49-F238E27FC236}">
                <a16:creationId xmlns:a16="http://schemas.microsoft.com/office/drawing/2014/main" id="{9BEC8D52-AC14-A74B-B729-5EDB7F34829F}"/>
              </a:ext>
            </a:extLst>
          </p:cNvPr>
          <p:cNvSpPr>
            <a:spLocks noGrp="1" noChangeArrowheads="1"/>
          </p:cNvSpPr>
          <p:nvPr>
            <p:ph idx="13" hasCustomPrompt="1"/>
          </p:nvPr>
        </p:nvSpPr>
        <p:spPr bwMode="auto">
          <a:xfrm>
            <a:off x="6096000" y="1646188"/>
            <a:ext cx="5197434"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554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 text boxes with subtitle and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5197434"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
        <p:nvSpPr>
          <p:cNvPr id="8" name="Rectangle 17">
            <a:extLst>
              <a:ext uri="{FF2B5EF4-FFF2-40B4-BE49-F238E27FC236}">
                <a16:creationId xmlns:a16="http://schemas.microsoft.com/office/drawing/2014/main" id="{9BEC8D52-AC14-A74B-B729-5EDB7F34829F}"/>
              </a:ext>
            </a:extLst>
          </p:cNvPr>
          <p:cNvSpPr>
            <a:spLocks noGrp="1" noChangeArrowheads="1"/>
          </p:cNvSpPr>
          <p:nvPr>
            <p:ph idx="13" hasCustomPrompt="1"/>
          </p:nvPr>
        </p:nvSpPr>
        <p:spPr bwMode="auto">
          <a:xfrm>
            <a:off x="6096000" y="1646188"/>
            <a:ext cx="5197434"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Text Placeholder 18">
            <a:extLst>
              <a:ext uri="{FF2B5EF4-FFF2-40B4-BE49-F238E27FC236}">
                <a16:creationId xmlns:a16="http://schemas.microsoft.com/office/drawing/2014/main" id="{CDFB9AD6-C097-BB41-8E45-43985A8F0C49}"/>
              </a:ext>
            </a:extLst>
          </p:cNvPr>
          <p:cNvSpPr>
            <a:spLocks noGrp="1"/>
          </p:cNvSpPr>
          <p:nvPr>
            <p:ph type="body" sz="quarter" idx="14" hasCustomPrompt="1"/>
          </p:nvPr>
        </p:nvSpPr>
        <p:spPr>
          <a:xfrm>
            <a:off x="622009" y="869747"/>
            <a:ext cx="10974916" cy="482133"/>
          </a:xfrm>
        </p:spPr>
        <p:txBody>
          <a:bodyPr anchor="t" anchorCtr="0">
            <a:noAutofit/>
          </a:bodyPr>
          <a:lstStyle>
            <a:lvl1pPr marL="0" indent="0" algn="l">
              <a:spcBef>
                <a:spcPts val="0"/>
              </a:spcBef>
              <a:buNone/>
              <a:defRPr sz="2800" baseline="0"/>
            </a:lvl1pPr>
          </a:lstStyle>
          <a:p>
            <a:pPr lvl="0"/>
            <a:r>
              <a:rPr lang="en-US"/>
              <a:t>Click to edit slide subtitle</a:t>
            </a:r>
          </a:p>
        </p:txBody>
      </p:sp>
    </p:spTree>
    <p:extLst>
      <p:ext uri="{BB962C8B-B14F-4D97-AF65-F5344CB8AC3E}">
        <p14:creationId xmlns:p14="http://schemas.microsoft.com/office/powerpoint/2010/main" val="1071014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subtitl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
        <p:nvSpPr>
          <p:cNvPr id="8" name="Text Placeholder 18">
            <a:extLst>
              <a:ext uri="{FF2B5EF4-FFF2-40B4-BE49-F238E27FC236}">
                <a16:creationId xmlns:a16="http://schemas.microsoft.com/office/drawing/2014/main" id="{D53B7066-75CC-864A-9C64-40C84BC2DE46}"/>
              </a:ext>
            </a:extLst>
          </p:cNvPr>
          <p:cNvSpPr>
            <a:spLocks noGrp="1"/>
          </p:cNvSpPr>
          <p:nvPr>
            <p:ph type="body" sz="quarter" idx="13" hasCustomPrompt="1"/>
          </p:nvPr>
        </p:nvSpPr>
        <p:spPr>
          <a:xfrm>
            <a:off x="622009" y="869747"/>
            <a:ext cx="10974916" cy="482133"/>
          </a:xfrm>
        </p:spPr>
        <p:txBody>
          <a:bodyPr anchor="t" anchorCtr="0">
            <a:noAutofit/>
          </a:bodyPr>
          <a:lstStyle>
            <a:lvl1pPr marL="0" indent="0" algn="l">
              <a:spcBef>
                <a:spcPts val="0"/>
              </a:spcBef>
              <a:buNone/>
              <a:defRPr sz="2800" baseline="0"/>
            </a:lvl1pPr>
          </a:lstStyle>
          <a:p>
            <a:pPr lvl="0"/>
            <a:r>
              <a:rPr lang="en-US"/>
              <a:t>Click to edit slide subtitle</a:t>
            </a:r>
          </a:p>
        </p:txBody>
      </p:sp>
    </p:spTree>
    <p:extLst>
      <p:ext uri="{BB962C8B-B14F-4D97-AF65-F5344CB8AC3E}">
        <p14:creationId xmlns:p14="http://schemas.microsoft.com/office/powerpoint/2010/main" val="1281037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ransition slide">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F960847-7FF9-B848-96DB-48173D890709}"/>
              </a:ext>
            </a:extLst>
          </p:cNvPr>
          <p:cNvSpPr>
            <a:spLocks noGrp="1"/>
          </p:cNvSpPr>
          <p:nvPr>
            <p:ph type="title" hasCustomPrompt="1"/>
          </p:nvPr>
        </p:nvSpPr>
        <p:spPr>
          <a:xfrm>
            <a:off x="5079999" y="3585952"/>
            <a:ext cx="6524711" cy="646331"/>
          </a:xfrm>
        </p:spPr>
        <p:txBody>
          <a:bodyPr/>
          <a:lstStyle/>
          <a:p>
            <a:r>
              <a:rPr lang="en-US">
                <a:latin typeface="News Gothic MT" charset="0"/>
                <a:ea typeface="News Gothic MT" charset="0"/>
                <a:cs typeface="News Gothic MT" charset="0"/>
              </a:rPr>
              <a:t>Transition Slide Title</a:t>
            </a:r>
          </a:p>
        </p:txBody>
      </p:sp>
      <p:pic>
        <p:nvPicPr>
          <p:cNvPr id="6" name="Picture 5">
            <a:extLst>
              <a:ext uri="{FF2B5EF4-FFF2-40B4-BE49-F238E27FC236}">
                <a16:creationId xmlns:a16="http://schemas.microsoft.com/office/drawing/2014/main" id="{644AEAD0-AA55-6C4B-8FA9-6D5A0D461280}"/>
              </a:ext>
            </a:extLst>
          </p:cNvPr>
          <p:cNvPicPr>
            <a:picLocks noChangeAspect="1"/>
          </p:cNvPicPr>
          <p:nvPr/>
        </p:nvPicPr>
        <p:blipFill>
          <a:blip r:embed="rId2"/>
          <a:stretch>
            <a:fillRect/>
          </a:stretch>
        </p:blipFill>
        <p:spPr>
          <a:xfrm>
            <a:off x="697036" y="3170816"/>
            <a:ext cx="3253409" cy="3253409"/>
          </a:xfrm>
          <a:prstGeom prst="rect">
            <a:avLst/>
          </a:prstGeom>
        </p:spPr>
      </p:pic>
      <p:pic>
        <p:nvPicPr>
          <p:cNvPr id="3" name="Picture 2">
            <a:extLst>
              <a:ext uri="{FF2B5EF4-FFF2-40B4-BE49-F238E27FC236}">
                <a16:creationId xmlns:a16="http://schemas.microsoft.com/office/drawing/2014/main" id="{018F4FE6-4D53-40AD-35F9-3641ED3CD060}"/>
              </a:ext>
            </a:extLst>
          </p:cNvPr>
          <p:cNvPicPr>
            <a:picLocks noChangeAspect="1"/>
          </p:cNvPicPr>
          <p:nvPr userDrawn="1"/>
        </p:nvPicPr>
        <p:blipFill>
          <a:blip r:embed="rId3"/>
          <a:stretch>
            <a:fillRect/>
          </a:stretch>
        </p:blipFill>
        <p:spPr>
          <a:xfrm>
            <a:off x="0" y="-1"/>
            <a:ext cx="12192000" cy="2385391"/>
          </a:xfrm>
          <a:prstGeom prst="rect">
            <a:avLst/>
          </a:prstGeom>
        </p:spPr>
      </p:pic>
    </p:spTree>
    <p:extLst>
      <p:ext uri="{BB962C8B-B14F-4D97-AF65-F5344CB8AC3E}">
        <p14:creationId xmlns:p14="http://schemas.microsoft.com/office/powerpoint/2010/main" val="3890167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9B6D91-C2C6-0446-8FD0-55775D39B927}"/>
              </a:ext>
            </a:extLst>
          </p:cNvPr>
          <p:cNvSpPr>
            <a:spLocks noGrp="1"/>
          </p:cNvSpPr>
          <p:nvPr>
            <p:ph type="title"/>
          </p:nvPr>
        </p:nvSpPr>
        <p:spPr>
          <a:xfrm>
            <a:off x="1029547" y="3000555"/>
            <a:ext cx="9577492" cy="954107"/>
          </a:xfrm>
        </p:spPr>
        <p:txBody>
          <a:bodyPr/>
          <a:lstStyle>
            <a:lvl1pPr>
              <a:defRPr sz="2800"/>
            </a:lvl1pPr>
          </a:lstStyle>
          <a:p>
            <a:r>
              <a:rPr lang="en-US">
                <a:latin typeface="News Gothic MT" charset="0"/>
              </a:rPr>
              <a:t>Click to edit Master title style</a:t>
            </a:r>
            <a:endParaRPr lang="en-US">
              <a:latin typeface="News Gothic MT" charset="0"/>
              <a:ea typeface="News Gothic MT" charset="0"/>
              <a:cs typeface="News Gothic MT" charset="0"/>
            </a:endParaRPr>
          </a:p>
        </p:txBody>
      </p:sp>
      <p:sp>
        <p:nvSpPr>
          <p:cNvPr id="10" name="Text Placeholder 2">
            <a:extLst>
              <a:ext uri="{FF2B5EF4-FFF2-40B4-BE49-F238E27FC236}">
                <a16:creationId xmlns:a16="http://schemas.microsoft.com/office/drawing/2014/main" id="{5EB22640-5EA4-A948-9EFE-908A2C121B44}"/>
              </a:ext>
            </a:extLst>
          </p:cNvPr>
          <p:cNvSpPr>
            <a:spLocks noGrp="1"/>
          </p:cNvSpPr>
          <p:nvPr>
            <p:ph type="body" sz="quarter" idx="4294967295"/>
          </p:nvPr>
        </p:nvSpPr>
        <p:spPr>
          <a:xfrm>
            <a:off x="1029547" y="4624599"/>
            <a:ext cx="4155391" cy="1107996"/>
          </a:xfrm>
        </p:spPr>
        <p:txBody>
          <a:bodyPr>
            <a:normAutofit/>
          </a:bodyPr>
          <a:lstStyle>
            <a:lvl1pPr marL="0" indent="0" algn="l">
              <a:buNone/>
              <a:defRPr/>
            </a:lvl1pPr>
          </a:lstStyle>
          <a:p>
            <a:pPr marL="0" lvl="0" indent="0" algn="l">
              <a:buNone/>
            </a:pPr>
            <a:r>
              <a:rPr lang="en-US" sz="2000">
                <a:latin typeface="News Gothic MT" charset="0"/>
              </a:rPr>
              <a:t>Click to edit Master text styles</a:t>
            </a:r>
          </a:p>
          <a:p>
            <a:pPr marL="0" lvl="1" indent="0" algn="l">
              <a:buNone/>
            </a:pPr>
            <a:r>
              <a:rPr lang="en-US" sz="2000">
                <a:latin typeface="News Gothic MT" charset="0"/>
              </a:rPr>
              <a:t>Second level</a:t>
            </a:r>
          </a:p>
          <a:p>
            <a:pPr marL="0" lvl="2" indent="0" algn="l">
              <a:buNone/>
            </a:pPr>
            <a:r>
              <a:rPr lang="en-US" sz="2000">
                <a:latin typeface="News Gothic MT" charset="0"/>
              </a:rPr>
              <a:t>Third level</a:t>
            </a:r>
          </a:p>
        </p:txBody>
      </p:sp>
      <p:pic>
        <p:nvPicPr>
          <p:cNvPr id="5" name="Picture 4">
            <a:extLst>
              <a:ext uri="{FF2B5EF4-FFF2-40B4-BE49-F238E27FC236}">
                <a16:creationId xmlns:a16="http://schemas.microsoft.com/office/drawing/2014/main" id="{EFBC3075-E770-179D-4801-48D50ACC66DC}"/>
              </a:ext>
            </a:extLst>
          </p:cNvPr>
          <p:cNvPicPr>
            <a:picLocks noChangeAspect="1"/>
          </p:cNvPicPr>
          <p:nvPr userDrawn="1"/>
        </p:nvPicPr>
        <p:blipFill>
          <a:blip r:embed="rId2"/>
          <a:stretch>
            <a:fillRect/>
          </a:stretch>
        </p:blipFill>
        <p:spPr>
          <a:xfrm>
            <a:off x="0" y="-1"/>
            <a:ext cx="12192000" cy="2385391"/>
          </a:xfrm>
          <a:prstGeom prst="rect">
            <a:avLst/>
          </a:prstGeom>
        </p:spPr>
      </p:pic>
    </p:spTree>
    <p:extLst>
      <p:ext uri="{BB962C8B-B14F-4D97-AF65-F5344CB8AC3E}">
        <p14:creationId xmlns:p14="http://schemas.microsoft.com/office/powerpoint/2010/main" val="3393315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Sub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1314"/>
            <a:ext cx="10972800" cy="646331"/>
          </a:xfrm>
        </p:spPr>
        <p:txBody>
          <a:bodyPr anchor="t" anchorCtr="0"/>
          <a:lstStyle>
            <a:lvl1pPr algn="l">
              <a:defRPr sz="3600" b="0">
                <a:latin typeface="News Gothic MT" charset="0"/>
                <a:ea typeface="News Gothic MT" charset="0"/>
                <a:cs typeface="News Gothic MT" charset="0"/>
              </a:defRPr>
            </a:lvl1pPr>
          </a:lstStyle>
          <a:p>
            <a:r>
              <a:rPr lang="en-US"/>
              <a:t>Click to edit slide title</a:t>
            </a:r>
          </a:p>
        </p:txBody>
      </p:sp>
      <p:sp>
        <p:nvSpPr>
          <p:cNvPr id="12" name="Rectangle 17"/>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2" hasCustomPrompt="1"/>
          </p:nvPr>
        </p:nvSpPr>
        <p:spPr>
          <a:xfrm>
            <a:off x="193575" y="6574536"/>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19" name="Text Placeholder 18"/>
          <p:cNvSpPr>
            <a:spLocks noGrp="1"/>
          </p:cNvSpPr>
          <p:nvPr>
            <p:ph type="body" sz="quarter" idx="13" hasCustomPrompt="1"/>
          </p:nvPr>
        </p:nvSpPr>
        <p:spPr>
          <a:xfrm>
            <a:off x="622009" y="869747"/>
            <a:ext cx="10974916" cy="482133"/>
          </a:xfrm>
        </p:spPr>
        <p:txBody>
          <a:bodyPr anchor="t" anchorCtr="0">
            <a:noAutofit/>
          </a:bodyPr>
          <a:lstStyle>
            <a:lvl1pPr marL="0" indent="0" algn="l">
              <a:spcBef>
                <a:spcPts val="0"/>
              </a:spcBef>
              <a:buNone/>
              <a:defRPr sz="2800" baseline="0"/>
            </a:lvl1pPr>
          </a:lstStyle>
          <a:p>
            <a:pPr lvl="0"/>
            <a:r>
              <a:rPr lang="en-US"/>
              <a:t>Click to edit slide subtitle</a:t>
            </a:r>
          </a:p>
        </p:txBody>
      </p:sp>
      <p:cxnSp>
        <p:nvCxnSpPr>
          <p:cNvPr id="7" name="Straight Connector 6">
            <a:extLst>
              <a:ext uri="{FF2B5EF4-FFF2-40B4-BE49-F238E27FC236}">
                <a16:creationId xmlns:a16="http://schemas.microsoft.com/office/drawing/2014/main" id="{DE4FBDE2-9501-9C4D-ABEC-30071E590A39}"/>
              </a:ext>
            </a:extLst>
          </p:cNvPr>
          <p:cNvCxnSpPr/>
          <p:nvPr/>
        </p:nvCxnSpPr>
        <p:spPr bwMode="auto">
          <a:xfrm>
            <a:off x="609600" y="874060"/>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80175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0CA5C-7F1B-EA20-BAAF-677238119B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E2FEB4-13BB-8847-3C96-B814985E8F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F3C49-BB3A-D7BF-24F1-5653EBD1E8B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36E2CB0-74E6-BA2E-8D99-F7E6E7055B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1F2EEA-E05B-C4A4-84A2-359494186F3B}"/>
              </a:ext>
            </a:extLst>
          </p:cNvPr>
          <p:cNvSpPr>
            <a:spLocks noGrp="1"/>
          </p:cNvSpPr>
          <p:nvPr>
            <p:ph type="sldNum" sz="quarter" idx="12"/>
          </p:nvPr>
        </p:nvSpPr>
        <p:spPr/>
        <p:txBody>
          <a:bodyPr/>
          <a:lstStyle/>
          <a:p>
            <a:fld id="{163341B7-7073-48F2-A1A3-4C3718A72ECD}" type="slidenum">
              <a:rPr lang="en-US" smtClean="0"/>
              <a:t>‹#›</a:t>
            </a:fld>
            <a:endParaRPr lang="en-US"/>
          </a:p>
        </p:txBody>
      </p:sp>
    </p:spTree>
    <p:extLst>
      <p:ext uri="{BB962C8B-B14F-4D97-AF65-F5344CB8AC3E}">
        <p14:creationId xmlns:p14="http://schemas.microsoft.com/office/powerpoint/2010/main" val="498123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042A9307-7017-0742-9B9F-F56479AC0AA4}"/>
              </a:ext>
            </a:extLst>
          </p:cNvPr>
          <p:cNvSpPr>
            <a:spLocks noGrp="1"/>
          </p:cNvSpPr>
          <p:nvPr>
            <p:ph type="body" sz="quarter" idx="15" hasCustomPrompt="1"/>
          </p:nvPr>
        </p:nvSpPr>
        <p:spPr>
          <a:xfrm>
            <a:off x="2525507"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802479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oleObject" Target="../embeddings/oleObject2.bin"/><Relationship Id="rId12" Type="http://schemas.openxmlformats.org/officeDocument/2006/relationships/image" Target="../media/image6.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11" Type="http://schemas.openxmlformats.org/officeDocument/2006/relationships/image" Target="../media/image5.png"/><Relationship Id="rId5" Type="http://schemas.openxmlformats.org/officeDocument/2006/relationships/slideLayout" Target="../slideLayouts/slideLayout17.xml"/><Relationship Id="rId10" Type="http://schemas.openxmlformats.org/officeDocument/2006/relationships/image" Target="../media/image4.png"/><Relationship Id="rId4" Type="http://schemas.openxmlformats.org/officeDocument/2006/relationships/slideLayout" Target="../slideLayouts/slideLayout16.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graphicFrame>
        <p:nvGraphicFramePr>
          <p:cNvPr id="722952" name="Base" hidden="1"/>
          <p:cNvGraphicFramePr>
            <a:graphicFrameLocks/>
          </p:cNvGraphicFramePr>
          <p:nvPr/>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r:id="rId14" imgW="0" imgH="0" progId="PowerPoint.Show.8">
                  <p:embed/>
                </p:oleObj>
              </mc:Choice>
              <mc:Fallback>
                <p:oleObj r:id="rId14" imgW="0" imgH="0" progId="PowerPoint.Show.8">
                  <p:embed/>
                  <p:pic>
                    <p:nvPicPr>
                      <p:cNvPr id="722952"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 xmlns:a14="http://schemas.microsoft.com/office/drawing/2010/main">
                            <a:solidFill>
                              <a:srgbClr val="606BA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9" name="Text Placeholder 28"/>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0" name="Title Placeholder 29"/>
          <p:cNvSpPr>
            <a:spLocks noGrp="1"/>
          </p:cNvSpPr>
          <p:nvPr>
            <p:ph type="title"/>
          </p:nvPr>
        </p:nvSpPr>
        <p:spPr>
          <a:xfrm>
            <a:off x="609600" y="233255"/>
            <a:ext cx="10972800" cy="646331"/>
          </a:xfrm>
          <a:prstGeom prst="rect">
            <a:avLst/>
          </a:prstGeom>
        </p:spPr>
        <p:txBody>
          <a:bodyPr vert="horz" lIns="91440" tIns="45720" rIns="91440" bIns="45720" rtlCol="0" anchor="t" anchorCtr="0">
            <a:spAutoFit/>
          </a:bodyPr>
          <a:lstStyle/>
          <a:p>
            <a:r>
              <a:rPr lang="en-US"/>
              <a:t>Click to edit slide title</a:t>
            </a:r>
          </a:p>
        </p:txBody>
      </p:sp>
      <p:sp>
        <p:nvSpPr>
          <p:cNvPr id="3" name="TextBox 2"/>
          <p:cNvSpPr txBox="1"/>
          <p:nvPr/>
        </p:nvSpPr>
        <p:spPr>
          <a:xfrm>
            <a:off x="592667" y="876300"/>
            <a:ext cx="11040533" cy="914400"/>
          </a:xfrm>
          <a:prstGeom prst="rect">
            <a:avLst/>
          </a:prstGeom>
        </p:spPr>
        <p:txBody>
          <a:bodyPr vert="horz" wrap="none" lIns="91440" tIns="45720" rIns="91440" bIns="45720" rtlCol="0" anchor="ctr">
            <a:normAutofit/>
          </a:bodyPr>
          <a:lstStyle/>
          <a:p>
            <a:endParaRPr lang="en-US" sz="2800"/>
          </a:p>
        </p:txBody>
      </p:sp>
      <p:pic>
        <p:nvPicPr>
          <p:cNvPr id="4" name="Picture 3">
            <a:extLst>
              <a:ext uri="{FF2B5EF4-FFF2-40B4-BE49-F238E27FC236}">
                <a16:creationId xmlns:a16="http://schemas.microsoft.com/office/drawing/2014/main" id="{E23357E1-8B61-B841-AB1C-9B165A8D9E4F}"/>
              </a:ext>
            </a:extLst>
          </p:cNvPr>
          <p:cNvPicPr>
            <a:picLocks noChangeAspect="1"/>
          </p:cNvPicPr>
          <p:nvPr/>
        </p:nvPicPr>
        <p:blipFill>
          <a:blip r:embed="rId15"/>
          <a:stretch>
            <a:fillRect/>
          </a:stretch>
        </p:blipFill>
        <p:spPr>
          <a:xfrm>
            <a:off x="9606579" y="5805430"/>
            <a:ext cx="2316757" cy="951525"/>
          </a:xfrm>
          <a:prstGeom prst="rect">
            <a:avLst/>
          </a:prstGeom>
        </p:spPr>
      </p:pic>
    </p:spTree>
    <p:extLst>
      <p:ext uri="{BB962C8B-B14F-4D97-AF65-F5344CB8AC3E}">
        <p14:creationId xmlns:p14="http://schemas.microsoft.com/office/powerpoint/2010/main" val="44176837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5" r:id="rId10"/>
    <p:sldLayoutId id="2147483686" r:id="rId11"/>
    <p:sldLayoutId id="2147483693" r:id="rId12"/>
  </p:sldLayoutIdLst>
  <p:hf sldNum="0" hdr="0" ftr="0" dt="0"/>
  <p:txStyles>
    <p:titleStyle>
      <a:lvl1pPr algn="l" rtl="0" eaLnBrk="1" fontAlgn="base" hangingPunct="1">
        <a:spcBef>
          <a:spcPct val="0"/>
        </a:spcBef>
        <a:spcAft>
          <a:spcPct val="0"/>
        </a:spcAft>
        <a:defRPr sz="3600" b="0">
          <a:solidFill>
            <a:schemeClr val="tx1"/>
          </a:solidFill>
          <a:effectLst/>
          <a:latin typeface="News Gothic MT" charset="0"/>
          <a:ea typeface="News Gothic MT" charset="0"/>
          <a:cs typeface="News Gothic MT" charset="0"/>
        </a:defRPr>
      </a:lvl1pPr>
      <a:lvl2pPr algn="l" rtl="0" eaLnBrk="1" fontAlgn="base" hangingPunct="1">
        <a:spcBef>
          <a:spcPct val="0"/>
        </a:spcBef>
        <a:spcAft>
          <a:spcPct val="0"/>
        </a:spcAft>
        <a:defRPr sz="2800" b="1">
          <a:solidFill>
            <a:srgbClr val="F77711"/>
          </a:solidFill>
          <a:latin typeface="Arial" charset="0"/>
          <a:ea typeface="ＭＳ Ｐゴシック" charset="0"/>
        </a:defRPr>
      </a:lvl2pPr>
      <a:lvl3pPr algn="l" rtl="0" eaLnBrk="1" fontAlgn="base" hangingPunct="1">
        <a:spcBef>
          <a:spcPct val="0"/>
        </a:spcBef>
        <a:spcAft>
          <a:spcPct val="0"/>
        </a:spcAft>
        <a:defRPr sz="2800" b="1">
          <a:solidFill>
            <a:srgbClr val="F77711"/>
          </a:solidFill>
          <a:latin typeface="Arial" charset="0"/>
          <a:ea typeface="ＭＳ Ｐゴシック" charset="0"/>
        </a:defRPr>
      </a:lvl3pPr>
      <a:lvl4pPr algn="l" rtl="0" eaLnBrk="1" fontAlgn="base" hangingPunct="1">
        <a:spcBef>
          <a:spcPct val="0"/>
        </a:spcBef>
        <a:spcAft>
          <a:spcPct val="0"/>
        </a:spcAft>
        <a:defRPr sz="2800" b="1">
          <a:solidFill>
            <a:srgbClr val="F77711"/>
          </a:solidFill>
          <a:latin typeface="Arial" charset="0"/>
          <a:ea typeface="ＭＳ Ｐゴシック" charset="0"/>
        </a:defRPr>
      </a:lvl4pPr>
      <a:lvl5pPr algn="l" rtl="0" eaLnBrk="1" fontAlgn="base" hangingPunct="1">
        <a:spcBef>
          <a:spcPct val="0"/>
        </a:spcBef>
        <a:spcAft>
          <a:spcPct val="0"/>
        </a:spcAft>
        <a:defRPr sz="2800" b="1">
          <a:solidFill>
            <a:srgbClr val="F77711"/>
          </a:solidFill>
          <a:latin typeface="Arial" charset="0"/>
          <a:ea typeface="ＭＳ Ｐゴシック" charset="0"/>
        </a:defRPr>
      </a:lvl5pPr>
      <a:lvl6pPr marL="457200" algn="l" rtl="0" eaLnBrk="1" fontAlgn="base" hangingPunct="1">
        <a:spcBef>
          <a:spcPct val="0"/>
        </a:spcBef>
        <a:spcAft>
          <a:spcPct val="0"/>
        </a:spcAft>
        <a:defRPr sz="2800" b="1">
          <a:solidFill>
            <a:srgbClr val="F77711"/>
          </a:solidFill>
          <a:latin typeface="Arial" charset="0"/>
          <a:ea typeface="ＭＳ Ｐゴシック" charset="0"/>
        </a:defRPr>
      </a:lvl6pPr>
      <a:lvl7pPr marL="914400" algn="l" rtl="0" eaLnBrk="1" fontAlgn="base" hangingPunct="1">
        <a:spcBef>
          <a:spcPct val="0"/>
        </a:spcBef>
        <a:spcAft>
          <a:spcPct val="0"/>
        </a:spcAft>
        <a:defRPr sz="2800" b="1">
          <a:solidFill>
            <a:srgbClr val="F77711"/>
          </a:solidFill>
          <a:latin typeface="Arial" charset="0"/>
          <a:ea typeface="ＭＳ Ｐゴシック" charset="0"/>
        </a:defRPr>
      </a:lvl7pPr>
      <a:lvl8pPr marL="1371600" algn="l" rtl="0" eaLnBrk="1" fontAlgn="base" hangingPunct="1">
        <a:spcBef>
          <a:spcPct val="0"/>
        </a:spcBef>
        <a:spcAft>
          <a:spcPct val="0"/>
        </a:spcAft>
        <a:defRPr sz="2800" b="1">
          <a:solidFill>
            <a:srgbClr val="F77711"/>
          </a:solidFill>
          <a:latin typeface="Arial" charset="0"/>
          <a:ea typeface="ＭＳ Ｐゴシック" charset="0"/>
        </a:defRPr>
      </a:lvl8pPr>
      <a:lvl9pPr marL="1828800" algn="l" rtl="0" eaLnBrk="1" fontAlgn="base" hangingPunct="1">
        <a:spcBef>
          <a:spcPct val="0"/>
        </a:spcBef>
        <a:spcAft>
          <a:spcPct val="0"/>
        </a:spcAft>
        <a:defRPr sz="2800" b="1">
          <a:solidFill>
            <a:srgbClr val="F77711"/>
          </a:solidFill>
          <a:latin typeface="Arial" charset="0"/>
          <a:ea typeface="ＭＳ Ｐゴシック" charset="0"/>
        </a:defRPr>
      </a:lvl9pPr>
    </p:titleStyle>
    <p:bodyStyle>
      <a:lvl1pPr marL="457200" indent="-457200" algn="l" rtl="0" eaLnBrk="1" fontAlgn="base" hangingPunct="1">
        <a:spcBef>
          <a:spcPts val="0"/>
        </a:spcBef>
        <a:spcAft>
          <a:spcPct val="0"/>
        </a:spcAft>
        <a:buClrTx/>
        <a:buSzPct val="100000"/>
        <a:buFontTx/>
        <a:buBlip>
          <a:blip r:embed="rId16"/>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17"/>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18"/>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19"/>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20"/>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graphicFrame>
        <p:nvGraphicFramePr>
          <p:cNvPr id="722952" name="Base" hidden="1"/>
          <p:cNvGraphicFramePr>
            <a:graphicFrameLocks/>
          </p:cNvGraphicFramePr>
          <p:nvPr/>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r:id="rId7" imgW="0" imgH="0" progId="PowerPoint.Show.8">
                  <p:embed/>
                </p:oleObj>
              </mc:Choice>
              <mc:Fallback>
                <p:oleObj r:id="rId7" imgW="0" imgH="0" progId="PowerPoint.Show.8">
                  <p:embed/>
                  <p:pic>
                    <p:nvPicPr>
                      <p:cNvPr id="722952"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 xmlns:a14="http://schemas.microsoft.com/office/drawing/2010/main">
                            <a:solidFill>
                              <a:srgbClr val="606BA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9" name="Text Placeholder 28"/>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0" name="Title Placeholder 29"/>
          <p:cNvSpPr>
            <a:spLocks noGrp="1"/>
          </p:cNvSpPr>
          <p:nvPr>
            <p:ph type="title"/>
          </p:nvPr>
        </p:nvSpPr>
        <p:spPr>
          <a:xfrm>
            <a:off x="609600" y="233255"/>
            <a:ext cx="10972800" cy="646331"/>
          </a:xfrm>
          <a:prstGeom prst="rect">
            <a:avLst/>
          </a:prstGeom>
        </p:spPr>
        <p:txBody>
          <a:bodyPr vert="horz" lIns="91440" tIns="45720" rIns="91440" bIns="45720" rtlCol="0" anchor="t" anchorCtr="0">
            <a:spAutoFit/>
          </a:bodyPr>
          <a:lstStyle/>
          <a:p>
            <a:r>
              <a:rPr lang="en-US"/>
              <a:t>Click to edit slide title</a:t>
            </a:r>
          </a:p>
        </p:txBody>
      </p:sp>
      <p:sp>
        <p:nvSpPr>
          <p:cNvPr id="3" name="TextBox 2"/>
          <p:cNvSpPr txBox="1"/>
          <p:nvPr/>
        </p:nvSpPr>
        <p:spPr>
          <a:xfrm>
            <a:off x="592667" y="876300"/>
            <a:ext cx="11040533" cy="914400"/>
          </a:xfrm>
          <a:prstGeom prst="rect">
            <a:avLst/>
          </a:prstGeom>
        </p:spPr>
        <p:txBody>
          <a:bodyPr vert="horz" wrap="none" lIns="91440" tIns="45720" rIns="91440" bIns="45720" rtlCol="0" anchor="ctr">
            <a:normAutofit/>
          </a:bodyPr>
          <a:lstStyle/>
          <a:p>
            <a:endParaRPr lang="en-US" sz="2800"/>
          </a:p>
        </p:txBody>
      </p:sp>
    </p:spTree>
    <p:extLst>
      <p:ext uri="{BB962C8B-B14F-4D97-AF65-F5344CB8AC3E}">
        <p14:creationId xmlns:p14="http://schemas.microsoft.com/office/powerpoint/2010/main" val="376540328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2" r:id="rId4"/>
    <p:sldLayoutId id="2147483691" r:id="rId5"/>
  </p:sldLayoutIdLst>
  <p:hf sldNum="0" hdr="0" ftr="0" dt="0"/>
  <p:txStyles>
    <p:titleStyle>
      <a:lvl1pPr algn="l" rtl="0" eaLnBrk="1" fontAlgn="base" hangingPunct="1">
        <a:spcBef>
          <a:spcPct val="0"/>
        </a:spcBef>
        <a:spcAft>
          <a:spcPct val="0"/>
        </a:spcAft>
        <a:defRPr sz="3600" b="0">
          <a:solidFill>
            <a:schemeClr val="tx1"/>
          </a:solidFill>
          <a:effectLst/>
          <a:latin typeface="News Gothic MT" charset="0"/>
          <a:ea typeface="News Gothic MT" charset="0"/>
          <a:cs typeface="News Gothic MT" charset="0"/>
        </a:defRPr>
      </a:lvl1pPr>
      <a:lvl2pPr algn="l" rtl="0" eaLnBrk="1" fontAlgn="base" hangingPunct="1">
        <a:spcBef>
          <a:spcPct val="0"/>
        </a:spcBef>
        <a:spcAft>
          <a:spcPct val="0"/>
        </a:spcAft>
        <a:defRPr sz="2800" b="1">
          <a:solidFill>
            <a:srgbClr val="F77711"/>
          </a:solidFill>
          <a:latin typeface="Arial" charset="0"/>
          <a:ea typeface="ＭＳ Ｐゴシック" charset="0"/>
        </a:defRPr>
      </a:lvl2pPr>
      <a:lvl3pPr algn="l" rtl="0" eaLnBrk="1" fontAlgn="base" hangingPunct="1">
        <a:spcBef>
          <a:spcPct val="0"/>
        </a:spcBef>
        <a:spcAft>
          <a:spcPct val="0"/>
        </a:spcAft>
        <a:defRPr sz="2800" b="1">
          <a:solidFill>
            <a:srgbClr val="F77711"/>
          </a:solidFill>
          <a:latin typeface="Arial" charset="0"/>
          <a:ea typeface="ＭＳ Ｐゴシック" charset="0"/>
        </a:defRPr>
      </a:lvl3pPr>
      <a:lvl4pPr algn="l" rtl="0" eaLnBrk="1" fontAlgn="base" hangingPunct="1">
        <a:spcBef>
          <a:spcPct val="0"/>
        </a:spcBef>
        <a:spcAft>
          <a:spcPct val="0"/>
        </a:spcAft>
        <a:defRPr sz="2800" b="1">
          <a:solidFill>
            <a:srgbClr val="F77711"/>
          </a:solidFill>
          <a:latin typeface="Arial" charset="0"/>
          <a:ea typeface="ＭＳ Ｐゴシック" charset="0"/>
        </a:defRPr>
      </a:lvl4pPr>
      <a:lvl5pPr algn="l" rtl="0" eaLnBrk="1" fontAlgn="base" hangingPunct="1">
        <a:spcBef>
          <a:spcPct val="0"/>
        </a:spcBef>
        <a:spcAft>
          <a:spcPct val="0"/>
        </a:spcAft>
        <a:defRPr sz="2800" b="1">
          <a:solidFill>
            <a:srgbClr val="F77711"/>
          </a:solidFill>
          <a:latin typeface="Arial" charset="0"/>
          <a:ea typeface="ＭＳ Ｐゴシック" charset="0"/>
        </a:defRPr>
      </a:lvl5pPr>
      <a:lvl6pPr marL="457200" algn="l" rtl="0" eaLnBrk="1" fontAlgn="base" hangingPunct="1">
        <a:spcBef>
          <a:spcPct val="0"/>
        </a:spcBef>
        <a:spcAft>
          <a:spcPct val="0"/>
        </a:spcAft>
        <a:defRPr sz="2800" b="1">
          <a:solidFill>
            <a:srgbClr val="F77711"/>
          </a:solidFill>
          <a:latin typeface="Arial" charset="0"/>
          <a:ea typeface="ＭＳ Ｐゴシック" charset="0"/>
        </a:defRPr>
      </a:lvl6pPr>
      <a:lvl7pPr marL="914400" algn="l" rtl="0" eaLnBrk="1" fontAlgn="base" hangingPunct="1">
        <a:spcBef>
          <a:spcPct val="0"/>
        </a:spcBef>
        <a:spcAft>
          <a:spcPct val="0"/>
        </a:spcAft>
        <a:defRPr sz="2800" b="1">
          <a:solidFill>
            <a:srgbClr val="F77711"/>
          </a:solidFill>
          <a:latin typeface="Arial" charset="0"/>
          <a:ea typeface="ＭＳ Ｐゴシック" charset="0"/>
        </a:defRPr>
      </a:lvl7pPr>
      <a:lvl8pPr marL="1371600" algn="l" rtl="0" eaLnBrk="1" fontAlgn="base" hangingPunct="1">
        <a:spcBef>
          <a:spcPct val="0"/>
        </a:spcBef>
        <a:spcAft>
          <a:spcPct val="0"/>
        </a:spcAft>
        <a:defRPr sz="2800" b="1">
          <a:solidFill>
            <a:srgbClr val="F77711"/>
          </a:solidFill>
          <a:latin typeface="Arial" charset="0"/>
          <a:ea typeface="ＭＳ Ｐゴシック" charset="0"/>
        </a:defRPr>
      </a:lvl8pPr>
      <a:lvl9pPr marL="1828800" algn="l" rtl="0" eaLnBrk="1" fontAlgn="base" hangingPunct="1">
        <a:spcBef>
          <a:spcPct val="0"/>
        </a:spcBef>
        <a:spcAft>
          <a:spcPct val="0"/>
        </a:spcAft>
        <a:defRPr sz="2800" b="1">
          <a:solidFill>
            <a:srgbClr val="F77711"/>
          </a:solidFill>
          <a:latin typeface="Arial" charset="0"/>
          <a:ea typeface="ＭＳ Ｐゴシック" charset="0"/>
        </a:defRPr>
      </a:lvl9pPr>
    </p:titleStyle>
    <p:bodyStyle>
      <a:lvl1pPr marL="457200" indent="-457200" algn="l" rtl="0" eaLnBrk="1" fontAlgn="base" hangingPunct="1">
        <a:spcBef>
          <a:spcPts val="0"/>
        </a:spcBef>
        <a:spcAft>
          <a:spcPct val="0"/>
        </a:spcAft>
        <a:buClrTx/>
        <a:buSzPct val="100000"/>
        <a:buFontTx/>
        <a:buBlip>
          <a:blip r:embed="rId8"/>
        </a:buBlip>
        <a:defRPr sz="2600">
          <a:solidFill>
            <a:schemeClr val="tx1"/>
          </a:solidFill>
          <a:latin typeface="News Gothic MT" charset="0"/>
          <a:ea typeface="News Gothic MT" charset="0"/>
          <a:cs typeface="News Gothic MT" charset="0"/>
        </a:defRPr>
      </a:lvl1pPr>
      <a:lvl2pPr marL="863600" indent="-406400" algn="l" rtl="0" eaLnBrk="1" fontAlgn="base" hangingPunct="1">
        <a:spcBef>
          <a:spcPts val="0"/>
        </a:spcBef>
        <a:spcAft>
          <a:spcPct val="0"/>
        </a:spcAft>
        <a:buClrTx/>
        <a:buSzPct val="100000"/>
        <a:buFontTx/>
        <a:buBlip>
          <a:blip r:embed="rId9"/>
        </a:buBlip>
        <a:defRPr sz="2000" baseline="0">
          <a:solidFill>
            <a:schemeClr val="tx1"/>
          </a:solidFill>
          <a:latin typeface="News Gothic MT" charset="0"/>
          <a:ea typeface="News Gothic MT" charset="0"/>
          <a:cs typeface="News Gothic MT" charset="0"/>
        </a:defRPr>
      </a:lvl2pPr>
      <a:lvl3pPr marL="1252538" indent="-280988" algn="l" rtl="0" eaLnBrk="1" fontAlgn="base" hangingPunct="1">
        <a:spcBef>
          <a:spcPts val="0"/>
        </a:spcBef>
        <a:spcAft>
          <a:spcPct val="0"/>
        </a:spcAft>
        <a:buClr>
          <a:schemeClr val="tx1"/>
        </a:buClr>
        <a:buSzPct val="90000"/>
        <a:buFontTx/>
        <a:buBlip>
          <a:blip r:embed="rId10"/>
        </a:buBlip>
        <a:defRPr sz="1800">
          <a:solidFill>
            <a:schemeClr val="tx1"/>
          </a:solidFill>
          <a:latin typeface="News Gothic MT" charset="0"/>
          <a:ea typeface="News Gothic MT" charset="0"/>
          <a:cs typeface="News Gothic MT" charset="0"/>
        </a:defRPr>
      </a:lvl3pPr>
      <a:lvl4pPr marL="1828800" indent="-344488" algn="l" rtl="0" eaLnBrk="1" fontAlgn="base" hangingPunct="1">
        <a:spcBef>
          <a:spcPts val="0"/>
        </a:spcBef>
        <a:spcAft>
          <a:spcPct val="0"/>
        </a:spcAft>
        <a:buClr>
          <a:schemeClr val="tx1"/>
        </a:buClr>
        <a:buSzPct val="100000"/>
        <a:buFontTx/>
        <a:buBlip>
          <a:blip r:embed="rId11"/>
        </a:buBlip>
        <a:defRPr sz="1700">
          <a:solidFill>
            <a:schemeClr val="tx1"/>
          </a:solidFill>
          <a:latin typeface="News Gothic MT" charset="0"/>
          <a:ea typeface="News Gothic MT" charset="0"/>
          <a:cs typeface="News Gothic MT" charset="0"/>
        </a:defRPr>
      </a:lvl4pPr>
      <a:lvl5pPr marL="2057400" indent="-228600" algn="l" rtl="0" eaLnBrk="1" fontAlgn="base" hangingPunct="1">
        <a:spcBef>
          <a:spcPts val="0"/>
        </a:spcBef>
        <a:spcAft>
          <a:spcPct val="0"/>
        </a:spcAft>
        <a:buClrTx/>
        <a:buSzPct val="100000"/>
        <a:buFontTx/>
        <a:buBlip>
          <a:blip r:embed="rId12"/>
        </a:buBlip>
        <a:defRPr sz="1600">
          <a:solidFill>
            <a:schemeClr val="tx1"/>
          </a:solidFill>
          <a:latin typeface="News Gothic MT" charset="0"/>
          <a:ea typeface="News Gothic MT" charset="0"/>
          <a:cs typeface="News Gothic MT" charset="0"/>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allaboutherbs.com/"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06245-621C-403F-92A1-3139F1BA0407}"/>
              </a:ext>
            </a:extLst>
          </p:cNvPr>
          <p:cNvSpPr>
            <a:spLocks noGrp="1"/>
          </p:cNvSpPr>
          <p:nvPr>
            <p:ph type="title"/>
          </p:nvPr>
        </p:nvSpPr>
        <p:spPr>
          <a:xfrm>
            <a:off x="1029547" y="3000555"/>
            <a:ext cx="10713962" cy="954107"/>
          </a:xfrm>
        </p:spPr>
        <p:txBody>
          <a:bodyPr>
            <a:noAutofit/>
          </a:bodyPr>
          <a:lstStyle/>
          <a:p>
            <a:r>
              <a:rPr lang="en-US" sz="3600"/>
              <a:t>Overcoming Nursing Management Challenges in Metastatic Castration-Resistant Prostate Cancer </a:t>
            </a:r>
          </a:p>
        </p:txBody>
      </p:sp>
      <p:sp>
        <p:nvSpPr>
          <p:cNvPr id="3" name="Subtitle 2">
            <a:extLst>
              <a:ext uri="{FF2B5EF4-FFF2-40B4-BE49-F238E27FC236}">
                <a16:creationId xmlns:a16="http://schemas.microsoft.com/office/drawing/2014/main" id="{38B593DA-3144-43F6-9D7A-E001FA68D01A}"/>
              </a:ext>
            </a:extLst>
          </p:cNvPr>
          <p:cNvSpPr>
            <a:spLocks noGrp="1"/>
          </p:cNvSpPr>
          <p:nvPr>
            <p:ph type="body" sz="quarter" idx="4294967295"/>
          </p:nvPr>
        </p:nvSpPr>
        <p:spPr>
          <a:xfrm>
            <a:off x="1029547" y="4402926"/>
            <a:ext cx="8702282" cy="1817765"/>
          </a:xfrm>
        </p:spPr>
        <p:txBody>
          <a:bodyPr>
            <a:noAutofit/>
          </a:bodyPr>
          <a:lstStyle/>
          <a:p>
            <a:pPr marL="0" indent="0">
              <a:buNone/>
            </a:pPr>
            <a:r>
              <a:rPr lang="en-US" sz="2800"/>
              <a:t>Kathleen D. Burns, MSN, AGACNP-BC, OCN</a:t>
            </a:r>
            <a:r>
              <a:rPr lang="en-US" sz="2800" baseline="30000"/>
              <a:t>®</a:t>
            </a:r>
          </a:p>
          <a:p>
            <a:pPr marL="0" indent="0">
              <a:buNone/>
            </a:pPr>
            <a:r>
              <a:rPr lang="en-US"/>
              <a:t>Nurse Practitioner</a:t>
            </a:r>
          </a:p>
          <a:p>
            <a:pPr marL="0" indent="0">
              <a:buNone/>
            </a:pPr>
            <a:r>
              <a:rPr lang="en-US"/>
              <a:t>Division of Genitourinary Medical Oncology</a:t>
            </a:r>
          </a:p>
          <a:p>
            <a:pPr marL="0" indent="0">
              <a:buNone/>
            </a:pPr>
            <a:r>
              <a:rPr lang="en-US"/>
              <a:t>City of Hope Comprehensive Cancer Center</a:t>
            </a:r>
          </a:p>
        </p:txBody>
      </p:sp>
    </p:spTree>
    <p:extLst>
      <p:ext uri="{BB962C8B-B14F-4D97-AF65-F5344CB8AC3E}">
        <p14:creationId xmlns:p14="http://schemas.microsoft.com/office/powerpoint/2010/main" val="1274448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A099-6480-2C0C-4063-8D4ADEC617A5}"/>
              </a:ext>
            </a:extLst>
          </p:cNvPr>
          <p:cNvSpPr>
            <a:spLocks noGrp="1"/>
          </p:cNvSpPr>
          <p:nvPr>
            <p:ph type="title"/>
          </p:nvPr>
        </p:nvSpPr>
        <p:spPr/>
        <p:txBody>
          <a:bodyPr/>
          <a:lstStyle/>
          <a:p>
            <a:r>
              <a:rPr lang="en-US"/>
              <a:t>PC: NCCN-Recommended Somatic Tumor Testing</a:t>
            </a:r>
          </a:p>
        </p:txBody>
      </p:sp>
      <p:sp>
        <p:nvSpPr>
          <p:cNvPr id="5" name="Text Placeholder 4">
            <a:extLst>
              <a:ext uri="{FF2B5EF4-FFF2-40B4-BE49-F238E27FC236}">
                <a16:creationId xmlns:a16="http://schemas.microsoft.com/office/drawing/2014/main" id="{3096E3D4-8880-7A35-9393-576BA1700D48}"/>
              </a:ext>
            </a:extLst>
          </p:cNvPr>
          <p:cNvSpPr>
            <a:spLocks noGrp="1"/>
          </p:cNvSpPr>
          <p:nvPr>
            <p:ph type="body" sz="quarter" idx="12"/>
          </p:nvPr>
        </p:nvSpPr>
        <p:spPr/>
        <p:txBody>
          <a:bodyPr/>
          <a:lstStyle/>
          <a:p>
            <a:r>
              <a:rPr lang="en-US"/>
              <a:t>NCCN, 2022.</a:t>
            </a:r>
          </a:p>
        </p:txBody>
      </p:sp>
      <p:sp>
        <p:nvSpPr>
          <p:cNvPr id="12" name="Content Placeholder 11">
            <a:extLst>
              <a:ext uri="{FF2B5EF4-FFF2-40B4-BE49-F238E27FC236}">
                <a16:creationId xmlns:a16="http://schemas.microsoft.com/office/drawing/2014/main" id="{0173CF82-7A2F-3BB1-F433-F6A57168ED3B}"/>
              </a:ext>
            </a:extLst>
          </p:cNvPr>
          <p:cNvSpPr>
            <a:spLocks noGrp="1"/>
          </p:cNvSpPr>
          <p:nvPr>
            <p:ph idx="1"/>
          </p:nvPr>
        </p:nvSpPr>
        <p:spPr/>
        <p:txBody>
          <a:bodyPr/>
          <a:lstStyle/>
          <a:p>
            <a:endParaRPr lang="en-US"/>
          </a:p>
        </p:txBody>
      </p:sp>
      <p:graphicFrame>
        <p:nvGraphicFramePr>
          <p:cNvPr id="4" name="Table 6">
            <a:extLst>
              <a:ext uri="{FF2B5EF4-FFF2-40B4-BE49-F238E27FC236}">
                <a16:creationId xmlns:a16="http://schemas.microsoft.com/office/drawing/2014/main" id="{4C4F2DC2-51C4-51C0-2994-5D64B289AC79}"/>
              </a:ext>
            </a:extLst>
          </p:cNvPr>
          <p:cNvGraphicFramePr>
            <a:graphicFrameLocks noGrp="1"/>
          </p:cNvGraphicFramePr>
          <p:nvPr>
            <p:extLst>
              <p:ext uri="{D42A27DB-BD31-4B8C-83A1-F6EECF244321}">
                <p14:modId xmlns:p14="http://schemas.microsoft.com/office/powerpoint/2010/main" val="1965437382"/>
              </p:ext>
            </p:extLst>
          </p:nvPr>
        </p:nvGraphicFramePr>
        <p:xfrm>
          <a:off x="285454" y="1055998"/>
          <a:ext cx="11621092" cy="5461156"/>
        </p:xfrm>
        <a:graphic>
          <a:graphicData uri="http://schemas.openxmlformats.org/drawingml/2006/table">
            <a:tbl>
              <a:tblPr firstRow="1" bandRow="1">
                <a:tableStyleId>{5C22544A-7EE6-4342-B048-85BDC9FD1C3A}</a:tableStyleId>
              </a:tblPr>
              <a:tblGrid>
                <a:gridCol w="11621092">
                  <a:extLst>
                    <a:ext uri="{9D8B030D-6E8A-4147-A177-3AD203B41FA5}">
                      <a16:colId xmlns:a16="http://schemas.microsoft.com/office/drawing/2014/main" val="3658709303"/>
                    </a:ext>
                  </a:extLst>
                </a:gridCol>
              </a:tblGrid>
              <a:tr h="275941">
                <a:tc>
                  <a:txBody>
                    <a:bodyPr/>
                    <a:lstStyle/>
                    <a:p>
                      <a:pPr marL="0" algn="ctr"/>
                      <a:r>
                        <a:rPr lang="en-US" sz="1200">
                          <a:latin typeface="News Gothic MT" panose="020B0503020103020203" pitchFamily="34" charset="0"/>
                        </a:rPr>
                        <a:t>Pretest Considerations</a:t>
                      </a:r>
                    </a:p>
                  </a:txBody>
                  <a:tcPr marL="0" marR="0" marT="0" marB="0" anchor="ctr"/>
                </a:tc>
                <a:extLst>
                  <a:ext uri="{0D108BD9-81ED-4DB2-BD59-A6C34878D82A}">
                    <a16:rowId xmlns:a16="http://schemas.microsoft.com/office/drawing/2014/main" val="467854834"/>
                  </a:ext>
                </a:extLst>
              </a:tr>
              <a:tr h="59059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a:latin typeface="News Gothic MT" panose="020B0503020103020203" pitchFamily="34" charset="0"/>
                        </a:rPr>
                        <a:t>At present, tumor molecular and biomarker analysis may be used for treatment decision making, including understanding eligibility for biomarker-directed treatments, genetic counseling, early use of platinum chemotherapy, and eligibility for clinical trials. Clinical trials may include established and/or candidate molecular biomarkers for eligibility</a:t>
                      </a:r>
                    </a:p>
                  </a:txBody>
                  <a:tcPr marL="0" marR="0" marT="0" marB="0" anchor="ctr"/>
                </a:tc>
                <a:extLst>
                  <a:ext uri="{0D108BD9-81ED-4DB2-BD59-A6C34878D82A}">
                    <a16:rowId xmlns:a16="http://schemas.microsoft.com/office/drawing/2014/main" val="3454321280"/>
                  </a:ext>
                </a:extLst>
              </a:tr>
              <a:tr h="2722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a:latin typeface="News Gothic MT" panose="020B0503020103020203" pitchFamily="34" charset="0"/>
                        </a:rPr>
                        <a:t> Tumor molecular profiles may change with subsequent treatments. Re-evaluation may be considered at time of cancer progression for treatment decision making</a:t>
                      </a:r>
                    </a:p>
                  </a:txBody>
                  <a:tcPr marL="0" marR="0" marT="0" marB="0" anchor="ctr"/>
                </a:tc>
                <a:extLst>
                  <a:ext uri="{0D108BD9-81ED-4DB2-BD59-A6C34878D82A}">
                    <a16:rowId xmlns:a16="http://schemas.microsoft.com/office/drawing/2014/main" val="3099466378"/>
                  </a:ext>
                </a:extLst>
              </a:tr>
              <a:tr h="55464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a:latin typeface="News Gothic MT" panose="020B0503020103020203" pitchFamily="34" charset="0"/>
                        </a:rPr>
                        <a:t>Patients should be informed that tumor molecular analysis by DNA sequencing has the potential to uncover germline findings. Confirmatory germline testing may be recommended (see Posttest Considerations below, and see Tumor Testing in the Principles of Cancer Risk Assessment and Counseling (EVAL-A) in the NCCN Guidelines for Genetic/Familial High-Risk Assessment: Breast, Ovarian, and Pancreatic</a:t>
                      </a:r>
                    </a:p>
                  </a:txBody>
                  <a:tcPr marL="0" marR="0" marT="0" marB="0" anchor="ctr"/>
                </a:tc>
                <a:extLst>
                  <a:ext uri="{0D108BD9-81ED-4DB2-BD59-A6C34878D82A}">
                    <a16:rowId xmlns:a16="http://schemas.microsoft.com/office/drawing/2014/main" val="3123285491"/>
                  </a:ext>
                </a:extLst>
              </a:tr>
              <a:tr h="234570">
                <a:tc>
                  <a:txBody>
                    <a:bodyPr/>
                    <a:lstStyle/>
                    <a:p>
                      <a:pPr marL="0" algn="ctr"/>
                      <a:r>
                        <a:rPr lang="en-US" sz="1200" b="1">
                          <a:solidFill>
                            <a:schemeClr val="bg1"/>
                          </a:solidFill>
                          <a:latin typeface="News Gothic MT" panose="020B0503020103020203" pitchFamily="34" charset="0"/>
                        </a:rPr>
                        <a:t>Testing</a:t>
                      </a:r>
                    </a:p>
                  </a:txBody>
                  <a:tcPr marL="0" marR="0" marT="0" marB="0" anchor="ctr">
                    <a:solidFill>
                      <a:srgbClr val="568E14"/>
                    </a:solidFill>
                  </a:tcPr>
                </a:tc>
                <a:extLst>
                  <a:ext uri="{0D108BD9-81ED-4DB2-BD59-A6C34878D82A}">
                    <a16:rowId xmlns:a16="http://schemas.microsoft.com/office/drawing/2014/main" val="578375739"/>
                  </a:ext>
                </a:extLst>
              </a:tr>
              <a:tr h="456107">
                <a:tc>
                  <a:txBody>
                    <a:bodyPr/>
                    <a:lstStyle/>
                    <a:p>
                      <a:pPr marL="0" lvl="1" algn="ctr"/>
                      <a:r>
                        <a:rPr lang="en-US" sz="1200">
                          <a:latin typeface="News Gothic MT" panose="020B0503020103020203" pitchFamily="34" charset="0"/>
                        </a:rPr>
                        <a:t>Tumor testing for alterations in homologous recombination DNA repair genes, such as BRCA1, BRCA2, ATM, PALB2, FANCA, RAD51D, CHEK2, and CDK12 is recommended in patients with metastatic prostate cancer. This testing can be considered in patients with regional prostate cancer</a:t>
                      </a:r>
                    </a:p>
                  </a:txBody>
                  <a:tcPr marL="0" marR="0" marT="0" marB="0" anchor="ctr"/>
                </a:tc>
                <a:extLst>
                  <a:ext uri="{0D108BD9-81ED-4DB2-BD59-A6C34878D82A}">
                    <a16:rowId xmlns:a16="http://schemas.microsoft.com/office/drawing/2014/main" val="4040653537"/>
                  </a:ext>
                </a:extLst>
              </a:tr>
              <a:tr h="358384">
                <a:tc>
                  <a:txBody>
                    <a:bodyPr/>
                    <a:lstStyle/>
                    <a:p>
                      <a:pPr marL="0" lvl="1" algn="ctr"/>
                      <a:r>
                        <a:rPr lang="en-US" sz="1200">
                          <a:latin typeface="News Gothic MT" panose="020B0503020103020203" pitchFamily="34" charset="0"/>
                        </a:rPr>
                        <a:t>Tumor testing for microsatellite instability-high (MSI-H) or deficient mismatch repair (dMMR) is recommended in patients with metastatic castration-resistant prostate cancer and may be considered in patients with regional or castration-naïve metastatic prostate cancer</a:t>
                      </a:r>
                    </a:p>
                  </a:txBody>
                  <a:tcPr marL="0" marR="0" marT="0" marB="0" anchor="ctr"/>
                </a:tc>
                <a:extLst>
                  <a:ext uri="{0D108BD9-81ED-4DB2-BD59-A6C34878D82A}">
                    <a16:rowId xmlns:a16="http://schemas.microsoft.com/office/drawing/2014/main" val="3289029935"/>
                  </a:ext>
                </a:extLst>
              </a:tr>
              <a:tr h="27354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a:latin typeface="News Gothic MT" panose="020B0503020103020203" pitchFamily="34" charset="0"/>
                        </a:rPr>
                        <a:t>TMB testing may be considered in patients with metastatic CRPC</a:t>
                      </a:r>
                    </a:p>
                  </a:txBody>
                  <a:tcPr marL="0" marR="0" marT="0" marB="0" anchor="ctr"/>
                </a:tc>
                <a:extLst>
                  <a:ext uri="{0D108BD9-81ED-4DB2-BD59-A6C34878D82A}">
                    <a16:rowId xmlns:a16="http://schemas.microsoft.com/office/drawing/2014/main" val="203162242"/>
                  </a:ext>
                </a:extLst>
              </a:tr>
              <a:tr h="227546">
                <a:tc>
                  <a:txBody>
                    <a:bodyPr/>
                    <a:lstStyle/>
                    <a:p>
                      <a:pPr marL="0" algn="ctr"/>
                      <a:r>
                        <a:rPr lang="en-US" sz="1200" b="1">
                          <a:solidFill>
                            <a:schemeClr val="bg1"/>
                          </a:solidFill>
                          <a:latin typeface="News Gothic MT" panose="020B0503020103020203" pitchFamily="34" charset="0"/>
                        </a:rPr>
                        <a:t>Tumor Specimen and Assay Considerations</a:t>
                      </a:r>
                    </a:p>
                  </a:txBody>
                  <a:tcPr marL="0" marR="0" marT="0" marB="0" anchor="ctr">
                    <a:solidFill>
                      <a:srgbClr val="568E14"/>
                    </a:solidFill>
                  </a:tcPr>
                </a:tc>
                <a:extLst>
                  <a:ext uri="{0D108BD9-81ED-4DB2-BD59-A6C34878D82A}">
                    <a16:rowId xmlns:a16="http://schemas.microsoft.com/office/drawing/2014/main" val="3691196897"/>
                  </a:ext>
                </a:extLst>
              </a:tr>
              <a:tr h="423311">
                <a:tc>
                  <a:txBody>
                    <a:bodyPr/>
                    <a:lstStyle/>
                    <a:p>
                      <a:pPr marL="0" lvl="1" algn="ctr"/>
                      <a:r>
                        <a:rPr lang="en-US" sz="1200">
                          <a:latin typeface="News Gothic MT" panose="020B0503020103020203" pitchFamily="34" charset="0"/>
                        </a:rPr>
                        <a:t>The panel strongly recommends a metastatic biopsy for histologic and molecular evaluation. When unsafe or unfeasibly, plasma ctDNA assay is an option, preferably collected during biochemical (PSA) and/or radiographic progression in order to maximize diagnostic yield</a:t>
                      </a:r>
                    </a:p>
                  </a:txBody>
                  <a:tcPr marL="0" marR="0" marT="0" marB="0" anchor="ctr"/>
                </a:tc>
                <a:extLst>
                  <a:ext uri="{0D108BD9-81ED-4DB2-BD59-A6C34878D82A}">
                    <a16:rowId xmlns:a16="http://schemas.microsoft.com/office/drawing/2014/main" val="292905461"/>
                  </a:ext>
                </a:extLst>
              </a:tr>
              <a:tr h="434164">
                <a:tc>
                  <a:txBody>
                    <a:bodyPr/>
                    <a:lstStyle/>
                    <a:p>
                      <a:pPr marL="0" lvl="1" algn="ctr"/>
                      <a:r>
                        <a:rPr lang="en-US" sz="1200">
                          <a:latin typeface="News Gothic MT" panose="020B0503020103020203" pitchFamily="34" charset="0"/>
                        </a:rPr>
                        <a:t>Caution is needed when interpreting ctDNA-only evaluation due to potential interference from clonal hematopoiesis of indeterminate potential (CHIP), which can result in a false-positive biomarker signal</a:t>
                      </a:r>
                    </a:p>
                  </a:txBody>
                  <a:tcPr marL="0" marR="0" marT="0" marB="0" anchor="ctr"/>
                </a:tc>
                <a:extLst>
                  <a:ext uri="{0D108BD9-81ED-4DB2-BD59-A6C34878D82A}">
                    <a16:rowId xmlns:a16="http://schemas.microsoft.com/office/drawing/2014/main" val="3859763140"/>
                  </a:ext>
                </a:extLst>
              </a:tr>
              <a:tr h="35838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a:latin typeface="News Gothic MT" panose="020B0503020103020203" pitchFamily="34" charset="0"/>
                        </a:rPr>
                        <a:t>DNA analysis for MSI and immunohistochemistry (IHC) for MMR are different assays measuring different biological effects caused by dMMR function. If MSI is used, testing using an NGS assay validated for prostate cancer is preferred</a:t>
                      </a:r>
                    </a:p>
                  </a:txBody>
                  <a:tcPr marL="0" marR="0" marT="0" marB="0" anchor="ctr"/>
                </a:tc>
                <a:extLst>
                  <a:ext uri="{0D108BD9-81ED-4DB2-BD59-A6C34878D82A}">
                    <a16:rowId xmlns:a16="http://schemas.microsoft.com/office/drawing/2014/main" val="205828533"/>
                  </a:ext>
                </a:extLst>
              </a:tr>
              <a:tr h="261677">
                <a:tc>
                  <a:txBody>
                    <a:bodyPr/>
                    <a:lstStyle/>
                    <a:p>
                      <a:pPr marL="0" algn="ctr"/>
                      <a:r>
                        <a:rPr lang="en-US" sz="1200" b="1">
                          <a:solidFill>
                            <a:schemeClr val="bg1"/>
                          </a:solidFill>
                          <a:latin typeface="News Gothic MT" panose="020B0503020103020203" pitchFamily="34" charset="0"/>
                        </a:rPr>
                        <a:t>Posttest Consideration</a:t>
                      </a:r>
                    </a:p>
                  </a:txBody>
                  <a:tcPr marL="0" marR="0" marT="0" marB="0" anchor="ctr">
                    <a:solidFill>
                      <a:srgbClr val="568E14"/>
                    </a:solidFill>
                  </a:tcPr>
                </a:tc>
                <a:extLst>
                  <a:ext uri="{0D108BD9-81ED-4DB2-BD59-A6C34878D82A}">
                    <a16:rowId xmlns:a16="http://schemas.microsoft.com/office/drawing/2014/main" val="1349994835"/>
                  </a:ext>
                </a:extLst>
              </a:tr>
              <a:tr h="457935">
                <a:tc>
                  <a:txBody>
                    <a:bodyPr/>
                    <a:lstStyle/>
                    <a:p>
                      <a:pPr marL="0" lvl="1" algn="ctr"/>
                      <a:r>
                        <a:rPr lang="en-US" sz="1200">
                          <a:latin typeface="News Gothic MT" panose="020B0503020103020203" pitchFamily="34" charset="0"/>
                        </a:rPr>
                        <a:t>Posttest genetic counseling is recommended if pathogenic/likely pathogenic variant (mutation) identified in any gene that has clinical implications if also identified in germline (eg, BRCA1, BRCA2, ATM, PALB2, CHEK2, MLH1, MSH2, MSH6, PMS2)</a:t>
                      </a:r>
                    </a:p>
                  </a:txBody>
                  <a:tcPr marL="0" marR="0" marT="0" marB="0" anchor="ctr"/>
                </a:tc>
                <a:extLst>
                  <a:ext uri="{0D108BD9-81ED-4DB2-BD59-A6C34878D82A}">
                    <a16:rowId xmlns:a16="http://schemas.microsoft.com/office/drawing/2014/main" val="949156695"/>
                  </a:ext>
                </a:extLst>
              </a:tr>
              <a:tr h="26736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a:latin typeface="News Gothic MT" panose="020B0503020103020203" pitchFamily="34" charset="0"/>
                        </a:rPr>
                        <a:t>Posttest genetic counseling to assess for the possibility of Lynch syndrome is recommended if MSI-H or dMMR is found</a:t>
                      </a:r>
                    </a:p>
                  </a:txBody>
                  <a:tcPr marL="0" marR="0" marT="0" marB="0" anchor="ctr"/>
                </a:tc>
                <a:extLst>
                  <a:ext uri="{0D108BD9-81ED-4DB2-BD59-A6C34878D82A}">
                    <a16:rowId xmlns:a16="http://schemas.microsoft.com/office/drawing/2014/main" val="4083808383"/>
                  </a:ext>
                </a:extLst>
              </a:tr>
            </a:tbl>
          </a:graphicData>
        </a:graphic>
      </p:graphicFrame>
    </p:spTree>
    <p:extLst>
      <p:ext uri="{BB962C8B-B14F-4D97-AF65-F5344CB8AC3E}">
        <p14:creationId xmlns:p14="http://schemas.microsoft.com/office/powerpoint/2010/main" val="1571379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A099-6480-2C0C-4063-8D4ADEC617A5}"/>
              </a:ext>
            </a:extLst>
          </p:cNvPr>
          <p:cNvSpPr>
            <a:spLocks noGrp="1"/>
          </p:cNvSpPr>
          <p:nvPr>
            <p:ph type="title"/>
          </p:nvPr>
        </p:nvSpPr>
        <p:spPr>
          <a:xfrm>
            <a:off x="609600" y="233255"/>
            <a:ext cx="10972800" cy="1092607"/>
          </a:xfrm>
        </p:spPr>
        <p:txBody>
          <a:bodyPr/>
          <a:lstStyle/>
          <a:p>
            <a:r>
              <a:rPr lang="en-US"/>
              <a:t>PC: NCCN-Recommended Germline Testing </a:t>
            </a:r>
            <a:br>
              <a:rPr lang="en-US" sz="3200"/>
            </a:br>
            <a:endParaRPr lang="en-US" sz="2900"/>
          </a:p>
        </p:txBody>
      </p:sp>
      <p:sp>
        <p:nvSpPr>
          <p:cNvPr id="4" name="Text Placeholder 3">
            <a:extLst>
              <a:ext uri="{FF2B5EF4-FFF2-40B4-BE49-F238E27FC236}">
                <a16:creationId xmlns:a16="http://schemas.microsoft.com/office/drawing/2014/main" id="{8947AEBA-A044-FE4F-90A1-53FDCEA60FA5}"/>
              </a:ext>
            </a:extLst>
          </p:cNvPr>
          <p:cNvSpPr>
            <a:spLocks noGrp="1"/>
          </p:cNvSpPr>
          <p:nvPr>
            <p:ph type="body" sz="quarter" idx="12"/>
          </p:nvPr>
        </p:nvSpPr>
        <p:spPr>
          <a:xfrm>
            <a:off x="193575" y="6575082"/>
            <a:ext cx="782265" cy="153888"/>
          </a:xfrm>
        </p:spPr>
        <p:txBody>
          <a:bodyPr/>
          <a:lstStyle/>
          <a:p>
            <a:r>
              <a:rPr lang="en-US"/>
              <a:t>NCCN, 2022.</a:t>
            </a:r>
          </a:p>
        </p:txBody>
      </p:sp>
      <p:pic>
        <p:nvPicPr>
          <p:cNvPr id="6" name="Content Placeholder 5" descr="Graphical user interface, text, application&#10;&#10;Description automatically generated">
            <a:extLst>
              <a:ext uri="{FF2B5EF4-FFF2-40B4-BE49-F238E27FC236}">
                <a16:creationId xmlns:a16="http://schemas.microsoft.com/office/drawing/2014/main" id="{DBDE2F2C-93B9-90F1-987E-472241DEC9D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14450" y="0"/>
            <a:ext cx="9688436" cy="5836920"/>
          </a:xfrm>
        </p:spPr>
      </p:pic>
      <p:graphicFrame>
        <p:nvGraphicFramePr>
          <p:cNvPr id="3" name="Table 6">
            <a:extLst>
              <a:ext uri="{FF2B5EF4-FFF2-40B4-BE49-F238E27FC236}">
                <a16:creationId xmlns:a16="http://schemas.microsoft.com/office/drawing/2014/main" id="{7D6382DA-2ED3-02E3-9220-D556BBDB2EA1}"/>
              </a:ext>
            </a:extLst>
          </p:cNvPr>
          <p:cNvGraphicFramePr>
            <a:graphicFrameLocks noGrp="1"/>
          </p:cNvGraphicFramePr>
          <p:nvPr>
            <p:extLst>
              <p:ext uri="{D42A27DB-BD31-4B8C-83A1-F6EECF244321}">
                <p14:modId xmlns:p14="http://schemas.microsoft.com/office/powerpoint/2010/main" val="1452661700"/>
              </p:ext>
            </p:extLst>
          </p:nvPr>
        </p:nvGraphicFramePr>
        <p:xfrm>
          <a:off x="304801" y="1095610"/>
          <a:ext cx="5486400" cy="521208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1717390429"/>
                    </a:ext>
                  </a:extLst>
                </a:gridCol>
              </a:tblGrid>
              <a:tr h="32070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latin typeface="News Gothic MT" panose="020B0503020103020203" pitchFamily="34" charset="0"/>
                        </a:rPr>
                        <a:t>Germline testing is recommended in patients with a personal history of prostate cancer in the following scenarios:</a:t>
                      </a:r>
                    </a:p>
                  </a:txBody>
                  <a:tcPr>
                    <a:solidFill>
                      <a:schemeClr val="accent3"/>
                    </a:solidFill>
                  </a:tcPr>
                </a:tc>
                <a:extLst>
                  <a:ext uri="{0D108BD9-81ED-4DB2-BD59-A6C34878D82A}">
                    <a16:rowId xmlns:a16="http://schemas.microsoft.com/office/drawing/2014/main" val="3963088399"/>
                  </a:ext>
                </a:extLst>
              </a:tr>
              <a:tr h="192424">
                <a:tc>
                  <a:txBody>
                    <a:bodyPr/>
                    <a:lstStyle/>
                    <a:p>
                      <a:pPr marL="0" indent="0" algn="ctr">
                        <a:buFont typeface="Arial" panose="020B0604020202020204" pitchFamily="34" charset="0"/>
                        <a:buNone/>
                      </a:pPr>
                      <a:r>
                        <a:rPr lang="en-US" sz="1200" b="1">
                          <a:solidFill>
                            <a:schemeClr val="bg1"/>
                          </a:solidFill>
                          <a:latin typeface="News Gothic MT" panose="020B0503020103020203" pitchFamily="34" charset="0"/>
                        </a:rPr>
                        <a:t>By Prostate Cancer Stage or Risk Group (diagnosed at any age)</a:t>
                      </a:r>
                    </a:p>
                  </a:txBody>
                  <a:tcPr>
                    <a:solidFill>
                      <a:schemeClr val="accent1"/>
                    </a:solidFill>
                  </a:tcPr>
                </a:tc>
                <a:extLst>
                  <a:ext uri="{0D108BD9-81ED-4DB2-BD59-A6C34878D82A}">
                    <a16:rowId xmlns:a16="http://schemas.microsoft.com/office/drawing/2014/main" val="1242970126"/>
                  </a:ext>
                </a:extLst>
              </a:tr>
              <a:tr h="319584">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latin typeface="News Gothic MT" panose="020B0503020103020203" pitchFamily="34" charset="0"/>
                        </a:rPr>
                        <a:t>Metastatic, regional (node positive), very-high-risk localized, high-risk localized prostate cancer</a:t>
                      </a:r>
                    </a:p>
                  </a:txBody>
                  <a:tcPr/>
                </a:tc>
                <a:extLst>
                  <a:ext uri="{0D108BD9-81ED-4DB2-BD59-A6C34878D82A}">
                    <a16:rowId xmlns:a16="http://schemas.microsoft.com/office/drawing/2014/main" val="370205299"/>
                  </a:ext>
                </a:extLst>
              </a:tr>
              <a:tr h="19242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News Gothic MT" panose="020B0503020103020203" pitchFamily="34" charset="0"/>
                        </a:rPr>
                        <a:t>By Family History</a:t>
                      </a:r>
                      <a:r>
                        <a:rPr lang="en-US" sz="1200" b="1" baseline="30000">
                          <a:solidFill>
                            <a:schemeClr val="bg1"/>
                          </a:solidFill>
                          <a:latin typeface="News Gothic MT" panose="020B0503020103020203" pitchFamily="34" charset="0"/>
                        </a:rPr>
                        <a:t>a</a:t>
                      </a:r>
                      <a:r>
                        <a:rPr lang="en-US" sz="1200" b="1">
                          <a:solidFill>
                            <a:schemeClr val="bg1"/>
                          </a:solidFill>
                          <a:latin typeface="News Gothic MT" panose="020B0503020103020203" pitchFamily="34" charset="0"/>
                        </a:rPr>
                        <a:t> or Ancestry</a:t>
                      </a:r>
                    </a:p>
                  </a:txBody>
                  <a:tcPr>
                    <a:solidFill>
                      <a:schemeClr val="accent1"/>
                    </a:solidFill>
                  </a:tcPr>
                </a:tc>
                <a:extLst>
                  <a:ext uri="{0D108BD9-81ED-4DB2-BD59-A6C34878D82A}">
                    <a16:rowId xmlns:a16="http://schemas.microsoft.com/office/drawing/2014/main" val="1137069641"/>
                  </a:ext>
                </a:extLst>
              </a:tr>
              <a:tr h="2415990">
                <a:tc>
                  <a:txBody>
                    <a:bodyPr/>
                    <a:lstStyle/>
                    <a:p>
                      <a:pPr marL="171450" lvl="0" indent="-171450" algn="l">
                        <a:buFont typeface="Arial" panose="020B0604020202020204" pitchFamily="34" charset="0"/>
                        <a:buChar char="•"/>
                      </a:pPr>
                      <a:r>
                        <a:rPr lang="en-US" sz="1100">
                          <a:latin typeface="News Gothic MT" panose="020B0503020103020203" pitchFamily="34" charset="0"/>
                        </a:rPr>
                        <a:t>≥1 first-, second-, or third-degree relative with:</a:t>
                      </a:r>
                    </a:p>
                    <a:p>
                      <a:pPr lvl="1" algn="l"/>
                      <a:r>
                        <a:rPr lang="en-US" sz="1100">
                          <a:latin typeface="News Gothic MT" panose="020B0503020103020203" pitchFamily="34" charset="0"/>
                        </a:rPr>
                        <a:t>Breast cancer at age ≤50</a:t>
                      </a:r>
                    </a:p>
                    <a:p>
                      <a:pPr lvl="1" algn="l"/>
                      <a:r>
                        <a:rPr lang="en-US" sz="1100">
                          <a:latin typeface="News Gothic MT" panose="020B0503020103020203" pitchFamily="34" charset="0"/>
                        </a:rPr>
                        <a:t>Colorectal or endometrial cancer at age ≤50</a:t>
                      </a:r>
                    </a:p>
                    <a:p>
                      <a:pPr lvl="1" algn="l"/>
                      <a:r>
                        <a:rPr lang="en-US" sz="1100">
                          <a:latin typeface="News Gothic MT" panose="020B0503020103020203" pitchFamily="34" charset="0"/>
                        </a:rPr>
                        <a:t>Male breast cancer at any age</a:t>
                      </a:r>
                    </a:p>
                    <a:p>
                      <a:pPr lvl="1" algn="l"/>
                      <a:r>
                        <a:rPr lang="en-US" sz="1100">
                          <a:latin typeface="News Gothic MT" panose="020B0503020103020203" pitchFamily="34" charset="0"/>
                        </a:rPr>
                        <a:t>Ovarian cancer at any age</a:t>
                      </a:r>
                    </a:p>
                    <a:p>
                      <a:pPr lvl="1" algn="l"/>
                      <a:r>
                        <a:rPr lang="en-US" sz="1100">
                          <a:latin typeface="News Gothic MT" panose="020B0503020103020203" pitchFamily="34" charset="0"/>
                        </a:rPr>
                        <a:t>Exocrine pancreatic cancer at any age</a:t>
                      </a:r>
                    </a:p>
                    <a:p>
                      <a:pPr lvl="1" algn="l"/>
                      <a:r>
                        <a:rPr lang="en-US" sz="1100">
                          <a:latin typeface="News Gothic MT" panose="020B0503020103020203" pitchFamily="34" charset="0"/>
                        </a:rPr>
                        <a:t>Metastatic, regional, very-high-risk, high-risk prostate cancer at any age</a:t>
                      </a:r>
                    </a:p>
                    <a:p>
                      <a:pPr marL="171450" lvl="0" indent="-171450" algn="l">
                        <a:buFont typeface="Arial" panose="020B0604020202020204" pitchFamily="34" charset="0"/>
                        <a:buChar char="•"/>
                      </a:pPr>
                      <a:r>
                        <a:rPr lang="en-US" sz="1100">
                          <a:latin typeface="News Gothic MT" panose="020B0503020103020203" pitchFamily="34" charset="0"/>
                        </a:rPr>
                        <a:t>≥1 first-degree relative (father or brother) with:</a:t>
                      </a:r>
                    </a:p>
                    <a:p>
                      <a:pPr lvl="1" algn="l"/>
                      <a:r>
                        <a:rPr lang="en-US" sz="1100">
                          <a:latin typeface="News Gothic MT" panose="020B0503020103020203" pitchFamily="34" charset="0"/>
                        </a:rPr>
                        <a:t>Prostate cancer</a:t>
                      </a:r>
                      <a:r>
                        <a:rPr lang="en-US" sz="1100" baseline="30000">
                          <a:latin typeface="News Gothic MT" panose="020B0503020103020203" pitchFamily="34" charset="0"/>
                        </a:rPr>
                        <a:t>b</a:t>
                      </a:r>
                      <a:r>
                        <a:rPr lang="en-US" sz="1100">
                          <a:latin typeface="News Gothic MT" panose="020B0503020103020203" pitchFamily="34" charset="0"/>
                        </a:rPr>
                        <a:t> at age ≤60</a:t>
                      </a:r>
                    </a:p>
                    <a:p>
                      <a:pPr marL="171450" lvl="0" indent="-171450" algn="l">
                        <a:buFont typeface="Arial" panose="020B0604020202020204" pitchFamily="34" charset="0"/>
                        <a:buChar char="•"/>
                      </a:pPr>
                      <a:r>
                        <a:rPr lang="en-US" sz="1100">
                          <a:latin typeface="News Gothic MT" panose="020B0503020103020203" pitchFamily="34" charset="0"/>
                        </a:rPr>
                        <a:t>≥2 first-, second-, or third-degree relatives with:</a:t>
                      </a:r>
                    </a:p>
                    <a:p>
                      <a:pPr lvl="1" algn="l"/>
                      <a:r>
                        <a:rPr lang="en-US" sz="1100">
                          <a:latin typeface="News Gothic MT" panose="020B0503020103020203" pitchFamily="34" charset="0"/>
                        </a:rPr>
                        <a:t>Breast cancer at any age</a:t>
                      </a:r>
                    </a:p>
                    <a:p>
                      <a:pPr lvl="1" algn="l"/>
                      <a:r>
                        <a:rPr lang="en-US" sz="1100">
                          <a:latin typeface="News Gothic MT" panose="020B0503020103020203" pitchFamily="34" charset="0"/>
                        </a:rPr>
                        <a:t>Prostate cancer</a:t>
                      </a:r>
                      <a:r>
                        <a:rPr lang="en-US" sz="1100" baseline="30000">
                          <a:latin typeface="News Gothic MT" panose="020B0503020103020203" pitchFamily="34" charset="0"/>
                        </a:rPr>
                        <a:t>b</a:t>
                      </a:r>
                      <a:r>
                        <a:rPr lang="en-US" sz="1100">
                          <a:latin typeface="News Gothic MT" panose="020B0503020103020203" pitchFamily="34" charset="0"/>
                        </a:rPr>
                        <a:t> at any age</a:t>
                      </a:r>
                    </a:p>
                    <a:p>
                      <a:pPr marL="171450" lvl="0" indent="-171450" algn="l">
                        <a:buFont typeface="Arial" panose="020B0604020202020204" pitchFamily="34" charset="0"/>
                        <a:buChar char="•"/>
                      </a:pPr>
                      <a:r>
                        <a:rPr lang="en-US" sz="1100">
                          <a:latin typeface="News Gothic MT" panose="020B0503020103020203" pitchFamily="34" charset="0"/>
                        </a:rPr>
                        <a:t>≥3 first- or second-degree relatives with</a:t>
                      </a:r>
                    </a:p>
                    <a:p>
                      <a:pPr lvl="1" algn="l"/>
                      <a:r>
                        <a:rPr lang="en-US" sz="1100">
                          <a:latin typeface="News Gothic MT" panose="020B0503020103020203" pitchFamily="34" charset="0"/>
                        </a:rPr>
                        <a:t>Lynch syndrome-related cancers, especially if diagnosed &lt;50: colorectal, endometrial, gastric, ovarian, exocrine pancreas, upper tract urothelial, glioblastoma, biliary tract, and small intestinal cancer</a:t>
                      </a:r>
                    </a:p>
                    <a:p>
                      <a:pPr marL="171450" lvl="0" indent="-171450" algn="l">
                        <a:buFont typeface="Arial" panose="020B0604020202020204" pitchFamily="34" charset="0"/>
                        <a:buChar char="•"/>
                      </a:pPr>
                      <a:r>
                        <a:rPr lang="en-US" sz="1100">
                          <a:latin typeface="News Gothic MT" panose="020B0503020103020203" pitchFamily="34" charset="0"/>
                        </a:rPr>
                        <a:t>A known family history of familial cancer risk mutation (pathogenic/likely pathogenic variants), especially in: BRCA1, BRCA2, ATM, PALB2, CHEK2, MLH1, MSH2, MSH6, PMS2, EPCAM</a:t>
                      </a:r>
                    </a:p>
                    <a:p>
                      <a:pPr marL="171450" lvl="0" indent="-171450" algn="l">
                        <a:buFont typeface="Arial" panose="020B0604020202020204" pitchFamily="34" charset="0"/>
                        <a:buChar char="•"/>
                      </a:pPr>
                      <a:r>
                        <a:rPr lang="en-US" sz="1100">
                          <a:latin typeface="News Gothic MT" panose="020B0503020103020203" pitchFamily="34" charset="0"/>
                        </a:rPr>
                        <a:t>Ashkenazi Jewish ancestry</a:t>
                      </a:r>
                    </a:p>
                  </a:txBody>
                  <a:tcPr/>
                </a:tc>
                <a:extLst>
                  <a:ext uri="{0D108BD9-81ED-4DB2-BD59-A6C34878D82A}">
                    <a16:rowId xmlns:a16="http://schemas.microsoft.com/office/drawing/2014/main" val="3393283745"/>
                  </a:ext>
                </a:extLst>
              </a:tr>
              <a:tr h="19242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News Gothic MT" panose="020B0503020103020203" pitchFamily="34" charset="0"/>
                        </a:rPr>
                        <a:t>Personal history of breast cancer</a:t>
                      </a:r>
                    </a:p>
                  </a:txBody>
                  <a:tcPr>
                    <a:solidFill>
                      <a:schemeClr val="accent1"/>
                    </a:solidFill>
                  </a:tcPr>
                </a:tc>
                <a:extLst>
                  <a:ext uri="{0D108BD9-81ED-4DB2-BD59-A6C34878D82A}">
                    <a16:rowId xmlns:a16="http://schemas.microsoft.com/office/drawing/2014/main" val="1132140785"/>
                  </a:ext>
                </a:extLst>
              </a:tr>
            </a:tbl>
          </a:graphicData>
        </a:graphic>
      </p:graphicFrame>
      <p:graphicFrame>
        <p:nvGraphicFramePr>
          <p:cNvPr id="7" name="Table 7">
            <a:extLst>
              <a:ext uri="{FF2B5EF4-FFF2-40B4-BE49-F238E27FC236}">
                <a16:creationId xmlns:a16="http://schemas.microsoft.com/office/drawing/2014/main" id="{3F43225C-1A93-8FFA-0A42-BCB1CEA16830}"/>
              </a:ext>
            </a:extLst>
          </p:cNvPr>
          <p:cNvGraphicFramePr>
            <a:graphicFrameLocks noGrp="1"/>
          </p:cNvGraphicFramePr>
          <p:nvPr>
            <p:extLst>
              <p:ext uri="{D42A27DB-BD31-4B8C-83A1-F6EECF244321}">
                <p14:modId xmlns:p14="http://schemas.microsoft.com/office/powerpoint/2010/main" val="418690253"/>
              </p:ext>
            </p:extLst>
          </p:nvPr>
        </p:nvGraphicFramePr>
        <p:xfrm>
          <a:off x="6096000" y="1095610"/>
          <a:ext cx="5791199" cy="1973520"/>
        </p:xfrm>
        <a:graphic>
          <a:graphicData uri="http://schemas.openxmlformats.org/drawingml/2006/table">
            <a:tbl>
              <a:tblPr firstRow="1" bandRow="1">
                <a:tableStyleId>{5C22544A-7EE6-4342-B048-85BDC9FD1C3A}</a:tableStyleId>
              </a:tblPr>
              <a:tblGrid>
                <a:gridCol w="5791199">
                  <a:extLst>
                    <a:ext uri="{9D8B030D-6E8A-4147-A177-3AD203B41FA5}">
                      <a16:colId xmlns:a16="http://schemas.microsoft.com/office/drawing/2014/main" val="45957796"/>
                    </a:ext>
                  </a:extLst>
                </a:gridCol>
              </a:tblGrid>
              <a:tr h="35225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latin typeface="News Gothic MT" panose="020B0503020103020203" pitchFamily="34" charset="0"/>
                        </a:rPr>
                        <a:t>Germline testing may be considered in patients with a personal history of prostate cancer in the following scenarios:</a:t>
                      </a:r>
                    </a:p>
                  </a:txBody>
                  <a:tcPr>
                    <a:solidFill>
                      <a:schemeClr val="accent3"/>
                    </a:solidFill>
                  </a:tcPr>
                </a:tc>
                <a:extLst>
                  <a:ext uri="{0D108BD9-81ED-4DB2-BD59-A6C34878D82A}">
                    <a16:rowId xmlns:a16="http://schemas.microsoft.com/office/drawing/2014/main" val="1662346559"/>
                  </a:ext>
                </a:extLst>
              </a:tr>
              <a:tr h="28572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News Gothic MT" panose="020B0503020103020203" pitchFamily="34" charset="0"/>
                        </a:rPr>
                        <a:t>By Prostate Cancer Characteristics (diagnosed at any age)</a:t>
                      </a:r>
                    </a:p>
                  </a:txBody>
                  <a:tcPr>
                    <a:solidFill>
                      <a:schemeClr val="accent1"/>
                    </a:solidFill>
                  </a:tcPr>
                </a:tc>
                <a:extLst>
                  <a:ext uri="{0D108BD9-81ED-4DB2-BD59-A6C34878D82A}">
                    <a16:rowId xmlns:a16="http://schemas.microsoft.com/office/drawing/2014/main" val="2114728258"/>
                  </a:ext>
                </a:extLst>
              </a:tr>
              <a:tr h="285720">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latin typeface="News Gothic MT" panose="020B0503020103020203" pitchFamily="34" charset="0"/>
                        </a:rPr>
                        <a:t>Intermediate-risk prostate cancer with intraductal/cribriform histology</a:t>
                      </a:r>
                      <a:r>
                        <a:rPr lang="en-US" sz="1100" baseline="30000">
                          <a:latin typeface="News Gothic MT" panose="020B0503020103020203" pitchFamily="34" charset="0"/>
                        </a:rPr>
                        <a:t>c</a:t>
                      </a:r>
                      <a:endParaRPr lang="en-US" sz="1100">
                        <a:latin typeface="News Gothic MT" panose="020B0503020103020203" pitchFamily="34" charset="0"/>
                      </a:endParaRPr>
                    </a:p>
                  </a:txBody>
                  <a:tcPr/>
                </a:tc>
                <a:extLst>
                  <a:ext uri="{0D108BD9-81ED-4DB2-BD59-A6C34878D82A}">
                    <a16:rowId xmlns:a16="http://schemas.microsoft.com/office/drawing/2014/main" val="2075585918"/>
                  </a:ext>
                </a:extLst>
              </a:tr>
              <a:tr h="35225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News Gothic MT" panose="020B0503020103020203" pitchFamily="34" charset="0"/>
                        </a:rPr>
                        <a:t>By Prostate Cancer</a:t>
                      </a:r>
                      <a:r>
                        <a:rPr lang="en-US" sz="1200" b="1" baseline="30000">
                          <a:solidFill>
                            <a:schemeClr val="bg1"/>
                          </a:solidFill>
                          <a:latin typeface="News Gothic MT" panose="020B0503020103020203" pitchFamily="34" charset="0"/>
                        </a:rPr>
                        <a:t>b</a:t>
                      </a:r>
                      <a:r>
                        <a:rPr lang="en-US" sz="1200" b="1">
                          <a:solidFill>
                            <a:schemeClr val="bg1"/>
                          </a:solidFill>
                          <a:latin typeface="News Gothic MT" panose="020B0503020103020203" pitchFamily="34" charset="0"/>
                        </a:rPr>
                        <a:t> and a Prior Personal History of Any of the            Following Cancers:</a:t>
                      </a:r>
                    </a:p>
                  </a:txBody>
                  <a:tcPr>
                    <a:solidFill>
                      <a:schemeClr val="accent1"/>
                    </a:solidFill>
                  </a:tcPr>
                </a:tc>
                <a:extLst>
                  <a:ext uri="{0D108BD9-81ED-4DB2-BD59-A6C34878D82A}">
                    <a16:rowId xmlns:a16="http://schemas.microsoft.com/office/drawing/2014/main" val="3523303116"/>
                  </a:ext>
                </a:extLst>
              </a:tr>
              <a:tr h="328774">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latin typeface="News Gothic MT" panose="020B0503020103020203" pitchFamily="34" charset="0"/>
                        </a:rPr>
                        <a:t>Exocrine pancreatic, colorectal, gastric, melanoma, pancreatic, upper tract urothelial, glioblastoma, biliary tract, and small intestinal</a:t>
                      </a:r>
                    </a:p>
                  </a:txBody>
                  <a:tcPr/>
                </a:tc>
                <a:extLst>
                  <a:ext uri="{0D108BD9-81ED-4DB2-BD59-A6C34878D82A}">
                    <a16:rowId xmlns:a16="http://schemas.microsoft.com/office/drawing/2014/main" val="3745679926"/>
                  </a:ext>
                </a:extLst>
              </a:tr>
            </a:tbl>
          </a:graphicData>
        </a:graphic>
      </p:graphicFrame>
      <p:sp>
        <p:nvSpPr>
          <p:cNvPr id="10" name="TextBox 9">
            <a:extLst>
              <a:ext uri="{FF2B5EF4-FFF2-40B4-BE49-F238E27FC236}">
                <a16:creationId xmlns:a16="http://schemas.microsoft.com/office/drawing/2014/main" id="{FA81BA52-7BC2-1A9E-DF95-7917BF0F9D15}"/>
              </a:ext>
            </a:extLst>
          </p:cNvPr>
          <p:cNvSpPr txBox="1"/>
          <p:nvPr/>
        </p:nvSpPr>
        <p:spPr>
          <a:xfrm>
            <a:off x="6096000" y="3108878"/>
            <a:ext cx="5791199" cy="1692771"/>
          </a:xfrm>
          <a:prstGeom prst="rect">
            <a:avLst/>
          </a:prstGeom>
        </p:spPr>
        <p:txBody>
          <a:bodyPr wrap="square" lIns="0" tIns="0" rIns="0" bIns="0" rtlCol="0">
            <a:spAutoFit/>
          </a:bodyPr>
          <a:lstStyle/>
          <a:p>
            <a:r>
              <a:rPr lang="en-US" sz="1000" baseline="30000">
                <a:latin typeface="News Gothic MT" panose="020B0503020103020203" pitchFamily="34" charset="0"/>
              </a:rPr>
              <a:t>a</a:t>
            </a:r>
            <a:r>
              <a:rPr lang="en-US" sz="1000">
                <a:latin typeface="News Gothic MT" panose="020B0503020103020203" pitchFamily="34" charset="0"/>
              </a:rPr>
              <a:t>Close blood relatives include first-, second-, and third-degree relatives on the same side of the family. See Pedigree: First-, Second-, and Third-Degree Relatives of Proband (EVAL-B) in the NCCN Guidelines for Genetic/Familial High-Risk Assessment: Breast, Ovarian, and Pancreatic.</a:t>
            </a:r>
          </a:p>
          <a:p>
            <a:endParaRPr lang="en-US" sz="1000">
              <a:latin typeface="News Gothic MT" panose="020B0503020103020203" pitchFamily="34" charset="0"/>
            </a:endParaRPr>
          </a:p>
          <a:p>
            <a:r>
              <a:rPr lang="en-US" sz="1000" baseline="30000">
                <a:latin typeface="News Gothic MT" panose="020B0503020103020203" pitchFamily="34" charset="0"/>
              </a:rPr>
              <a:t>b</a:t>
            </a:r>
            <a:r>
              <a:rPr lang="en-US" sz="1000">
                <a:latin typeface="News Gothic MT" panose="020B0503020103020203" pitchFamily="34" charset="0"/>
              </a:rPr>
              <a:t>Family history of prostate cancer should not include relatives with clinically localized Grade Group 1 disease.</a:t>
            </a:r>
          </a:p>
          <a:p>
            <a:endParaRPr lang="en-US" sz="1000">
              <a:latin typeface="News Gothic MT" panose="020B0503020103020203" pitchFamily="34" charset="0"/>
            </a:endParaRPr>
          </a:p>
          <a:p>
            <a:r>
              <a:rPr lang="en-US" sz="1000" baseline="30000">
                <a:latin typeface="News Gothic MT" panose="020B0503020103020203" pitchFamily="34" charset="0"/>
              </a:rPr>
              <a:t>c</a:t>
            </a:r>
            <a:r>
              <a:rPr lang="en-US" sz="1000">
                <a:latin typeface="News Gothic MT" panose="020B0503020103020203" pitchFamily="34" charset="0"/>
              </a:rPr>
              <a:t>Acinar prostate adenocarcinoma with invasive cribriform pattern, intraductal carcinoma of prostate (IDC-P) or ductal adenocarcinoma component have increased genomic instability, and germline testing may be considered.</a:t>
            </a:r>
          </a:p>
          <a:p>
            <a:endParaRPr lang="en-US" sz="1000">
              <a:latin typeface="News Gothic MT" panose="020B0503020103020203" pitchFamily="34" charset="0"/>
            </a:endParaRPr>
          </a:p>
        </p:txBody>
      </p:sp>
    </p:spTree>
    <p:extLst>
      <p:ext uri="{BB962C8B-B14F-4D97-AF65-F5344CB8AC3E}">
        <p14:creationId xmlns:p14="http://schemas.microsoft.com/office/powerpoint/2010/main" val="3582305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3DA1-0EAA-4B57-A925-823A167C8E1C}"/>
              </a:ext>
            </a:extLst>
          </p:cNvPr>
          <p:cNvSpPr>
            <a:spLocks noGrp="1"/>
          </p:cNvSpPr>
          <p:nvPr>
            <p:ph type="title"/>
          </p:nvPr>
        </p:nvSpPr>
        <p:spPr/>
        <p:txBody>
          <a:bodyPr/>
          <a:lstStyle/>
          <a:p>
            <a:r>
              <a:rPr lang="en-US"/>
              <a:t>Prostate Cancer Staging </a:t>
            </a:r>
          </a:p>
        </p:txBody>
      </p:sp>
      <p:pic>
        <p:nvPicPr>
          <p:cNvPr id="1026" name="Picture 2">
            <a:extLst>
              <a:ext uri="{FF2B5EF4-FFF2-40B4-BE49-F238E27FC236}">
                <a16:creationId xmlns:a16="http://schemas.microsoft.com/office/drawing/2014/main" id="{59BE333E-2966-4BB5-963D-7774AD7EF31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23570" y="1568473"/>
            <a:ext cx="5072430" cy="43735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iagram&#10;&#10;Description automatically generated">
            <a:extLst>
              <a:ext uri="{FF2B5EF4-FFF2-40B4-BE49-F238E27FC236}">
                <a16:creationId xmlns:a16="http://schemas.microsoft.com/office/drawing/2014/main" id="{A998C542-C06F-7991-7F29-A3F43B4589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5805" y="3755254"/>
            <a:ext cx="4572000" cy="2057400"/>
          </a:xfrm>
          <a:prstGeom prst="rect">
            <a:avLst/>
          </a:prstGeom>
        </p:spPr>
      </p:pic>
      <p:pic>
        <p:nvPicPr>
          <p:cNvPr id="7" name="Picture 6" descr="Diagram&#10;&#10;Description automatically generated with medium confidence">
            <a:extLst>
              <a:ext uri="{FF2B5EF4-FFF2-40B4-BE49-F238E27FC236}">
                <a16:creationId xmlns:a16="http://schemas.microsoft.com/office/drawing/2014/main" id="{DF4D6D33-31A0-78A1-AA7D-3452BD5D1F38}"/>
              </a:ext>
            </a:extLst>
          </p:cNvPr>
          <p:cNvPicPr>
            <a:picLocks noChangeAspect="1"/>
          </p:cNvPicPr>
          <p:nvPr/>
        </p:nvPicPr>
        <p:blipFill rotWithShape="1">
          <a:blip r:embed="rId5">
            <a:extLst>
              <a:ext uri="{28A0092B-C50C-407E-A947-70E740481C1C}">
                <a14:useLocalDpi xmlns:a14="http://schemas.microsoft.com/office/drawing/2010/main" val="0"/>
              </a:ext>
            </a:extLst>
          </a:blip>
          <a:srcRect t="54724"/>
          <a:stretch/>
        </p:blipFill>
        <p:spPr>
          <a:xfrm>
            <a:off x="6096000" y="2196299"/>
            <a:ext cx="4572000" cy="1673255"/>
          </a:xfrm>
          <a:prstGeom prst="rect">
            <a:avLst/>
          </a:prstGeom>
        </p:spPr>
      </p:pic>
      <p:sp>
        <p:nvSpPr>
          <p:cNvPr id="8" name="TextBox 7">
            <a:extLst>
              <a:ext uri="{FF2B5EF4-FFF2-40B4-BE49-F238E27FC236}">
                <a16:creationId xmlns:a16="http://schemas.microsoft.com/office/drawing/2014/main" id="{129E0C46-34D2-66F7-A5A5-5ED775A90EAB}"/>
              </a:ext>
            </a:extLst>
          </p:cNvPr>
          <p:cNvSpPr txBox="1"/>
          <p:nvPr/>
        </p:nvSpPr>
        <p:spPr>
          <a:xfrm>
            <a:off x="7836305" y="2049679"/>
            <a:ext cx="2022413" cy="215444"/>
          </a:xfrm>
          <a:prstGeom prst="rect">
            <a:avLst/>
          </a:prstGeom>
          <a:solidFill>
            <a:schemeClr val="bg1"/>
          </a:solidFill>
        </p:spPr>
        <p:txBody>
          <a:bodyPr wrap="none" lIns="0" tIns="0" rIns="0" bIns="0" rtlCol="0">
            <a:spAutoFit/>
          </a:bodyPr>
          <a:lstStyle/>
          <a:p>
            <a:r>
              <a:rPr lang="en-US" b="1">
                <a:latin typeface="News Gothic MT" panose="020B0503020103020203" pitchFamily="34" charset="0"/>
              </a:rPr>
              <a:t>Stage I Prostate Cancer</a:t>
            </a:r>
          </a:p>
        </p:txBody>
      </p:sp>
      <p:sp>
        <p:nvSpPr>
          <p:cNvPr id="9" name="TextBox 8">
            <a:extLst>
              <a:ext uri="{FF2B5EF4-FFF2-40B4-BE49-F238E27FC236}">
                <a16:creationId xmlns:a16="http://schemas.microsoft.com/office/drawing/2014/main" id="{5F5E96E5-D8A6-2D5B-24CD-C42B4450F1F5}"/>
              </a:ext>
            </a:extLst>
          </p:cNvPr>
          <p:cNvSpPr txBox="1"/>
          <p:nvPr/>
        </p:nvSpPr>
        <p:spPr>
          <a:xfrm>
            <a:off x="7836305" y="3908452"/>
            <a:ext cx="2257606" cy="215444"/>
          </a:xfrm>
          <a:prstGeom prst="rect">
            <a:avLst/>
          </a:prstGeom>
          <a:solidFill>
            <a:schemeClr val="bg1"/>
          </a:solidFill>
        </p:spPr>
        <p:txBody>
          <a:bodyPr wrap="none" lIns="0" tIns="0" rIns="0" bIns="0" rtlCol="0">
            <a:spAutoFit/>
          </a:bodyPr>
          <a:lstStyle/>
          <a:p>
            <a:r>
              <a:rPr lang="en-US" b="1">
                <a:latin typeface="News Gothic MT" panose="020B0503020103020203" pitchFamily="34" charset="0"/>
              </a:rPr>
              <a:t>Stage IVA Prostate Cancer</a:t>
            </a:r>
          </a:p>
        </p:txBody>
      </p:sp>
      <p:sp>
        <p:nvSpPr>
          <p:cNvPr id="6" name="Text Placeholder 5">
            <a:extLst>
              <a:ext uri="{FF2B5EF4-FFF2-40B4-BE49-F238E27FC236}">
                <a16:creationId xmlns:a16="http://schemas.microsoft.com/office/drawing/2014/main" id="{853F1981-C2F3-C28A-489F-79C206690470}"/>
              </a:ext>
            </a:extLst>
          </p:cNvPr>
          <p:cNvSpPr>
            <a:spLocks noGrp="1"/>
          </p:cNvSpPr>
          <p:nvPr>
            <p:ph type="body" sz="quarter" idx="12"/>
          </p:nvPr>
        </p:nvSpPr>
        <p:spPr>
          <a:xfrm>
            <a:off x="193575" y="6575082"/>
            <a:ext cx="3047309" cy="153888"/>
          </a:xfrm>
        </p:spPr>
        <p:txBody>
          <a:bodyPr/>
          <a:lstStyle/>
          <a:p>
            <a:r>
              <a:rPr lang="en-US"/>
              <a:t>Hopkins Medicine, 2022; NCI, 2022a; NCI, 2022b. </a:t>
            </a:r>
          </a:p>
        </p:txBody>
      </p:sp>
    </p:spTree>
    <p:extLst>
      <p:ext uri="{BB962C8B-B14F-4D97-AF65-F5344CB8AC3E}">
        <p14:creationId xmlns:p14="http://schemas.microsoft.com/office/powerpoint/2010/main" val="3100937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A099-6480-2C0C-4063-8D4ADEC617A5}"/>
              </a:ext>
            </a:extLst>
          </p:cNvPr>
          <p:cNvSpPr>
            <a:spLocks noGrp="1"/>
          </p:cNvSpPr>
          <p:nvPr>
            <p:ph type="title"/>
          </p:nvPr>
        </p:nvSpPr>
        <p:spPr/>
        <p:txBody>
          <a:bodyPr/>
          <a:lstStyle/>
          <a:p>
            <a:r>
              <a:rPr lang="en-US" sz="3500"/>
              <a:t>mCRPC: Staging</a:t>
            </a:r>
          </a:p>
        </p:txBody>
      </p:sp>
      <p:sp>
        <p:nvSpPr>
          <p:cNvPr id="8" name="Text Placeholder 7">
            <a:extLst>
              <a:ext uri="{FF2B5EF4-FFF2-40B4-BE49-F238E27FC236}">
                <a16:creationId xmlns:a16="http://schemas.microsoft.com/office/drawing/2014/main" id="{8B7C2CF9-7441-3C45-C840-B69EED9B08BA}"/>
              </a:ext>
            </a:extLst>
          </p:cNvPr>
          <p:cNvSpPr>
            <a:spLocks noGrp="1"/>
          </p:cNvSpPr>
          <p:nvPr>
            <p:ph type="body" sz="quarter" idx="12"/>
          </p:nvPr>
        </p:nvSpPr>
        <p:spPr>
          <a:xfrm>
            <a:off x="193575" y="6421193"/>
            <a:ext cx="1659109" cy="307777"/>
          </a:xfrm>
        </p:spPr>
        <p:txBody>
          <a:bodyPr/>
          <a:lstStyle/>
          <a:p>
            <a:r>
              <a:rPr lang="en-US"/>
              <a:t>mCRPC = metastatic CRPC.</a:t>
            </a:r>
          </a:p>
          <a:p>
            <a:r>
              <a:rPr lang="en-US"/>
              <a:t>NCCN, 2022.</a:t>
            </a:r>
          </a:p>
        </p:txBody>
      </p:sp>
      <p:sp>
        <p:nvSpPr>
          <p:cNvPr id="4" name="Content Placeholder 3">
            <a:extLst>
              <a:ext uri="{FF2B5EF4-FFF2-40B4-BE49-F238E27FC236}">
                <a16:creationId xmlns:a16="http://schemas.microsoft.com/office/drawing/2014/main" id="{C67D0AB1-E247-8760-B8C1-923C2FD5CAB3}"/>
              </a:ext>
            </a:extLst>
          </p:cNvPr>
          <p:cNvSpPr>
            <a:spLocks noGrp="1"/>
          </p:cNvSpPr>
          <p:nvPr>
            <p:ph idx="1"/>
          </p:nvPr>
        </p:nvSpPr>
        <p:spPr/>
        <p:txBody>
          <a:bodyPr>
            <a:normAutofit/>
          </a:bodyPr>
          <a:lstStyle/>
          <a:p>
            <a:r>
              <a:rPr lang="en-US" dirty="0">
                <a:latin typeface="News Gothic MT" panose="020B0503020103020203" pitchFamily="34" charset="0"/>
                <a:ea typeface="Arial"/>
                <a:cs typeface="Arial"/>
              </a:rPr>
              <a:t>TNM staging: tumor, nodes, metastases</a:t>
            </a:r>
          </a:p>
          <a:p>
            <a:pPr marL="0" indent="0">
              <a:buNone/>
            </a:pPr>
            <a:endParaRPr lang="en-US" sz="1600" dirty="0">
              <a:latin typeface="News Gothic MT" panose="020B0503020103020203" pitchFamily="34" charset="0"/>
              <a:ea typeface="Arial"/>
              <a:cs typeface="Arial"/>
            </a:endParaRPr>
          </a:p>
          <a:p>
            <a:r>
              <a:rPr lang="en-US" dirty="0">
                <a:latin typeface="News Gothic MT" panose="020B0503020103020203" pitchFamily="34" charset="0"/>
                <a:ea typeface="Arial"/>
                <a:cs typeface="Arial"/>
              </a:rPr>
              <a:t>Gleason score</a:t>
            </a:r>
          </a:p>
          <a:p>
            <a:endParaRPr lang="en-US" dirty="0">
              <a:latin typeface="Arial"/>
              <a:ea typeface="Arial"/>
              <a:cs typeface="Arial"/>
            </a:endParaRPr>
          </a:p>
        </p:txBody>
      </p:sp>
      <p:sp>
        <p:nvSpPr>
          <p:cNvPr id="9" name="Text Placeholder 8">
            <a:extLst>
              <a:ext uri="{FF2B5EF4-FFF2-40B4-BE49-F238E27FC236}">
                <a16:creationId xmlns:a16="http://schemas.microsoft.com/office/drawing/2014/main" id="{09559DC7-4F11-3373-EFBF-6270DA654DA2}"/>
              </a:ext>
            </a:extLst>
          </p:cNvPr>
          <p:cNvSpPr>
            <a:spLocks noGrp="1"/>
          </p:cNvSpPr>
          <p:nvPr>
            <p:ph type="body" sz="quarter" idx="13"/>
          </p:nvPr>
        </p:nvSpPr>
        <p:spPr/>
        <p:txBody>
          <a:bodyPr/>
          <a:lstStyle/>
          <a:p>
            <a:r>
              <a:rPr lang="en-US"/>
              <a:t>TNM and Gleason </a:t>
            </a:r>
          </a:p>
        </p:txBody>
      </p:sp>
      <p:graphicFrame>
        <p:nvGraphicFramePr>
          <p:cNvPr id="6" name="Table 6">
            <a:extLst>
              <a:ext uri="{FF2B5EF4-FFF2-40B4-BE49-F238E27FC236}">
                <a16:creationId xmlns:a16="http://schemas.microsoft.com/office/drawing/2014/main" id="{CD1B29AE-4602-AD4E-240C-600006F34BFB}"/>
              </a:ext>
            </a:extLst>
          </p:cNvPr>
          <p:cNvGraphicFramePr>
            <a:graphicFrameLocks noGrp="1"/>
          </p:cNvGraphicFramePr>
          <p:nvPr>
            <p:extLst>
              <p:ext uri="{D42A27DB-BD31-4B8C-83A1-F6EECF244321}">
                <p14:modId xmlns:p14="http://schemas.microsoft.com/office/powerpoint/2010/main" val="1533398821"/>
              </p:ext>
            </p:extLst>
          </p:nvPr>
        </p:nvGraphicFramePr>
        <p:xfrm>
          <a:off x="1724104" y="3087906"/>
          <a:ext cx="8743791" cy="2401308"/>
        </p:xfrm>
        <a:graphic>
          <a:graphicData uri="http://schemas.openxmlformats.org/drawingml/2006/table">
            <a:tbl>
              <a:tblPr firstRow="1" bandRow="1">
                <a:tableStyleId>{5C22544A-7EE6-4342-B048-85BDC9FD1C3A}</a:tableStyleId>
              </a:tblPr>
              <a:tblGrid>
                <a:gridCol w="2914597">
                  <a:extLst>
                    <a:ext uri="{9D8B030D-6E8A-4147-A177-3AD203B41FA5}">
                      <a16:colId xmlns:a16="http://schemas.microsoft.com/office/drawing/2014/main" val="604528199"/>
                    </a:ext>
                  </a:extLst>
                </a:gridCol>
                <a:gridCol w="2914597">
                  <a:extLst>
                    <a:ext uri="{9D8B030D-6E8A-4147-A177-3AD203B41FA5}">
                      <a16:colId xmlns:a16="http://schemas.microsoft.com/office/drawing/2014/main" val="3579478148"/>
                    </a:ext>
                  </a:extLst>
                </a:gridCol>
                <a:gridCol w="2914597">
                  <a:extLst>
                    <a:ext uri="{9D8B030D-6E8A-4147-A177-3AD203B41FA5}">
                      <a16:colId xmlns:a16="http://schemas.microsoft.com/office/drawing/2014/main" val="2868370309"/>
                    </a:ext>
                  </a:extLst>
                </a:gridCol>
              </a:tblGrid>
              <a:tr h="400218">
                <a:tc>
                  <a:txBody>
                    <a:bodyPr/>
                    <a:lstStyle/>
                    <a:p>
                      <a:r>
                        <a:rPr lang="en-US" sz="1600">
                          <a:latin typeface="News Gothic MT" panose="020B0503020103020203" pitchFamily="34" charset="0"/>
                        </a:rPr>
                        <a:t>Risk Group</a:t>
                      </a:r>
                    </a:p>
                  </a:txBody>
                  <a:tcPr anchor="ctr"/>
                </a:tc>
                <a:tc>
                  <a:txBody>
                    <a:bodyPr/>
                    <a:lstStyle/>
                    <a:p>
                      <a:pPr algn="ctr"/>
                      <a:r>
                        <a:rPr lang="en-US" sz="1600">
                          <a:latin typeface="News Gothic MT" panose="020B0503020103020203" pitchFamily="34" charset="0"/>
                        </a:rPr>
                        <a:t>Grade Group</a:t>
                      </a:r>
                    </a:p>
                  </a:txBody>
                  <a:tcPr anchor="ctr"/>
                </a:tc>
                <a:tc>
                  <a:txBody>
                    <a:bodyPr/>
                    <a:lstStyle/>
                    <a:p>
                      <a:pPr algn="ctr"/>
                      <a:r>
                        <a:rPr lang="en-US" sz="1600">
                          <a:latin typeface="News Gothic MT" panose="020B0503020103020203" pitchFamily="34" charset="0"/>
                        </a:rPr>
                        <a:t>Gleason Score</a:t>
                      </a:r>
                    </a:p>
                  </a:txBody>
                  <a:tcPr anchor="ctr"/>
                </a:tc>
                <a:extLst>
                  <a:ext uri="{0D108BD9-81ED-4DB2-BD59-A6C34878D82A}">
                    <a16:rowId xmlns:a16="http://schemas.microsoft.com/office/drawing/2014/main" val="335508404"/>
                  </a:ext>
                </a:extLst>
              </a:tr>
              <a:tr h="400218">
                <a:tc>
                  <a:txBody>
                    <a:bodyPr/>
                    <a:lstStyle/>
                    <a:p>
                      <a:r>
                        <a:rPr lang="en-US" sz="1600">
                          <a:latin typeface="News Gothic MT" panose="020B0503020103020203" pitchFamily="34" charset="0"/>
                        </a:rPr>
                        <a:t>Low/Very Low</a:t>
                      </a:r>
                    </a:p>
                  </a:txBody>
                  <a:tcPr anchor="ctr"/>
                </a:tc>
                <a:tc>
                  <a:txBody>
                    <a:bodyPr/>
                    <a:lstStyle/>
                    <a:p>
                      <a:pPr algn="ctr"/>
                      <a:r>
                        <a:rPr lang="en-US" sz="1600">
                          <a:latin typeface="News Gothic MT" panose="020B0503020103020203" pitchFamily="34" charset="0"/>
                        </a:rPr>
                        <a:t>Grade group 1</a:t>
                      </a:r>
                    </a:p>
                  </a:txBody>
                  <a:tcPr anchor="ctr"/>
                </a:tc>
                <a:tc>
                  <a:txBody>
                    <a:bodyPr/>
                    <a:lstStyle/>
                    <a:p>
                      <a:pPr algn="ctr"/>
                      <a:r>
                        <a:rPr lang="en-US" sz="1600">
                          <a:latin typeface="News Gothic MT" panose="020B0503020103020203" pitchFamily="34" charset="0"/>
                        </a:rPr>
                        <a:t>Gleason score ≤6</a:t>
                      </a:r>
                    </a:p>
                  </a:txBody>
                  <a:tcPr anchor="ctr"/>
                </a:tc>
                <a:extLst>
                  <a:ext uri="{0D108BD9-81ED-4DB2-BD59-A6C34878D82A}">
                    <a16:rowId xmlns:a16="http://schemas.microsoft.com/office/drawing/2014/main" val="3892648107"/>
                  </a:ext>
                </a:extLst>
              </a:tr>
              <a:tr h="400218">
                <a:tc rowSpan="2">
                  <a:txBody>
                    <a:bodyPr/>
                    <a:lstStyle/>
                    <a:p>
                      <a:r>
                        <a:rPr lang="en-US" sz="1600">
                          <a:latin typeface="News Gothic MT" panose="020B0503020103020203" pitchFamily="34" charset="0"/>
                        </a:rPr>
                        <a:t>Intermediate</a:t>
                      </a:r>
                    </a:p>
                    <a:p>
                      <a:r>
                        <a:rPr lang="en-US" sz="1600">
                          <a:latin typeface="News Gothic MT" panose="020B0503020103020203" pitchFamily="34" charset="0"/>
                        </a:rPr>
                        <a:t>(Favorable/Unfavorable)</a:t>
                      </a:r>
                    </a:p>
                  </a:txBody>
                  <a:tcPr anchor="ctr"/>
                </a:tc>
                <a:tc>
                  <a:txBody>
                    <a:bodyPr/>
                    <a:lstStyle/>
                    <a:p>
                      <a:pPr algn="ctr"/>
                      <a:r>
                        <a:rPr lang="en-US" sz="1600">
                          <a:latin typeface="News Gothic MT" panose="020B0503020103020203" pitchFamily="34" charset="0"/>
                        </a:rPr>
                        <a:t>Grade group 2</a:t>
                      </a:r>
                    </a:p>
                  </a:txBody>
                  <a:tcPr anchor="ctr"/>
                </a:tc>
                <a:tc>
                  <a:txBody>
                    <a:bodyPr/>
                    <a:lstStyle/>
                    <a:p>
                      <a:pPr algn="ctr"/>
                      <a:r>
                        <a:rPr lang="en-US" sz="1600">
                          <a:latin typeface="News Gothic MT" panose="020B0503020103020203" pitchFamily="34" charset="0"/>
                        </a:rPr>
                        <a:t>Gleason score 7 (3+4)</a:t>
                      </a:r>
                    </a:p>
                  </a:txBody>
                  <a:tcPr anchor="ctr"/>
                </a:tc>
                <a:extLst>
                  <a:ext uri="{0D108BD9-81ED-4DB2-BD59-A6C34878D82A}">
                    <a16:rowId xmlns:a16="http://schemas.microsoft.com/office/drawing/2014/main" val="3350439410"/>
                  </a:ext>
                </a:extLst>
              </a:tr>
              <a:tr h="400218">
                <a:tc vMerge="1">
                  <a:txBody>
                    <a:bodyPr/>
                    <a:lstStyle/>
                    <a:p>
                      <a:endParaRPr lang="en-US"/>
                    </a:p>
                  </a:txBody>
                  <a:tcPr/>
                </a:tc>
                <a:tc>
                  <a:txBody>
                    <a:bodyPr/>
                    <a:lstStyle/>
                    <a:p>
                      <a:pPr algn="ctr"/>
                      <a:r>
                        <a:rPr lang="en-US" sz="1600">
                          <a:latin typeface="News Gothic MT" panose="020B0503020103020203" pitchFamily="34" charset="0"/>
                        </a:rPr>
                        <a:t>Grade group 3</a:t>
                      </a:r>
                    </a:p>
                  </a:txBody>
                  <a:tcPr anchor="ctr"/>
                </a:tc>
                <a:tc>
                  <a:txBody>
                    <a:bodyPr/>
                    <a:lstStyle/>
                    <a:p>
                      <a:pPr algn="ctr"/>
                      <a:r>
                        <a:rPr lang="en-US" sz="1600">
                          <a:latin typeface="News Gothic MT" panose="020B0503020103020203" pitchFamily="34" charset="0"/>
                        </a:rPr>
                        <a:t>Gleason score 7 (4+3)</a:t>
                      </a:r>
                    </a:p>
                  </a:txBody>
                  <a:tcPr anchor="ctr"/>
                </a:tc>
                <a:extLst>
                  <a:ext uri="{0D108BD9-81ED-4DB2-BD59-A6C34878D82A}">
                    <a16:rowId xmlns:a16="http://schemas.microsoft.com/office/drawing/2014/main" val="2300512883"/>
                  </a:ext>
                </a:extLst>
              </a:tr>
              <a:tr h="400218">
                <a:tc rowSpan="2">
                  <a:txBody>
                    <a:bodyPr/>
                    <a:lstStyle/>
                    <a:p>
                      <a:r>
                        <a:rPr lang="en-US" sz="1600">
                          <a:latin typeface="News Gothic MT" panose="020B0503020103020203" pitchFamily="34" charset="0"/>
                        </a:rPr>
                        <a:t>High/Very High</a:t>
                      </a:r>
                    </a:p>
                  </a:txBody>
                  <a:tcPr anchor="ctr">
                    <a:solidFill>
                      <a:srgbClr val="D1DBCC"/>
                    </a:solidFill>
                  </a:tcPr>
                </a:tc>
                <a:tc>
                  <a:txBody>
                    <a:bodyPr/>
                    <a:lstStyle/>
                    <a:p>
                      <a:pPr algn="ctr"/>
                      <a:r>
                        <a:rPr lang="en-US" sz="1600">
                          <a:latin typeface="News Gothic MT" panose="020B0503020103020203" pitchFamily="34" charset="0"/>
                        </a:rPr>
                        <a:t>Grade group 4</a:t>
                      </a:r>
                    </a:p>
                  </a:txBody>
                  <a:tcPr anchor="ctr"/>
                </a:tc>
                <a:tc>
                  <a:txBody>
                    <a:bodyPr/>
                    <a:lstStyle/>
                    <a:p>
                      <a:pPr algn="ctr"/>
                      <a:r>
                        <a:rPr lang="en-US" sz="1600">
                          <a:latin typeface="News Gothic MT" panose="020B0503020103020203" pitchFamily="34" charset="0"/>
                        </a:rPr>
                        <a:t>Gleason score 8</a:t>
                      </a:r>
                    </a:p>
                  </a:txBody>
                  <a:tcPr anchor="ctr"/>
                </a:tc>
                <a:extLst>
                  <a:ext uri="{0D108BD9-81ED-4DB2-BD59-A6C34878D82A}">
                    <a16:rowId xmlns:a16="http://schemas.microsoft.com/office/drawing/2014/main" val="2843922621"/>
                  </a:ext>
                </a:extLst>
              </a:tr>
              <a:tr h="400218">
                <a:tc vMerge="1">
                  <a:txBody>
                    <a:bodyPr/>
                    <a:lstStyle/>
                    <a:p>
                      <a:endParaRPr lang="en-US"/>
                    </a:p>
                  </a:txBody>
                  <a:tcPr/>
                </a:tc>
                <a:tc>
                  <a:txBody>
                    <a:bodyPr/>
                    <a:lstStyle/>
                    <a:p>
                      <a:pPr algn="ctr"/>
                      <a:r>
                        <a:rPr lang="en-US" sz="1600">
                          <a:latin typeface="News Gothic MT" panose="020B0503020103020203" pitchFamily="34" charset="0"/>
                        </a:rPr>
                        <a:t>Grade group 5</a:t>
                      </a:r>
                    </a:p>
                  </a:txBody>
                  <a:tcPr anchor="ctr"/>
                </a:tc>
                <a:tc>
                  <a:txBody>
                    <a:bodyPr/>
                    <a:lstStyle/>
                    <a:p>
                      <a:pPr algn="ctr"/>
                      <a:r>
                        <a:rPr lang="en-US" sz="1600">
                          <a:latin typeface="News Gothic MT" panose="020B0503020103020203" pitchFamily="34" charset="0"/>
                        </a:rPr>
                        <a:t>Gleason score 9-10</a:t>
                      </a:r>
                    </a:p>
                  </a:txBody>
                  <a:tcPr anchor="ctr"/>
                </a:tc>
                <a:extLst>
                  <a:ext uri="{0D108BD9-81ED-4DB2-BD59-A6C34878D82A}">
                    <a16:rowId xmlns:a16="http://schemas.microsoft.com/office/drawing/2014/main" val="1239164559"/>
                  </a:ext>
                </a:extLst>
              </a:tr>
            </a:tbl>
          </a:graphicData>
        </a:graphic>
      </p:graphicFrame>
    </p:spTree>
    <p:extLst>
      <p:ext uri="{BB962C8B-B14F-4D97-AF65-F5344CB8AC3E}">
        <p14:creationId xmlns:p14="http://schemas.microsoft.com/office/powerpoint/2010/main" val="810367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A099-6480-2C0C-4063-8D4ADEC617A5}"/>
              </a:ext>
            </a:extLst>
          </p:cNvPr>
          <p:cNvSpPr>
            <a:spLocks noGrp="1"/>
          </p:cNvSpPr>
          <p:nvPr>
            <p:ph type="title"/>
          </p:nvPr>
        </p:nvSpPr>
        <p:spPr/>
        <p:txBody>
          <a:bodyPr/>
          <a:lstStyle/>
          <a:p>
            <a:r>
              <a:rPr lang="en-US" sz="3500"/>
              <a:t>mCRPC: Staging</a:t>
            </a:r>
          </a:p>
        </p:txBody>
      </p:sp>
      <p:sp>
        <p:nvSpPr>
          <p:cNvPr id="11" name="Text Placeholder 10">
            <a:extLst>
              <a:ext uri="{FF2B5EF4-FFF2-40B4-BE49-F238E27FC236}">
                <a16:creationId xmlns:a16="http://schemas.microsoft.com/office/drawing/2014/main" id="{97C7F5AC-9845-51DD-7C76-2C9859706B5C}"/>
              </a:ext>
            </a:extLst>
          </p:cNvPr>
          <p:cNvSpPr>
            <a:spLocks noGrp="1"/>
          </p:cNvSpPr>
          <p:nvPr>
            <p:ph type="body" sz="quarter" idx="12"/>
          </p:nvPr>
        </p:nvSpPr>
        <p:spPr>
          <a:xfrm>
            <a:off x="193575" y="6575082"/>
            <a:ext cx="1056379" cy="153888"/>
          </a:xfrm>
        </p:spPr>
        <p:txBody>
          <a:bodyPr/>
          <a:lstStyle/>
          <a:p>
            <a:r>
              <a:rPr lang="en-US">
                <a:latin typeface="News Gothic MT" panose="020B0503020103020203" pitchFamily="34" charset="0"/>
                <a:cs typeface="Calibri"/>
              </a:rPr>
              <a:t>Cancer.net, 2021.</a:t>
            </a:r>
          </a:p>
        </p:txBody>
      </p:sp>
      <p:sp>
        <p:nvSpPr>
          <p:cNvPr id="4" name="Content Placeholder 3">
            <a:extLst>
              <a:ext uri="{FF2B5EF4-FFF2-40B4-BE49-F238E27FC236}">
                <a16:creationId xmlns:a16="http://schemas.microsoft.com/office/drawing/2014/main" id="{C67D0AB1-E247-8760-B8C1-923C2FD5CAB3}"/>
              </a:ext>
            </a:extLst>
          </p:cNvPr>
          <p:cNvSpPr>
            <a:spLocks noGrp="1"/>
          </p:cNvSpPr>
          <p:nvPr>
            <p:ph idx="1"/>
          </p:nvPr>
        </p:nvSpPr>
        <p:spPr>
          <a:xfrm>
            <a:off x="609600" y="1539611"/>
            <a:ext cx="10972800" cy="4373563"/>
          </a:xfrm>
        </p:spPr>
        <p:txBody>
          <a:bodyPr>
            <a:normAutofit/>
          </a:bodyPr>
          <a:lstStyle/>
          <a:p>
            <a:r>
              <a:rPr lang="en-US" sz="2000" dirty="0">
                <a:latin typeface="News Gothic MT" panose="020B0503020103020203" pitchFamily="34" charset="0"/>
              </a:rPr>
              <a:t>Doctors assign the stage of the cancer by combining the T, N, and M classifications.  Staging also includes the PSA level and Gleason score</a:t>
            </a:r>
            <a:endParaRPr lang="en-US" sz="2000" dirty="0">
              <a:latin typeface="News Gothic MT" panose="020B0503020103020203" pitchFamily="34" charset="0"/>
              <a:cs typeface="Calibri"/>
            </a:endParaRPr>
          </a:p>
          <a:p>
            <a:endParaRPr lang="en-US" sz="2000" dirty="0"/>
          </a:p>
          <a:p>
            <a:endParaRPr lang="en-US" sz="2000" dirty="0">
              <a:latin typeface="Arial"/>
              <a:ea typeface="Arial"/>
              <a:cs typeface="Arial"/>
            </a:endParaRPr>
          </a:p>
          <a:p>
            <a:endParaRPr lang="en-US" sz="2000" dirty="0">
              <a:latin typeface="Arial"/>
              <a:ea typeface="Arial"/>
              <a:cs typeface="Arial"/>
            </a:endParaRPr>
          </a:p>
        </p:txBody>
      </p:sp>
      <p:sp>
        <p:nvSpPr>
          <p:cNvPr id="3" name="Text Placeholder 2">
            <a:extLst>
              <a:ext uri="{FF2B5EF4-FFF2-40B4-BE49-F238E27FC236}">
                <a16:creationId xmlns:a16="http://schemas.microsoft.com/office/drawing/2014/main" id="{42F6D2A0-4EC6-DF42-2CF5-E5B58E43CC48}"/>
              </a:ext>
            </a:extLst>
          </p:cNvPr>
          <p:cNvSpPr>
            <a:spLocks noGrp="1"/>
          </p:cNvSpPr>
          <p:nvPr>
            <p:ph type="body" sz="quarter" idx="13"/>
          </p:nvPr>
        </p:nvSpPr>
        <p:spPr/>
        <p:txBody>
          <a:bodyPr/>
          <a:lstStyle/>
          <a:p>
            <a:r>
              <a:rPr lang="en-US"/>
              <a:t>Cancer Stage Grouping</a:t>
            </a:r>
          </a:p>
        </p:txBody>
      </p:sp>
      <p:graphicFrame>
        <p:nvGraphicFramePr>
          <p:cNvPr id="7" name="Table 6">
            <a:extLst>
              <a:ext uri="{FF2B5EF4-FFF2-40B4-BE49-F238E27FC236}">
                <a16:creationId xmlns:a16="http://schemas.microsoft.com/office/drawing/2014/main" id="{941E8613-86F4-E29C-762A-A7B5031847A5}"/>
              </a:ext>
            </a:extLst>
          </p:cNvPr>
          <p:cNvGraphicFramePr>
            <a:graphicFrameLocks noGrp="1"/>
          </p:cNvGraphicFramePr>
          <p:nvPr>
            <p:extLst>
              <p:ext uri="{D42A27DB-BD31-4B8C-83A1-F6EECF244321}">
                <p14:modId xmlns:p14="http://schemas.microsoft.com/office/powerpoint/2010/main" val="2016707248"/>
              </p:ext>
            </p:extLst>
          </p:nvPr>
        </p:nvGraphicFramePr>
        <p:xfrm>
          <a:off x="622009" y="2363313"/>
          <a:ext cx="11119663" cy="4038600"/>
        </p:xfrm>
        <a:graphic>
          <a:graphicData uri="http://schemas.openxmlformats.org/drawingml/2006/table">
            <a:tbl>
              <a:tblPr firstRow="1" bandRow="1">
                <a:tableStyleId>{5C22544A-7EE6-4342-B048-85BDC9FD1C3A}</a:tableStyleId>
              </a:tblPr>
              <a:tblGrid>
                <a:gridCol w="858448">
                  <a:extLst>
                    <a:ext uri="{9D8B030D-6E8A-4147-A177-3AD203B41FA5}">
                      <a16:colId xmlns:a16="http://schemas.microsoft.com/office/drawing/2014/main" val="604528199"/>
                    </a:ext>
                  </a:extLst>
                </a:gridCol>
                <a:gridCol w="10261215">
                  <a:extLst>
                    <a:ext uri="{9D8B030D-6E8A-4147-A177-3AD203B41FA5}">
                      <a16:colId xmlns:a16="http://schemas.microsoft.com/office/drawing/2014/main" val="3579478148"/>
                    </a:ext>
                  </a:extLst>
                </a:gridCol>
              </a:tblGrid>
              <a:tr h="126792">
                <a:tc>
                  <a:txBody>
                    <a:bodyPr/>
                    <a:lstStyle/>
                    <a:p>
                      <a:r>
                        <a:rPr lang="en-US" sz="1100">
                          <a:latin typeface="News Gothic MT" panose="020B0503020103020203" pitchFamily="34" charset="0"/>
                        </a:rPr>
                        <a:t>Stage</a:t>
                      </a:r>
                    </a:p>
                  </a:txBody>
                  <a:tcPr/>
                </a:tc>
                <a:tc>
                  <a:txBody>
                    <a:bodyPr/>
                    <a:lstStyle/>
                    <a:p>
                      <a:pPr algn="ctr"/>
                      <a:r>
                        <a:rPr lang="en-US" sz="1100">
                          <a:latin typeface="News Gothic MT" panose="020B0503020103020203" pitchFamily="34" charset="0"/>
                        </a:rPr>
                        <a:t>Description</a:t>
                      </a:r>
                    </a:p>
                  </a:txBody>
                  <a:tcPr/>
                </a:tc>
                <a:extLst>
                  <a:ext uri="{0D108BD9-81ED-4DB2-BD59-A6C34878D82A}">
                    <a16:rowId xmlns:a16="http://schemas.microsoft.com/office/drawing/2014/main" val="335508404"/>
                  </a:ext>
                </a:extLst>
              </a:tr>
              <a:tr h="208833">
                <a:tc>
                  <a:txBody>
                    <a:bodyPr/>
                    <a:lstStyle/>
                    <a:p>
                      <a:r>
                        <a:rPr lang="en-US" sz="1100">
                          <a:latin typeface="News Gothic MT" panose="020B0503020103020203" pitchFamily="34" charset="0"/>
                        </a:rPr>
                        <a:t>Stage I</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a:latin typeface="News Gothic MT" panose="020B0503020103020203" pitchFamily="34" charset="0"/>
                        </a:rPr>
                        <a:t>Cancer in this early stage is usually slow growing. The tumor cannot be felt and involves half of 1 side of the prostate or even less than that. PSA levels are low. The cancer cells look like healthy cells</a:t>
                      </a:r>
                      <a:endParaRPr lang="en-US" sz="1100">
                        <a:latin typeface="News Gothic MT" panose="020B0503020103020203" pitchFamily="34" charset="0"/>
                        <a:cs typeface="Calibri"/>
                      </a:endParaRPr>
                    </a:p>
                  </a:txBody>
                  <a:tcPr/>
                </a:tc>
                <a:extLst>
                  <a:ext uri="{0D108BD9-81ED-4DB2-BD59-A6C34878D82A}">
                    <a16:rowId xmlns:a16="http://schemas.microsoft.com/office/drawing/2014/main" val="3892648107"/>
                  </a:ext>
                </a:extLst>
              </a:tr>
              <a:tr h="126792">
                <a:tc>
                  <a:txBody>
                    <a:bodyPr/>
                    <a:lstStyle/>
                    <a:p>
                      <a:r>
                        <a:rPr lang="en-US" sz="1100">
                          <a:latin typeface="News Gothic MT" panose="020B0503020103020203" pitchFamily="34" charset="0"/>
                        </a:rPr>
                        <a:t>Stage II</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a:latin typeface="News Gothic MT" panose="020B0503020103020203" pitchFamily="34" charset="0"/>
                        </a:rPr>
                        <a:t>The tumor is found only in the prostate. PSA levels are medium or low. Stage II disease is small but may have an increasing risk of growing and spreading</a:t>
                      </a:r>
                    </a:p>
                  </a:txBody>
                  <a:tcPr/>
                </a:tc>
                <a:extLst>
                  <a:ext uri="{0D108BD9-81ED-4DB2-BD59-A6C34878D82A}">
                    <a16:rowId xmlns:a16="http://schemas.microsoft.com/office/drawing/2014/main" val="3350439410"/>
                  </a:ext>
                </a:extLst>
              </a:tr>
              <a:tr h="208833">
                <a:tc>
                  <a:txBody>
                    <a:bodyPr/>
                    <a:lstStyle/>
                    <a:p>
                      <a:r>
                        <a:rPr lang="en-US" sz="1100">
                          <a:latin typeface="News Gothic MT" panose="020B0503020103020203" pitchFamily="34" charset="0"/>
                        </a:rPr>
                        <a:t>Stage IIA</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a:latin typeface="News Gothic MT" panose="020B0503020103020203" pitchFamily="34" charset="0"/>
                        </a:rPr>
                        <a:t>The tumor cannot be felt and involves half of 1 side of the prostate or even less than that. PSA levels are medium, and the cancer cells are well differentiated. This stage also includes larger tumors found only in the prostate, as long as the cancer cells are still well differentiated</a:t>
                      </a:r>
                    </a:p>
                  </a:txBody>
                  <a:tcPr/>
                </a:tc>
                <a:extLst>
                  <a:ext uri="{0D108BD9-81ED-4DB2-BD59-A6C34878D82A}">
                    <a16:rowId xmlns:a16="http://schemas.microsoft.com/office/drawing/2014/main" val="1461410194"/>
                  </a:ext>
                </a:extLst>
              </a:tr>
              <a:tr h="208833">
                <a:tc>
                  <a:txBody>
                    <a:bodyPr/>
                    <a:lstStyle/>
                    <a:p>
                      <a:r>
                        <a:rPr lang="en-US" sz="1100">
                          <a:latin typeface="News Gothic MT" panose="020B0503020103020203" pitchFamily="34" charset="0"/>
                        </a:rPr>
                        <a:t>Stage IIB</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a:latin typeface="News Gothic MT" panose="020B0503020103020203" pitchFamily="34" charset="0"/>
                        </a:rPr>
                        <a:t>The tumor is found only inside the prostate, and it may be large enough to be felt during DRE. The PSA level is medium. The cancer cells are moderately differentiated</a:t>
                      </a:r>
                    </a:p>
                  </a:txBody>
                  <a:tcPr/>
                </a:tc>
                <a:extLst>
                  <a:ext uri="{0D108BD9-81ED-4DB2-BD59-A6C34878D82A}">
                    <a16:rowId xmlns:a16="http://schemas.microsoft.com/office/drawing/2014/main" val="1283267669"/>
                  </a:ext>
                </a:extLst>
              </a:tr>
              <a:tr h="208833">
                <a:tc>
                  <a:txBody>
                    <a:bodyPr/>
                    <a:lstStyle/>
                    <a:p>
                      <a:r>
                        <a:rPr lang="en-US" sz="1100">
                          <a:latin typeface="News Gothic MT" panose="020B0503020103020203" pitchFamily="34" charset="0"/>
                        </a:rPr>
                        <a:t>Stage IIC</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a:latin typeface="News Gothic MT" panose="020B0503020103020203" pitchFamily="34" charset="0"/>
                        </a:rPr>
                        <a:t>The tumor is found only inside the prostate, and it may be large enough to be felt during DRE. The PSA level is medium. The cancer cells may be moderately or poorly differentiated</a:t>
                      </a:r>
                      <a:endParaRPr lang="en-US" sz="1100">
                        <a:latin typeface="News Gothic MT" panose="020B0503020103020203" pitchFamily="34" charset="0"/>
                        <a:cs typeface="Calibri"/>
                      </a:endParaRPr>
                    </a:p>
                  </a:txBody>
                  <a:tcPr/>
                </a:tc>
                <a:extLst>
                  <a:ext uri="{0D108BD9-81ED-4DB2-BD59-A6C34878D82A}">
                    <a16:rowId xmlns:a16="http://schemas.microsoft.com/office/drawing/2014/main" val="793833801"/>
                  </a:ext>
                </a:extLst>
              </a:tr>
              <a:tr h="126792">
                <a:tc>
                  <a:txBody>
                    <a:bodyPr/>
                    <a:lstStyle/>
                    <a:p>
                      <a:r>
                        <a:rPr lang="en-US" sz="1100">
                          <a:latin typeface="News Gothic MT" panose="020B0503020103020203" pitchFamily="34" charset="0"/>
                        </a:rPr>
                        <a:t>Stage III</a:t>
                      </a:r>
                    </a:p>
                  </a:txBody>
                  <a:tcPr/>
                </a:tc>
                <a:tc>
                  <a:txBody>
                    <a:bodyPr/>
                    <a:lstStyle/>
                    <a:p>
                      <a:r>
                        <a:rPr lang="en-US" sz="1100">
                          <a:latin typeface="News Gothic MT" panose="020B0503020103020203" pitchFamily="34" charset="0"/>
                        </a:rPr>
                        <a:t>PSA levels are high, the tumor is growing, or the cancer is high grade. These all indicate a locally advanced cancer that is likely to grow and spread</a:t>
                      </a:r>
                    </a:p>
                  </a:txBody>
                  <a:tcPr/>
                </a:tc>
                <a:extLst>
                  <a:ext uri="{0D108BD9-81ED-4DB2-BD59-A6C34878D82A}">
                    <a16:rowId xmlns:a16="http://schemas.microsoft.com/office/drawing/2014/main" val="3954965190"/>
                  </a:ext>
                </a:extLst>
              </a:tr>
              <a:tr h="126792">
                <a:tc>
                  <a:txBody>
                    <a:bodyPr/>
                    <a:lstStyle/>
                    <a:p>
                      <a:r>
                        <a:rPr lang="en-US" sz="1100">
                          <a:latin typeface="News Gothic MT" panose="020B0503020103020203" pitchFamily="34" charset="0"/>
                        </a:rPr>
                        <a:t>Stage IIIA</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a:latin typeface="News Gothic MT" panose="020B0503020103020203" pitchFamily="34" charset="0"/>
                        </a:rPr>
                        <a:t>The cancer has spread beyond the outer layer of the prostate into nearby tissues. It may also have spread to the seminal vesicles. The PSA level is high</a:t>
                      </a:r>
                    </a:p>
                  </a:txBody>
                  <a:tcPr/>
                </a:tc>
                <a:extLst>
                  <a:ext uri="{0D108BD9-81ED-4DB2-BD59-A6C34878D82A}">
                    <a16:rowId xmlns:a16="http://schemas.microsoft.com/office/drawing/2014/main" val="1084354995"/>
                  </a:ext>
                </a:extLst>
              </a:tr>
              <a:tr h="126792">
                <a:tc>
                  <a:txBody>
                    <a:bodyPr/>
                    <a:lstStyle/>
                    <a:p>
                      <a:r>
                        <a:rPr lang="en-US" sz="1100">
                          <a:latin typeface="News Gothic MT" panose="020B0503020103020203" pitchFamily="34" charset="0"/>
                        </a:rPr>
                        <a:t>Stage IIIB</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a:latin typeface="News Gothic MT" panose="020B0503020103020203" pitchFamily="34" charset="0"/>
                        </a:rPr>
                        <a:t>The tumor has grown outside of the prostate gland and may have invaded nearby structures, such as the bladder or rectum</a:t>
                      </a:r>
                    </a:p>
                  </a:txBody>
                  <a:tcPr/>
                </a:tc>
                <a:extLst>
                  <a:ext uri="{0D108BD9-81ED-4DB2-BD59-A6C34878D82A}">
                    <a16:rowId xmlns:a16="http://schemas.microsoft.com/office/drawing/2014/main" val="4004282636"/>
                  </a:ext>
                </a:extLst>
              </a:tr>
              <a:tr h="126792">
                <a:tc>
                  <a:txBody>
                    <a:bodyPr/>
                    <a:lstStyle/>
                    <a:p>
                      <a:r>
                        <a:rPr lang="en-US" sz="1100">
                          <a:latin typeface="News Gothic MT" panose="020B0503020103020203" pitchFamily="34" charset="0"/>
                        </a:rPr>
                        <a:t>Stage IIIC</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a:latin typeface="News Gothic MT" panose="020B0503020103020203" pitchFamily="34" charset="0"/>
                        </a:rPr>
                        <a:t>The cancer cells across the tumor are poorly differentiated, meaning they look very different from healthy cells</a:t>
                      </a:r>
                      <a:endParaRPr lang="en-US" sz="1100">
                        <a:latin typeface="News Gothic MT" panose="020B0503020103020203" pitchFamily="34" charset="0"/>
                        <a:cs typeface="Calibri"/>
                      </a:endParaRPr>
                    </a:p>
                  </a:txBody>
                  <a:tcPr/>
                </a:tc>
                <a:extLst>
                  <a:ext uri="{0D108BD9-81ED-4DB2-BD59-A6C34878D82A}">
                    <a16:rowId xmlns:a16="http://schemas.microsoft.com/office/drawing/2014/main" val="704807920"/>
                  </a:ext>
                </a:extLst>
              </a:tr>
              <a:tr h="126792">
                <a:tc>
                  <a:txBody>
                    <a:bodyPr/>
                    <a:lstStyle/>
                    <a:p>
                      <a:r>
                        <a:rPr lang="en-US" sz="1100">
                          <a:latin typeface="News Gothic MT" panose="020B0503020103020203" pitchFamily="34" charset="0"/>
                        </a:rPr>
                        <a:t>Stage IV</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a:latin typeface="News Gothic MT" panose="020B0503020103020203" pitchFamily="34" charset="0"/>
                        </a:rPr>
                        <a:t>The cancer has spread beyond the prostate</a:t>
                      </a:r>
                    </a:p>
                  </a:txBody>
                  <a:tcPr/>
                </a:tc>
                <a:extLst>
                  <a:ext uri="{0D108BD9-81ED-4DB2-BD59-A6C34878D82A}">
                    <a16:rowId xmlns:a16="http://schemas.microsoft.com/office/drawing/2014/main" val="1381343933"/>
                  </a:ext>
                </a:extLst>
              </a:tr>
              <a:tr h="126792">
                <a:tc>
                  <a:txBody>
                    <a:bodyPr/>
                    <a:lstStyle/>
                    <a:p>
                      <a:r>
                        <a:rPr lang="en-US" sz="1100">
                          <a:latin typeface="News Gothic MT" panose="020B0503020103020203" pitchFamily="34" charset="0"/>
                        </a:rPr>
                        <a:t>Stage IVA</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a:latin typeface="News Gothic MT" panose="020B0503020103020203" pitchFamily="34" charset="0"/>
                        </a:rPr>
                        <a:t>The cancer has spread to the regional lymph nodes</a:t>
                      </a:r>
                      <a:endParaRPr lang="en-US" sz="1100">
                        <a:latin typeface="News Gothic MT" panose="020B0503020103020203" pitchFamily="34" charset="0"/>
                        <a:cs typeface="Calibri"/>
                      </a:endParaRPr>
                    </a:p>
                  </a:txBody>
                  <a:tcPr/>
                </a:tc>
                <a:extLst>
                  <a:ext uri="{0D108BD9-81ED-4DB2-BD59-A6C34878D82A}">
                    <a16:rowId xmlns:a16="http://schemas.microsoft.com/office/drawing/2014/main" val="4276672114"/>
                  </a:ext>
                </a:extLst>
              </a:tr>
              <a:tr h="126792">
                <a:tc>
                  <a:txBody>
                    <a:bodyPr/>
                    <a:lstStyle/>
                    <a:p>
                      <a:r>
                        <a:rPr lang="en-US" sz="1100">
                          <a:latin typeface="News Gothic MT" panose="020B0503020103020203" pitchFamily="34" charset="0"/>
                        </a:rPr>
                        <a:t>Stage IVB</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a:latin typeface="News Gothic MT" panose="020B0503020103020203" pitchFamily="34" charset="0"/>
                        </a:rPr>
                        <a:t>The cancer has spread to distant lymph nodes, other parts of the body, or to the bones</a:t>
                      </a:r>
                      <a:endParaRPr lang="en-US" sz="1100">
                        <a:latin typeface="News Gothic MT" panose="020B0503020103020203" pitchFamily="34" charset="0"/>
                        <a:cs typeface="Calibri"/>
                      </a:endParaRPr>
                    </a:p>
                  </a:txBody>
                  <a:tcPr/>
                </a:tc>
                <a:extLst>
                  <a:ext uri="{0D108BD9-81ED-4DB2-BD59-A6C34878D82A}">
                    <a16:rowId xmlns:a16="http://schemas.microsoft.com/office/drawing/2014/main" val="2291545951"/>
                  </a:ext>
                </a:extLst>
              </a:tr>
            </a:tbl>
          </a:graphicData>
        </a:graphic>
      </p:graphicFrame>
    </p:spTree>
    <p:extLst>
      <p:ext uri="{BB962C8B-B14F-4D97-AF65-F5344CB8AC3E}">
        <p14:creationId xmlns:p14="http://schemas.microsoft.com/office/powerpoint/2010/main" val="1548930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F6DE3-965B-4ADE-8D9B-4EC2D95544A0}"/>
              </a:ext>
            </a:extLst>
          </p:cNvPr>
          <p:cNvSpPr>
            <a:spLocks noGrp="1"/>
          </p:cNvSpPr>
          <p:nvPr>
            <p:ph type="title"/>
          </p:nvPr>
        </p:nvSpPr>
        <p:spPr>
          <a:xfrm>
            <a:off x="609600" y="233255"/>
            <a:ext cx="10972800" cy="646331"/>
          </a:xfrm>
        </p:spPr>
        <p:txBody>
          <a:bodyPr/>
          <a:lstStyle/>
          <a:p>
            <a:r>
              <a:rPr lang="en-US">
                <a:latin typeface="News Gothic MT"/>
              </a:rPr>
              <a:t>Case Study 1: Mr. DB </a:t>
            </a:r>
          </a:p>
        </p:txBody>
      </p:sp>
      <p:sp>
        <p:nvSpPr>
          <p:cNvPr id="3" name="Content Placeholder 2">
            <a:extLst>
              <a:ext uri="{FF2B5EF4-FFF2-40B4-BE49-F238E27FC236}">
                <a16:creationId xmlns:a16="http://schemas.microsoft.com/office/drawing/2014/main" id="{850AA981-ED22-8B41-F483-AB923C161975}"/>
              </a:ext>
            </a:extLst>
          </p:cNvPr>
          <p:cNvSpPr>
            <a:spLocks noGrp="1"/>
          </p:cNvSpPr>
          <p:nvPr>
            <p:ph idx="1"/>
          </p:nvPr>
        </p:nvSpPr>
        <p:spPr>
          <a:xfrm>
            <a:off x="609600" y="1604926"/>
            <a:ext cx="10734675" cy="4373563"/>
          </a:xfrm>
        </p:spPr>
        <p:txBody>
          <a:bodyPr>
            <a:normAutofit lnSpcReduction="10000"/>
          </a:bodyPr>
          <a:lstStyle/>
          <a:p>
            <a:r>
              <a:rPr lang="en-US" dirty="0">
                <a:latin typeface="News Gothic MT"/>
              </a:rPr>
              <a:t>Mr. DB is a 65-year-old male with prostate cancer. He was previously treated surgically with radical prostatectomy and with radiation/ADT. Recently, his PSA has risen from 1.2 to 9 in 3 months, and testosterone is &lt;7. The cancer has metastasized to 2 bony sites in his pelvis and 1 painful site in his lumbar spine</a:t>
            </a:r>
          </a:p>
          <a:p>
            <a:pPr marL="0" indent="0">
              <a:buNone/>
            </a:pPr>
            <a:r>
              <a:rPr lang="en-US" dirty="0">
                <a:latin typeface="News Gothic MT"/>
              </a:rPr>
              <a:t>  </a:t>
            </a:r>
          </a:p>
          <a:p>
            <a:r>
              <a:rPr lang="en-US" dirty="0">
                <a:latin typeface="News Gothic MT"/>
              </a:rPr>
              <a:t>What might you expect him to have as part of his treatment? </a:t>
            </a:r>
            <a:endParaRPr lang="en-US" dirty="0"/>
          </a:p>
          <a:p>
            <a:pPr marL="1327150" lvl="1" indent="-519113">
              <a:buFont typeface="+mj-lt"/>
              <a:buAutoNum type="alphaLcPeriod"/>
            </a:pPr>
            <a:r>
              <a:rPr lang="en-US" sz="2400" dirty="0">
                <a:latin typeface="News Gothic MT"/>
              </a:rPr>
              <a:t>Denosumab</a:t>
            </a:r>
          </a:p>
          <a:p>
            <a:pPr marL="1327150" lvl="1" indent="-519113">
              <a:buFont typeface="+mj-lt"/>
              <a:buAutoNum type="alphaLcPeriod"/>
            </a:pPr>
            <a:r>
              <a:rPr lang="en-US" sz="2400" dirty="0">
                <a:latin typeface="News Gothic MT"/>
              </a:rPr>
              <a:t>ADT</a:t>
            </a:r>
            <a:endParaRPr lang="en-US" sz="2400" dirty="0"/>
          </a:p>
          <a:p>
            <a:pPr marL="1327150" lvl="1" indent="-519113">
              <a:buFont typeface="+mj-lt"/>
              <a:buAutoNum type="alphaLcPeriod"/>
            </a:pPr>
            <a:r>
              <a:rPr lang="en-US" sz="2400" dirty="0">
                <a:latin typeface="News Gothic MT"/>
              </a:rPr>
              <a:t>Radiation to the spine</a:t>
            </a:r>
            <a:endParaRPr lang="en-US" sz="2400" dirty="0"/>
          </a:p>
          <a:p>
            <a:pPr marL="1327150" lvl="1" indent="-519113">
              <a:buFont typeface="+mj-lt"/>
              <a:buAutoNum type="alphaLcPeriod"/>
            </a:pPr>
            <a:r>
              <a:rPr lang="en-US" sz="2400" dirty="0">
                <a:latin typeface="News Gothic MT"/>
              </a:rPr>
              <a:t>Chemotherapy</a:t>
            </a:r>
            <a:endParaRPr lang="en-US" sz="2400" dirty="0"/>
          </a:p>
          <a:p>
            <a:pPr marL="1327150" lvl="1" indent="-519113">
              <a:buFont typeface="+mj-lt"/>
              <a:buAutoNum type="alphaLcPeriod"/>
            </a:pPr>
            <a:r>
              <a:rPr lang="en-US" sz="2400" dirty="0">
                <a:latin typeface="News Gothic MT"/>
              </a:rPr>
              <a:t>All of the above</a:t>
            </a:r>
            <a:endParaRPr lang="en-US" sz="2400" dirty="0"/>
          </a:p>
          <a:p>
            <a:pPr marL="0" indent="0">
              <a:buNone/>
            </a:pPr>
            <a:endParaRPr lang="en-US" dirty="0"/>
          </a:p>
        </p:txBody>
      </p:sp>
      <p:sp>
        <p:nvSpPr>
          <p:cNvPr id="6" name="Text Placeholder 5">
            <a:extLst>
              <a:ext uri="{FF2B5EF4-FFF2-40B4-BE49-F238E27FC236}">
                <a16:creationId xmlns:a16="http://schemas.microsoft.com/office/drawing/2014/main" id="{8FF89EAE-E4FE-3113-5B5C-202DC8C20D95}"/>
              </a:ext>
            </a:extLst>
          </p:cNvPr>
          <p:cNvSpPr>
            <a:spLocks noGrp="1"/>
          </p:cNvSpPr>
          <p:nvPr>
            <p:ph type="body" sz="quarter" idx="12"/>
          </p:nvPr>
        </p:nvSpPr>
        <p:spPr>
          <a:xfrm>
            <a:off x="193575" y="6575082"/>
            <a:ext cx="2223366" cy="153888"/>
          </a:xfrm>
        </p:spPr>
        <p:txBody>
          <a:bodyPr/>
          <a:lstStyle/>
          <a:p>
            <a:r>
              <a:rPr lang="en-US"/>
              <a:t>ADT = androgen deprivation therapy.</a:t>
            </a:r>
          </a:p>
        </p:txBody>
      </p:sp>
    </p:spTree>
    <p:extLst>
      <p:ext uri="{BB962C8B-B14F-4D97-AF65-F5344CB8AC3E}">
        <p14:creationId xmlns:p14="http://schemas.microsoft.com/office/powerpoint/2010/main" val="3474511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F6DE3-965B-4ADE-8D9B-4EC2D95544A0}"/>
              </a:ext>
            </a:extLst>
          </p:cNvPr>
          <p:cNvSpPr>
            <a:spLocks noGrp="1"/>
          </p:cNvSpPr>
          <p:nvPr>
            <p:ph type="title"/>
          </p:nvPr>
        </p:nvSpPr>
        <p:spPr>
          <a:xfrm>
            <a:off x="609600" y="233255"/>
            <a:ext cx="10972800" cy="646331"/>
          </a:xfrm>
        </p:spPr>
        <p:txBody>
          <a:bodyPr/>
          <a:lstStyle/>
          <a:p>
            <a:r>
              <a:rPr lang="en-US" dirty="0">
                <a:latin typeface="News Gothic MT"/>
              </a:rPr>
              <a:t>Case Study 1: Mr. DB (cont.) </a:t>
            </a:r>
          </a:p>
        </p:txBody>
      </p:sp>
      <p:sp>
        <p:nvSpPr>
          <p:cNvPr id="3" name="Content Placeholder 2">
            <a:extLst>
              <a:ext uri="{FF2B5EF4-FFF2-40B4-BE49-F238E27FC236}">
                <a16:creationId xmlns:a16="http://schemas.microsoft.com/office/drawing/2014/main" id="{850AA981-ED22-8B41-F483-AB923C161975}"/>
              </a:ext>
            </a:extLst>
          </p:cNvPr>
          <p:cNvSpPr>
            <a:spLocks noGrp="1"/>
          </p:cNvSpPr>
          <p:nvPr>
            <p:ph idx="1"/>
          </p:nvPr>
        </p:nvSpPr>
        <p:spPr>
          <a:xfrm>
            <a:off x="609600" y="1604926"/>
            <a:ext cx="10734675" cy="4373563"/>
          </a:xfrm>
        </p:spPr>
        <p:txBody>
          <a:bodyPr>
            <a:normAutofit lnSpcReduction="10000"/>
          </a:bodyPr>
          <a:lstStyle/>
          <a:p>
            <a:r>
              <a:rPr lang="en-US" dirty="0">
                <a:latin typeface="News Gothic MT"/>
              </a:rPr>
              <a:t>Mr. DB is a 65-year-old male with prostate cancer. He was previously treated surgically with radical prostatectomy and with radiation/ADT. Recently, his PSA has risen from 1.2 to 9 in 3 months, and testosterone is &lt;7. The cancer has metastasized to 2 bony sites in his pelvis and 1 painful site in his lumbar spine</a:t>
            </a:r>
          </a:p>
          <a:p>
            <a:pPr marL="0" indent="0">
              <a:buNone/>
            </a:pPr>
            <a:r>
              <a:rPr lang="en-US" dirty="0">
                <a:latin typeface="News Gothic MT"/>
              </a:rPr>
              <a:t>  </a:t>
            </a:r>
          </a:p>
          <a:p>
            <a:r>
              <a:rPr lang="en-US" dirty="0">
                <a:latin typeface="News Gothic MT"/>
              </a:rPr>
              <a:t>What might you expect him to have as part of his treatment? </a:t>
            </a:r>
            <a:endParaRPr lang="en-US" dirty="0"/>
          </a:p>
          <a:p>
            <a:pPr marL="1327150" lvl="1" indent="-519113">
              <a:buFont typeface="+mj-lt"/>
              <a:buAutoNum type="alphaLcPeriod"/>
            </a:pPr>
            <a:r>
              <a:rPr lang="en-US" sz="2400" dirty="0">
                <a:latin typeface="News Gothic MT"/>
              </a:rPr>
              <a:t>Denosumab</a:t>
            </a:r>
          </a:p>
          <a:p>
            <a:pPr marL="1327150" lvl="1" indent="-519113">
              <a:buFont typeface="+mj-lt"/>
              <a:buAutoNum type="alphaLcPeriod"/>
            </a:pPr>
            <a:r>
              <a:rPr lang="en-US" sz="2400" dirty="0">
                <a:latin typeface="News Gothic MT"/>
              </a:rPr>
              <a:t>ADT</a:t>
            </a:r>
            <a:endParaRPr lang="en-US" sz="2400" dirty="0"/>
          </a:p>
          <a:p>
            <a:pPr marL="1327150" lvl="1" indent="-519113">
              <a:buFont typeface="+mj-lt"/>
              <a:buAutoNum type="alphaLcPeriod"/>
            </a:pPr>
            <a:r>
              <a:rPr lang="en-US" sz="2400" dirty="0">
                <a:latin typeface="News Gothic MT"/>
              </a:rPr>
              <a:t>Radiation to the spine</a:t>
            </a:r>
            <a:endParaRPr lang="en-US" sz="2400" dirty="0"/>
          </a:p>
          <a:p>
            <a:pPr marL="1327150" lvl="1" indent="-519113">
              <a:buFont typeface="+mj-lt"/>
              <a:buAutoNum type="alphaLcPeriod"/>
            </a:pPr>
            <a:r>
              <a:rPr lang="en-US" sz="2400" dirty="0">
                <a:latin typeface="News Gothic MT"/>
              </a:rPr>
              <a:t>Chemotherapy</a:t>
            </a:r>
            <a:endParaRPr lang="en-US" sz="2400" dirty="0"/>
          </a:p>
          <a:p>
            <a:pPr marL="1327150" lvl="1" indent="-519113">
              <a:buFont typeface="+mj-lt"/>
              <a:buAutoNum type="alphaLcPeriod"/>
            </a:pPr>
            <a:r>
              <a:rPr lang="en-US" sz="2400" b="1" dirty="0">
                <a:latin typeface="News Gothic MT"/>
              </a:rPr>
              <a:t>All of the above</a:t>
            </a:r>
            <a:endParaRPr lang="en-US" sz="2400" b="1" dirty="0"/>
          </a:p>
          <a:p>
            <a:pPr marL="0" indent="0">
              <a:buNone/>
            </a:pPr>
            <a:endParaRPr lang="en-US" dirty="0"/>
          </a:p>
        </p:txBody>
      </p:sp>
    </p:spTree>
    <p:extLst>
      <p:ext uri="{BB962C8B-B14F-4D97-AF65-F5344CB8AC3E}">
        <p14:creationId xmlns:p14="http://schemas.microsoft.com/office/powerpoint/2010/main" val="1640939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C27D13-B701-AB6C-9AF0-BB1266EB462F}"/>
              </a:ext>
            </a:extLst>
          </p:cNvPr>
          <p:cNvSpPr>
            <a:spLocks noGrp="1"/>
          </p:cNvSpPr>
          <p:nvPr>
            <p:ph type="title"/>
          </p:nvPr>
        </p:nvSpPr>
        <p:spPr/>
        <p:txBody>
          <a:bodyPr/>
          <a:lstStyle/>
          <a:p>
            <a:r>
              <a:rPr lang="en-US"/>
              <a:t>NCCN Guidelines: Systemic Therapy mCRPC </a:t>
            </a:r>
          </a:p>
        </p:txBody>
      </p:sp>
      <p:sp>
        <p:nvSpPr>
          <p:cNvPr id="8" name="Text Placeholder 7">
            <a:extLst>
              <a:ext uri="{FF2B5EF4-FFF2-40B4-BE49-F238E27FC236}">
                <a16:creationId xmlns:a16="http://schemas.microsoft.com/office/drawing/2014/main" id="{A0CDC433-4E07-A7C8-2740-D9C9A857E058}"/>
              </a:ext>
            </a:extLst>
          </p:cNvPr>
          <p:cNvSpPr>
            <a:spLocks noGrp="1"/>
          </p:cNvSpPr>
          <p:nvPr>
            <p:ph type="body" sz="quarter" idx="12"/>
          </p:nvPr>
        </p:nvSpPr>
        <p:spPr>
          <a:xfrm>
            <a:off x="193575" y="6575082"/>
            <a:ext cx="782265" cy="153888"/>
          </a:xfrm>
        </p:spPr>
        <p:txBody>
          <a:bodyPr/>
          <a:lstStyle/>
          <a:p>
            <a:r>
              <a:rPr lang="en-US" dirty="0"/>
              <a:t>NCCN, 2022.</a:t>
            </a:r>
          </a:p>
        </p:txBody>
      </p:sp>
      <p:graphicFrame>
        <p:nvGraphicFramePr>
          <p:cNvPr id="42" name="Table 42">
            <a:extLst>
              <a:ext uri="{FF2B5EF4-FFF2-40B4-BE49-F238E27FC236}">
                <a16:creationId xmlns:a16="http://schemas.microsoft.com/office/drawing/2014/main" id="{9B709B5A-A478-07E7-DC8D-08EDA3753103}"/>
              </a:ext>
            </a:extLst>
          </p:cNvPr>
          <p:cNvGraphicFramePr>
            <a:graphicFrameLocks noGrp="1"/>
          </p:cNvGraphicFramePr>
          <p:nvPr>
            <p:extLst>
              <p:ext uri="{D42A27DB-BD31-4B8C-83A1-F6EECF244321}">
                <p14:modId xmlns:p14="http://schemas.microsoft.com/office/powerpoint/2010/main" val="3207921932"/>
              </p:ext>
            </p:extLst>
          </p:nvPr>
        </p:nvGraphicFramePr>
        <p:xfrm>
          <a:off x="254274" y="1132338"/>
          <a:ext cx="11683451" cy="5151245"/>
        </p:xfrm>
        <a:graphic>
          <a:graphicData uri="http://schemas.openxmlformats.org/drawingml/2006/table">
            <a:tbl>
              <a:tblPr firstRow="1" bandRow="1">
                <a:tableStyleId>{5C22544A-7EE6-4342-B048-85BDC9FD1C3A}</a:tableStyleId>
              </a:tblPr>
              <a:tblGrid>
                <a:gridCol w="1233109">
                  <a:extLst>
                    <a:ext uri="{9D8B030D-6E8A-4147-A177-3AD203B41FA5}">
                      <a16:colId xmlns:a16="http://schemas.microsoft.com/office/drawing/2014/main" val="3592764458"/>
                    </a:ext>
                  </a:extLst>
                </a:gridCol>
                <a:gridCol w="2238621">
                  <a:extLst>
                    <a:ext uri="{9D8B030D-6E8A-4147-A177-3AD203B41FA5}">
                      <a16:colId xmlns:a16="http://schemas.microsoft.com/office/drawing/2014/main" val="1031576152"/>
                    </a:ext>
                  </a:extLst>
                </a:gridCol>
                <a:gridCol w="2916514">
                  <a:extLst>
                    <a:ext uri="{9D8B030D-6E8A-4147-A177-3AD203B41FA5}">
                      <a16:colId xmlns:a16="http://schemas.microsoft.com/office/drawing/2014/main" val="61846082"/>
                    </a:ext>
                  </a:extLst>
                </a:gridCol>
                <a:gridCol w="1939087">
                  <a:extLst>
                    <a:ext uri="{9D8B030D-6E8A-4147-A177-3AD203B41FA5}">
                      <a16:colId xmlns:a16="http://schemas.microsoft.com/office/drawing/2014/main" val="1207693103"/>
                    </a:ext>
                  </a:extLst>
                </a:gridCol>
                <a:gridCol w="3356120">
                  <a:extLst>
                    <a:ext uri="{9D8B030D-6E8A-4147-A177-3AD203B41FA5}">
                      <a16:colId xmlns:a16="http://schemas.microsoft.com/office/drawing/2014/main" val="3115093337"/>
                    </a:ext>
                  </a:extLst>
                </a:gridCol>
              </a:tblGrid>
              <a:tr h="1943748">
                <a:tc row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News Gothic MT" panose="020B0503020103020203" pitchFamily="34" charset="0"/>
                        </a:rPr>
                        <a:t>CRPC, Imaging Studies Positive for Metastases</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285750" indent="-285750" algn="l">
                        <a:buFont typeface="Arial" panose="020B0604020202020204" pitchFamily="34" charset="0"/>
                        <a:buChar char="•"/>
                      </a:pPr>
                      <a:r>
                        <a:rPr lang="en-US" sz="1400" b="0">
                          <a:solidFill>
                            <a:schemeClr val="tx1"/>
                          </a:solidFill>
                          <a:latin typeface="News Gothic MT" panose="020B0503020103020203" pitchFamily="34" charset="0"/>
                        </a:rPr>
                        <a:t>Metastatic lesion biopsy</a:t>
                      </a:r>
                    </a:p>
                    <a:p>
                      <a:pPr marL="285750" indent="-285750" algn="l">
                        <a:buFont typeface="Arial" panose="020B0604020202020204" pitchFamily="34" charset="0"/>
                        <a:buChar char="•"/>
                      </a:pPr>
                      <a:r>
                        <a:rPr lang="en-US" sz="1400" b="0">
                          <a:solidFill>
                            <a:schemeClr val="tx1"/>
                          </a:solidFill>
                          <a:latin typeface="News Gothic MT" panose="020B0503020103020203" pitchFamily="34" charset="0"/>
                        </a:rPr>
                        <a:t>Tumor testing for MSI-H or dMMR and for homologous recombination gene mutations (HRRm) if not previously performed</a:t>
                      </a:r>
                    </a:p>
                    <a:p>
                      <a:pPr marL="285750" indent="-285750" algn="l">
                        <a:buFont typeface="Arial" panose="020B0604020202020204" pitchFamily="34" charset="0"/>
                        <a:buChar char="•"/>
                      </a:pPr>
                      <a:r>
                        <a:rPr lang="en-US" sz="1400" b="0">
                          <a:solidFill>
                            <a:schemeClr val="tx1"/>
                          </a:solidFill>
                          <a:latin typeface="News Gothic MT" panose="020B0503020103020203" pitchFamily="34" charset="0"/>
                        </a:rPr>
                        <a:t>Consider tumor mutational burden (TMB) testing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DBCC"/>
                    </a:solidFill>
                  </a:tcPr>
                </a:tc>
                <a:tc rowSpan="2">
                  <a:txBody>
                    <a:bodyPr/>
                    <a:lstStyle/>
                    <a:p>
                      <a:pPr marL="285750" indent="-285750" algn="l">
                        <a:buFont typeface="Arial" panose="020B0604020202020204" pitchFamily="34" charset="0"/>
                        <a:buChar char="•"/>
                      </a:pPr>
                      <a:r>
                        <a:rPr lang="en-US" sz="1400" b="1">
                          <a:solidFill>
                            <a:schemeClr val="tx1"/>
                          </a:solidFill>
                          <a:latin typeface="News Gothic MT" panose="020B0503020103020203" pitchFamily="34" charset="0"/>
                        </a:rPr>
                        <a:t>Continue ADT </a:t>
                      </a:r>
                      <a:r>
                        <a:rPr lang="en-US" sz="1400" b="0">
                          <a:solidFill>
                            <a:schemeClr val="tx1"/>
                          </a:solidFill>
                          <a:latin typeface="News Gothic MT" panose="020B0503020103020203" pitchFamily="34" charset="0"/>
                        </a:rPr>
                        <a:t>to maintain castrate levels of serum testosterone (&lt;50 ng/dL)</a:t>
                      </a:r>
                    </a:p>
                    <a:p>
                      <a:pPr marL="285750" indent="-285750" algn="l">
                        <a:buFont typeface="Arial" panose="020B0604020202020204" pitchFamily="34" charset="0"/>
                        <a:buChar char="•"/>
                      </a:pPr>
                      <a:r>
                        <a:rPr lang="en-US" sz="1400" b="0">
                          <a:solidFill>
                            <a:schemeClr val="tx1"/>
                          </a:solidFill>
                          <a:latin typeface="News Gothic MT" panose="020B0503020103020203" pitchFamily="34" charset="0"/>
                        </a:rPr>
                        <a:t>Additional treatment options:</a:t>
                      </a:r>
                    </a:p>
                    <a:p>
                      <a:pPr marL="742950" lvl="1" indent="-285750" algn="l">
                        <a:buFont typeface="Arial" panose="020B0604020202020204" pitchFamily="34" charset="0"/>
                        <a:buChar char="•"/>
                      </a:pPr>
                      <a:r>
                        <a:rPr lang="en-US" sz="1400" b="0">
                          <a:solidFill>
                            <a:schemeClr val="tx1"/>
                          </a:solidFill>
                          <a:latin typeface="News Gothic MT" panose="020B0503020103020203" pitchFamily="34" charset="0"/>
                        </a:rPr>
                        <a:t>Bone antiresorptive therapy with </a:t>
                      </a:r>
                      <a:r>
                        <a:rPr lang="en-US" sz="1400" b="1">
                          <a:solidFill>
                            <a:schemeClr val="tx1"/>
                          </a:solidFill>
                          <a:latin typeface="News Gothic MT" panose="020B0503020103020203" pitchFamily="34" charset="0"/>
                        </a:rPr>
                        <a:t>denosumab</a:t>
                      </a:r>
                      <a:r>
                        <a:rPr lang="en-US" sz="1400" b="0">
                          <a:solidFill>
                            <a:schemeClr val="tx1"/>
                          </a:solidFill>
                          <a:latin typeface="News Gothic MT" panose="020B0503020103020203" pitchFamily="34" charset="0"/>
                        </a:rPr>
                        <a:t>     (category 1, preferred) or </a:t>
                      </a:r>
                      <a:r>
                        <a:rPr lang="en-US" sz="1400" b="1">
                          <a:solidFill>
                            <a:schemeClr val="tx1"/>
                          </a:solidFill>
                          <a:latin typeface="News Gothic MT" panose="020B0503020103020203" pitchFamily="34" charset="0"/>
                        </a:rPr>
                        <a:t>zoledronic acid </a:t>
                      </a:r>
                      <a:r>
                        <a:rPr lang="en-US" sz="1400" b="0">
                          <a:solidFill>
                            <a:schemeClr val="tx1"/>
                          </a:solidFill>
                          <a:latin typeface="News Gothic MT" panose="020B0503020103020203" pitchFamily="34" charset="0"/>
                        </a:rPr>
                        <a:t>if bone metastases present</a:t>
                      </a:r>
                    </a:p>
                    <a:p>
                      <a:pPr marL="742950" lvl="1" indent="-285750" algn="l">
                        <a:buFont typeface="Arial" panose="020B0604020202020204" pitchFamily="34" charset="0"/>
                        <a:buChar char="•"/>
                      </a:pPr>
                      <a:r>
                        <a:rPr lang="en-US" sz="1400" b="1">
                          <a:solidFill>
                            <a:schemeClr val="tx1"/>
                          </a:solidFill>
                          <a:latin typeface="News Gothic MT" panose="020B0503020103020203" pitchFamily="34" charset="0"/>
                        </a:rPr>
                        <a:t>Palliative RT </a:t>
                      </a:r>
                      <a:r>
                        <a:rPr lang="en-US" sz="1400" b="0">
                          <a:solidFill>
                            <a:schemeClr val="tx1"/>
                          </a:solidFill>
                          <a:latin typeface="News Gothic MT" panose="020B0503020103020203" pitchFamily="34" charset="0"/>
                        </a:rPr>
                        <a:t>for painful bone metastases</a:t>
                      </a:r>
                    </a:p>
                    <a:p>
                      <a:pPr marL="742950" lvl="1" indent="-285750" algn="l">
                        <a:buFont typeface="Arial" panose="020B0604020202020204" pitchFamily="34" charset="0"/>
                        <a:buChar char="•"/>
                      </a:pPr>
                      <a:r>
                        <a:rPr lang="en-US" sz="1400" b="0">
                          <a:solidFill>
                            <a:schemeClr val="tx1"/>
                          </a:solidFill>
                          <a:latin typeface="News Gothic MT" panose="020B0503020103020203" pitchFamily="34" charset="0"/>
                        </a:rPr>
                        <a:t>Best supportive care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EFE7"/>
                    </a:solidFill>
                  </a:tcPr>
                </a:tc>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a:solidFill>
                            <a:schemeClr val="bg1"/>
                          </a:solidFill>
                          <a:latin typeface="News Gothic MT" panose="020B0503020103020203" pitchFamily="34" charset="0"/>
                        </a:rPr>
                        <a:t>Small Cell/ Neuroendocrine Prostate Cancer (NEPC)</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400" b="0">
                          <a:solidFill>
                            <a:schemeClr val="tx1"/>
                          </a:solidFill>
                          <a:latin typeface="News Gothic MT" panose="020B0503020103020203" pitchFamily="34" charset="0"/>
                        </a:rPr>
                        <a:t>First-line and subsequent     treatment options</a:t>
                      </a:r>
                    </a:p>
                    <a:p>
                      <a:pPr marL="285750" indent="-285750">
                        <a:buFont typeface="Arial" panose="020B0604020202020204" pitchFamily="34" charset="0"/>
                        <a:buChar char="•"/>
                      </a:pPr>
                      <a:r>
                        <a:rPr lang="en-US" sz="1400" b="0">
                          <a:solidFill>
                            <a:schemeClr val="tx1"/>
                          </a:solidFill>
                          <a:latin typeface="News Gothic MT" panose="020B0503020103020203" pitchFamily="34" charset="0"/>
                        </a:rPr>
                        <a:t>Chemotherapy</a:t>
                      </a:r>
                    </a:p>
                    <a:p>
                      <a:pPr marL="742950" lvl="1" indent="-285750">
                        <a:buFont typeface="Arial" panose="020B0604020202020204" pitchFamily="34" charset="0"/>
                        <a:buChar char="•"/>
                      </a:pPr>
                      <a:r>
                        <a:rPr lang="en-US" sz="1400" b="1">
                          <a:solidFill>
                            <a:schemeClr val="tx1"/>
                          </a:solidFill>
                          <a:latin typeface="News Gothic MT" panose="020B0503020103020203" pitchFamily="34" charset="0"/>
                        </a:rPr>
                        <a:t>Cisplatin/etoposide</a:t>
                      </a:r>
                    </a:p>
                    <a:p>
                      <a:pPr marL="742950" lvl="1" indent="-285750">
                        <a:buFont typeface="Arial" panose="020B0604020202020204" pitchFamily="34" charset="0"/>
                        <a:buChar char="•"/>
                      </a:pPr>
                      <a:r>
                        <a:rPr lang="en-US" sz="1400" b="1">
                          <a:solidFill>
                            <a:schemeClr val="tx1"/>
                          </a:solidFill>
                          <a:latin typeface="News Gothic MT" panose="020B0503020103020203" pitchFamily="34" charset="0"/>
                        </a:rPr>
                        <a:t>Carboplatin/etoposide</a:t>
                      </a:r>
                    </a:p>
                    <a:p>
                      <a:pPr marL="742950" lvl="1" indent="-285750">
                        <a:buFont typeface="Arial" panose="020B0604020202020204" pitchFamily="34" charset="0"/>
                        <a:buChar char="•"/>
                      </a:pPr>
                      <a:r>
                        <a:rPr lang="en-US" sz="1400" b="1">
                          <a:solidFill>
                            <a:schemeClr val="tx1"/>
                          </a:solidFill>
                          <a:latin typeface="News Gothic MT" panose="020B0503020103020203" pitchFamily="34" charset="0"/>
                        </a:rPr>
                        <a:t>Docetaxel/etoposide</a:t>
                      </a:r>
                    </a:p>
                    <a:p>
                      <a:pPr marL="742950" lvl="1" indent="-285750">
                        <a:buFont typeface="Arial" panose="020B0604020202020204" pitchFamily="34" charset="0"/>
                        <a:buChar char="•"/>
                      </a:pPr>
                      <a:r>
                        <a:rPr lang="en-US" sz="1400" b="1" err="1">
                          <a:solidFill>
                            <a:schemeClr val="tx1"/>
                          </a:solidFill>
                          <a:latin typeface="News Gothic MT" panose="020B0503020103020203" pitchFamily="34" charset="0"/>
                        </a:rPr>
                        <a:t>Cabazitaxel</a:t>
                      </a:r>
                      <a:r>
                        <a:rPr lang="en-US" sz="1400" b="1">
                          <a:solidFill>
                            <a:schemeClr val="tx1"/>
                          </a:solidFill>
                          <a:latin typeface="News Gothic MT" panose="020B0503020103020203" pitchFamily="34" charset="0"/>
                        </a:rPr>
                        <a:t>/carboplatin</a:t>
                      </a:r>
                    </a:p>
                    <a:p>
                      <a:pPr marL="285750" indent="-285750">
                        <a:buFont typeface="Arial" panose="020B0604020202020204" pitchFamily="34" charset="0"/>
                        <a:buChar char="•"/>
                      </a:pPr>
                      <a:r>
                        <a:rPr lang="en-US" sz="1400" b="0">
                          <a:solidFill>
                            <a:schemeClr val="tx1"/>
                          </a:solidFill>
                          <a:latin typeface="News Gothic MT" panose="020B0503020103020203" pitchFamily="34" charset="0"/>
                        </a:rPr>
                        <a:t>Best supportive care</a:t>
                      </a: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DBCC"/>
                    </a:solidFill>
                  </a:tcPr>
                </a:tc>
                <a:extLst>
                  <a:ext uri="{0D108BD9-81ED-4DB2-BD59-A6C34878D82A}">
                    <a16:rowId xmlns:a16="http://schemas.microsoft.com/office/drawing/2014/main" val="3223039215"/>
                  </a:ext>
                </a:extLst>
              </a:tr>
              <a:tr h="320749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a:solidFill>
                            <a:schemeClr val="bg1"/>
                          </a:solidFill>
                          <a:latin typeface="News Gothic MT" panose="020B0503020103020203" pitchFamily="34" charset="0"/>
                        </a:rPr>
                        <a:t>Adenocarcinoma</a:t>
                      </a:r>
                      <a:endParaRPr lang="en-US" sz="1200" b="1">
                        <a:solidFill>
                          <a:schemeClr val="bg1"/>
                        </a:solidFill>
                        <a:latin typeface="News Gothic MT" panose="020B0503020103020203" pitchFamily="34" charset="0"/>
                      </a:endParaRPr>
                    </a:p>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1">
                        <a:solidFill>
                          <a:schemeClr val="bg1"/>
                        </a:solidFill>
                        <a:latin typeface="News Gothic MT" panose="020B0503020103020203"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400" b="1" dirty="0">
                          <a:latin typeface="News Gothic MT" panose="020B0503020103020203" pitchFamily="34" charset="0"/>
                        </a:rPr>
                        <a:t>No prior docetaxel/no prior novel hormone therapy</a:t>
                      </a:r>
                      <a:endParaRPr lang="en-US" sz="1400" dirty="0">
                        <a:latin typeface="News Gothic MT" panose="020B0503020103020203" pitchFamily="34" charset="0"/>
                      </a:endParaRPr>
                    </a:p>
                    <a:p>
                      <a:pPr marL="285750" indent="-285750">
                        <a:buFont typeface="Arial" panose="020B0604020202020204" pitchFamily="34" charset="0"/>
                        <a:buChar char="•"/>
                      </a:pPr>
                      <a:r>
                        <a:rPr lang="en-US" sz="1400" dirty="0">
                          <a:latin typeface="News Gothic MT" panose="020B0503020103020203" pitchFamily="34" charset="0"/>
                        </a:rPr>
                        <a:t>Preferred regimens</a:t>
                      </a:r>
                    </a:p>
                    <a:p>
                      <a:pPr marL="742950" lvl="1" indent="-285750">
                        <a:buFont typeface="Arial" panose="020B0604020202020204" pitchFamily="34" charset="0"/>
                        <a:buChar char="•"/>
                      </a:pPr>
                      <a:r>
                        <a:rPr lang="en-US" sz="1400" b="1" dirty="0">
                          <a:latin typeface="News Gothic MT" panose="020B0503020103020203" pitchFamily="34" charset="0"/>
                        </a:rPr>
                        <a:t>Abiraterone</a:t>
                      </a:r>
                    </a:p>
                    <a:p>
                      <a:pPr marL="742950" lvl="1" indent="-285750">
                        <a:buFont typeface="Arial" panose="020B0604020202020204" pitchFamily="34" charset="0"/>
                        <a:buChar char="•"/>
                      </a:pPr>
                      <a:r>
                        <a:rPr lang="en-US" sz="1400" b="1" dirty="0">
                          <a:latin typeface="News Gothic MT" panose="020B0503020103020203" pitchFamily="34" charset="0"/>
                        </a:rPr>
                        <a:t>Docetaxel</a:t>
                      </a:r>
                    </a:p>
                    <a:p>
                      <a:pPr marL="742950" lvl="1" indent="-285750">
                        <a:buFont typeface="Arial" panose="020B0604020202020204" pitchFamily="34" charset="0"/>
                        <a:buChar char="•"/>
                      </a:pPr>
                      <a:r>
                        <a:rPr lang="en-US" sz="1400" b="1" dirty="0">
                          <a:latin typeface="News Gothic MT" panose="020B0503020103020203" pitchFamily="34" charset="0"/>
                        </a:rPr>
                        <a:t>Enzalutamide</a:t>
                      </a:r>
                    </a:p>
                    <a:p>
                      <a:pPr marL="285750" indent="-285750">
                        <a:buFont typeface="Arial" panose="020B0604020202020204" pitchFamily="34" charset="0"/>
                        <a:buChar char="•"/>
                      </a:pPr>
                      <a:r>
                        <a:rPr lang="en-US" sz="1400" dirty="0">
                          <a:latin typeface="News Gothic MT" panose="020B0503020103020203" pitchFamily="34" charset="0"/>
                        </a:rPr>
                        <a:t>Useful in certain circumstances</a:t>
                      </a:r>
                    </a:p>
                    <a:p>
                      <a:pPr marL="742950" lvl="1" indent="-285750">
                        <a:buFont typeface="Arial" panose="020B0604020202020204" pitchFamily="34" charset="0"/>
                        <a:buChar char="•"/>
                      </a:pPr>
                      <a:r>
                        <a:rPr lang="en-US" sz="1400" b="1" dirty="0">
                          <a:latin typeface="News Gothic MT" panose="020B0503020103020203" pitchFamily="34" charset="0"/>
                        </a:rPr>
                        <a:t>Radium-223</a:t>
                      </a:r>
                      <a:r>
                        <a:rPr lang="en-US" sz="1400" dirty="0">
                          <a:latin typeface="News Gothic MT" panose="020B0503020103020203" pitchFamily="34" charset="0"/>
                        </a:rPr>
                        <a:t> for symptomatic bone metastases (category 1)</a:t>
                      </a:r>
                    </a:p>
                    <a:p>
                      <a:pPr marL="742950" lvl="1" indent="-285750">
                        <a:buFont typeface="Arial" panose="020B0604020202020204" pitchFamily="34" charset="0"/>
                        <a:buChar char="•"/>
                      </a:pPr>
                      <a:r>
                        <a:rPr lang="en-US" sz="1400" b="1" dirty="0">
                          <a:latin typeface="News Gothic MT" panose="020B0503020103020203" pitchFamily="34" charset="0"/>
                        </a:rPr>
                        <a:t>Sipuleucel-T</a:t>
                      </a:r>
                    </a:p>
                    <a:p>
                      <a:pPr marL="285750" indent="-285750">
                        <a:buFont typeface="Arial" panose="020B0604020202020204" pitchFamily="34" charset="0"/>
                        <a:buChar char="•"/>
                      </a:pPr>
                      <a:r>
                        <a:rPr lang="en-US" sz="1400" dirty="0">
                          <a:latin typeface="News Gothic MT" panose="020B0503020103020203" pitchFamily="34" charset="0"/>
                        </a:rPr>
                        <a:t>Other recommended regimens</a:t>
                      </a:r>
                    </a:p>
                    <a:p>
                      <a:pPr marL="742950" lvl="1" indent="-285750">
                        <a:buFont typeface="Arial" panose="020B0604020202020204" pitchFamily="34" charset="0"/>
                        <a:buChar char="•"/>
                      </a:pPr>
                      <a:r>
                        <a:rPr lang="en-US" sz="1400" dirty="0">
                          <a:latin typeface="News Gothic MT" panose="020B0503020103020203" pitchFamily="34" charset="0"/>
                        </a:rPr>
                        <a:t>Other secondary hormone therapy </a:t>
                      </a:r>
                    </a:p>
                  </a:txBody>
                  <a:tcPr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EFE7"/>
                    </a:solidFill>
                  </a:tcPr>
                </a:tc>
                <a:extLst>
                  <a:ext uri="{0D108BD9-81ED-4DB2-BD59-A6C34878D82A}">
                    <a16:rowId xmlns:a16="http://schemas.microsoft.com/office/drawing/2014/main" val="2836139697"/>
                  </a:ext>
                </a:extLst>
              </a:tr>
            </a:tbl>
          </a:graphicData>
        </a:graphic>
      </p:graphicFrame>
    </p:spTree>
    <p:extLst>
      <p:ext uri="{BB962C8B-B14F-4D97-AF65-F5344CB8AC3E}">
        <p14:creationId xmlns:p14="http://schemas.microsoft.com/office/powerpoint/2010/main" val="2806033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D283F-0F92-4124-BA69-862D2AD914A5}"/>
              </a:ext>
            </a:extLst>
          </p:cNvPr>
          <p:cNvSpPr>
            <a:spLocks noGrp="1"/>
          </p:cNvSpPr>
          <p:nvPr>
            <p:ph type="title"/>
          </p:nvPr>
        </p:nvSpPr>
        <p:spPr/>
        <p:txBody>
          <a:bodyPr/>
          <a:lstStyle/>
          <a:p>
            <a:r>
              <a:rPr lang="en-US"/>
              <a:t>Types of Systemic Treatments for PC</a:t>
            </a:r>
          </a:p>
        </p:txBody>
      </p:sp>
      <p:sp>
        <p:nvSpPr>
          <p:cNvPr id="4" name="Text Placeholder 3">
            <a:extLst>
              <a:ext uri="{FF2B5EF4-FFF2-40B4-BE49-F238E27FC236}">
                <a16:creationId xmlns:a16="http://schemas.microsoft.com/office/drawing/2014/main" id="{6A215A17-A45C-C90A-F482-C03EB1F8BCF9}"/>
              </a:ext>
            </a:extLst>
          </p:cNvPr>
          <p:cNvSpPr>
            <a:spLocks noGrp="1"/>
          </p:cNvSpPr>
          <p:nvPr>
            <p:ph type="body" sz="quarter" idx="12"/>
          </p:nvPr>
        </p:nvSpPr>
        <p:spPr>
          <a:xfrm>
            <a:off x="193575" y="6421193"/>
            <a:ext cx="6355907" cy="307777"/>
          </a:xfrm>
        </p:spPr>
        <p:txBody>
          <a:bodyPr/>
          <a:lstStyle/>
          <a:p>
            <a:r>
              <a:rPr lang="en-US" dirty="0"/>
              <a:t>LHRH = luteinizing hormone-releasing hormone; PARP = poly–adenosine diphosphate ribose polymerase.</a:t>
            </a:r>
          </a:p>
          <a:p>
            <a:r>
              <a:rPr lang="en-US" dirty="0"/>
              <a:t>NCCN, 2022; </a:t>
            </a:r>
            <a:r>
              <a:rPr lang="en-US" dirty="0" err="1"/>
              <a:t>Cancer.net</a:t>
            </a:r>
            <a:r>
              <a:rPr lang="en-US" dirty="0"/>
              <a:t>, 2021.</a:t>
            </a:r>
          </a:p>
        </p:txBody>
      </p:sp>
      <p:sp>
        <p:nvSpPr>
          <p:cNvPr id="3" name="Content Placeholder 2">
            <a:extLst>
              <a:ext uri="{FF2B5EF4-FFF2-40B4-BE49-F238E27FC236}">
                <a16:creationId xmlns:a16="http://schemas.microsoft.com/office/drawing/2014/main" id="{08E8B28E-C73E-4F8C-99F9-5F73848A94A6}"/>
              </a:ext>
            </a:extLst>
          </p:cNvPr>
          <p:cNvSpPr>
            <a:spLocks noGrp="1"/>
          </p:cNvSpPr>
          <p:nvPr>
            <p:ph idx="1"/>
          </p:nvPr>
        </p:nvSpPr>
        <p:spPr/>
        <p:txBody>
          <a:bodyPr>
            <a:noAutofit/>
          </a:bodyPr>
          <a:lstStyle/>
          <a:p>
            <a:r>
              <a:rPr lang="en-US"/>
              <a:t>Hormonal therapy: orchiectomy/LHRH agonists/antagonists</a:t>
            </a:r>
          </a:p>
          <a:p>
            <a:pPr marL="0" indent="0">
              <a:buNone/>
            </a:pPr>
            <a:endParaRPr lang="en-US"/>
          </a:p>
          <a:p>
            <a:r>
              <a:rPr lang="en-US"/>
              <a:t>Targeted therapy: PARP inhibitors</a:t>
            </a:r>
          </a:p>
          <a:p>
            <a:pPr marL="0" indent="0">
              <a:buNone/>
            </a:pPr>
            <a:r>
              <a:rPr lang="en-US"/>
              <a:t>	</a:t>
            </a:r>
          </a:p>
          <a:p>
            <a:r>
              <a:rPr lang="en-US"/>
              <a:t>Chemotherapy: docetaxel/cabazitaxel</a:t>
            </a:r>
          </a:p>
          <a:p>
            <a:pPr marL="0" indent="0">
              <a:buNone/>
            </a:pPr>
            <a:endParaRPr lang="en-US"/>
          </a:p>
          <a:p>
            <a:r>
              <a:rPr lang="en-US"/>
              <a:t>Immunotherapy: sipuleucel-T/pembrolizumab</a:t>
            </a:r>
          </a:p>
          <a:p>
            <a:pPr marL="0" indent="0">
              <a:buNone/>
            </a:pPr>
            <a:endParaRPr lang="en-US"/>
          </a:p>
          <a:p>
            <a:r>
              <a:rPr lang="en-US"/>
              <a:t>Radiopharmaceuticals: radium-223/Lutetium-177</a:t>
            </a:r>
          </a:p>
          <a:p>
            <a:pPr marL="0" indent="0">
              <a:buNone/>
            </a:pPr>
            <a:endParaRPr lang="en-US"/>
          </a:p>
          <a:p>
            <a:r>
              <a:rPr lang="en-US"/>
              <a:t>Bone-modifying drugs: denosumab/zoledronic acid  </a:t>
            </a:r>
          </a:p>
        </p:txBody>
      </p:sp>
    </p:spTree>
    <p:extLst>
      <p:ext uri="{BB962C8B-B14F-4D97-AF65-F5344CB8AC3E}">
        <p14:creationId xmlns:p14="http://schemas.microsoft.com/office/powerpoint/2010/main" val="1654397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6735-8A3F-4897-B78D-436A4F457002}"/>
              </a:ext>
            </a:extLst>
          </p:cNvPr>
          <p:cNvSpPr>
            <a:spLocks noGrp="1"/>
          </p:cNvSpPr>
          <p:nvPr>
            <p:ph type="title"/>
          </p:nvPr>
        </p:nvSpPr>
        <p:spPr/>
        <p:txBody>
          <a:bodyPr/>
          <a:lstStyle/>
          <a:p>
            <a:r>
              <a:rPr lang="en-US"/>
              <a:t>Metastatic CRPC</a:t>
            </a:r>
          </a:p>
        </p:txBody>
      </p:sp>
      <p:sp>
        <p:nvSpPr>
          <p:cNvPr id="7" name="Text Placeholder 6">
            <a:extLst>
              <a:ext uri="{FF2B5EF4-FFF2-40B4-BE49-F238E27FC236}">
                <a16:creationId xmlns:a16="http://schemas.microsoft.com/office/drawing/2014/main" id="{EA84B38B-7B6D-463D-5E30-6F78BA75776F}"/>
              </a:ext>
            </a:extLst>
          </p:cNvPr>
          <p:cNvSpPr>
            <a:spLocks noGrp="1"/>
          </p:cNvSpPr>
          <p:nvPr>
            <p:ph type="body" sz="quarter" idx="12"/>
          </p:nvPr>
        </p:nvSpPr>
        <p:spPr>
          <a:xfrm>
            <a:off x="193575" y="6421193"/>
            <a:ext cx="1889941" cy="307777"/>
          </a:xfrm>
        </p:spPr>
        <p:txBody>
          <a:bodyPr/>
          <a:lstStyle/>
          <a:p>
            <a:r>
              <a:rPr lang="en-US"/>
              <a:t>AR = androgen receptor.</a:t>
            </a:r>
          </a:p>
          <a:p>
            <a:r>
              <a:rPr lang="en-US"/>
              <a:t>NCCN, 2022; Cancer.net, 2021.</a:t>
            </a:r>
          </a:p>
        </p:txBody>
      </p:sp>
      <p:sp>
        <p:nvSpPr>
          <p:cNvPr id="3" name="Content Placeholder 2">
            <a:extLst>
              <a:ext uri="{FF2B5EF4-FFF2-40B4-BE49-F238E27FC236}">
                <a16:creationId xmlns:a16="http://schemas.microsoft.com/office/drawing/2014/main" id="{C870F026-243A-439C-AA9F-B848D9367303}"/>
              </a:ext>
            </a:extLst>
          </p:cNvPr>
          <p:cNvSpPr>
            <a:spLocks noGrp="1"/>
          </p:cNvSpPr>
          <p:nvPr>
            <p:ph idx="1"/>
          </p:nvPr>
        </p:nvSpPr>
        <p:spPr/>
        <p:txBody>
          <a:bodyPr>
            <a:noAutofit/>
          </a:bodyPr>
          <a:lstStyle/>
          <a:p>
            <a:r>
              <a:rPr lang="en-US" sz="2400"/>
              <a:t>AR inhibitors, such as abiraterone or enzalutamide</a:t>
            </a:r>
          </a:p>
          <a:p>
            <a:endParaRPr lang="en-US" sz="1000"/>
          </a:p>
          <a:p>
            <a:r>
              <a:rPr lang="en-US" sz="2400"/>
              <a:t>Targeted therapy with olaparib or rucaparib</a:t>
            </a:r>
          </a:p>
          <a:p>
            <a:pPr marL="0" indent="0">
              <a:buNone/>
            </a:pPr>
            <a:endParaRPr lang="en-US" sz="1000"/>
          </a:p>
          <a:p>
            <a:r>
              <a:rPr lang="en-US" sz="2400"/>
              <a:t>Chemotherapy with docetaxel, especially if there is bone pain or other cancer-related symptoms</a:t>
            </a:r>
          </a:p>
          <a:p>
            <a:pPr marL="0" indent="0">
              <a:buNone/>
            </a:pPr>
            <a:endParaRPr lang="en-US" sz="1000"/>
          </a:p>
          <a:p>
            <a:r>
              <a:rPr lang="en-US" sz="2400"/>
              <a:t>Chemotherapy with cabazitaxel if docetaxel stops working</a:t>
            </a:r>
          </a:p>
          <a:p>
            <a:pPr marL="0" indent="0">
              <a:buNone/>
            </a:pPr>
            <a:endParaRPr lang="en-US" sz="1000"/>
          </a:p>
          <a:p>
            <a:r>
              <a:rPr lang="en-US" sz="2400"/>
              <a:t>Immunotherapy with sipuleucel-T/pembrolizumab</a:t>
            </a:r>
          </a:p>
          <a:p>
            <a:pPr marL="0" indent="0">
              <a:buNone/>
            </a:pPr>
            <a:endParaRPr lang="en-US" sz="1000"/>
          </a:p>
          <a:p>
            <a:r>
              <a:rPr lang="en-US" sz="2400"/>
              <a:t>Radium-223 or a bone-modifying drug to treat cancer that has spread to the bone</a:t>
            </a:r>
          </a:p>
          <a:p>
            <a:pPr marL="0" indent="0">
              <a:buNone/>
            </a:pPr>
            <a:endParaRPr lang="en-US" sz="1000"/>
          </a:p>
          <a:p>
            <a:r>
              <a:rPr lang="en-US" sz="2400"/>
              <a:t>Lutetium: </a:t>
            </a:r>
            <a:r>
              <a:rPr lang="en-US" sz="2400" baseline="30000"/>
              <a:t>177</a:t>
            </a:r>
            <a:r>
              <a:rPr lang="en-US" sz="2400"/>
              <a:t>Lu-PSMA-617</a:t>
            </a:r>
          </a:p>
          <a:p>
            <a:endParaRPr lang="en-US" sz="2400"/>
          </a:p>
        </p:txBody>
      </p:sp>
    </p:spTree>
    <p:extLst>
      <p:ext uri="{BB962C8B-B14F-4D97-AF65-F5344CB8AC3E}">
        <p14:creationId xmlns:p14="http://schemas.microsoft.com/office/powerpoint/2010/main" val="594410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7A132D-C7DD-F641-8396-5A2890E1EE6A}"/>
              </a:ext>
            </a:extLst>
          </p:cNvPr>
          <p:cNvSpPr>
            <a:spLocks noGrp="1"/>
          </p:cNvSpPr>
          <p:nvPr>
            <p:ph idx="1"/>
          </p:nvPr>
        </p:nvSpPr>
        <p:spPr>
          <a:xfrm>
            <a:off x="285007" y="225631"/>
            <a:ext cx="11685319" cy="6236129"/>
          </a:xfrm>
        </p:spPr>
        <p:txBody>
          <a:bodyPr>
            <a:noAutofit/>
          </a:bodyPr>
          <a:lstStyle/>
          <a:p>
            <a:pPr marL="0" indent="0">
              <a:buNone/>
            </a:pPr>
            <a:r>
              <a:rPr lang="en-US" sz="1600" b="1" dirty="0"/>
              <a:t>Provided by i3 Health </a:t>
            </a:r>
          </a:p>
          <a:p>
            <a:pPr marL="0" indent="0">
              <a:buNone/>
            </a:pPr>
            <a:endParaRPr lang="en-US" sz="1300" b="1" dirty="0"/>
          </a:p>
          <a:p>
            <a:pPr marL="0" indent="0">
              <a:buNone/>
            </a:pPr>
            <a:r>
              <a:rPr lang="en-US" sz="1300" b="1" dirty="0"/>
              <a:t>ACCREDITATION </a:t>
            </a:r>
            <a:endParaRPr lang="en-US" sz="1300" dirty="0"/>
          </a:p>
          <a:p>
            <a:pPr marL="0" indent="0">
              <a:buNone/>
            </a:pPr>
            <a:r>
              <a:rPr lang="en-US" sz="1300" dirty="0"/>
              <a:t>i3 Health is accredited with distinction as a provider of nursing continuing professional development by the American Nurses Credentialing Center’s Commission on Accreditation. </a:t>
            </a:r>
          </a:p>
          <a:p>
            <a:pPr marL="0" indent="0">
              <a:buNone/>
            </a:pPr>
            <a:endParaRPr lang="en-US" sz="1300" dirty="0"/>
          </a:p>
          <a:p>
            <a:pPr marL="0" indent="0">
              <a:buNone/>
            </a:pPr>
            <a:r>
              <a:rPr lang="en-US" sz="1300" dirty="0"/>
              <a:t>A maximum of 1.0 contact hour may be earned by learners who successfully complete this continuing nursing education activity.</a:t>
            </a:r>
          </a:p>
          <a:p>
            <a:pPr marL="0" indent="0">
              <a:buNone/>
            </a:pPr>
            <a:endParaRPr lang="en-US" sz="1300" dirty="0"/>
          </a:p>
          <a:p>
            <a:pPr marL="0" indent="0">
              <a:buNone/>
            </a:pPr>
            <a:r>
              <a:rPr lang="en-US" sz="1300" b="1" dirty="0"/>
              <a:t>INSTRUCTIONS TO RECEIVE CREDIT</a:t>
            </a:r>
          </a:p>
          <a:p>
            <a:pPr marL="0" indent="0">
              <a:buNone/>
            </a:pPr>
            <a:r>
              <a:rPr lang="en-US" sz="1300" dirty="0"/>
              <a:t>An activity evaluation has been distributed. To claim credit, you must submit a completed and signed evaluation form at the conclusion of the program. Your certificate of attendance will be emailed to you in approximately 2 weeks.</a:t>
            </a:r>
          </a:p>
          <a:p>
            <a:pPr marL="0" indent="0">
              <a:buNone/>
            </a:pPr>
            <a:endParaRPr lang="en-US" sz="1300" dirty="0"/>
          </a:p>
          <a:p>
            <a:pPr marL="0" indent="0">
              <a:buNone/>
            </a:pPr>
            <a:r>
              <a:rPr lang="en-US" sz="1300" b="1" dirty="0"/>
              <a:t>UNAPPROVED USE DISCLOSURE</a:t>
            </a:r>
          </a:p>
          <a:p>
            <a:pPr marL="0" indent="0">
              <a:buNone/>
            </a:pPr>
            <a:r>
              <a:rPr lang="en-US" sz="1300" dirty="0"/>
              <a:t>This educational activity may contain discussion of published and/or investigational uses of agents that are not indicated by the FDA. The planners of this activity do not recommend the use of any agent outside of the labeled indications.  </a:t>
            </a:r>
            <a:br>
              <a:rPr lang="en-US" sz="1300" dirty="0"/>
            </a:br>
            <a:br>
              <a:rPr lang="en-US" sz="1300" dirty="0"/>
            </a:br>
            <a:r>
              <a:rPr lang="en-US" sz="1300" dirty="0"/>
              <a:t>The opinions expressed in the educational activity are those of the faculty and do not necessarily represent the views of the planners.  Please refer to the official prescribing information for each product for discussion of approved indications, contraindications, and warnings.</a:t>
            </a:r>
          </a:p>
          <a:p>
            <a:pPr marL="0" indent="0">
              <a:buNone/>
            </a:pPr>
            <a:endParaRPr lang="en-US" sz="1300" dirty="0"/>
          </a:p>
          <a:p>
            <a:pPr marL="0" indent="0">
              <a:buNone/>
            </a:pPr>
            <a:r>
              <a:rPr lang="en-US" sz="1300" b="1" dirty="0"/>
              <a:t>DISCLAIMER</a:t>
            </a:r>
          </a:p>
          <a:p>
            <a:pPr marL="0" indent="0">
              <a:buNone/>
            </a:pPr>
            <a:r>
              <a:rPr lang="en-US" sz="1300" dirty="0"/>
              <a:t>The information provided at this NCPD activity is for continuing education purposes only and is not meant to substitute for the independent medical/clinical judgment of a healthcare provider relative to diagnostic and treatment options of a specific patient’s medical condition.</a:t>
            </a:r>
          </a:p>
          <a:p>
            <a:pPr marL="0" indent="0">
              <a:buNone/>
            </a:pPr>
            <a:endParaRPr lang="en-US" sz="1300" b="1" dirty="0"/>
          </a:p>
          <a:p>
            <a:pPr marL="0" indent="0">
              <a:buNone/>
            </a:pPr>
            <a:r>
              <a:rPr lang="en-US" sz="1300" b="1" dirty="0"/>
              <a:t>COMMERCIAL SUPPORT</a:t>
            </a:r>
          </a:p>
          <a:p>
            <a:pPr marL="0" indent="0">
              <a:buNone/>
            </a:pPr>
            <a:r>
              <a:rPr lang="en-US" sz="1300" dirty="0"/>
              <a:t>This educational activity is supported by independent educational grants from Sanofi Genzyme, Merck, and AstraZeneca.</a:t>
            </a:r>
          </a:p>
        </p:txBody>
      </p:sp>
    </p:spTree>
    <p:extLst>
      <p:ext uri="{BB962C8B-B14F-4D97-AF65-F5344CB8AC3E}">
        <p14:creationId xmlns:p14="http://schemas.microsoft.com/office/powerpoint/2010/main" val="953606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2FE57-7027-AB76-814C-94117C89F4F9}"/>
              </a:ext>
            </a:extLst>
          </p:cNvPr>
          <p:cNvSpPr>
            <a:spLocks noGrp="1"/>
          </p:cNvSpPr>
          <p:nvPr>
            <p:ph type="title"/>
          </p:nvPr>
        </p:nvSpPr>
        <p:spPr/>
        <p:txBody>
          <a:bodyPr/>
          <a:lstStyle/>
          <a:p>
            <a:r>
              <a:rPr lang="en-US">
                <a:latin typeface="News Gothic MT"/>
              </a:rPr>
              <a:t>Manopause</a:t>
            </a:r>
            <a:endParaRPr lang="en-US"/>
          </a:p>
        </p:txBody>
      </p:sp>
      <p:sp>
        <p:nvSpPr>
          <p:cNvPr id="8" name="Text Placeholder 7">
            <a:extLst>
              <a:ext uri="{FF2B5EF4-FFF2-40B4-BE49-F238E27FC236}">
                <a16:creationId xmlns:a16="http://schemas.microsoft.com/office/drawing/2014/main" id="{94CC0320-AE41-3D48-6728-C117C91DF720}"/>
              </a:ext>
            </a:extLst>
          </p:cNvPr>
          <p:cNvSpPr>
            <a:spLocks noGrp="1"/>
          </p:cNvSpPr>
          <p:nvPr>
            <p:ph type="body" sz="quarter" idx="12"/>
          </p:nvPr>
        </p:nvSpPr>
        <p:spPr>
          <a:xfrm>
            <a:off x="193575" y="6575082"/>
            <a:ext cx="2609689" cy="153888"/>
          </a:xfrm>
        </p:spPr>
        <p:txBody>
          <a:bodyPr/>
          <a:lstStyle/>
          <a:p>
            <a:r>
              <a:rPr lang="en-US"/>
              <a:t>Nguyen et al, 2015; Patil &amp; Bernard, 2018. </a:t>
            </a:r>
          </a:p>
        </p:txBody>
      </p:sp>
      <p:sp>
        <p:nvSpPr>
          <p:cNvPr id="4" name="Content Placeholder 3">
            <a:extLst>
              <a:ext uri="{FF2B5EF4-FFF2-40B4-BE49-F238E27FC236}">
                <a16:creationId xmlns:a16="http://schemas.microsoft.com/office/drawing/2014/main" id="{2F066653-74EF-7E35-769E-829FF9F5461E}"/>
              </a:ext>
            </a:extLst>
          </p:cNvPr>
          <p:cNvSpPr>
            <a:spLocks noGrp="1"/>
          </p:cNvSpPr>
          <p:nvPr>
            <p:ph idx="1"/>
          </p:nvPr>
        </p:nvSpPr>
        <p:spPr>
          <a:xfrm>
            <a:off x="609600" y="1540552"/>
            <a:ext cx="10972800" cy="4373563"/>
          </a:xfrm>
        </p:spPr>
        <p:txBody>
          <a:bodyPr>
            <a:noAutofit/>
          </a:bodyPr>
          <a:lstStyle/>
          <a:p>
            <a:r>
              <a:rPr lang="en-US">
                <a:latin typeface="News Gothic MT"/>
              </a:rPr>
              <a:t>Chemical castration or orchiectomy from surgery</a:t>
            </a:r>
          </a:p>
          <a:p>
            <a:r>
              <a:rPr lang="en-US">
                <a:latin typeface="News Gothic MT"/>
              </a:rPr>
              <a:t>Sexual dysfunction</a:t>
            </a:r>
          </a:p>
          <a:p>
            <a:r>
              <a:rPr lang="en-US">
                <a:latin typeface="News Gothic MT"/>
              </a:rPr>
              <a:t>Vasomotor symptoms</a:t>
            </a:r>
          </a:p>
          <a:p>
            <a:r>
              <a:rPr lang="en-US">
                <a:latin typeface="News Gothic MT"/>
              </a:rPr>
              <a:t>Body composition and metabolism changes </a:t>
            </a:r>
          </a:p>
          <a:p>
            <a:r>
              <a:rPr lang="en-US">
                <a:latin typeface="News Gothic MT"/>
              </a:rPr>
              <a:t>Potential cardiovascular harm</a:t>
            </a:r>
          </a:p>
          <a:p>
            <a:r>
              <a:rPr lang="en-US">
                <a:latin typeface="News Gothic MT"/>
              </a:rPr>
              <a:t>Thromboembolic events</a:t>
            </a:r>
          </a:p>
          <a:p>
            <a:r>
              <a:rPr lang="en-US">
                <a:latin typeface="News Gothic MT"/>
              </a:rPr>
              <a:t>Fatigue/anemia</a:t>
            </a:r>
          </a:p>
          <a:p>
            <a:r>
              <a:rPr lang="en-US">
                <a:latin typeface="News Gothic MT"/>
              </a:rPr>
              <a:t>Neurocognitive dysfunction</a:t>
            </a:r>
          </a:p>
          <a:p>
            <a:r>
              <a:rPr lang="en-US">
                <a:latin typeface="News Gothic MT"/>
              </a:rPr>
              <a:t>Depression/emotional lability</a:t>
            </a:r>
          </a:p>
          <a:p>
            <a:r>
              <a:rPr lang="en-US">
                <a:latin typeface="News Gothic MT"/>
              </a:rPr>
              <a:t>Body image: gynecomastia/penile shrinking</a:t>
            </a:r>
            <a:endParaRPr lang="en-US"/>
          </a:p>
          <a:p>
            <a:r>
              <a:rPr lang="en-US">
                <a:latin typeface="News Gothic MT"/>
              </a:rPr>
              <a:t>ADT</a:t>
            </a:r>
            <a:endParaRPr lang="en-US"/>
          </a:p>
        </p:txBody>
      </p:sp>
    </p:spTree>
    <p:extLst>
      <p:ext uri="{BB962C8B-B14F-4D97-AF65-F5344CB8AC3E}">
        <p14:creationId xmlns:p14="http://schemas.microsoft.com/office/powerpoint/2010/main" val="3656645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Arrow Connector 22">
            <a:extLst>
              <a:ext uri="{FF2B5EF4-FFF2-40B4-BE49-F238E27FC236}">
                <a16:creationId xmlns:a16="http://schemas.microsoft.com/office/drawing/2014/main" id="{CA117D00-47E2-0B9F-2A5B-0119ABFA6417}"/>
              </a:ext>
            </a:extLst>
          </p:cNvPr>
          <p:cNvCxnSpPr>
            <a:cxnSpLocks/>
          </p:cNvCxnSpPr>
          <p:nvPr/>
        </p:nvCxnSpPr>
        <p:spPr bwMode="auto">
          <a:xfrm>
            <a:off x="4930475" y="3120056"/>
            <a:ext cx="308142" cy="0"/>
          </a:xfrm>
          <a:prstGeom prst="straightConnector1">
            <a:avLst/>
          </a:prstGeom>
          <a:ln w="28575">
            <a:solidFill>
              <a:schemeClr val="accent1"/>
            </a:solidFill>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24" name="Straight Arrow Connector 23">
            <a:extLst>
              <a:ext uri="{FF2B5EF4-FFF2-40B4-BE49-F238E27FC236}">
                <a16:creationId xmlns:a16="http://schemas.microsoft.com/office/drawing/2014/main" id="{C83C5A83-ABE9-DA8F-5713-2007D145E275}"/>
              </a:ext>
            </a:extLst>
          </p:cNvPr>
          <p:cNvCxnSpPr>
            <a:cxnSpLocks/>
          </p:cNvCxnSpPr>
          <p:nvPr/>
        </p:nvCxnSpPr>
        <p:spPr bwMode="auto">
          <a:xfrm>
            <a:off x="4930475" y="3639405"/>
            <a:ext cx="308142" cy="0"/>
          </a:xfrm>
          <a:prstGeom prst="straightConnector1">
            <a:avLst/>
          </a:prstGeom>
          <a:ln w="28575">
            <a:solidFill>
              <a:schemeClr val="accent1"/>
            </a:solidFill>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619783C3-277E-2000-1637-E28A6BF39AA9}"/>
              </a:ext>
            </a:extLst>
          </p:cNvPr>
          <p:cNvCxnSpPr>
            <a:cxnSpLocks/>
          </p:cNvCxnSpPr>
          <p:nvPr/>
        </p:nvCxnSpPr>
        <p:spPr bwMode="auto">
          <a:xfrm>
            <a:off x="4910155" y="1901981"/>
            <a:ext cx="308142" cy="0"/>
          </a:xfrm>
          <a:prstGeom prst="straightConnector1">
            <a:avLst/>
          </a:prstGeom>
          <a:ln w="28575">
            <a:solidFill>
              <a:schemeClr val="accent1"/>
            </a:solidFill>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21EC063C-035F-06FE-7625-561C6AA0B11C}"/>
              </a:ext>
            </a:extLst>
          </p:cNvPr>
          <p:cNvCxnSpPr>
            <a:cxnSpLocks/>
          </p:cNvCxnSpPr>
          <p:nvPr/>
        </p:nvCxnSpPr>
        <p:spPr bwMode="auto">
          <a:xfrm>
            <a:off x="4910155" y="2377788"/>
            <a:ext cx="308142" cy="0"/>
          </a:xfrm>
          <a:prstGeom prst="straightConnector1">
            <a:avLst/>
          </a:prstGeom>
          <a:ln w="28575">
            <a:solidFill>
              <a:schemeClr val="accent1"/>
            </a:solidFill>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sp>
        <p:nvSpPr>
          <p:cNvPr id="48130" name="Title 2">
            <a:extLst>
              <a:ext uri="{FF2B5EF4-FFF2-40B4-BE49-F238E27FC236}">
                <a16:creationId xmlns:a16="http://schemas.microsoft.com/office/drawing/2014/main" id="{948706CB-0630-4E29-B5B3-C7F3E05A668B}"/>
              </a:ext>
            </a:extLst>
          </p:cNvPr>
          <p:cNvSpPr>
            <a:spLocks noGrp="1"/>
          </p:cNvSpPr>
          <p:nvPr>
            <p:ph type="title"/>
          </p:nvPr>
        </p:nvSpPr>
        <p:spPr>
          <a:xfrm>
            <a:off x="609600" y="233255"/>
            <a:ext cx="10972800" cy="615553"/>
          </a:xfrm>
        </p:spPr>
        <p:txBody>
          <a:bodyPr/>
          <a:lstStyle/>
          <a:p>
            <a:r>
              <a:rPr lang="en-US" altLang="en-US" sz="3400"/>
              <a:t>PROfound: Olaparib for Patients With HRR Mutation</a:t>
            </a:r>
          </a:p>
        </p:txBody>
      </p:sp>
      <p:sp>
        <p:nvSpPr>
          <p:cNvPr id="15" name="Text Placeholder 14">
            <a:extLst>
              <a:ext uri="{FF2B5EF4-FFF2-40B4-BE49-F238E27FC236}">
                <a16:creationId xmlns:a16="http://schemas.microsoft.com/office/drawing/2014/main" id="{07C400B4-4AB0-191C-F2C5-DC50693295F0}"/>
              </a:ext>
            </a:extLst>
          </p:cNvPr>
          <p:cNvSpPr>
            <a:spLocks noGrp="1"/>
          </p:cNvSpPr>
          <p:nvPr>
            <p:ph type="body" sz="quarter" idx="12"/>
          </p:nvPr>
        </p:nvSpPr>
        <p:spPr>
          <a:xfrm>
            <a:off x="193575" y="6421193"/>
            <a:ext cx="8606523" cy="307777"/>
          </a:xfrm>
        </p:spPr>
        <p:txBody>
          <a:bodyPr/>
          <a:lstStyle/>
          <a:p>
            <a:r>
              <a:rPr lang="en-US" dirty="0"/>
              <a:t>NHA = next-generation hormonal agent; BID = twice a day; BICR = blind independent central review; HRR = homologous recombination repair.</a:t>
            </a:r>
          </a:p>
          <a:p>
            <a:r>
              <a:rPr lang="en-US" dirty="0"/>
              <a:t>Hussain et al, 2019; de Bono et al, 2020.</a:t>
            </a:r>
          </a:p>
        </p:txBody>
      </p:sp>
      <p:sp>
        <p:nvSpPr>
          <p:cNvPr id="28" name="Text Placeholder 27">
            <a:extLst>
              <a:ext uri="{FF2B5EF4-FFF2-40B4-BE49-F238E27FC236}">
                <a16:creationId xmlns:a16="http://schemas.microsoft.com/office/drawing/2014/main" id="{83F69D39-BF60-1F73-1A6B-DEDF476A8862}"/>
              </a:ext>
            </a:extLst>
          </p:cNvPr>
          <p:cNvSpPr>
            <a:spLocks noGrp="1"/>
          </p:cNvSpPr>
          <p:nvPr>
            <p:ph type="body" sz="quarter" idx="14"/>
          </p:nvPr>
        </p:nvSpPr>
        <p:spPr/>
        <p:txBody>
          <a:bodyPr/>
          <a:lstStyle/>
          <a:p>
            <a:r>
              <a:rPr lang="en-US" altLang="en-US"/>
              <a:t>PARP Inhibitors Better Than Abi/Enza Switch</a:t>
            </a:r>
            <a:endParaRPr lang="en-US"/>
          </a:p>
        </p:txBody>
      </p:sp>
      <p:pic>
        <p:nvPicPr>
          <p:cNvPr id="48133" name="Picture 4">
            <a:extLst>
              <a:ext uri="{FF2B5EF4-FFF2-40B4-BE49-F238E27FC236}">
                <a16:creationId xmlns:a16="http://schemas.microsoft.com/office/drawing/2014/main" id="{38A2FBAA-D272-45FF-A92F-F37A59FD5E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99" t="37459"/>
          <a:stretch/>
        </p:blipFill>
        <p:spPr bwMode="auto">
          <a:xfrm>
            <a:off x="7315579" y="3392666"/>
            <a:ext cx="4546972" cy="286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4" name="TextBox 7">
            <a:extLst>
              <a:ext uri="{FF2B5EF4-FFF2-40B4-BE49-F238E27FC236}">
                <a16:creationId xmlns:a16="http://schemas.microsoft.com/office/drawing/2014/main" id="{DD7FECF9-F3B0-4EDA-B41D-B078A6931AC8}"/>
              </a:ext>
            </a:extLst>
          </p:cNvPr>
          <p:cNvSpPr txBox="1">
            <a:spLocks noChangeArrowheads="1"/>
          </p:cNvSpPr>
          <p:nvPr/>
        </p:nvSpPr>
        <p:spPr bwMode="auto">
          <a:xfrm>
            <a:off x="8996896" y="6245389"/>
            <a:ext cx="2674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2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600" dirty="0" err="1">
                <a:latin typeface="News Gothic MT" panose="020B0503020103020203" pitchFamily="34" charset="0"/>
              </a:rPr>
              <a:t>rPFS</a:t>
            </a:r>
            <a:r>
              <a:rPr lang="en-US" altLang="en-US" sz="1600" dirty="0">
                <a:latin typeface="News Gothic MT" panose="020B0503020103020203" pitchFamily="34" charset="0"/>
              </a:rPr>
              <a:t>: 7.39 months vs 3.55 months in Cohort A</a:t>
            </a:r>
          </a:p>
        </p:txBody>
      </p:sp>
      <p:sp>
        <p:nvSpPr>
          <p:cNvPr id="2" name="Rounded Rectangle 1">
            <a:extLst>
              <a:ext uri="{FF2B5EF4-FFF2-40B4-BE49-F238E27FC236}">
                <a16:creationId xmlns:a16="http://schemas.microsoft.com/office/drawing/2014/main" id="{CF1CF126-6C6F-9566-216F-8A45475577CA}"/>
              </a:ext>
            </a:extLst>
          </p:cNvPr>
          <p:cNvSpPr/>
          <p:nvPr/>
        </p:nvSpPr>
        <p:spPr>
          <a:xfrm>
            <a:off x="416533" y="1679462"/>
            <a:ext cx="2306849" cy="2006045"/>
          </a:xfrm>
          <a:prstGeom prst="roundRect">
            <a:avLst/>
          </a:prstGeom>
          <a:solidFill>
            <a:schemeClr val="accent1">
              <a:lumMod val="20000"/>
              <a:lumOff val="80000"/>
            </a:schemeClr>
          </a:solidFill>
          <a:ln w="28575">
            <a:solidFill>
              <a:schemeClr val="accent1"/>
            </a:solidFill>
          </a:ln>
          <a:effectLst>
            <a:outerShdw blurRad="50800" dist="38100" dir="13500000" algn="br" rotWithShape="0">
              <a:prstClr val="black">
                <a:alpha val="40000"/>
              </a:prstClr>
            </a:outerShdw>
          </a:effectLst>
        </p:spPr>
        <p:txBody>
          <a:bodyPr vert="horz" lIns="91440" tIns="45720" rIns="91440" bIns="45720" rtlCol="0" anchor="ctr">
            <a:normAutofit/>
          </a:bodyPr>
          <a:lstStyle/>
          <a:p>
            <a:r>
              <a:rPr lang="en-US" sz="1200" b="1">
                <a:latin typeface="News Gothic MT" panose="020B0503020103020203" pitchFamily="34" charset="0"/>
              </a:rPr>
              <a:t>Key eligibility criteria</a:t>
            </a:r>
          </a:p>
          <a:p>
            <a:pPr marL="171450" indent="-171450">
              <a:buFont typeface="Arial" panose="020B0604020202020204" pitchFamily="34" charset="0"/>
              <a:buChar char="•"/>
            </a:pPr>
            <a:r>
              <a:rPr lang="en-US" sz="1200">
                <a:latin typeface="News Gothic MT" panose="020B0503020103020203" pitchFamily="34" charset="0"/>
              </a:rPr>
              <a:t>mCRPC with disease progression on prior NHA, eg abiraterone or enzalutamide</a:t>
            </a:r>
          </a:p>
          <a:p>
            <a:pPr marL="171450" indent="-171450">
              <a:buFont typeface="Arial" panose="020B0604020202020204" pitchFamily="34" charset="0"/>
              <a:buChar char="•"/>
            </a:pPr>
            <a:r>
              <a:rPr lang="en-US" sz="1200">
                <a:latin typeface="News Gothic MT" panose="020B0503020103020203" pitchFamily="34" charset="0"/>
              </a:rPr>
              <a:t>Alterations in ≥1 of any qualifying gene with a direct or indirect role in HRR</a:t>
            </a:r>
          </a:p>
        </p:txBody>
      </p:sp>
      <p:sp>
        <p:nvSpPr>
          <p:cNvPr id="4" name="Rounded Rectangle 3">
            <a:extLst>
              <a:ext uri="{FF2B5EF4-FFF2-40B4-BE49-F238E27FC236}">
                <a16:creationId xmlns:a16="http://schemas.microsoft.com/office/drawing/2014/main" id="{FB5045FA-73F0-994D-A483-C590A224BA72}"/>
              </a:ext>
            </a:extLst>
          </p:cNvPr>
          <p:cNvSpPr/>
          <p:nvPr/>
        </p:nvSpPr>
        <p:spPr>
          <a:xfrm>
            <a:off x="3041684" y="1717719"/>
            <a:ext cx="1868471" cy="803404"/>
          </a:xfrm>
          <a:prstGeom prst="roundRect">
            <a:avLst/>
          </a:prstGeom>
          <a:solidFill>
            <a:schemeClr val="accent3">
              <a:lumMod val="20000"/>
              <a:lumOff val="80000"/>
            </a:schemeClr>
          </a:solidFill>
          <a:ln w="28575">
            <a:solidFill>
              <a:schemeClr val="accent3"/>
            </a:solidFill>
          </a:ln>
          <a:effectLst>
            <a:outerShdw blurRad="50800" dist="38100" dir="13500000" algn="br" rotWithShape="0">
              <a:prstClr val="black">
                <a:alpha val="40000"/>
              </a:prstClr>
            </a:outerShdw>
          </a:effectLst>
        </p:spPr>
        <p:txBody>
          <a:bodyPr vert="horz" lIns="91440" tIns="45720" rIns="91440" bIns="45720" rtlCol="0" anchor="ctr">
            <a:noAutofit/>
          </a:bodyPr>
          <a:lstStyle/>
          <a:p>
            <a:pPr algn="ctr"/>
            <a:r>
              <a:rPr lang="en-US" sz="1200">
                <a:latin typeface="News Gothic MT" panose="020B0503020103020203" pitchFamily="34" charset="0"/>
              </a:rPr>
              <a:t>Cohort A:</a:t>
            </a:r>
          </a:p>
          <a:p>
            <a:pPr algn="ctr"/>
            <a:r>
              <a:rPr lang="en-US" sz="1200">
                <a:latin typeface="News Gothic MT" panose="020B0503020103020203" pitchFamily="34" charset="0"/>
              </a:rPr>
              <a:t>BRCA1, BRCA2, or ATM</a:t>
            </a:r>
          </a:p>
          <a:p>
            <a:pPr algn="ctr"/>
            <a:r>
              <a:rPr lang="en-US" sz="1200">
                <a:latin typeface="News Gothic MT" panose="020B0503020103020203" pitchFamily="34" charset="0"/>
              </a:rPr>
              <a:t>N=245</a:t>
            </a:r>
          </a:p>
        </p:txBody>
      </p:sp>
      <p:sp>
        <p:nvSpPr>
          <p:cNvPr id="5" name="Rounded Rectangle 4">
            <a:extLst>
              <a:ext uri="{FF2B5EF4-FFF2-40B4-BE49-F238E27FC236}">
                <a16:creationId xmlns:a16="http://schemas.microsoft.com/office/drawing/2014/main" id="{4CFB8372-2DA6-D266-1B50-E14A98E2E3A0}"/>
              </a:ext>
            </a:extLst>
          </p:cNvPr>
          <p:cNvSpPr/>
          <p:nvPr/>
        </p:nvSpPr>
        <p:spPr>
          <a:xfrm>
            <a:off x="3062004" y="2941531"/>
            <a:ext cx="1868471" cy="803404"/>
          </a:xfrm>
          <a:prstGeom prst="roundRect">
            <a:avLst/>
          </a:prstGeom>
          <a:solidFill>
            <a:schemeClr val="accent3">
              <a:lumMod val="20000"/>
              <a:lumOff val="80000"/>
            </a:schemeClr>
          </a:solidFill>
          <a:ln w="28575">
            <a:solidFill>
              <a:schemeClr val="accent3"/>
            </a:solidFill>
          </a:ln>
          <a:effectLst>
            <a:outerShdw blurRad="50800" dist="38100" dir="13500000" algn="br" rotWithShape="0">
              <a:prstClr val="black">
                <a:alpha val="40000"/>
              </a:prstClr>
            </a:outerShdw>
          </a:effectLst>
        </p:spPr>
        <p:txBody>
          <a:bodyPr vert="horz" lIns="91440" tIns="45720" rIns="91440" bIns="45720" rtlCol="0" anchor="ctr">
            <a:normAutofit/>
          </a:bodyPr>
          <a:lstStyle/>
          <a:p>
            <a:pPr algn="ctr"/>
            <a:r>
              <a:rPr lang="en-US" sz="1200">
                <a:latin typeface="News Gothic MT" panose="020B0503020103020203" pitchFamily="34" charset="0"/>
              </a:rPr>
              <a:t>Cohort B:</a:t>
            </a:r>
          </a:p>
          <a:p>
            <a:pPr algn="ctr"/>
            <a:r>
              <a:rPr lang="en-US" sz="1200">
                <a:latin typeface="News Gothic MT" panose="020B0503020103020203" pitchFamily="34" charset="0"/>
              </a:rPr>
              <a:t>Other alterations</a:t>
            </a:r>
          </a:p>
          <a:p>
            <a:pPr algn="ctr"/>
            <a:r>
              <a:rPr lang="en-US" sz="1200">
                <a:latin typeface="News Gothic MT" panose="020B0503020103020203" pitchFamily="34" charset="0"/>
              </a:rPr>
              <a:t>N=142</a:t>
            </a:r>
          </a:p>
        </p:txBody>
      </p:sp>
      <p:sp>
        <p:nvSpPr>
          <p:cNvPr id="6" name="Rounded Rectangle 5">
            <a:extLst>
              <a:ext uri="{FF2B5EF4-FFF2-40B4-BE49-F238E27FC236}">
                <a16:creationId xmlns:a16="http://schemas.microsoft.com/office/drawing/2014/main" id="{A3CB6788-F2AD-EC4D-73A2-FF9CA0E4FF86}"/>
              </a:ext>
            </a:extLst>
          </p:cNvPr>
          <p:cNvSpPr/>
          <p:nvPr/>
        </p:nvSpPr>
        <p:spPr>
          <a:xfrm>
            <a:off x="5260284" y="1505792"/>
            <a:ext cx="1674700" cy="596539"/>
          </a:xfrm>
          <a:prstGeom prst="roundRect">
            <a:avLst/>
          </a:prstGeom>
          <a:solidFill>
            <a:schemeClr val="bg2">
              <a:lumMod val="20000"/>
              <a:lumOff val="80000"/>
            </a:schemeClr>
          </a:solidFill>
          <a:ln w="28575">
            <a:solidFill>
              <a:schemeClr val="bg2"/>
            </a:solidFill>
          </a:ln>
          <a:effectLst>
            <a:outerShdw blurRad="50800" dist="38100" dir="13500000" algn="br" rotWithShape="0">
              <a:prstClr val="black">
                <a:alpha val="40000"/>
              </a:prstClr>
            </a:outerShdw>
          </a:effectLst>
        </p:spPr>
        <p:txBody>
          <a:bodyPr vert="horz" lIns="91440" tIns="45720" rIns="91440" bIns="45720" rtlCol="0" anchor="ctr">
            <a:noAutofit/>
          </a:bodyPr>
          <a:lstStyle/>
          <a:p>
            <a:pPr algn="ctr"/>
            <a:r>
              <a:rPr lang="en-US" sz="1200">
                <a:latin typeface="News Gothic MT" panose="020B0503020103020203" pitchFamily="34" charset="0"/>
              </a:rPr>
              <a:t>Olaparib 300 mg BID</a:t>
            </a:r>
          </a:p>
          <a:p>
            <a:pPr algn="ctr"/>
            <a:r>
              <a:rPr lang="en-US" sz="1200">
                <a:latin typeface="News Gothic MT" panose="020B0503020103020203" pitchFamily="34" charset="0"/>
              </a:rPr>
              <a:t>n=162</a:t>
            </a:r>
          </a:p>
        </p:txBody>
      </p:sp>
      <p:sp>
        <p:nvSpPr>
          <p:cNvPr id="7" name="Rounded Rectangle 6">
            <a:extLst>
              <a:ext uri="{FF2B5EF4-FFF2-40B4-BE49-F238E27FC236}">
                <a16:creationId xmlns:a16="http://schemas.microsoft.com/office/drawing/2014/main" id="{194B73B6-3870-B499-40ED-58D413B3D5D9}"/>
              </a:ext>
            </a:extLst>
          </p:cNvPr>
          <p:cNvSpPr/>
          <p:nvPr/>
        </p:nvSpPr>
        <p:spPr>
          <a:xfrm>
            <a:off x="5270444" y="2220980"/>
            <a:ext cx="1674700" cy="445039"/>
          </a:xfrm>
          <a:prstGeom prst="roundRect">
            <a:avLst/>
          </a:prstGeom>
          <a:solidFill>
            <a:schemeClr val="bg2">
              <a:lumMod val="20000"/>
              <a:lumOff val="80000"/>
            </a:schemeClr>
          </a:solidFill>
          <a:ln w="28575">
            <a:solidFill>
              <a:schemeClr val="bg2"/>
            </a:solidFill>
          </a:ln>
          <a:effectLst>
            <a:outerShdw blurRad="50800" dist="38100" dir="13500000" algn="br" rotWithShape="0">
              <a:prstClr val="black">
                <a:alpha val="40000"/>
              </a:prstClr>
            </a:outerShdw>
          </a:effectLst>
        </p:spPr>
        <p:txBody>
          <a:bodyPr vert="horz" lIns="91440" tIns="45720" rIns="91440" bIns="45720" rtlCol="0" anchor="ctr">
            <a:noAutofit/>
          </a:bodyPr>
          <a:lstStyle/>
          <a:p>
            <a:pPr algn="ctr"/>
            <a:r>
              <a:rPr lang="en-US" sz="1200">
                <a:latin typeface="News Gothic MT" panose="020B0503020103020203" pitchFamily="34" charset="0"/>
              </a:rPr>
              <a:t>Physician’s choice</a:t>
            </a:r>
          </a:p>
          <a:p>
            <a:pPr algn="ctr"/>
            <a:r>
              <a:rPr lang="en-US" sz="1200">
                <a:latin typeface="News Gothic MT" panose="020B0503020103020203" pitchFamily="34" charset="0"/>
              </a:rPr>
              <a:t>n=83</a:t>
            </a:r>
          </a:p>
        </p:txBody>
      </p:sp>
      <p:sp>
        <p:nvSpPr>
          <p:cNvPr id="8" name="Rounded Rectangle 7">
            <a:extLst>
              <a:ext uri="{FF2B5EF4-FFF2-40B4-BE49-F238E27FC236}">
                <a16:creationId xmlns:a16="http://schemas.microsoft.com/office/drawing/2014/main" id="{27594897-2E10-1775-9872-C86F9CBE850F}"/>
              </a:ext>
            </a:extLst>
          </p:cNvPr>
          <p:cNvSpPr/>
          <p:nvPr/>
        </p:nvSpPr>
        <p:spPr>
          <a:xfrm>
            <a:off x="5270444" y="2826846"/>
            <a:ext cx="1674700" cy="633672"/>
          </a:xfrm>
          <a:prstGeom prst="roundRect">
            <a:avLst/>
          </a:prstGeom>
          <a:solidFill>
            <a:schemeClr val="bg2">
              <a:lumMod val="20000"/>
              <a:lumOff val="80000"/>
            </a:schemeClr>
          </a:solidFill>
          <a:ln w="28575">
            <a:solidFill>
              <a:schemeClr val="bg2"/>
            </a:solidFill>
          </a:ln>
          <a:effectLst>
            <a:outerShdw blurRad="50800" dist="38100" dir="13500000" algn="br" rotWithShape="0">
              <a:prstClr val="black">
                <a:alpha val="40000"/>
              </a:prstClr>
            </a:outerShdw>
          </a:effectLst>
        </p:spPr>
        <p:txBody>
          <a:bodyPr vert="horz" lIns="91440" tIns="45720" rIns="91440" bIns="45720" rtlCol="0" anchor="ctr">
            <a:noAutofit/>
          </a:bodyPr>
          <a:lstStyle/>
          <a:p>
            <a:pPr algn="ctr"/>
            <a:r>
              <a:rPr lang="en-US" sz="1200">
                <a:latin typeface="News Gothic MT" panose="020B0503020103020203" pitchFamily="34" charset="0"/>
              </a:rPr>
              <a:t>Olaparib 300 mg BID</a:t>
            </a:r>
          </a:p>
          <a:p>
            <a:pPr algn="ctr"/>
            <a:r>
              <a:rPr lang="en-US" sz="1200">
                <a:latin typeface="News Gothic MT" panose="020B0503020103020203" pitchFamily="34" charset="0"/>
              </a:rPr>
              <a:t>n=94</a:t>
            </a:r>
          </a:p>
        </p:txBody>
      </p:sp>
      <p:sp>
        <p:nvSpPr>
          <p:cNvPr id="9" name="Rounded Rectangle 8">
            <a:extLst>
              <a:ext uri="{FF2B5EF4-FFF2-40B4-BE49-F238E27FC236}">
                <a16:creationId xmlns:a16="http://schemas.microsoft.com/office/drawing/2014/main" id="{552A84E2-2C61-8818-07A1-1BCDDFF06747}"/>
              </a:ext>
            </a:extLst>
          </p:cNvPr>
          <p:cNvSpPr/>
          <p:nvPr/>
        </p:nvSpPr>
        <p:spPr>
          <a:xfrm>
            <a:off x="5270444" y="3586691"/>
            <a:ext cx="1674700" cy="445033"/>
          </a:xfrm>
          <a:prstGeom prst="roundRect">
            <a:avLst/>
          </a:prstGeom>
          <a:solidFill>
            <a:schemeClr val="bg2">
              <a:lumMod val="20000"/>
              <a:lumOff val="80000"/>
            </a:schemeClr>
          </a:solidFill>
          <a:ln w="28575">
            <a:solidFill>
              <a:schemeClr val="bg2"/>
            </a:solidFill>
          </a:ln>
          <a:effectLst>
            <a:outerShdw blurRad="50800" dist="38100" dir="13500000" algn="br" rotWithShape="0">
              <a:prstClr val="black">
                <a:alpha val="40000"/>
              </a:prstClr>
            </a:outerShdw>
          </a:effectLst>
        </p:spPr>
        <p:txBody>
          <a:bodyPr vert="horz" lIns="91440" tIns="45720" rIns="91440" bIns="45720" rtlCol="0" anchor="ctr">
            <a:noAutofit/>
          </a:bodyPr>
          <a:lstStyle/>
          <a:p>
            <a:pPr algn="ctr"/>
            <a:r>
              <a:rPr lang="en-US" sz="1200">
                <a:latin typeface="News Gothic MT" panose="020B0503020103020203" pitchFamily="34" charset="0"/>
              </a:rPr>
              <a:t>Physician’s choice</a:t>
            </a:r>
          </a:p>
          <a:p>
            <a:pPr algn="ctr"/>
            <a:r>
              <a:rPr lang="en-US" sz="1200">
                <a:latin typeface="News Gothic MT" panose="020B0503020103020203" pitchFamily="34" charset="0"/>
              </a:rPr>
              <a:t>n=48</a:t>
            </a:r>
          </a:p>
        </p:txBody>
      </p:sp>
      <p:sp>
        <p:nvSpPr>
          <p:cNvPr id="10" name="TextBox 9">
            <a:extLst>
              <a:ext uri="{FF2B5EF4-FFF2-40B4-BE49-F238E27FC236}">
                <a16:creationId xmlns:a16="http://schemas.microsoft.com/office/drawing/2014/main" id="{5DA6CF09-A49A-F08A-9CE5-E13042898840}"/>
              </a:ext>
            </a:extLst>
          </p:cNvPr>
          <p:cNvSpPr txBox="1"/>
          <p:nvPr/>
        </p:nvSpPr>
        <p:spPr>
          <a:xfrm>
            <a:off x="3387098" y="2644866"/>
            <a:ext cx="1326838" cy="184666"/>
          </a:xfrm>
          <a:prstGeom prst="rect">
            <a:avLst/>
          </a:prstGeom>
        </p:spPr>
        <p:txBody>
          <a:bodyPr wrap="none" lIns="0" tIns="0" rIns="0" bIns="0" rtlCol="0">
            <a:spAutoFit/>
          </a:bodyPr>
          <a:lstStyle/>
          <a:p>
            <a:r>
              <a:rPr lang="en-US" sz="1200">
                <a:latin typeface="News Gothic MT" panose="020B0503020103020203" pitchFamily="34" charset="0"/>
              </a:rPr>
              <a:t>2:1 randomization</a:t>
            </a:r>
          </a:p>
        </p:txBody>
      </p:sp>
      <p:sp>
        <p:nvSpPr>
          <p:cNvPr id="11" name="Rounded Rectangle 10">
            <a:extLst>
              <a:ext uri="{FF2B5EF4-FFF2-40B4-BE49-F238E27FC236}">
                <a16:creationId xmlns:a16="http://schemas.microsoft.com/office/drawing/2014/main" id="{AE9F7A1B-1C9F-38A4-AB85-80BE65914B87}"/>
              </a:ext>
            </a:extLst>
          </p:cNvPr>
          <p:cNvSpPr/>
          <p:nvPr/>
        </p:nvSpPr>
        <p:spPr>
          <a:xfrm>
            <a:off x="420542" y="4695439"/>
            <a:ext cx="6672589" cy="1395187"/>
          </a:xfrm>
          <a:prstGeom prst="roundRect">
            <a:avLst/>
          </a:prstGeom>
          <a:solidFill>
            <a:schemeClr val="accent5">
              <a:lumMod val="20000"/>
              <a:lumOff val="80000"/>
            </a:schemeClr>
          </a:solidFill>
          <a:ln w="28575">
            <a:solidFill>
              <a:schemeClr val="accent5"/>
            </a:solidFill>
          </a:ln>
          <a:effectLst>
            <a:outerShdw blurRad="50800" dist="38100" dir="13500000" algn="br" rotWithShape="0">
              <a:prstClr val="black">
                <a:alpha val="40000"/>
              </a:prstClr>
            </a:outerShdw>
          </a:effectLst>
        </p:spPr>
        <p:txBody>
          <a:bodyPr vert="horz" lIns="91440" tIns="45720" rIns="91440" bIns="45720" numCol="2" rtlCol="0" anchor="ctr">
            <a:noAutofit/>
          </a:bodyPr>
          <a:lstStyle/>
          <a:p>
            <a:r>
              <a:rPr lang="en-US" sz="1200" b="1" dirty="0">
                <a:latin typeface="News Gothic MT" panose="020B0503020103020203" pitchFamily="34" charset="0"/>
              </a:rPr>
              <a:t>Primary end point:</a:t>
            </a:r>
          </a:p>
          <a:p>
            <a:pPr marL="171450" indent="-171450">
              <a:buFont typeface="Arial" panose="020B0604020202020204" pitchFamily="34" charset="0"/>
              <a:buChar char="•"/>
            </a:pPr>
            <a:r>
              <a:rPr lang="en-US" sz="1200" dirty="0">
                <a:latin typeface="News Gothic MT" panose="020B0503020103020203" pitchFamily="34" charset="0"/>
              </a:rPr>
              <a:t>Radiographic progression-free survival   (</a:t>
            </a:r>
            <a:r>
              <a:rPr lang="en-US" sz="1200" dirty="0" err="1">
                <a:latin typeface="News Gothic MT" panose="020B0503020103020203" pitchFamily="34" charset="0"/>
              </a:rPr>
              <a:t>rPFS</a:t>
            </a:r>
            <a:r>
              <a:rPr lang="en-US" sz="1200" dirty="0">
                <a:latin typeface="News Gothic MT" panose="020B0503020103020203" pitchFamily="34" charset="0"/>
              </a:rPr>
              <a:t>) in Cohort A                              (RECIST 1.1 and PCWG3 by BICR)</a:t>
            </a:r>
          </a:p>
          <a:p>
            <a:pPr marL="171450" indent="-171450">
              <a:buFont typeface="Arial" panose="020B0604020202020204" pitchFamily="34" charset="0"/>
              <a:buChar char="•"/>
            </a:pPr>
            <a:endParaRPr lang="en-US" sz="1200" dirty="0">
              <a:latin typeface="News Gothic MT" panose="020B0503020103020203" pitchFamily="34" charset="0"/>
            </a:endParaRPr>
          </a:p>
          <a:p>
            <a:pPr marL="171450" indent="-171450">
              <a:buFont typeface="Arial" panose="020B0604020202020204" pitchFamily="34" charset="0"/>
              <a:buChar char="•"/>
            </a:pPr>
            <a:endParaRPr lang="en-US" sz="1200" dirty="0">
              <a:latin typeface="News Gothic MT" panose="020B0503020103020203" pitchFamily="34" charset="0"/>
            </a:endParaRPr>
          </a:p>
          <a:p>
            <a:pPr marL="171450" indent="-171450">
              <a:buFont typeface="Arial" panose="020B0604020202020204" pitchFamily="34" charset="0"/>
              <a:buChar char="•"/>
            </a:pPr>
            <a:endParaRPr lang="en-US" sz="1200" dirty="0">
              <a:latin typeface="News Gothic MT" panose="020B0503020103020203" pitchFamily="34" charset="0"/>
            </a:endParaRPr>
          </a:p>
          <a:p>
            <a:r>
              <a:rPr lang="en-US" sz="1200" b="1" dirty="0">
                <a:latin typeface="News Gothic MT" panose="020B0503020103020203" pitchFamily="34" charset="0"/>
              </a:rPr>
              <a:t>Key secondary end points:</a:t>
            </a:r>
          </a:p>
          <a:p>
            <a:pPr marL="171450" indent="-171450">
              <a:buFont typeface="Arial" panose="020B0604020202020204" pitchFamily="34" charset="0"/>
              <a:buChar char="•"/>
            </a:pPr>
            <a:r>
              <a:rPr lang="en-US" sz="1200" dirty="0" err="1">
                <a:latin typeface="News Gothic MT" panose="020B0503020103020203" pitchFamily="34" charset="0"/>
              </a:rPr>
              <a:t>rPFS</a:t>
            </a:r>
            <a:r>
              <a:rPr lang="en-US" sz="1200" dirty="0">
                <a:latin typeface="News Gothic MT" panose="020B0503020103020203" pitchFamily="34" charset="0"/>
              </a:rPr>
              <a:t> in Cohorts A + B</a:t>
            </a:r>
          </a:p>
          <a:p>
            <a:pPr marL="171450" indent="-171450">
              <a:buFont typeface="Arial" panose="020B0604020202020204" pitchFamily="34" charset="0"/>
              <a:buChar char="•"/>
            </a:pPr>
            <a:r>
              <a:rPr lang="en-US" sz="1200" dirty="0">
                <a:latin typeface="News Gothic MT" panose="020B0503020103020203" pitchFamily="34" charset="0"/>
              </a:rPr>
              <a:t>Confirmed radiographic objective response rate (ORR) in Cohort A</a:t>
            </a:r>
          </a:p>
          <a:p>
            <a:pPr marL="171450" indent="-171450">
              <a:buFont typeface="Arial" panose="020B0604020202020204" pitchFamily="34" charset="0"/>
              <a:buChar char="•"/>
            </a:pPr>
            <a:r>
              <a:rPr lang="en-US" sz="1200" dirty="0">
                <a:latin typeface="News Gothic MT" panose="020B0503020103020203" pitchFamily="34" charset="0"/>
              </a:rPr>
              <a:t>Time to pain progression (TTPP) in Cohort A</a:t>
            </a:r>
          </a:p>
          <a:p>
            <a:pPr marL="171450" indent="-171450">
              <a:buFont typeface="Arial" panose="020B0604020202020204" pitchFamily="34" charset="0"/>
              <a:buChar char="•"/>
            </a:pPr>
            <a:r>
              <a:rPr lang="en-US" sz="1200" dirty="0">
                <a:latin typeface="News Gothic MT" panose="020B0503020103020203" pitchFamily="34" charset="0"/>
              </a:rPr>
              <a:t>Overall survival (OS) in Cohort A</a:t>
            </a:r>
          </a:p>
        </p:txBody>
      </p:sp>
      <p:graphicFrame>
        <p:nvGraphicFramePr>
          <p:cNvPr id="13" name="Table 13">
            <a:extLst>
              <a:ext uri="{FF2B5EF4-FFF2-40B4-BE49-F238E27FC236}">
                <a16:creationId xmlns:a16="http://schemas.microsoft.com/office/drawing/2014/main" id="{085880D1-8438-F35D-31F3-2979D8678684}"/>
              </a:ext>
            </a:extLst>
          </p:cNvPr>
          <p:cNvGraphicFramePr>
            <a:graphicFrameLocks noGrp="1"/>
          </p:cNvGraphicFramePr>
          <p:nvPr>
            <p:extLst>
              <p:ext uri="{D42A27DB-BD31-4B8C-83A1-F6EECF244321}">
                <p14:modId xmlns:p14="http://schemas.microsoft.com/office/powerpoint/2010/main" val="3330650461"/>
              </p:ext>
            </p:extLst>
          </p:nvPr>
        </p:nvGraphicFramePr>
        <p:xfrm>
          <a:off x="7359973" y="1514523"/>
          <a:ext cx="4424364" cy="1554480"/>
        </p:xfrm>
        <a:graphic>
          <a:graphicData uri="http://schemas.openxmlformats.org/drawingml/2006/table">
            <a:tbl>
              <a:tblPr firstRow="1" bandRow="1">
                <a:tableStyleId>{5C22544A-7EE6-4342-B048-85BDC9FD1C3A}</a:tableStyleId>
              </a:tblPr>
              <a:tblGrid>
                <a:gridCol w="1226654">
                  <a:extLst>
                    <a:ext uri="{9D8B030D-6E8A-4147-A177-3AD203B41FA5}">
                      <a16:colId xmlns:a16="http://schemas.microsoft.com/office/drawing/2014/main" val="1797933454"/>
                    </a:ext>
                  </a:extLst>
                </a:gridCol>
                <a:gridCol w="1418986">
                  <a:extLst>
                    <a:ext uri="{9D8B030D-6E8A-4147-A177-3AD203B41FA5}">
                      <a16:colId xmlns:a16="http://schemas.microsoft.com/office/drawing/2014/main" val="3716781945"/>
                    </a:ext>
                  </a:extLst>
                </a:gridCol>
                <a:gridCol w="1778724">
                  <a:extLst>
                    <a:ext uri="{9D8B030D-6E8A-4147-A177-3AD203B41FA5}">
                      <a16:colId xmlns:a16="http://schemas.microsoft.com/office/drawing/2014/main" val="1466343194"/>
                    </a:ext>
                  </a:extLst>
                </a:gridCol>
              </a:tblGrid>
              <a:tr h="370400">
                <a:tc>
                  <a:txBody>
                    <a:bodyPr/>
                    <a:lstStyle/>
                    <a:p>
                      <a:r>
                        <a:rPr lang="en-US" sz="1400">
                          <a:latin typeface="News Gothic MT" panose="020B0503020103020203" pitchFamily="34" charset="0"/>
                        </a:rPr>
                        <a:t>Cohort A</a:t>
                      </a:r>
                    </a:p>
                  </a:txBody>
                  <a:tcPr anchor="ctr"/>
                </a:tc>
                <a:tc>
                  <a:txBody>
                    <a:bodyPr/>
                    <a:lstStyle/>
                    <a:p>
                      <a:pPr algn="ctr"/>
                      <a:r>
                        <a:rPr lang="en-US" sz="1400">
                          <a:latin typeface="News Gothic MT" panose="020B0503020103020203" pitchFamily="34" charset="0"/>
                        </a:rPr>
                        <a:t>Olaparib (n=162)</a:t>
                      </a:r>
                    </a:p>
                  </a:txBody>
                  <a:tcPr anchor="ctr"/>
                </a:tc>
                <a:tc>
                  <a:txBody>
                    <a:bodyPr/>
                    <a:lstStyle/>
                    <a:p>
                      <a:pPr algn="ctr"/>
                      <a:r>
                        <a:rPr lang="en-US" sz="1400">
                          <a:latin typeface="News Gothic MT" panose="020B0503020103020203" pitchFamily="34" charset="0"/>
                        </a:rPr>
                        <a:t>Physician’s choice (n=83)</a:t>
                      </a:r>
                    </a:p>
                  </a:txBody>
                  <a:tcPr anchor="ctr"/>
                </a:tc>
                <a:extLst>
                  <a:ext uri="{0D108BD9-81ED-4DB2-BD59-A6C34878D82A}">
                    <a16:rowId xmlns:a16="http://schemas.microsoft.com/office/drawing/2014/main" val="3072247786"/>
                  </a:ext>
                </a:extLst>
              </a:tr>
              <a:tr h="370400">
                <a:tc>
                  <a:txBody>
                    <a:bodyPr/>
                    <a:lstStyle/>
                    <a:p>
                      <a:r>
                        <a:rPr lang="en-US" sz="1400">
                          <a:latin typeface="News Gothic MT" panose="020B0503020103020203" pitchFamily="34" charset="0"/>
                        </a:rPr>
                        <a:t>Median OS (months)</a:t>
                      </a:r>
                    </a:p>
                  </a:txBody>
                  <a:tcPr anchor="ctr"/>
                </a:tc>
                <a:tc>
                  <a:txBody>
                    <a:bodyPr/>
                    <a:lstStyle/>
                    <a:p>
                      <a:pPr algn="ctr"/>
                      <a:r>
                        <a:rPr lang="en-US" sz="1400">
                          <a:latin typeface="News Gothic MT" panose="020B0503020103020203" pitchFamily="34" charset="0"/>
                        </a:rPr>
                        <a:t>18.50</a:t>
                      </a:r>
                    </a:p>
                  </a:txBody>
                  <a:tcPr anchor="ctr"/>
                </a:tc>
                <a:tc>
                  <a:txBody>
                    <a:bodyPr/>
                    <a:lstStyle/>
                    <a:p>
                      <a:pPr algn="ctr"/>
                      <a:r>
                        <a:rPr lang="en-US" sz="1400">
                          <a:latin typeface="News Gothic MT" panose="020B0503020103020203" pitchFamily="34" charset="0"/>
                        </a:rPr>
                        <a:t>15.11</a:t>
                      </a:r>
                    </a:p>
                  </a:txBody>
                  <a:tcPr anchor="ctr"/>
                </a:tc>
                <a:extLst>
                  <a:ext uri="{0D108BD9-81ED-4DB2-BD59-A6C34878D82A}">
                    <a16:rowId xmlns:a16="http://schemas.microsoft.com/office/drawing/2014/main" val="1263261050"/>
                  </a:ext>
                </a:extLst>
              </a:tr>
              <a:tr h="370400">
                <a:tc>
                  <a:txBody>
                    <a:bodyPr/>
                    <a:lstStyle/>
                    <a:p>
                      <a:r>
                        <a:rPr lang="en-US" sz="1400">
                          <a:latin typeface="News Gothic MT" panose="020B0503020103020203" pitchFamily="34" charset="0"/>
                        </a:rPr>
                        <a:t>Hazard ratio</a:t>
                      </a:r>
                    </a:p>
                    <a:p>
                      <a:r>
                        <a:rPr lang="en-US" sz="1400">
                          <a:latin typeface="News Gothic MT" panose="020B0503020103020203" pitchFamily="34" charset="0"/>
                        </a:rPr>
                        <a:t>(95% CI)</a:t>
                      </a:r>
                    </a:p>
                  </a:txBody>
                  <a:tcPr anchor="ctr"/>
                </a:tc>
                <a:tc gridSpan="2">
                  <a:txBody>
                    <a:bodyPr/>
                    <a:lstStyle/>
                    <a:p>
                      <a:pPr algn="ctr"/>
                      <a:r>
                        <a:rPr lang="en-US" sz="1400">
                          <a:latin typeface="News Gothic MT" panose="020B0503020103020203" pitchFamily="34" charset="0"/>
                        </a:rPr>
                        <a:t>0.64 (0.43-0.97)</a:t>
                      </a:r>
                    </a:p>
                    <a:p>
                      <a:pPr algn="ctr"/>
                      <a:r>
                        <a:rPr lang="en-US" sz="1400" i="1">
                          <a:latin typeface="News Gothic MT" panose="020B0503020103020203" pitchFamily="34" charset="0"/>
                        </a:rPr>
                        <a:t>P</a:t>
                      </a:r>
                      <a:r>
                        <a:rPr lang="en-US" sz="1400" i="0">
                          <a:latin typeface="News Gothic MT" panose="020B0503020103020203" pitchFamily="34" charset="0"/>
                        </a:rPr>
                        <a:t>=0.0173</a:t>
                      </a:r>
                      <a:endParaRPr lang="en-US" sz="1400" i="1">
                        <a:latin typeface="News Gothic MT" panose="020B0503020103020203" pitchFamily="34" charset="0"/>
                      </a:endParaRPr>
                    </a:p>
                  </a:txBody>
                  <a:tcPr anchor="ctr"/>
                </a:tc>
                <a:tc hMerge="1">
                  <a:txBody>
                    <a:bodyPr/>
                    <a:lstStyle/>
                    <a:p>
                      <a:endParaRPr lang="en-US" sz="1400">
                        <a:latin typeface="News Gothic MT" panose="020B0503020103020203" pitchFamily="34" charset="0"/>
                      </a:endParaRPr>
                    </a:p>
                  </a:txBody>
                  <a:tcPr/>
                </a:tc>
                <a:extLst>
                  <a:ext uri="{0D108BD9-81ED-4DB2-BD59-A6C34878D82A}">
                    <a16:rowId xmlns:a16="http://schemas.microsoft.com/office/drawing/2014/main" val="1305852867"/>
                  </a:ext>
                </a:extLst>
              </a:tr>
            </a:tbl>
          </a:graphicData>
        </a:graphic>
      </p:graphicFrame>
      <p:sp>
        <p:nvSpPr>
          <p:cNvPr id="3" name="Rounded Rectangle 2">
            <a:extLst>
              <a:ext uri="{FF2B5EF4-FFF2-40B4-BE49-F238E27FC236}">
                <a16:creationId xmlns:a16="http://schemas.microsoft.com/office/drawing/2014/main" id="{2D4E423C-A0A8-B2E7-C616-49FC682B3888}"/>
              </a:ext>
            </a:extLst>
          </p:cNvPr>
          <p:cNvSpPr/>
          <p:nvPr/>
        </p:nvSpPr>
        <p:spPr>
          <a:xfrm>
            <a:off x="416533" y="3809207"/>
            <a:ext cx="1945121" cy="715030"/>
          </a:xfrm>
          <a:prstGeom prst="roundRect">
            <a:avLst/>
          </a:prstGeom>
          <a:solidFill>
            <a:schemeClr val="bg2">
              <a:lumMod val="20000"/>
              <a:lumOff val="80000"/>
            </a:schemeClr>
          </a:solidFill>
          <a:ln w="28575">
            <a:solidFill>
              <a:schemeClr val="bg2"/>
            </a:solidFill>
          </a:ln>
        </p:spPr>
        <p:txBody>
          <a:bodyPr vert="horz" lIns="91440" tIns="45720" rIns="91440" bIns="45720" rtlCol="0" anchor="ctr">
            <a:normAutofit/>
          </a:bodyPr>
          <a:lstStyle/>
          <a:p>
            <a:r>
              <a:rPr lang="en-US" sz="1200">
                <a:latin typeface="News Gothic MT" panose="020B0503020103020203" pitchFamily="34" charset="0"/>
              </a:rPr>
              <a:t> Stratification factors:</a:t>
            </a:r>
          </a:p>
          <a:p>
            <a:pPr marL="285750" indent="-285750">
              <a:buFont typeface="Arial" panose="020B0604020202020204" pitchFamily="34" charset="0"/>
              <a:buChar char="•"/>
            </a:pPr>
            <a:r>
              <a:rPr lang="en-US" sz="1200">
                <a:latin typeface="News Gothic MT" panose="020B0503020103020203" pitchFamily="34" charset="0"/>
              </a:rPr>
              <a:t>Previous taxane</a:t>
            </a:r>
          </a:p>
          <a:p>
            <a:pPr marL="285750" indent="-285750">
              <a:buFont typeface="Arial" panose="020B0604020202020204" pitchFamily="34" charset="0"/>
              <a:buChar char="•"/>
            </a:pPr>
            <a:r>
              <a:rPr lang="en-US" sz="1200">
                <a:latin typeface="News Gothic MT" panose="020B0503020103020203" pitchFamily="34" charset="0"/>
              </a:rPr>
              <a:t>Measurable disease</a:t>
            </a:r>
          </a:p>
        </p:txBody>
      </p:sp>
      <p:cxnSp>
        <p:nvCxnSpPr>
          <p:cNvPr id="16" name="Straight Arrow Connector 15">
            <a:extLst>
              <a:ext uri="{FF2B5EF4-FFF2-40B4-BE49-F238E27FC236}">
                <a16:creationId xmlns:a16="http://schemas.microsoft.com/office/drawing/2014/main" id="{527F27F5-9C57-11E3-E903-207208B65DC7}"/>
              </a:ext>
            </a:extLst>
          </p:cNvPr>
          <p:cNvCxnSpPr>
            <a:cxnSpLocks/>
          </p:cNvCxnSpPr>
          <p:nvPr/>
        </p:nvCxnSpPr>
        <p:spPr bwMode="auto">
          <a:xfrm>
            <a:off x="2723382" y="2117109"/>
            <a:ext cx="308142" cy="0"/>
          </a:xfrm>
          <a:prstGeom prst="straightConnector1">
            <a:avLst/>
          </a:prstGeom>
          <a:ln w="28575">
            <a:solidFill>
              <a:schemeClr val="accent1"/>
            </a:solidFill>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A35FE93F-7CCC-5B0F-A8B3-B0BDDB53CBA0}"/>
              </a:ext>
            </a:extLst>
          </p:cNvPr>
          <p:cNvCxnSpPr>
            <a:cxnSpLocks/>
          </p:cNvCxnSpPr>
          <p:nvPr/>
        </p:nvCxnSpPr>
        <p:spPr bwMode="auto">
          <a:xfrm>
            <a:off x="2733542" y="3345987"/>
            <a:ext cx="308142" cy="0"/>
          </a:xfrm>
          <a:prstGeom prst="straightConnector1">
            <a:avLst/>
          </a:prstGeom>
          <a:ln w="28575">
            <a:solidFill>
              <a:schemeClr val="accent1"/>
            </a:solidFill>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5119F0-60B6-B18F-7B43-4C8262E5796F}"/>
              </a:ext>
            </a:extLst>
          </p:cNvPr>
          <p:cNvSpPr>
            <a:spLocks noGrp="1"/>
          </p:cNvSpPr>
          <p:nvPr>
            <p:ph type="title"/>
          </p:nvPr>
        </p:nvSpPr>
        <p:spPr>
          <a:xfrm>
            <a:off x="5079999" y="3585952"/>
            <a:ext cx="6524711" cy="1138773"/>
          </a:xfrm>
        </p:spPr>
        <p:txBody>
          <a:bodyPr/>
          <a:lstStyle/>
          <a:p>
            <a:r>
              <a:rPr lang="en-US" sz="3400"/>
              <a:t>Can PARP Inhibitors Help More Men With Prostate Cancer?  </a:t>
            </a:r>
          </a:p>
        </p:txBody>
      </p:sp>
      <p:sp>
        <p:nvSpPr>
          <p:cNvPr id="7" name="Text Placeholder 6">
            <a:extLst>
              <a:ext uri="{FF2B5EF4-FFF2-40B4-BE49-F238E27FC236}">
                <a16:creationId xmlns:a16="http://schemas.microsoft.com/office/drawing/2014/main" id="{059429E5-7699-4207-4D39-A15CCFD5C47F}"/>
              </a:ext>
            </a:extLst>
          </p:cNvPr>
          <p:cNvSpPr>
            <a:spLocks noGrp="1"/>
          </p:cNvSpPr>
          <p:nvPr>
            <p:ph type="body" sz="quarter" idx="4294967295"/>
          </p:nvPr>
        </p:nvSpPr>
        <p:spPr>
          <a:xfrm>
            <a:off x="0" y="6575425"/>
            <a:ext cx="1090613" cy="153988"/>
          </a:xfrm>
        </p:spPr>
        <p:txBody>
          <a:bodyPr>
            <a:normAutofit fontScale="25000" lnSpcReduction="20000"/>
          </a:bodyPr>
          <a:lstStyle/>
          <a:p>
            <a:pPr marL="0" indent="0">
              <a:buNone/>
            </a:pPr>
            <a:endParaRPr lang="en-US"/>
          </a:p>
        </p:txBody>
      </p:sp>
    </p:spTree>
    <p:extLst>
      <p:ext uri="{BB962C8B-B14F-4D97-AF65-F5344CB8AC3E}">
        <p14:creationId xmlns:p14="http://schemas.microsoft.com/office/powerpoint/2010/main" val="285877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F83C6-FD44-46F4-9608-3E65AFE51310}"/>
              </a:ext>
            </a:extLst>
          </p:cNvPr>
          <p:cNvSpPr>
            <a:spLocks noGrp="1"/>
          </p:cNvSpPr>
          <p:nvPr>
            <p:ph type="title"/>
          </p:nvPr>
        </p:nvSpPr>
        <p:spPr>
          <a:xfrm>
            <a:off x="609600" y="291312"/>
            <a:ext cx="11337032" cy="1077218"/>
          </a:xfrm>
        </p:spPr>
        <p:txBody>
          <a:bodyPr/>
          <a:lstStyle/>
          <a:p>
            <a:r>
              <a:rPr lang="en-US" sz="3200"/>
              <a:t>PROpel: Olaparib + Abiraterone vs Placebo + Abiraterone</a:t>
            </a:r>
          </a:p>
        </p:txBody>
      </p:sp>
      <p:sp>
        <p:nvSpPr>
          <p:cNvPr id="13" name="Text Placeholder 12">
            <a:extLst>
              <a:ext uri="{FF2B5EF4-FFF2-40B4-BE49-F238E27FC236}">
                <a16:creationId xmlns:a16="http://schemas.microsoft.com/office/drawing/2014/main" id="{877B8F03-3DAD-BBEB-84D8-79FB57CA7BE5}"/>
              </a:ext>
            </a:extLst>
          </p:cNvPr>
          <p:cNvSpPr>
            <a:spLocks noGrp="1"/>
          </p:cNvSpPr>
          <p:nvPr>
            <p:ph type="body" sz="quarter" idx="12"/>
          </p:nvPr>
        </p:nvSpPr>
        <p:spPr>
          <a:xfrm>
            <a:off x="193575" y="6421193"/>
            <a:ext cx="6490559" cy="307777"/>
          </a:xfrm>
        </p:spPr>
        <p:txBody>
          <a:bodyPr/>
          <a:lstStyle/>
          <a:p>
            <a:r>
              <a:rPr lang="en-US"/>
              <a:t>QD = every day; HRRm = homologous recombination repair mutated; </a:t>
            </a:r>
            <a:r>
              <a:rPr lang="en-US">
                <a:latin typeface="News Gothic MT" panose="020B0503020103020203" pitchFamily="34" charset="0"/>
              </a:rPr>
              <a:t>HRQOL = health-related quality of life.</a:t>
            </a:r>
          </a:p>
          <a:p>
            <a:r>
              <a:rPr lang="en-US">
                <a:latin typeface="News Gothic MT" panose="020B0503020103020203" pitchFamily="34" charset="0"/>
              </a:rPr>
              <a:t>Saad, Armstrong et al, 2022; Clarke et al, 2022.</a:t>
            </a:r>
            <a:endParaRPr lang="en-US"/>
          </a:p>
        </p:txBody>
      </p:sp>
      <p:sp>
        <p:nvSpPr>
          <p:cNvPr id="3" name="Content Placeholder 2">
            <a:extLst>
              <a:ext uri="{FF2B5EF4-FFF2-40B4-BE49-F238E27FC236}">
                <a16:creationId xmlns:a16="http://schemas.microsoft.com/office/drawing/2014/main" id="{BDEEE4A3-BE6C-70E0-D534-63E0BFAA4C01}"/>
              </a:ext>
            </a:extLst>
          </p:cNvPr>
          <p:cNvSpPr>
            <a:spLocks noGrp="1"/>
          </p:cNvSpPr>
          <p:nvPr>
            <p:ph idx="1"/>
          </p:nvPr>
        </p:nvSpPr>
        <p:spPr>
          <a:xfrm>
            <a:off x="484908" y="1586519"/>
            <a:ext cx="10972800" cy="4373563"/>
          </a:xfrm>
        </p:spPr>
        <p:txBody>
          <a:bodyPr>
            <a:normAutofit/>
          </a:bodyPr>
          <a:lstStyle/>
          <a:p>
            <a:r>
              <a:rPr lang="en-US" sz="2400">
                <a:solidFill>
                  <a:srgbClr val="000000"/>
                </a:solidFill>
              </a:rPr>
              <a:t>Interim analysis of international, randomized, double-blind phase 3 trial (data cutoff: July 30, 2021)</a:t>
            </a:r>
            <a:endParaRPr lang="en-US" sz="2400"/>
          </a:p>
        </p:txBody>
      </p:sp>
      <p:sp>
        <p:nvSpPr>
          <p:cNvPr id="5" name="Text Placeholder 4">
            <a:extLst>
              <a:ext uri="{FF2B5EF4-FFF2-40B4-BE49-F238E27FC236}">
                <a16:creationId xmlns:a16="http://schemas.microsoft.com/office/drawing/2014/main" id="{1E18FF19-60DE-3990-CA17-5495180CE3F9}"/>
              </a:ext>
            </a:extLst>
          </p:cNvPr>
          <p:cNvSpPr>
            <a:spLocks noGrp="1"/>
          </p:cNvSpPr>
          <p:nvPr>
            <p:ph type="body" sz="quarter" idx="13"/>
          </p:nvPr>
        </p:nvSpPr>
        <p:spPr>
          <a:xfrm>
            <a:off x="622009" y="902405"/>
            <a:ext cx="10974916" cy="482133"/>
          </a:xfrm>
        </p:spPr>
        <p:txBody>
          <a:bodyPr/>
          <a:lstStyle/>
          <a:p>
            <a:r>
              <a:rPr lang="en-US" dirty="0"/>
              <a:t>First-Line </a:t>
            </a:r>
            <a:r>
              <a:rPr lang="en-US" dirty="0" err="1"/>
              <a:t>mCRPC</a:t>
            </a:r>
            <a:endParaRPr lang="en-US" dirty="0"/>
          </a:p>
        </p:txBody>
      </p:sp>
      <p:sp>
        <p:nvSpPr>
          <p:cNvPr id="4" name="Content Placeholder 7">
            <a:extLst>
              <a:ext uri="{FF2B5EF4-FFF2-40B4-BE49-F238E27FC236}">
                <a16:creationId xmlns:a16="http://schemas.microsoft.com/office/drawing/2014/main" id="{0D0E62BB-91F9-4696-8038-D8BC6E429178}"/>
              </a:ext>
            </a:extLst>
          </p:cNvPr>
          <p:cNvSpPr txBox="1">
            <a:spLocks/>
          </p:cNvSpPr>
          <p:nvPr/>
        </p:nvSpPr>
        <p:spPr bwMode="auto">
          <a:xfrm>
            <a:off x="478699" y="5242453"/>
            <a:ext cx="8079226" cy="1005840"/>
          </a:xfrm>
          <a:prstGeom prst="roundRect">
            <a:avLst/>
          </a:prstGeom>
          <a:solidFill>
            <a:schemeClr val="accent4">
              <a:lumMod val="20000"/>
              <a:lumOff val="80000"/>
            </a:schemeClr>
          </a:solidFill>
          <a:ln w="28575">
            <a:solidFill>
              <a:schemeClr val="accent4"/>
            </a:solidFill>
          </a:ln>
          <a:effectLst>
            <a:outerShdw blurRad="50800" dist="38100" dir="13500000" algn="br" rotWithShape="0">
              <a:prstClr val="black">
                <a:alpha val="40000"/>
              </a:prstClr>
            </a:outerShdw>
          </a:effectLst>
        </p:spPr>
        <p:txBody>
          <a:bodyPr vert="horz" wrap="square" lIns="91440" tIns="45720" rIns="91440" bIns="45720" numCol="2" anchor="t" anchorCtr="0" compatLnSpc="1">
            <a:prstTxWarp prst="textNoShape">
              <a:avLst/>
            </a:prstTxWarp>
          </a:bodyPr>
          <a:lstStyle>
            <a:defPPr>
              <a:defRPr lang="en-US"/>
            </a:defPPr>
            <a:lvl1pPr marL="342900" marR="0" lvl="0" indent="-342900" fontAlgn="base">
              <a:lnSpc>
                <a:spcPct val="90000"/>
              </a:lnSpc>
              <a:spcBef>
                <a:spcPts val="1000"/>
              </a:spcBef>
              <a:spcAft>
                <a:spcPts val="700"/>
              </a:spcAft>
              <a:buClr>
                <a:srgbClr val="000000"/>
              </a:buClr>
              <a:buSzTx/>
              <a:buFont typeface="Wingdings" panose="05000000000000000000" pitchFamily="2" charset="2"/>
              <a:buChar char="§"/>
              <a:tabLst/>
              <a:defRPr sz="2200" kern="0">
                <a:solidFill>
                  <a:srgbClr val="000000"/>
                </a:solidFill>
                <a:latin typeface="Calibri" panose="020F0502020204030204" pitchFamily="34" charset="0"/>
              </a:defRPr>
            </a:lvl1pPr>
            <a:lvl2pPr marL="742950" indent="-285750" fontAlgn="base">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fontAlgn="base">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fontAlgn="base">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fontAlgn="base">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fontAlgn="base">
              <a:lnSpc>
                <a:spcPct val="90000"/>
              </a:lnSpc>
              <a:spcBef>
                <a:spcPct val="35000"/>
              </a:spcBef>
              <a:spcAft>
                <a:spcPct val="25000"/>
              </a:spcAft>
              <a:buClr>
                <a:schemeClr val="accent2"/>
              </a:buClr>
              <a:buFont typeface="Arial" charset="0"/>
              <a:buChar char="–"/>
              <a:defRPr sz="1400"/>
            </a:lvl6pPr>
            <a:lvl7pPr marL="2971800" indent="-228600" fontAlgn="base">
              <a:lnSpc>
                <a:spcPct val="90000"/>
              </a:lnSpc>
              <a:spcBef>
                <a:spcPct val="35000"/>
              </a:spcBef>
              <a:spcAft>
                <a:spcPct val="25000"/>
              </a:spcAft>
              <a:buClr>
                <a:schemeClr val="accent2"/>
              </a:buClr>
              <a:buFont typeface="Arial" charset="0"/>
              <a:buChar char="–"/>
              <a:defRPr sz="1400"/>
            </a:lvl7pPr>
            <a:lvl8pPr marL="3429000" indent="-228600" fontAlgn="base">
              <a:lnSpc>
                <a:spcPct val="90000"/>
              </a:lnSpc>
              <a:spcBef>
                <a:spcPct val="35000"/>
              </a:spcBef>
              <a:spcAft>
                <a:spcPct val="25000"/>
              </a:spcAft>
              <a:buClr>
                <a:schemeClr val="accent2"/>
              </a:buClr>
              <a:buFont typeface="Arial" charset="0"/>
              <a:buChar char="–"/>
              <a:defRPr sz="1400"/>
            </a:lvl8pPr>
            <a:lvl9pPr marL="3886200" indent="-228600" fontAlgn="base">
              <a:lnSpc>
                <a:spcPct val="90000"/>
              </a:lnSpc>
              <a:spcBef>
                <a:spcPct val="35000"/>
              </a:spcBef>
              <a:spcAft>
                <a:spcPct val="25000"/>
              </a:spcAft>
              <a:buClr>
                <a:schemeClr val="accent2"/>
              </a:buClr>
              <a:buFont typeface="Arial" charset="0"/>
              <a:buChar char="–"/>
              <a:defRPr sz="1400"/>
            </a:lvl9pPr>
          </a:lstStyle>
          <a:p>
            <a:pPr marL="0" indent="0">
              <a:lnSpc>
                <a:spcPct val="100000"/>
              </a:lnSpc>
              <a:spcBef>
                <a:spcPts val="0"/>
              </a:spcBef>
              <a:spcAft>
                <a:spcPts val="0"/>
              </a:spcAft>
              <a:buNone/>
            </a:pPr>
            <a:r>
              <a:rPr lang="en-US" sz="1400" b="1">
                <a:latin typeface="News Gothic MT" panose="020B0503020103020203" pitchFamily="34" charset="0"/>
              </a:rPr>
              <a:t>Primary end point: </a:t>
            </a:r>
          </a:p>
          <a:p>
            <a:pPr marL="0" indent="0">
              <a:lnSpc>
                <a:spcPct val="100000"/>
              </a:lnSpc>
              <a:spcBef>
                <a:spcPts val="0"/>
              </a:spcBef>
              <a:spcAft>
                <a:spcPts val="0"/>
              </a:spcAft>
              <a:buNone/>
            </a:pPr>
            <a:r>
              <a:rPr lang="en-US" sz="1400" b="0">
                <a:latin typeface="News Gothic MT" panose="020B0503020103020203" pitchFamily="34" charset="0"/>
              </a:rPr>
              <a:t>rPFS by investigator</a:t>
            </a:r>
          </a:p>
          <a:p>
            <a:pPr marL="0" indent="0">
              <a:lnSpc>
                <a:spcPct val="100000"/>
              </a:lnSpc>
              <a:spcBef>
                <a:spcPts val="0"/>
              </a:spcBef>
              <a:spcAft>
                <a:spcPts val="0"/>
              </a:spcAft>
              <a:buNone/>
            </a:pPr>
            <a:endParaRPr lang="en-US" sz="1400">
              <a:latin typeface="News Gothic MT" panose="020B0503020103020203" pitchFamily="34" charset="0"/>
            </a:endParaRPr>
          </a:p>
          <a:p>
            <a:pPr marL="0" indent="0">
              <a:lnSpc>
                <a:spcPct val="100000"/>
              </a:lnSpc>
              <a:spcBef>
                <a:spcPts val="0"/>
              </a:spcBef>
              <a:spcAft>
                <a:spcPts val="0"/>
              </a:spcAft>
              <a:buNone/>
            </a:pPr>
            <a:endParaRPr lang="en-US" sz="1400" b="0">
              <a:latin typeface="News Gothic MT" panose="020B0503020103020203" pitchFamily="34" charset="0"/>
            </a:endParaRPr>
          </a:p>
          <a:p>
            <a:pPr marL="0" indent="0">
              <a:lnSpc>
                <a:spcPct val="100000"/>
              </a:lnSpc>
              <a:spcBef>
                <a:spcPts val="0"/>
              </a:spcBef>
              <a:spcAft>
                <a:spcPts val="0"/>
              </a:spcAft>
              <a:buNone/>
            </a:pPr>
            <a:endParaRPr lang="en-US" sz="1400">
              <a:latin typeface="News Gothic MT" panose="020B0503020103020203" pitchFamily="34" charset="0"/>
            </a:endParaRPr>
          </a:p>
          <a:p>
            <a:pPr marL="0" indent="0">
              <a:lnSpc>
                <a:spcPct val="100000"/>
              </a:lnSpc>
              <a:spcBef>
                <a:spcPts val="0"/>
              </a:spcBef>
              <a:spcAft>
                <a:spcPts val="0"/>
              </a:spcAft>
              <a:buNone/>
            </a:pPr>
            <a:r>
              <a:rPr lang="en-US" sz="1400" b="1">
                <a:latin typeface="News Gothic MT" panose="020B0503020103020203" pitchFamily="34" charset="0"/>
              </a:rPr>
              <a:t>Secondary end points: </a:t>
            </a:r>
          </a:p>
          <a:p>
            <a:pPr marL="0" indent="0">
              <a:lnSpc>
                <a:spcPct val="100000"/>
              </a:lnSpc>
              <a:spcBef>
                <a:spcPts val="0"/>
              </a:spcBef>
              <a:spcAft>
                <a:spcPts val="0"/>
              </a:spcAft>
              <a:buNone/>
            </a:pPr>
            <a:r>
              <a:rPr lang="en-US" sz="1400" b="0">
                <a:latin typeface="News Gothic MT" panose="020B0503020103020203" pitchFamily="34" charset="0"/>
              </a:rPr>
              <a:t>OS, time to subsequent therapy or death, PFS2, ORR, HRRm prevalence (retrospectively assessed), HRQOL, safety</a:t>
            </a:r>
          </a:p>
        </p:txBody>
      </p:sp>
      <p:sp>
        <p:nvSpPr>
          <p:cNvPr id="6" name="Text Box 45">
            <a:extLst>
              <a:ext uri="{FF2B5EF4-FFF2-40B4-BE49-F238E27FC236}">
                <a16:creationId xmlns:a16="http://schemas.microsoft.com/office/drawing/2014/main" id="{DD2DB5CD-8875-43C2-B561-456712463F26}"/>
              </a:ext>
            </a:extLst>
          </p:cNvPr>
          <p:cNvSpPr txBox="1">
            <a:spLocks noChangeArrowheads="1"/>
          </p:cNvSpPr>
          <p:nvPr/>
        </p:nvSpPr>
        <p:spPr bwMode="auto">
          <a:xfrm>
            <a:off x="478699" y="2525382"/>
            <a:ext cx="3172832" cy="2553891"/>
          </a:xfrm>
          <a:prstGeom prst="roundRect">
            <a:avLst/>
          </a:prstGeom>
          <a:solidFill>
            <a:schemeClr val="accent1">
              <a:lumMod val="20000"/>
              <a:lumOff val="80000"/>
            </a:schemeClr>
          </a:solidFill>
          <a:ln w="28575">
            <a:solidFill>
              <a:schemeClr val="accent1"/>
            </a:solidFill>
          </a:ln>
          <a:effectLst>
            <a:outerShdw blurRad="50800" dist="38100" dir="13500000" algn="br" rotWithShape="0">
              <a:prstClr val="black">
                <a:alpha val="40000"/>
              </a:prstClr>
            </a:outerShdw>
          </a:effectLst>
        </p:spPr>
        <p:txBody>
          <a:bodyPr wrap="square">
            <a:spAutoFit/>
          </a:bodyPr>
          <a:lstStyle>
            <a:defPPr>
              <a:defRPr lang="en-US"/>
            </a:defPPr>
            <a:lvl1pPr algn="ctr">
              <a:lnSpc>
                <a:spcPct val="100000"/>
              </a:lnSpc>
              <a:buClrTx/>
              <a:buFontTx/>
              <a:buNone/>
              <a:defRPr sz="1800" b="0">
                <a:solidFill>
                  <a:schemeClr val="bg1"/>
                </a:solidFill>
                <a:latin typeface="Calibri" panose="020F050202020403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defRPr>
            </a:lvl9pPr>
          </a:lstStyle>
          <a:p>
            <a:pPr algn="l"/>
            <a:r>
              <a:rPr lang="en-GB" altLang="en-US" sz="1200" b="1">
                <a:solidFill>
                  <a:schemeClr val="tx1"/>
                </a:solidFill>
                <a:latin typeface="News Gothic MT" panose="020B0503020103020203" pitchFamily="34" charset="0"/>
              </a:rPr>
              <a:t>Key eligibility criteria:</a:t>
            </a:r>
          </a:p>
          <a:p>
            <a:pPr marL="285750" indent="-285750" algn="l">
              <a:buFont typeface="Arial" panose="020B0604020202020204" pitchFamily="34" charset="0"/>
              <a:buChar char="•"/>
            </a:pPr>
            <a:r>
              <a:rPr lang="en-GB" altLang="en-US" sz="1200">
                <a:solidFill>
                  <a:schemeClr val="tx1"/>
                </a:solidFill>
                <a:latin typeface="News Gothic MT" panose="020B0503020103020203" pitchFamily="34" charset="0"/>
              </a:rPr>
              <a:t>Patients with mCRPC</a:t>
            </a:r>
          </a:p>
          <a:p>
            <a:pPr marL="285750" indent="-285750" algn="l">
              <a:buFont typeface="Arial" panose="020B0604020202020204" pitchFamily="34" charset="0"/>
              <a:buChar char="•"/>
            </a:pPr>
            <a:r>
              <a:rPr lang="en-GB" altLang="en-US" sz="1200" b="0">
                <a:solidFill>
                  <a:schemeClr val="tx1"/>
                </a:solidFill>
                <a:latin typeface="News Gothic MT" panose="020B0503020103020203" pitchFamily="34" charset="0"/>
              </a:rPr>
              <a:t>No prior tx for mCRPC</a:t>
            </a:r>
            <a:endParaRPr lang="en-GB" altLang="en-US" sz="1200">
              <a:solidFill>
                <a:schemeClr val="tx1"/>
              </a:solidFill>
              <a:latin typeface="News Gothic MT" panose="020B0503020103020203" pitchFamily="34" charset="0"/>
            </a:endParaRPr>
          </a:p>
          <a:p>
            <a:pPr marL="285750" indent="-285750" algn="l">
              <a:buFont typeface="Arial" panose="020B0604020202020204" pitchFamily="34" charset="0"/>
              <a:buChar char="•"/>
            </a:pPr>
            <a:r>
              <a:rPr lang="en-GB" altLang="en-US" sz="1200" b="0">
                <a:solidFill>
                  <a:schemeClr val="tx1"/>
                </a:solidFill>
                <a:latin typeface="News Gothic MT" panose="020B0503020103020203" pitchFamily="34" charset="0"/>
              </a:rPr>
              <a:t>Ongoing ADT</a:t>
            </a:r>
            <a:endParaRPr lang="en-GB" altLang="en-US" sz="1200">
              <a:solidFill>
                <a:schemeClr val="tx1"/>
              </a:solidFill>
              <a:latin typeface="News Gothic MT" panose="020B0503020103020203" pitchFamily="34" charset="0"/>
            </a:endParaRPr>
          </a:p>
          <a:p>
            <a:pPr marL="285750" indent="-285750" algn="l">
              <a:buFont typeface="Arial" panose="020B0604020202020204" pitchFamily="34" charset="0"/>
              <a:buChar char="•"/>
            </a:pPr>
            <a:r>
              <a:rPr lang="en-GB" altLang="en-US" sz="1200" b="0">
                <a:solidFill>
                  <a:schemeClr val="tx1"/>
                </a:solidFill>
                <a:latin typeface="News Gothic MT" panose="020B0503020103020203" pitchFamily="34" charset="0"/>
              </a:rPr>
              <a:t>Docetaxel for mHSPC allowed</a:t>
            </a:r>
            <a:endParaRPr lang="en-GB" altLang="en-US" sz="1200">
              <a:solidFill>
                <a:schemeClr val="tx1"/>
              </a:solidFill>
              <a:latin typeface="News Gothic MT" panose="020B0503020103020203" pitchFamily="34" charset="0"/>
            </a:endParaRPr>
          </a:p>
          <a:p>
            <a:pPr marL="285750" indent="-285750" algn="l">
              <a:buFont typeface="Arial" panose="020B0604020202020204" pitchFamily="34" charset="0"/>
              <a:buChar char="•"/>
            </a:pPr>
            <a:r>
              <a:rPr lang="en-GB" altLang="en-US" sz="1200" b="0">
                <a:solidFill>
                  <a:schemeClr val="tx1"/>
                </a:solidFill>
                <a:latin typeface="News Gothic MT" panose="020B0503020103020203" pitchFamily="34" charset="0"/>
              </a:rPr>
              <a:t>No prior abiraterone</a:t>
            </a:r>
            <a:endParaRPr lang="en-GB" altLang="en-US" sz="1200">
              <a:solidFill>
                <a:schemeClr val="tx1"/>
              </a:solidFill>
              <a:latin typeface="News Gothic MT" panose="020B0503020103020203" pitchFamily="34" charset="0"/>
            </a:endParaRPr>
          </a:p>
          <a:p>
            <a:pPr marL="285750" indent="-285750" algn="l">
              <a:buFont typeface="Arial" panose="020B0604020202020204" pitchFamily="34" charset="0"/>
              <a:buChar char="•"/>
            </a:pPr>
            <a:r>
              <a:rPr lang="en-GB" altLang="en-US" sz="1200" b="0">
                <a:solidFill>
                  <a:schemeClr val="tx1"/>
                </a:solidFill>
                <a:latin typeface="News Gothic MT" panose="020B0503020103020203" pitchFamily="34" charset="0"/>
              </a:rPr>
              <a:t>N</a:t>
            </a:r>
            <a:r>
              <a:rPr lang="en-US" altLang="en-US" sz="1200" b="0">
                <a:solidFill>
                  <a:schemeClr val="tx1"/>
                </a:solidFill>
                <a:latin typeface="News Gothic MT" panose="020B0503020103020203" pitchFamily="34" charset="0"/>
              </a:rPr>
              <a:t>o screening for HRR mutations required, but optional biopsies and blood collected for NGS testing</a:t>
            </a:r>
          </a:p>
          <a:p>
            <a:pPr marL="285750" indent="-285750" algn="l">
              <a:buFont typeface="Arial" panose="020B0604020202020204" pitchFamily="34" charset="0"/>
              <a:buChar char="•"/>
            </a:pPr>
            <a:r>
              <a:rPr lang="en-GB" altLang="en-US" sz="1200" b="0">
                <a:solidFill>
                  <a:schemeClr val="tx1"/>
                </a:solidFill>
                <a:latin typeface="News Gothic MT" panose="020B0503020103020203" pitchFamily="34" charset="0"/>
              </a:rPr>
              <a:t>ECOG PS 0/1</a:t>
            </a:r>
            <a:endParaRPr lang="en-US" altLang="en-US" sz="1200">
              <a:solidFill>
                <a:schemeClr val="tx1"/>
              </a:solidFill>
              <a:latin typeface="News Gothic MT" panose="020B0503020103020203" pitchFamily="34" charset="0"/>
            </a:endParaRPr>
          </a:p>
          <a:p>
            <a:r>
              <a:rPr lang="en-GB" altLang="en-US" sz="1200" b="0">
                <a:solidFill>
                  <a:schemeClr val="tx1"/>
                </a:solidFill>
                <a:latin typeface="News Gothic MT" panose="020B0503020103020203" pitchFamily="34" charset="0"/>
              </a:rPr>
              <a:t>(N=796)</a:t>
            </a:r>
            <a:endParaRPr lang="en-US" altLang="en-US" sz="1200" b="0">
              <a:solidFill>
                <a:schemeClr val="tx1"/>
              </a:solidFill>
              <a:latin typeface="News Gothic MT" panose="020B0503020103020203" pitchFamily="34" charset="0"/>
            </a:endParaRPr>
          </a:p>
        </p:txBody>
      </p:sp>
      <p:sp>
        <p:nvSpPr>
          <p:cNvPr id="7" name="Rectangle 46">
            <a:extLst>
              <a:ext uri="{FF2B5EF4-FFF2-40B4-BE49-F238E27FC236}">
                <a16:creationId xmlns:a16="http://schemas.microsoft.com/office/drawing/2014/main" id="{67A892DF-F644-405E-9433-3EE4514A5435}"/>
              </a:ext>
            </a:extLst>
          </p:cNvPr>
          <p:cNvSpPr>
            <a:spLocks noChangeArrowheads="1"/>
          </p:cNvSpPr>
          <p:nvPr/>
        </p:nvSpPr>
        <p:spPr bwMode="auto">
          <a:xfrm>
            <a:off x="9315383" y="3217551"/>
            <a:ext cx="263124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0" i="1" u="none" strike="noStrike" kern="1200" cap="none" spc="0" normalizeH="0" baseline="0" noProof="0">
                <a:ln>
                  <a:noFill/>
                </a:ln>
                <a:solidFill>
                  <a:srgbClr val="000000"/>
                </a:solidFill>
                <a:effectLst/>
                <a:uLnTx/>
                <a:uFillTx/>
                <a:latin typeface="News Gothic MT" panose="020B0503020103020203" pitchFamily="34" charset="0"/>
                <a:cs typeface="Calibri" panose="020F0502020204030204" pitchFamily="34" charset="0"/>
              </a:rPr>
              <a:t>Until radiographic progression or unacceptable toxicity</a:t>
            </a:r>
          </a:p>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altLang="en-US" sz="1400" b="0" i="1" u="none" strike="noStrike" kern="1200" cap="none" spc="0" normalizeH="0" baseline="0" noProof="0">
              <a:ln>
                <a:noFill/>
              </a:ln>
              <a:solidFill>
                <a:srgbClr val="000000"/>
              </a:solidFill>
              <a:effectLst/>
              <a:uLnTx/>
              <a:uFillTx/>
              <a:latin typeface="News Gothic MT" panose="020B0503020103020203" pitchFamily="34" charset="0"/>
              <a:cs typeface="Calibri" panose="020F0502020204030204" pitchFamily="34" charset="0"/>
            </a:endParaRPr>
          </a:p>
          <a:p>
            <a:pPr marL="0" marR="0" lvl="0" indent="0" algn="ctr" defTabSz="609493"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400" b="0" i="1" u="none" strike="noStrike" kern="1200" cap="none" spc="0" normalizeH="0" baseline="0" noProof="0">
                <a:ln>
                  <a:noFill/>
                </a:ln>
                <a:solidFill>
                  <a:srgbClr val="000000"/>
                </a:solidFill>
                <a:effectLst/>
                <a:uLnTx/>
                <a:uFillTx/>
                <a:latin typeface="News Gothic MT" panose="020B0503020103020203" pitchFamily="34" charset="0"/>
                <a:ea typeface="MS PGothic" panose="020B0600070205080204" pitchFamily="34" charset="-128"/>
                <a:cs typeface="Calibri" panose="020F0502020204030204" pitchFamily="34" charset="0"/>
              </a:rPr>
              <a:t>Crossover from placebo to </a:t>
            </a:r>
            <a:br>
              <a:rPr kumimoji="0" lang="en-US" altLang="en-US" sz="1400" b="0" i="1" u="none" strike="noStrike" kern="1200" cap="none" spc="0" normalizeH="0" baseline="0" noProof="0">
                <a:ln>
                  <a:noFill/>
                </a:ln>
                <a:solidFill>
                  <a:srgbClr val="000000"/>
                </a:solidFill>
                <a:effectLst/>
                <a:uLnTx/>
                <a:uFillTx/>
                <a:latin typeface="News Gothic MT" panose="020B0503020103020203" pitchFamily="34" charset="0"/>
                <a:ea typeface="MS PGothic" panose="020B0600070205080204" pitchFamily="34" charset="-128"/>
                <a:cs typeface="Calibri" panose="020F0502020204030204" pitchFamily="34" charset="0"/>
              </a:rPr>
            </a:br>
            <a:r>
              <a:rPr kumimoji="0" lang="en-US" altLang="en-US" sz="1400" b="0" i="1" u="none" strike="noStrike" kern="1200" cap="none" spc="0" normalizeH="0" baseline="0" noProof="0">
                <a:ln>
                  <a:noFill/>
                </a:ln>
                <a:solidFill>
                  <a:srgbClr val="000000"/>
                </a:solidFill>
                <a:effectLst/>
                <a:uLnTx/>
                <a:uFillTx/>
                <a:latin typeface="News Gothic MT" panose="020B0503020103020203" pitchFamily="34" charset="0"/>
                <a:ea typeface="MS PGothic" panose="020B0600070205080204" pitchFamily="34" charset="-128"/>
                <a:cs typeface="Calibri" panose="020F0502020204030204" pitchFamily="34" charset="0"/>
              </a:rPr>
              <a:t>olaparib not permitted</a:t>
            </a:r>
            <a:endParaRPr kumimoji="0" lang="en-US" altLang="en-US" sz="1400" b="0" i="1" u="none" strike="noStrike" kern="1200" cap="none" spc="0" normalizeH="0" baseline="0" noProof="0">
              <a:ln>
                <a:noFill/>
              </a:ln>
              <a:solidFill>
                <a:srgbClr val="000000"/>
              </a:solidFill>
              <a:effectLst/>
              <a:uLnTx/>
              <a:uFillTx/>
              <a:latin typeface="News Gothic MT" panose="020B0503020103020203" pitchFamily="34" charset="0"/>
              <a:cs typeface="Calibri" panose="020F0502020204030204" pitchFamily="34" charset="0"/>
            </a:endParaRPr>
          </a:p>
        </p:txBody>
      </p:sp>
      <p:sp>
        <p:nvSpPr>
          <p:cNvPr id="8" name="Rectangle 49">
            <a:extLst>
              <a:ext uri="{FF2B5EF4-FFF2-40B4-BE49-F238E27FC236}">
                <a16:creationId xmlns:a16="http://schemas.microsoft.com/office/drawing/2014/main" id="{66D054BE-C411-4F6B-95A1-6093EA170BF0}"/>
              </a:ext>
            </a:extLst>
          </p:cNvPr>
          <p:cNvSpPr>
            <a:spLocks noChangeArrowheads="1"/>
          </p:cNvSpPr>
          <p:nvPr/>
        </p:nvSpPr>
        <p:spPr bwMode="auto">
          <a:xfrm>
            <a:off x="6684134" y="2908241"/>
            <a:ext cx="2631249" cy="761240"/>
          </a:xfrm>
          <a:prstGeom prst="roundRect">
            <a:avLst/>
          </a:prstGeom>
          <a:solidFill>
            <a:schemeClr val="accent3">
              <a:lumMod val="20000"/>
              <a:lumOff val="80000"/>
            </a:schemeClr>
          </a:solidFill>
          <a:ln w="28575">
            <a:solidFill>
              <a:schemeClr val="accent3"/>
            </a:solidFill>
          </a:ln>
          <a:effectLst>
            <a:outerShdw blurRad="50800" dist="38100" dir="13500000" algn="br" rotWithShape="0">
              <a:prstClr val="black">
                <a:alpha val="40000"/>
              </a:prstClr>
            </a:outerShdw>
          </a:effectLst>
        </p:spPr>
        <p:txBody>
          <a:bodyPr wrap="squar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chemeClr val="tx1"/>
                </a:solidFill>
                <a:effectLst/>
                <a:uLnTx/>
                <a:uFillTx/>
                <a:latin typeface="News Gothic MT" panose="020B0503020103020203" pitchFamily="34" charset="0"/>
                <a:ea typeface="+mn-ea"/>
                <a:cs typeface="Calibri" panose="020F0502020204030204" pitchFamily="34" charset="0"/>
              </a:rPr>
              <a:t>Olaparib</a:t>
            </a:r>
            <a:r>
              <a:rPr kumimoji="0" lang="en-US" altLang="en-US" sz="1200" b="0" i="0" u="none" strike="noStrike" kern="1200" cap="none" spc="0" normalizeH="0" baseline="0" noProof="0" dirty="0">
                <a:ln>
                  <a:noFill/>
                </a:ln>
                <a:solidFill>
                  <a:schemeClr val="tx1"/>
                </a:solidFill>
                <a:effectLst/>
                <a:uLnTx/>
                <a:uFillTx/>
                <a:latin typeface="News Gothic MT" panose="020B0503020103020203" pitchFamily="34" charset="0"/>
                <a:ea typeface="+mn-ea"/>
                <a:cs typeface="Calibri" panose="020F0502020204030204" pitchFamily="34" charset="0"/>
              </a:rPr>
              <a:t> 300 mg BID +</a:t>
            </a:r>
            <a:br>
              <a:rPr kumimoji="0" lang="en-US" altLang="en-US" sz="1200" b="0" i="0" u="none" strike="noStrike" kern="1200" cap="none" spc="0" normalizeH="0" baseline="0" noProof="0" dirty="0">
                <a:ln>
                  <a:noFill/>
                </a:ln>
                <a:solidFill>
                  <a:schemeClr val="tx1"/>
                </a:solidFill>
                <a:effectLst/>
                <a:uLnTx/>
                <a:uFillTx/>
                <a:latin typeface="News Gothic MT" panose="020B0503020103020203" pitchFamily="34" charset="0"/>
                <a:ea typeface="+mn-ea"/>
                <a:cs typeface="Calibri" panose="020F0502020204030204" pitchFamily="34" charset="0"/>
              </a:rPr>
            </a:br>
            <a:r>
              <a:rPr kumimoji="0" lang="en-US" altLang="en-US" sz="1200" b="1" i="0" u="none" strike="noStrike" kern="1200" cap="none" spc="0" normalizeH="0" baseline="0" noProof="0" dirty="0">
                <a:ln>
                  <a:noFill/>
                </a:ln>
                <a:solidFill>
                  <a:schemeClr val="tx1"/>
                </a:solidFill>
                <a:effectLst/>
                <a:uLnTx/>
                <a:uFillTx/>
                <a:latin typeface="News Gothic MT" panose="020B0503020103020203" pitchFamily="34" charset="0"/>
                <a:ea typeface="+mn-ea"/>
                <a:cs typeface="Calibri" panose="020F0502020204030204" pitchFamily="34" charset="0"/>
              </a:rPr>
              <a:t>Abiraterone</a:t>
            </a:r>
            <a:r>
              <a:rPr kumimoji="0" lang="en-US" altLang="en-US" sz="1200" b="0" i="0" u="none" strike="noStrike" kern="1200" cap="none" spc="0" normalizeH="0" baseline="0" noProof="0" dirty="0">
                <a:ln>
                  <a:noFill/>
                </a:ln>
                <a:solidFill>
                  <a:schemeClr val="tx1"/>
                </a:solidFill>
                <a:effectLst/>
                <a:uLnTx/>
                <a:uFillTx/>
                <a:latin typeface="News Gothic MT" panose="020B0503020103020203" pitchFamily="34" charset="0"/>
                <a:ea typeface="+mn-ea"/>
                <a:cs typeface="Calibri" panose="020F0502020204030204" pitchFamily="34" charset="0"/>
              </a:rPr>
              <a:t> 1,000 mg QD</a:t>
            </a:r>
            <a:endParaRPr kumimoji="0" lang="en-US" altLang="en-US" sz="1200" b="0" i="0" u="none" strike="noStrike" kern="1200" cap="none" spc="0" normalizeH="0" baseline="30000" noProof="0" dirty="0">
              <a:ln>
                <a:noFill/>
              </a:ln>
              <a:solidFill>
                <a:schemeClr val="tx1"/>
              </a:solidFill>
              <a:effectLst/>
              <a:uLnTx/>
              <a:uFillTx/>
              <a:latin typeface="News Gothic MT" panose="020B0503020103020203"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chemeClr val="tx1"/>
                </a:solidFill>
                <a:effectLst/>
                <a:uLnTx/>
                <a:uFillTx/>
                <a:latin typeface="News Gothic MT" panose="020B0503020103020203" pitchFamily="34" charset="0"/>
                <a:ea typeface="+mn-ea"/>
                <a:cs typeface="Calibri" panose="020F0502020204030204" pitchFamily="34" charset="0"/>
              </a:rPr>
              <a:t>(n=399)</a:t>
            </a:r>
          </a:p>
        </p:txBody>
      </p:sp>
      <p:sp>
        <p:nvSpPr>
          <p:cNvPr id="11" name="Rectangle 50">
            <a:extLst>
              <a:ext uri="{FF2B5EF4-FFF2-40B4-BE49-F238E27FC236}">
                <a16:creationId xmlns:a16="http://schemas.microsoft.com/office/drawing/2014/main" id="{F3D677CF-1B60-4EC1-BA32-F4E31931803C}"/>
              </a:ext>
            </a:extLst>
          </p:cNvPr>
          <p:cNvSpPr>
            <a:spLocks noChangeArrowheads="1"/>
          </p:cNvSpPr>
          <p:nvPr/>
        </p:nvSpPr>
        <p:spPr bwMode="auto">
          <a:xfrm>
            <a:off x="6684134" y="3866509"/>
            <a:ext cx="2631249" cy="761240"/>
          </a:xfrm>
          <a:prstGeom prst="roundRect">
            <a:avLst/>
          </a:prstGeom>
          <a:solidFill>
            <a:schemeClr val="accent3">
              <a:lumMod val="20000"/>
              <a:lumOff val="80000"/>
            </a:schemeClr>
          </a:solidFill>
          <a:ln w="28575">
            <a:solidFill>
              <a:schemeClr val="accent3"/>
            </a:solidFill>
          </a:ln>
          <a:effectLst>
            <a:outerShdw blurRad="50800" dist="38100" dir="13500000" algn="br" rotWithShape="0">
              <a:prstClr val="black">
                <a:alpha val="40000"/>
              </a:prstClr>
            </a:outerShdw>
          </a:effectLst>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609493"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a:ln>
                  <a:noFill/>
                </a:ln>
                <a:solidFill>
                  <a:schemeClr val="tx1"/>
                </a:solidFill>
                <a:effectLst/>
                <a:uLnTx/>
                <a:uFillTx/>
                <a:latin typeface="News Gothic MT" panose="020B0503020103020203" pitchFamily="34" charset="0"/>
                <a:ea typeface="MS PGothic" panose="020B0600070205080204" pitchFamily="34" charset="-128"/>
                <a:cs typeface="Calibri" panose="020F0502020204030204" pitchFamily="34" charset="0"/>
              </a:rPr>
              <a:t>Placebo + Abiraterone </a:t>
            </a:r>
          </a:p>
          <a:p>
            <a:pPr marL="0" marR="0" lvl="0" indent="0" algn="ctr" defTabSz="609493"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a:ln>
                  <a:noFill/>
                </a:ln>
                <a:solidFill>
                  <a:schemeClr val="tx1"/>
                </a:solidFill>
                <a:effectLst/>
                <a:uLnTx/>
                <a:uFillTx/>
                <a:latin typeface="News Gothic MT" panose="020B0503020103020203" pitchFamily="34" charset="0"/>
                <a:cs typeface="Calibri" panose="020F0502020204030204" pitchFamily="34" charset="0"/>
              </a:rPr>
              <a:t>1,000 mg QD</a:t>
            </a:r>
            <a:endParaRPr kumimoji="0" lang="en-US" altLang="en-US" sz="1200" b="1" i="0" u="none" strike="noStrike" kern="1200" cap="none" spc="0" normalizeH="0" baseline="0" noProof="0">
              <a:ln>
                <a:noFill/>
              </a:ln>
              <a:solidFill>
                <a:schemeClr val="tx1"/>
              </a:solidFill>
              <a:effectLst/>
              <a:uLnTx/>
              <a:uFillTx/>
              <a:latin typeface="News Gothic MT" panose="020B0503020103020203" pitchFamily="34" charset="0"/>
              <a:ea typeface="MS PGothic" panose="020B0600070205080204" pitchFamily="34" charset="-128"/>
              <a:cs typeface="Calibri" panose="020F0502020204030204" pitchFamily="34" charset="0"/>
            </a:endParaRPr>
          </a:p>
          <a:p>
            <a:pPr marL="0" marR="0" lvl="0" indent="0" algn="ctr" defTabSz="609493"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a:ln>
                  <a:noFill/>
                </a:ln>
                <a:solidFill>
                  <a:schemeClr val="tx1"/>
                </a:solidFill>
                <a:effectLst/>
                <a:uLnTx/>
                <a:uFillTx/>
                <a:latin typeface="News Gothic MT" panose="020B0503020103020203" pitchFamily="34" charset="0"/>
                <a:ea typeface="MS PGothic" panose="020B0600070205080204" pitchFamily="34" charset="-128"/>
                <a:cs typeface="Calibri" panose="020F0502020204030204" pitchFamily="34" charset="0"/>
              </a:rPr>
              <a:t>(n=397)</a:t>
            </a:r>
          </a:p>
        </p:txBody>
      </p:sp>
      <p:sp>
        <p:nvSpPr>
          <p:cNvPr id="12" name="Line 53">
            <a:extLst>
              <a:ext uri="{FF2B5EF4-FFF2-40B4-BE49-F238E27FC236}">
                <a16:creationId xmlns:a16="http://schemas.microsoft.com/office/drawing/2014/main" id="{7C5BD050-A0FB-4DB3-B58B-05DA8345C4A9}"/>
              </a:ext>
            </a:extLst>
          </p:cNvPr>
          <p:cNvSpPr>
            <a:spLocks noChangeShapeType="1"/>
          </p:cNvSpPr>
          <p:nvPr/>
        </p:nvSpPr>
        <p:spPr bwMode="auto">
          <a:xfrm>
            <a:off x="4150503" y="3901795"/>
            <a:ext cx="466725" cy="350837"/>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14" name="Line 54">
            <a:extLst>
              <a:ext uri="{FF2B5EF4-FFF2-40B4-BE49-F238E27FC236}">
                <a16:creationId xmlns:a16="http://schemas.microsoft.com/office/drawing/2014/main" id="{FA1A02E5-70A6-4F06-B3D5-C4532D9F41BA}"/>
              </a:ext>
            </a:extLst>
          </p:cNvPr>
          <p:cNvSpPr>
            <a:spLocks noChangeShapeType="1"/>
          </p:cNvSpPr>
          <p:nvPr/>
        </p:nvSpPr>
        <p:spPr bwMode="auto">
          <a:xfrm flipV="1">
            <a:off x="4150503" y="3152767"/>
            <a:ext cx="466725" cy="347662"/>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15" name="Text Box 30">
            <a:extLst>
              <a:ext uri="{FF2B5EF4-FFF2-40B4-BE49-F238E27FC236}">
                <a16:creationId xmlns:a16="http://schemas.microsoft.com/office/drawing/2014/main" id="{E27292FE-05E0-4319-A20F-5326260A0A3D}"/>
              </a:ext>
            </a:extLst>
          </p:cNvPr>
          <p:cNvSpPr txBox="1">
            <a:spLocks noChangeArrowheads="1"/>
          </p:cNvSpPr>
          <p:nvPr/>
        </p:nvSpPr>
        <p:spPr bwMode="auto">
          <a:xfrm>
            <a:off x="4049214" y="3241890"/>
            <a:ext cx="1984580" cy="1120874"/>
          </a:xfrm>
          <a:prstGeom prst="roundRect">
            <a:avLst/>
          </a:prstGeom>
          <a:solidFill>
            <a:schemeClr val="bg2">
              <a:lumMod val="20000"/>
              <a:lumOff val="80000"/>
            </a:schemeClr>
          </a:solidFill>
          <a:ln w="28575">
            <a:solidFill>
              <a:schemeClr val="bg2"/>
            </a:solidFill>
          </a:ln>
          <a:effectLst>
            <a:outerShdw blurRad="50800" dist="38100" dir="13500000" algn="br" rotWithShape="0">
              <a:prstClr val="black">
                <a:alpha val="40000"/>
              </a:prstClr>
            </a:outerShdw>
          </a:effectLst>
        </p:spPr>
        <p:txBody>
          <a:bodyPr wrap="square" lIns="90488" tIns="44450" rIns="90488" bIns="4445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35000"/>
              </a:spcBef>
              <a:spcAft>
                <a:spcPct val="25000"/>
              </a:spcAft>
              <a:buClr>
                <a:srgbClr val="015873"/>
              </a:buClr>
              <a:buSzTx/>
              <a:buFont typeface="Wingdings" panose="05000000000000000000" pitchFamily="2" charset="2"/>
              <a:buNone/>
              <a:tabLst/>
              <a:defRPr/>
            </a:pPr>
            <a:r>
              <a:rPr kumimoji="0" lang="en-US" altLang="en-US" sz="1200" b="0" u="none" strike="noStrike" kern="1200" cap="none" spc="0" normalizeH="0" baseline="0" noProof="0">
                <a:ln>
                  <a:noFill/>
                </a:ln>
                <a:solidFill>
                  <a:srgbClr val="000000"/>
                </a:solidFill>
                <a:effectLst/>
                <a:uLnTx/>
                <a:uFillTx/>
                <a:latin typeface="News Gothic MT" panose="020B0503020103020203" pitchFamily="34" charset="0"/>
                <a:ea typeface="+mn-ea"/>
                <a:cs typeface="Calibri" panose="020F0502020204030204" pitchFamily="34" charset="0"/>
              </a:rPr>
              <a:t>Stratified by metastatic disease sites (bone only vs visceral vs other), taxane for mHSPC (yes vs no) </a:t>
            </a:r>
            <a:endParaRPr kumimoji="0" lang="en-US" altLang="en-US" sz="1200" b="0" u="none" strike="noStrike" kern="1200" cap="none" spc="0" normalizeH="0" baseline="30000" noProof="0">
              <a:ln>
                <a:noFill/>
              </a:ln>
              <a:solidFill>
                <a:srgbClr val="000000"/>
              </a:solidFill>
              <a:effectLst/>
              <a:uLnTx/>
              <a:uFillTx/>
              <a:latin typeface="News Gothic MT" panose="020B0503020103020203" pitchFamily="34" charset="0"/>
              <a:ea typeface="+mn-ea"/>
              <a:cs typeface="Calibri" panose="020F0502020204030204" pitchFamily="34" charset="0"/>
            </a:endParaRPr>
          </a:p>
        </p:txBody>
      </p:sp>
      <p:cxnSp>
        <p:nvCxnSpPr>
          <p:cNvPr id="10" name="Straight Arrow Connector 9">
            <a:extLst>
              <a:ext uri="{FF2B5EF4-FFF2-40B4-BE49-F238E27FC236}">
                <a16:creationId xmlns:a16="http://schemas.microsoft.com/office/drawing/2014/main" id="{92905CEB-AF4F-F8CB-87E9-11E940D32B74}"/>
              </a:ext>
            </a:extLst>
          </p:cNvPr>
          <p:cNvCxnSpPr>
            <a:cxnSpLocks/>
          </p:cNvCxnSpPr>
          <p:nvPr/>
        </p:nvCxnSpPr>
        <p:spPr bwMode="auto">
          <a:xfrm flipV="1">
            <a:off x="6049343" y="3290061"/>
            <a:ext cx="634791" cy="210368"/>
          </a:xfrm>
          <a:prstGeom prst="straightConnector1">
            <a:avLst/>
          </a:prstGeom>
          <a:ln w="28575">
            <a:solidFill>
              <a:schemeClr val="accent1"/>
            </a:solidFill>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4CDBC7E5-F1B9-644E-3BD8-118F0CA58B4B}"/>
              </a:ext>
            </a:extLst>
          </p:cNvPr>
          <p:cNvCxnSpPr>
            <a:cxnSpLocks/>
          </p:cNvCxnSpPr>
          <p:nvPr/>
        </p:nvCxnSpPr>
        <p:spPr bwMode="auto">
          <a:xfrm>
            <a:off x="6033794" y="4092203"/>
            <a:ext cx="650340" cy="160429"/>
          </a:xfrm>
          <a:prstGeom prst="straightConnector1">
            <a:avLst/>
          </a:prstGeom>
          <a:ln w="28575">
            <a:solidFill>
              <a:schemeClr val="accent1"/>
            </a:solidFill>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40FC8200-E949-3F54-0400-3E4CB23042C3}"/>
              </a:ext>
            </a:extLst>
          </p:cNvPr>
          <p:cNvCxnSpPr>
            <a:cxnSpLocks/>
          </p:cNvCxnSpPr>
          <p:nvPr/>
        </p:nvCxnSpPr>
        <p:spPr bwMode="auto">
          <a:xfrm>
            <a:off x="3651531" y="3802327"/>
            <a:ext cx="416587" cy="0"/>
          </a:xfrm>
          <a:prstGeom prst="straightConnector1">
            <a:avLst/>
          </a:prstGeom>
          <a:ln w="28575">
            <a:solidFill>
              <a:schemeClr val="accent1"/>
            </a:solidFill>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42077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3128CDE-205C-4269-CC04-B7423D02A285}"/>
              </a:ext>
            </a:extLst>
          </p:cNvPr>
          <p:cNvSpPr>
            <a:spLocks noGrp="1"/>
          </p:cNvSpPr>
          <p:nvPr>
            <p:ph type="title"/>
          </p:nvPr>
        </p:nvSpPr>
        <p:spPr>
          <a:xfrm>
            <a:off x="609600" y="233255"/>
            <a:ext cx="10972800" cy="646331"/>
          </a:xfrm>
        </p:spPr>
        <p:txBody>
          <a:bodyPr/>
          <a:lstStyle/>
          <a:p>
            <a:r>
              <a:rPr lang="en-US"/>
              <a:t>PROpel: Olaparib + Abiraterone (cont.)</a:t>
            </a:r>
          </a:p>
        </p:txBody>
      </p:sp>
      <p:sp>
        <p:nvSpPr>
          <p:cNvPr id="4" name="Text Placeholder 3">
            <a:extLst>
              <a:ext uri="{FF2B5EF4-FFF2-40B4-BE49-F238E27FC236}">
                <a16:creationId xmlns:a16="http://schemas.microsoft.com/office/drawing/2014/main" id="{0FCB3A9E-9E15-E6F1-C6A0-F30A9F10C856}"/>
              </a:ext>
            </a:extLst>
          </p:cNvPr>
          <p:cNvSpPr>
            <a:spLocks noGrp="1"/>
          </p:cNvSpPr>
          <p:nvPr>
            <p:ph type="body" sz="quarter" idx="12"/>
          </p:nvPr>
        </p:nvSpPr>
        <p:spPr>
          <a:xfrm>
            <a:off x="193575" y="6575082"/>
            <a:ext cx="2587247" cy="153888"/>
          </a:xfrm>
        </p:spPr>
        <p:txBody>
          <a:bodyPr/>
          <a:lstStyle/>
          <a:p>
            <a:r>
              <a:rPr lang="en-US"/>
              <a:t>Saad, Armstrong, et al, 2022; Clarke, 2022.</a:t>
            </a:r>
          </a:p>
        </p:txBody>
      </p:sp>
      <p:sp>
        <p:nvSpPr>
          <p:cNvPr id="3" name="Content Placeholder 2">
            <a:extLst>
              <a:ext uri="{FF2B5EF4-FFF2-40B4-BE49-F238E27FC236}">
                <a16:creationId xmlns:a16="http://schemas.microsoft.com/office/drawing/2014/main" id="{19A2A031-9DAB-41D3-BA55-0E35CA968060}"/>
              </a:ext>
            </a:extLst>
          </p:cNvPr>
          <p:cNvSpPr>
            <a:spLocks noGrp="1"/>
          </p:cNvSpPr>
          <p:nvPr>
            <p:ph idx="1"/>
          </p:nvPr>
        </p:nvSpPr>
        <p:spPr>
          <a:xfrm>
            <a:off x="622009" y="1684658"/>
            <a:ext cx="4151086" cy="4373563"/>
          </a:xfrm>
        </p:spPr>
        <p:txBody>
          <a:bodyPr>
            <a:normAutofit fontScale="92500" lnSpcReduction="10000"/>
          </a:bodyPr>
          <a:lstStyle/>
          <a:p>
            <a:r>
              <a:rPr lang="en-US" sz="2400"/>
              <a:t>Olaparib + abiraterone significantly reduced risk of progression or death by 34% per investigator assessment (</a:t>
            </a:r>
            <a:r>
              <a:rPr lang="en-US" sz="2400" i="1"/>
              <a:t>P</a:t>
            </a:r>
            <a:r>
              <a:rPr lang="en-US" sz="2400"/>
              <a:t>&lt;0.0001), consistent with 39% risk reduction per BICR (nominal </a:t>
            </a:r>
            <a:r>
              <a:rPr lang="en-US" sz="2400" i="1"/>
              <a:t>P</a:t>
            </a:r>
            <a:r>
              <a:rPr lang="en-US" sz="2400"/>
              <a:t>&lt;0.0001)</a:t>
            </a:r>
          </a:p>
          <a:p>
            <a:endParaRPr lang="en-US" sz="2400"/>
          </a:p>
          <a:p>
            <a:r>
              <a:rPr lang="en-US" sz="2400"/>
              <a:t>rPFS benefit with olaparib was seen across all prespecified subgroups, including HRRm and non-HRRm</a:t>
            </a:r>
          </a:p>
        </p:txBody>
      </p:sp>
      <p:sp>
        <p:nvSpPr>
          <p:cNvPr id="7" name="Text Placeholder 6">
            <a:extLst>
              <a:ext uri="{FF2B5EF4-FFF2-40B4-BE49-F238E27FC236}">
                <a16:creationId xmlns:a16="http://schemas.microsoft.com/office/drawing/2014/main" id="{D8530C7C-2457-CBE6-95EA-A6728B38BF4F}"/>
              </a:ext>
            </a:extLst>
          </p:cNvPr>
          <p:cNvSpPr>
            <a:spLocks noGrp="1"/>
          </p:cNvSpPr>
          <p:nvPr>
            <p:ph type="body" sz="quarter" idx="13"/>
          </p:nvPr>
        </p:nvSpPr>
        <p:spPr/>
        <p:txBody>
          <a:bodyPr/>
          <a:lstStyle/>
          <a:p>
            <a:r>
              <a:rPr lang="en-US"/>
              <a:t>rPFS (Primary End Point)</a:t>
            </a:r>
          </a:p>
        </p:txBody>
      </p:sp>
      <p:graphicFrame>
        <p:nvGraphicFramePr>
          <p:cNvPr id="8" name="Group 32">
            <a:extLst>
              <a:ext uri="{FF2B5EF4-FFF2-40B4-BE49-F238E27FC236}">
                <a16:creationId xmlns:a16="http://schemas.microsoft.com/office/drawing/2014/main" id="{5447BC02-A4A6-4F7D-A5F4-4DDA36C1B7CE}"/>
              </a:ext>
            </a:extLst>
          </p:cNvPr>
          <p:cNvGraphicFramePr>
            <a:graphicFrameLocks noGrp="1"/>
          </p:cNvGraphicFramePr>
          <p:nvPr>
            <p:extLst>
              <p:ext uri="{D42A27DB-BD31-4B8C-83A1-F6EECF244321}">
                <p14:modId xmlns:p14="http://schemas.microsoft.com/office/powerpoint/2010/main" val="3158368138"/>
              </p:ext>
            </p:extLst>
          </p:nvPr>
        </p:nvGraphicFramePr>
        <p:xfrm>
          <a:off x="5226146" y="1662386"/>
          <a:ext cx="6370779" cy="3590688"/>
        </p:xfrm>
        <a:graphic>
          <a:graphicData uri="http://schemas.openxmlformats.org/drawingml/2006/table">
            <a:tbl>
              <a:tblPr firstRow="1" bandRow="1">
                <a:tableStyleId>{5C22544A-7EE6-4342-B048-85BDC9FD1C3A}</a:tableStyleId>
              </a:tblPr>
              <a:tblGrid>
                <a:gridCol w="1799922">
                  <a:extLst>
                    <a:ext uri="{9D8B030D-6E8A-4147-A177-3AD203B41FA5}">
                      <a16:colId xmlns:a16="http://schemas.microsoft.com/office/drawing/2014/main" val="20000"/>
                    </a:ext>
                  </a:extLst>
                </a:gridCol>
                <a:gridCol w="1333176">
                  <a:extLst>
                    <a:ext uri="{9D8B030D-6E8A-4147-A177-3AD203B41FA5}">
                      <a16:colId xmlns:a16="http://schemas.microsoft.com/office/drawing/2014/main" val="2507132322"/>
                    </a:ext>
                  </a:extLst>
                </a:gridCol>
                <a:gridCol w="1233715">
                  <a:extLst>
                    <a:ext uri="{9D8B030D-6E8A-4147-A177-3AD203B41FA5}">
                      <a16:colId xmlns:a16="http://schemas.microsoft.com/office/drawing/2014/main" val="2848271494"/>
                    </a:ext>
                  </a:extLst>
                </a:gridCol>
                <a:gridCol w="2003966">
                  <a:extLst>
                    <a:ext uri="{9D8B030D-6E8A-4147-A177-3AD203B41FA5}">
                      <a16:colId xmlns:a16="http://schemas.microsoft.com/office/drawing/2014/main" val="1139499562"/>
                    </a:ext>
                  </a:extLst>
                </a:gridCol>
              </a:tblGrid>
              <a:tr h="467757">
                <a:tc>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b="1" u="none" strike="noStrike" cap="none" normalizeH="0" baseline="0">
                          <a:ln>
                            <a:noFill/>
                          </a:ln>
                          <a:solidFill>
                            <a:schemeClr val="bg1"/>
                          </a:solidFill>
                          <a:effectLst/>
                          <a:latin typeface="News Gothic MT" panose="020B0503020103020203" pitchFamily="34" charset="0"/>
                        </a:rPr>
                        <a:t>Outcome</a:t>
                      </a:r>
                      <a:endParaRPr kumimoji="0" lang="en-US" sz="1400" b="1" i="0" u="none" strike="noStrike" cap="none" normalizeH="0" baseline="0">
                        <a:ln>
                          <a:noFill/>
                        </a:ln>
                        <a:solidFill>
                          <a:schemeClr val="bg1"/>
                        </a:solidFill>
                        <a:effectLst/>
                        <a:latin typeface="News Gothic MT" panose="020B0503020103020203" pitchFamily="34" charset="0"/>
                      </a:endParaRPr>
                    </a:p>
                  </a:txBody>
                  <a:tcPr marL="121881" marR="121881" marT="45728" marB="45728" anchor="ctr"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1" u="none" strike="noStrike" cap="none" normalizeH="0" baseline="0">
                          <a:ln>
                            <a:noFill/>
                          </a:ln>
                          <a:solidFill>
                            <a:schemeClr val="bg1"/>
                          </a:solidFill>
                          <a:effectLst/>
                          <a:latin typeface="News Gothic MT" panose="020B0503020103020203" pitchFamily="34" charset="0"/>
                        </a:rPr>
                        <a:t>Olaparib + abiraterone</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1" u="none" strike="noStrike" cap="none" normalizeH="0" baseline="0">
                          <a:ln>
                            <a:noFill/>
                          </a:ln>
                          <a:solidFill>
                            <a:schemeClr val="bg1"/>
                          </a:solidFill>
                          <a:effectLst/>
                          <a:latin typeface="News Gothic MT" panose="020B0503020103020203" pitchFamily="34" charset="0"/>
                        </a:rPr>
                        <a:t>(n=399)</a:t>
                      </a:r>
                      <a:endParaRPr kumimoji="0" lang="en-US" sz="1400" b="1" i="0" u="none" strike="noStrike" cap="none" normalizeH="0" baseline="0">
                        <a:ln>
                          <a:noFill/>
                        </a:ln>
                        <a:solidFill>
                          <a:schemeClr val="bg1"/>
                        </a:solidFill>
                        <a:effectLst/>
                        <a:latin typeface="News Gothic MT" panose="020B0503020103020203" pitchFamily="34" charset="0"/>
                      </a:endParaRPr>
                    </a:p>
                  </a:txBody>
                  <a:tcPr marL="121881" marR="121881" marT="45728" marB="45728" anchor="ctr"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1" u="none" strike="noStrike" cap="none" normalizeH="0" baseline="0">
                          <a:ln>
                            <a:noFill/>
                          </a:ln>
                          <a:solidFill>
                            <a:schemeClr val="bg1"/>
                          </a:solidFill>
                          <a:effectLst/>
                          <a:latin typeface="News Gothic MT" panose="020B0503020103020203" pitchFamily="34" charset="0"/>
                        </a:rPr>
                        <a:t>Placebo + abiraterone</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1" u="none" strike="noStrike" cap="none" normalizeH="0" baseline="0">
                          <a:ln>
                            <a:noFill/>
                          </a:ln>
                          <a:solidFill>
                            <a:schemeClr val="bg1"/>
                          </a:solidFill>
                          <a:effectLst/>
                          <a:latin typeface="News Gothic MT" panose="020B0503020103020203" pitchFamily="34" charset="0"/>
                        </a:rPr>
                        <a:t>(n=397)</a:t>
                      </a:r>
                      <a:endParaRPr kumimoji="0" lang="en-US" sz="1400" b="1" i="0" u="none" strike="noStrike" cap="none" normalizeH="0" baseline="0">
                        <a:ln>
                          <a:noFill/>
                        </a:ln>
                        <a:solidFill>
                          <a:schemeClr val="bg1"/>
                        </a:solidFill>
                        <a:effectLst/>
                        <a:latin typeface="News Gothic MT" panose="020B0503020103020203" pitchFamily="34" charset="0"/>
                      </a:endParaRPr>
                    </a:p>
                  </a:txBody>
                  <a:tcPr marL="121881" marR="121881" marT="45728" marB="45728" anchor="ctr" horzOverflow="overflow"/>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400" b="1" u="none" strike="noStrike" cap="none" normalizeH="0" baseline="0">
                          <a:ln>
                            <a:noFill/>
                          </a:ln>
                          <a:solidFill>
                            <a:schemeClr val="bg1"/>
                          </a:solidFill>
                          <a:effectLst/>
                          <a:latin typeface="News Gothic MT" panose="020B0503020103020203" pitchFamily="34" charset="0"/>
                        </a:rPr>
                        <a:t>HR (95% CI)</a:t>
                      </a:r>
                      <a:endParaRPr kumimoji="0" lang="en-US" sz="1400" b="1" i="0" u="none" strike="noStrike" cap="none" normalizeH="0" baseline="0">
                        <a:ln>
                          <a:noFill/>
                        </a:ln>
                        <a:solidFill>
                          <a:schemeClr val="bg1"/>
                        </a:solidFill>
                        <a:effectLst/>
                        <a:latin typeface="News Gothic MT" panose="020B0503020103020203" pitchFamily="34" charset="0"/>
                      </a:endParaRPr>
                    </a:p>
                  </a:txBody>
                  <a:tcPr marL="121881" marR="121881" marT="45728" marB="45728" anchor="ctr" horzOverflow="overflow"/>
                </a:tc>
                <a:extLst>
                  <a:ext uri="{0D108BD9-81ED-4DB2-BD59-A6C34878D82A}">
                    <a16:rowId xmlns:a16="http://schemas.microsoft.com/office/drawing/2014/main" val="10000"/>
                  </a:ext>
                </a:extLst>
              </a:tr>
              <a:tr h="181262">
                <a:tc gridSpan="4">
                  <a:txBody>
                    <a:bodyPr/>
                    <a:lstStyle/>
                    <a:p>
                      <a:pPr marL="0" marR="0" lvl="0" indent="0" algn="l" defTabSz="914400" rtl="0" eaLnBrk="1" fontAlgn="base" latinLnBrk="0" hangingPunct="1">
                        <a:lnSpc>
                          <a:spcPct val="90000"/>
                        </a:lnSpc>
                        <a:spcBef>
                          <a:spcPct val="0"/>
                        </a:spcBef>
                        <a:spcAft>
                          <a:spcPts val="0"/>
                        </a:spcAft>
                        <a:buClrTx/>
                        <a:buSzTx/>
                        <a:buFontTx/>
                        <a:buNone/>
                        <a:tabLst/>
                      </a:pPr>
                      <a:r>
                        <a:rPr kumimoji="0" lang="en-US" sz="1400" b="1" u="none" strike="noStrike" kern="1200" cap="none" normalizeH="0" baseline="0">
                          <a:ln>
                            <a:noFill/>
                          </a:ln>
                          <a:solidFill>
                            <a:schemeClr val="bg1"/>
                          </a:solidFill>
                          <a:effectLst/>
                          <a:latin typeface="News Gothic MT" panose="020B0503020103020203" pitchFamily="34" charset="0"/>
                        </a:rPr>
                        <a:t>rPFS by investigator assessment (primary end point)</a:t>
                      </a:r>
                      <a:endParaRPr kumimoji="0" lang="en-US" sz="1400" b="1" i="0" u="none" strike="noStrike" kern="1200" cap="none" normalizeH="0" baseline="0">
                        <a:ln>
                          <a:noFill/>
                        </a:ln>
                        <a:solidFill>
                          <a:schemeClr val="bg1"/>
                        </a:solidFill>
                        <a:effectLst/>
                        <a:latin typeface="News Gothic MT" panose="020B0503020103020203" pitchFamily="34" charset="0"/>
                        <a:ea typeface="+mn-ea"/>
                        <a:cs typeface="+mn-cs"/>
                      </a:endParaRPr>
                    </a:p>
                  </a:txBody>
                  <a:tcPr marL="121881" marR="121881" marT="45728" marB="45728" anchor="ctr" horzOverflow="overflow">
                    <a:solidFill>
                      <a:srgbClr val="568E1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22618741"/>
                  </a:ext>
                </a:extLst>
              </a:tr>
              <a:tr h="304046">
                <a:tc>
                  <a:txBody>
                    <a:bodyPr/>
                    <a:lstStyle/>
                    <a:p>
                      <a:pPr marL="123825" marR="0" lvl="0" indent="0" algn="l" defTabSz="914400" rtl="0" eaLnBrk="1" fontAlgn="base" latinLnBrk="0" hangingPunct="1">
                        <a:lnSpc>
                          <a:spcPct val="90000"/>
                        </a:lnSpc>
                        <a:spcBef>
                          <a:spcPct val="0"/>
                        </a:spcBef>
                        <a:spcAft>
                          <a:spcPts val="0"/>
                        </a:spcAft>
                        <a:buClrTx/>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Median, months</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881" marR="121881" marT="45728" marB="45728" anchor="ctr" horzOverflow="overflow">
                    <a:solidFill>
                      <a:srgbClr val="E9EFE7"/>
                    </a:solidFill>
                  </a:tcPr>
                </a:tc>
                <a:tc>
                  <a:txBody>
                    <a:bodyPr/>
                    <a:lstStyle/>
                    <a:p>
                      <a:pPr marL="123825" marR="0" lvl="0" indent="0" algn="ctr" defTabSz="914400" rtl="0" eaLnBrk="1" fontAlgn="base" latinLnBrk="0" hangingPunct="1">
                        <a:lnSpc>
                          <a:spcPct val="90000"/>
                        </a:lnSpc>
                        <a:spcBef>
                          <a:spcPct val="0"/>
                        </a:spcBef>
                        <a:spcAft>
                          <a:spcPts val="0"/>
                        </a:spcAft>
                        <a:buClrTx/>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24.8</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881" marR="121881" marT="45728" marB="45728" anchor="ctr" horzOverflow="overflow">
                    <a:solidFill>
                      <a:srgbClr val="E9EFE7"/>
                    </a:solidFill>
                  </a:tcPr>
                </a:tc>
                <a:tc>
                  <a:txBody>
                    <a:bodyPr/>
                    <a:lstStyle/>
                    <a:p>
                      <a:pPr marL="123825" marR="0" lvl="0" indent="0" algn="ctr" defTabSz="914400" rtl="0" eaLnBrk="1" fontAlgn="base" latinLnBrk="0" hangingPunct="1">
                        <a:lnSpc>
                          <a:spcPct val="90000"/>
                        </a:lnSpc>
                        <a:spcBef>
                          <a:spcPct val="0"/>
                        </a:spcBef>
                        <a:spcAft>
                          <a:spcPts val="0"/>
                        </a:spcAft>
                        <a:buClrTx/>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16.6</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881" marR="121881" marT="45728" marB="45728" anchor="ctr" horzOverflow="overflow">
                    <a:solidFill>
                      <a:srgbClr val="E9EFE7"/>
                    </a:solidFill>
                  </a:tcPr>
                </a:tc>
                <a:tc>
                  <a:txBody>
                    <a:bodyPr/>
                    <a:lstStyle/>
                    <a:p>
                      <a:pPr marL="123825" marR="0" lvl="0" indent="0" algn="ctr" defTabSz="914400" rtl="0" eaLnBrk="1" fontAlgn="base" latinLnBrk="0" hangingPunct="1">
                        <a:lnSpc>
                          <a:spcPct val="90000"/>
                        </a:lnSpc>
                        <a:spcBef>
                          <a:spcPct val="0"/>
                        </a:spcBef>
                        <a:spcAft>
                          <a:spcPts val="0"/>
                        </a:spcAft>
                        <a:buClrTx/>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0.66 (0.54-0.81; </a:t>
                      </a:r>
                      <a:r>
                        <a:rPr kumimoji="0" lang="en-US" sz="1400" b="0" i="1" u="none" strike="noStrike" cap="none" normalizeH="0" baseline="0">
                          <a:ln>
                            <a:noFill/>
                          </a:ln>
                          <a:solidFill>
                            <a:schemeClr val="bg2">
                              <a:lumMod val="10000"/>
                            </a:schemeClr>
                          </a:solidFill>
                          <a:effectLst/>
                          <a:latin typeface="News Gothic MT" panose="020B0503020103020203" pitchFamily="34" charset="0"/>
                        </a:rPr>
                        <a:t>P</a:t>
                      </a:r>
                      <a:r>
                        <a:rPr kumimoji="0" lang="en-US" sz="1400" b="0" u="none" strike="noStrike" cap="none" normalizeH="0" baseline="0">
                          <a:ln>
                            <a:noFill/>
                          </a:ln>
                          <a:solidFill>
                            <a:schemeClr val="bg2">
                              <a:lumMod val="10000"/>
                            </a:schemeClr>
                          </a:solidFill>
                          <a:effectLst/>
                          <a:latin typeface="News Gothic MT" panose="020B0503020103020203" pitchFamily="34" charset="0"/>
                        </a:rPr>
                        <a:t>&lt;0.0001)</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881" marR="121881" marT="45728" marB="45728" anchor="ctr" horzOverflow="overflow">
                    <a:solidFill>
                      <a:srgbClr val="E9EFE7"/>
                    </a:solidFill>
                  </a:tcPr>
                </a:tc>
                <a:extLst>
                  <a:ext uri="{0D108BD9-81ED-4DB2-BD59-A6C34878D82A}">
                    <a16:rowId xmlns:a16="http://schemas.microsoft.com/office/drawing/2014/main" val="3145228007"/>
                  </a:ext>
                </a:extLst>
              </a:tr>
              <a:tr h="181262">
                <a:tc>
                  <a:txBody>
                    <a:bodyPr/>
                    <a:lstStyle/>
                    <a:p>
                      <a:pPr marL="123825" marR="0" lvl="0" indent="0" algn="l" defTabSz="914400" rtl="0" eaLnBrk="1" fontAlgn="base" latinLnBrk="0" hangingPunct="1">
                        <a:lnSpc>
                          <a:spcPct val="90000"/>
                        </a:lnSpc>
                        <a:spcBef>
                          <a:spcPct val="0"/>
                        </a:spcBef>
                        <a:spcAft>
                          <a:spcPts val="0"/>
                        </a:spcAft>
                        <a:buClrTx/>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12-month</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881" marR="121881" marT="45728" marB="45728" anchor="ctr" horzOverflow="overflow">
                    <a:solidFill>
                      <a:srgbClr val="D1DBCC"/>
                    </a:solidFill>
                  </a:tcPr>
                </a:tc>
                <a:tc>
                  <a:txBody>
                    <a:bodyPr/>
                    <a:lstStyle/>
                    <a:p>
                      <a:pPr marL="123825" marR="0" lvl="0" indent="0" algn="ctr" defTabSz="914400" rtl="0" eaLnBrk="1" fontAlgn="base" latinLnBrk="0" hangingPunct="1">
                        <a:lnSpc>
                          <a:spcPct val="90000"/>
                        </a:lnSpc>
                        <a:spcBef>
                          <a:spcPct val="0"/>
                        </a:spcBef>
                        <a:spcAft>
                          <a:spcPts val="0"/>
                        </a:spcAft>
                        <a:buClrTx/>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71.8%</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881" marR="121881" marT="45728" marB="45728" anchor="ctr" horzOverflow="overflow">
                    <a:solidFill>
                      <a:srgbClr val="D1DBCC"/>
                    </a:solidFill>
                  </a:tcPr>
                </a:tc>
                <a:tc>
                  <a:txBody>
                    <a:bodyPr/>
                    <a:lstStyle/>
                    <a:p>
                      <a:pPr marL="123825" marR="0" lvl="0" indent="0" algn="ctr" defTabSz="914400" rtl="0" eaLnBrk="1" fontAlgn="base" latinLnBrk="0" hangingPunct="1">
                        <a:lnSpc>
                          <a:spcPct val="90000"/>
                        </a:lnSpc>
                        <a:spcBef>
                          <a:spcPct val="0"/>
                        </a:spcBef>
                        <a:spcAft>
                          <a:spcPts val="0"/>
                        </a:spcAft>
                        <a:buClrTx/>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63.4%</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881" marR="121881" marT="45728" marB="45728" anchor="ctr" horzOverflow="overflow">
                    <a:solidFill>
                      <a:srgbClr val="D1DBCC"/>
                    </a:solidFill>
                  </a:tcPr>
                </a:tc>
                <a:tc>
                  <a:txBody>
                    <a:bodyPr/>
                    <a:lstStyle/>
                    <a:p>
                      <a:pPr marL="123825" marR="0" lvl="0" indent="0" algn="ctr" defTabSz="914400" rtl="0" eaLnBrk="1" fontAlgn="base" latinLnBrk="0" hangingPunct="1">
                        <a:lnSpc>
                          <a:spcPct val="90000"/>
                        </a:lnSpc>
                        <a:spcBef>
                          <a:spcPct val="0"/>
                        </a:spcBef>
                        <a:spcAft>
                          <a:spcPts val="0"/>
                        </a:spcAft>
                        <a:buClrTx/>
                        <a:buSzTx/>
                        <a:buFont typeface="Wingdings" pitchFamily="2" charset="2"/>
                        <a:buNone/>
                        <a:tabLst/>
                      </a:pP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881" marR="121881" marT="45728" marB="45728" anchor="ctr" horzOverflow="overflow">
                    <a:solidFill>
                      <a:srgbClr val="D1DBCC"/>
                    </a:solidFill>
                  </a:tcPr>
                </a:tc>
                <a:extLst>
                  <a:ext uri="{0D108BD9-81ED-4DB2-BD59-A6C34878D82A}">
                    <a16:rowId xmlns:a16="http://schemas.microsoft.com/office/drawing/2014/main" val="3805832604"/>
                  </a:ext>
                </a:extLst>
              </a:tr>
              <a:tr h="181262">
                <a:tc>
                  <a:txBody>
                    <a:bodyPr/>
                    <a:lstStyle/>
                    <a:p>
                      <a:pPr marL="123825" marR="0" lvl="0" indent="0" algn="l" defTabSz="914400" rtl="0" eaLnBrk="1" fontAlgn="base" latinLnBrk="0" hangingPunct="1">
                        <a:lnSpc>
                          <a:spcPct val="90000"/>
                        </a:lnSpc>
                        <a:spcBef>
                          <a:spcPct val="0"/>
                        </a:spcBef>
                        <a:spcAft>
                          <a:spcPts val="0"/>
                        </a:spcAft>
                        <a:buClrTx/>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24-month</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881" marR="121881" marT="45728" marB="45728" anchor="ctr" horzOverflow="overflow">
                    <a:solidFill>
                      <a:srgbClr val="E9EFE7"/>
                    </a:solidFill>
                  </a:tcPr>
                </a:tc>
                <a:tc>
                  <a:txBody>
                    <a:bodyPr/>
                    <a:lstStyle/>
                    <a:p>
                      <a:pPr marL="123825" marR="0" lvl="0" indent="0" algn="ctr" defTabSz="914400" rtl="0" eaLnBrk="1" fontAlgn="base" latinLnBrk="0" hangingPunct="1">
                        <a:lnSpc>
                          <a:spcPct val="90000"/>
                        </a:lnSpc>
                        <a:spcBef>
                          <a:spcPct val="0"/>
                        </a:spcBef>
                        <a:spcAft>
                          <a:spcPts val="0"/>
                        </a:spcAft>
                        <a:buClrTx/>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51.4%</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881" marR="121881" marT="45728" marB="45728" anchor="ctr" horzOverflow="overflow">
                    <a:solidFill>
                      <a:srgbClr val="E9EFE7"/>
                    </a:solidFill>
                  </a:tcPr>
                </a:tc>
                <a:tc>
                  <a:txBody>
                    <a:bodyPr/>
                    <a:lstStyle/>
                    <a:p>
                      <a:pPr marL="123825" marR="0" lvl="0" indent="0" algn="ctr" defTabSz="914400" rtl="0" eaLnBrk="1" fontAlgn="base" latinLnBrk="0" hangingPunct="1">
                        <a:lnSpc>
                          <a:spcPct val="90000"/>
                        </a:lnSpc>
                        <a:spcBef>
                          <a:spcPct val="0"/>
                        </a:spcBef>
                        <a:spcAft>
                          <a:spcPts val="0"/>
                        </a:spcAft>
                        <a:buClrTx/>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33.6%</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881" marR="121881" marT="45728" marB="45728" anchor="ctr" horzOverflow="overflow">
                    <a:solidFill>
                      <a:srgbClr val="E9EFE7"/>
                    </a:solidFill>
                  </a:tcPr>
                </a:tc>
                <a:tc>
                  <a:txBody>
                    <a:bodyPr/>
                    <a:lstStyle/>
                    <a:p>
                      <a:pPr marL="123825" marR="0" lvl="0" indent="0" algn="ctr" defTabSz="914400" rtl="0" eaLnBrk="1" fontAlgn="base" latinLnBrk="0" hangingPunct="1">
                        <a:lnSpc>
                          <a:spcPct val="90000"/>
                        </a:lnSpc>
                        <a:spcBef>
                          <a:spcPct val="0"/>
                        </a:spcBef>
                        <a:spcAft>
                          <a:spcPts val="0"/>
                        </a:spcAft>
                        <a:buClrTx/>
                        <a:buSzTx/>
                        <a:buFont typeface="Wingdings" pitchFamily="2" charset="2"/>
                        <a:buNone/>
                        <a:tabLst/>
                      </a:pP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881" marR="121881" marT="45728" marB="45728" anchor="ctr" horzOverflow="overflow">
                    <a:solidFill>
                      <a:srgbClr val="E9EFE7"/>
                    </a:solidFill>
                  </a:tcPr>
                </a:tc>
                <a:extLst>
                  <a:ext uri="{0D108BD9-81ED-4DB2-BD59-A6C34878D82A}">
                    <a16:rowId xmlns:a16="http://schemas.microsoft.com/office/drawing/2014/main" val="10001"/>
                  </a:ext>
                </a:extLst>
              </a:tr>
              <a:tr h="181262">
                <a:tc gridSpan="4">
                  <a:txBody>
                    <a:bodyPr/>
                    <a:lstStyle/>
                    <a:p>
                      <a:pPr marL="0" marR="0" lvl="0" indent="0" algn="l" defTabSz="914400" rtl="0" eaLnBrk="1" fontAlgn="base" latinLnBrk="0" hangingPunct="1">
                        <a:lnSpc>
                          <a:spcPct val="90000"/>
                        </a:lnSpc>
                        <a:spcBef>
                          <a:spcPct val="0"/>
                        </a:spcBef>
                        <a:spcAft>
                          <a:spcPts val="0"/>
                        </a:spcAft>
                        <a:buClrTx/>
                        <a:buSzTx/>
                        <a:buFont typeface="Arial" panose="020B0604020202020204" pitchFamily="34" charset="0"/>
                        <a:buNone/>
                        <a:tabLst/>
                      </a:pPr>
                      <a:r>
                        <a:rPr kumimoji="0" lang="en-US" sz="1400" b="1" u="none" strike="noStrike" cap="none" normalizeH="0" baseline="0">
                          <a:ln>
                            <a:noFill/>
                          </a:ln>
                          <a:solidFill>
                            <a:schemeClr val="bg1"/>
                          </a:solidFill>
                          <a:effectLst/>
                          <a:latin typeface="News Gothic MT" panose="020B0503020103020203" pitchFamily="34" charset="0"/>
                        </a:rPr>
                        <a:t>rPFS by BICR</a:t>
                      </a:r>
                      <a:endParaRPr kumimoji="0" lang="en-US" sz="1400" b="1" i="0" u="none" strike="noStrike" cap="none" normalizeH="0" baseline="0">
                        <a:ln>
                          <a:noFill/>
                        </a:ln>
                        <a:solidFill>
                          <a:schemeClr val="bg1"/>
                        </a:solidFill>
                        <a:effectLst/>
                        <a:latin typeface="News Gothic MT" panose="020B0503020103020203" pitchFamily="34" charset="0"/>
                      </a:endParaRPr>
                    </a:p>
                  </a:txBody>
                  <a:tcPr marL="121881" marR="121881" marT="45728" marB="45728" anchor="ctr" horzOverflow="overflow">
                    <a:solidFill>
                      <a:srgbClr val="568E1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32377223"/>
                  </a:ext>
                </a:extLst>
              </a:tr>
              <a:tr h="467757">
                <a:tc>
                  <a:txBody>
                    <a:bodyPr/>
                    <a:lstStyle/>
                    <a:p>
                      <a:pPr marL="123825" marR="0" lvl="0" indent="0" algn="l" defTabSz="914400" rtl="0" eaLnBrk="1" fontAlgn="base" latinLnBrk="0" hangingPunct="1">
                        <a:lnSpc>
                          <a:spcPct val="90000"/>
                        </a:lnSpc>
                        <a:spcBef>
                          <a:spcPct val="0"/>
                        </a:spcBef>
                        <a:spcAft>
                          <a:spcPts val="0"/>
                        </a:spcAft>
                        <a:buClrTx/>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Median, mo</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881" marR="121881" marT="45728" marB="45728" anchor="ctr" horzOverflow="overflow">
                    <a:solidFill>
                      <a:srgbClr val="E9EFE7"/>
                    </a:solidFill>
                  </a:tcPr>
                </a:tc>
                <a:tc>
                  <a:txBody>
                    <a:bodyPr/>
                    <a:lstStyle/>
                    <a:p>
                      <a:pPr marL="123825" marR="0" lvl="0" indent="0" algn="ctr" defTabSz="914400" rtl="0" eaLnBrk="1" fontAlgn="base" latinLnBrk="0" hangingPunct="1">
                        <a:lnSpc>
                          <a:spcPct val="90000"/>
                        </a:lnSpc>
                        <a:spcBef>
                          <a:spcPct val="0"/>
                        </a:spcBef>
                        <a:spcAft>
                          <a:spcPts val="0"/>
                        </a:spcAft>
                        <a:buClrTx/>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27.6</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881" marR="121881" marT="45728" marB="45728" anchor="ctr" horzOverflow="overflow">
                    <a:solidFill>
                      <a:srgbClr val="E9EFE7"/>
                    </a:solidFill>
                  </a:tcPr>
                </a:tc>
                <a:tc>
                  <a:txBody>
                    <a:bodyPr/>
                    <a:lstStyle/>
                    <a:p>
                      <a:pPr marL="123825" marR="0" lvl="0" indent="0" algn="ctr" defTabSz="914400" rtl="0" eaLnBrk="1" fontAlgn="base" latinLnBrk="0" hangingPunct="1">
                        <a:lnSpc>
                          <a:spcPct val="90000"/>
                        </a:lnSpc>
                        <a:spcBef>
                          <a:spcPct val="0"/>
                        </a:spcBef>
                        <a:spcAft>
                          <a:spcPts val="0"/>
                        </a:spcAft>
                        <a:buClrTx/>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16.4</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881" marR="121881" marT="45728" marB="45728" anchor="ctr" horzOverflow="overflow">
                    <a:solidFill>
                      <a:srgbClr val="E9EFE7"/>
                    </a:solidFill>
                  </a:tcPr>
                </a:tc>
                <a:tc>
                  <a:txBody>
                    <a:bodyPr/>
                    <a:lstStyle/>
                    <a:p>
                      <a:pPr algn="ctr"/>
                      <a:r>
                        <a:rPr kumimoji="0" lang="en-US" sz="1400" b="0" u="none" strike="noStrike" cap="none" normalizeH="0" baseline="0">
                          <a:ln>
                            <a:noFill/>
                          </a:ln>
                          <a:solidFill>
                            <a:schemeClr val="bg2">
                              <a:lumMod val="10000"/>
                            </a:schemeClr>
                          </a:solidFill>
                          <a:effectLst/>
                          <a:latin typeface="News Gothic MT" panose="020B0503020103020203" pitchFamily="34" charset="0"/>
                        </a:rPr>
                        <a:t>0.61 (0.49-0.74; </a:t>
                      </a:r>
                    </a:p>
                    <a:p>
                      <a:pPr algn="ctr"/>
                      <a:r>
                        <a:rPr kumimoji="0" lang="en-US" sz="1400" b="0" u="none" strike="noStrike" cap="none" normalizeH="0" baseline="0">
                          <a:ln>
                            <a:noFill/>
                          </a:ln>
                          <a:solidFill>
                            <a:schemeClr val="bg2">
                              <a:lumMod val="10000"/>
                            </a:schemeClr>
                          </a:solidFill>
                          <a:effectLst/>
                          <a:latin typeface="News Gothic MT" panose="020B0503020103020203" pitchFamily="34" charset="0"/>
                        </a:rPr>
                        <a:t>nominal </a:t>
                      </a:r>
                      <a:r>
                        <a:rPr kumimoji="0" lang="en-US" sz="1400" b="0" i="1" u="none" strike="noStrike" cap="none" normalizeH="0" baseline="0">
                          <a:ln>
                            <a:noFill/>
                          </a:ln>
                          <a:solidFill>
                            <a:schemeClr val="bg2">
                              <a:lumMod val="10000"/>
                            </a:schemeClr>
                          </a:solidFill>
                          <a:effectLst/>
                          <a:latin typeface="News Gothic MT" panose="020B0503020103020203" pitchFamily="34" charset="0"/>
                        </a:rPr>
                        <a:t>P</a:t>
                      </a:r>
                      <a:r>
                        <a:rPr kumimoji="0" lang="en-US" sz="1400" b="0" u="none" strike="noStrike" cap="none" normalizeH="0" baseline="0">
                          <a:ln>
                            <a:noFill/>
                          </a:ln>
                          <a:solidFill>
                            <a:schemeClr val="bg2">
                              <a:lumMod val="10000"/>
                            </a:schemeClr>
                          </a:solidFill>
                          <a:effectLst/>
                          <a:latin typeface="News Gothic MT" panose="020B0503020103020203" pitchFamily="34" charset="0"/>
                        </a:rPr>
                        <a:t>&lt;0.0001)</a:t>
                      </a:r>
                      <a:endParaRPr lang="en-US">
                        <a:latin typeface="News Gothic MT" panose="020B0503020103020203" pitchFamily="34" charset="0"/>
                      </a:endParaRPr>
                    </a:p>
                  </a:txBody>
                  <a:tcPr marL="121881" marR="121881" marT="45728" marB="45728" anchor="ctr" horzOverflow="overflow">
                    <a:solidFill>
                      <a:srgbClr val="E9EFE7"/>
                    </a:solidFill>
                  </a:tcPr>
                </a:tc>
                <a:extLst>
                  <a:ext uri="{0D108BD9-81ED-4DB2-BD59-A6C34878D82A}">
                    <a16:rowId xmlns:a16="http://schemas.microsoft.com/office/drawing/2014/main" val="3031333541"/>
                  </a:ext>
                </a:extLst>
              </a:tr>
              <a:tr h="233884">
                <a:tc>
                  <a:txBody>
                    <a:bodyPr/>
                    <a:lstStyle/>
                    <a:p>
                      <a:pPr marL="123825" marR="0" lvl="0" indent="0" algn="l" defTabSz="914400" rtl="0" eaLnBrk="1" fontAlgn="base" latinLnBrk="0" hangingPunct="1">
                        <a:lnSpc>
                          <a:spcPct val="90000"/>
                        </a:lnSpc>
                        <a:spcBef>
                          <a:spcPct val="0"/>
                        </a:spcBef>
                        <a:spcAft>
                          <a:spcPts val="0"/>
                        </a:spcAft>
                        <a:buClrTx/>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12-month</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881" marR="121881" marT="45728" marB="45728" anchor="ctr" horzOverflow="overflow">
                    <a:solidFill>
                      <a:srgbClr val="D1DBCC"/>
                    </a:solidFill>
                  </a:tcPr>
                </a:tc>
                <a:tc>
                  <a:txBody>
                    <a:bodyPr/>
                    <a:lstStyle/>
                    <a:p>
                      <a:pPr marL="123825" marR="0" lvl="0" indent="0" algn="ctr" defTabSz="914400" rtl="0" eaLnBrk="1" fontAlgn="base" latinLnBrk="0" hangingPunct="1">
                        <a:lnSpc>
                          <a:spcPct val="90000"/>
                        </a:lnSpc>
                        <a:spcBef>
                          <a:spcPct val="0"/>
                        </a:spcBef>
                        <a:spcAft>
                          <a:spcPts val="0"/>
                        </a:spcAft>
                        <a:buClrTx/>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73.8%</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881" marR="121881" marT="45728" marB="45728" anchor="ctr" horzOverflow="overflow">
                    <a:solidFill>
                      <a:srgbClr val="D1DBCC"/>
                    </a:solidFill>
                  </a:tcPr>
                </a:tc>
                <a:tc>
                  <a:txBody>
                    <a:bodyPr/>
                    <a:lstStyle/>
                    <a:p>
                      <a:pPr marL="123825" marR="0" lvl="0" indent="0" algn="ctr" defTabSz="914400" rtl="0" eaLnBrk="1" fontAlgn="base" latinLnBrk="0" hangingPunct="1">
                        <a:lnSpc>
                          <a:spcPct val="90000"/>
                        </a:lnSpc>
                        <a:spcBef>
                          <a:spcPct val="0"/>
                        </a:spcBef>
                        <a:spcAft>
                          <a:spcPts val="0"/>
                        </a:spcAft>
                        <a:buClrTx/>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60.6%</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881" marR="121881" marT="45728" marB="45728" anchor="ctr" horzOverflow="overflow">
                    <a:solidFill>
                      <a:srgbClr val="D1DBCC"/>
                    </a:solidFill>
                  </a:tcPr>
                </a:tc>
                <a:tc>
                  <a:txBody>
                    <a:bodyPr/>
                    <a:lstStyle/>
                    <a:p>
                      <a:endParaRPr lang="en-US">
                        <a:latin typeface="News Gothic MT" panose="020B0503020103020203" pitchFamily="34" charset="0"/>
                      </a:endParaRPr>
                    </a:p>
                  </a:txBody>
                  <a:tcPr marL="121881" marR="121881" marT="45728" marB="45728" anchor="ctr" horzOverflow="overflow">
                    <a:solidFill>
                      <a:srgbClr val="D1DBCC"/>
                    </a:solidFill>
                  </a:tcPr>
                </a:tc>
                <a:extLst>
                  <a:ext uri="{0D108BD9-81ED-4DB2-BD59-A6C34878D82A}">
                    <a16:rowId xmlns:a16="http://schemas.microsoft.com/office/drawing/2014/main" val="301382611"/>
                  </a:ext>
                </a:extLst>
              </a:tr>
              <a:tr h="233884">
                <a:tc>
                  <a:txBody>
                    <a:bodyPr/>
                    <a:lstStyle/>
                    <a:p>
                      <a:pPr marL="123825" marR="0" lvl="0" indent="0" algn="l" defTabSz="914400" rtl="0" eaLnBrk="1" fontAlgn="base" latinLnBrk="0" hangingPunct="1">
                        <a:lnSpc>
                          <a:spcPct val="90000"/>
                        </a:lnSpc>
                        <a:spcBef>
                          <a:spcPct val="0"/>
                        </a:spcBef>
                        <a:spcAft>
                          <a:spcPts val="0"/>
                        </a:spcAft>
                        <a:buClrTx/>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24-month</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881" marR="121881" marT="45728" marB="45728" anchor="ctr" horzOverflow="overflow">
                    <a:solidFill>
                      <a:srgbClr val="E9EFE7"/>
                    </a:solidFill>
                  </a:tcPr>
                </a:tc>
                <a:tc>
                  <a:txBody>
                    <a:bodyPr/>
                    <a:lstStyle/>
                    <a:p>
                      <a:pPr marL="123825" marR="0" lvl="0" indent="0" algn="ctr" defTabSz="914400" rtl="0" eaLnBrk="1" fontAlgn="base" latinLnBrk="0" hangingPunct="1">
                        <a:lnSpc>
                          <a:spcPct val="90000"/>
                        </a:lnSpc>
                        <a:spcBef>
                          <a:spcPct val="0"/>
                        </a:spcBef>
                        <a:spcAft>
                          <a:spcPts val="0"/>
                        </a:spcAft>
                        <a:buClrTx/>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53.7%</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881" marR="121881" marT="45728" marB="45728" anchor="ctr" horzOverflow="overflow">
                    <a:solidFill>
                      <a:srgbClr val="E9EFE7"/>
                    </a:solidFill>
                  </a:tcPr>
                </a:tc>
                <a:tc>
                  <a:txBody>
                    <a:bodyPr/>
                    <a:lstStyle/>
                    <a:p>
                      <a:pPr marL="123825" marR="0" lvl="0" indent="0" algn="ctr" defTabSz="914400" rtl="0" eaLnBrk="1" fontAlgn="base" latinLnBrk="0" hangingPunct="1">
                        <a:lnSpc>
                          <a:spcPct val="90000"/>
                        </a:lnSpc>
                        <a:spcBef>
                          <a:spcPct val="0"/>
                        </a:spcBef>
                        <a:spcAft>
                          <a:spcPts val="0"/>
                        </a:spcAft>
                        <a:buClrTx/>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34.1%</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881" marR="121881" marT="45728" marB="45728" anchor="ctr" horzOverflow="overflow">
                    <a:solidFill>
                      <a:srgbClr val="E9EFE7"/>
                    </a:solidFill>
                  </a:tcPr>
                </a:tc>
                <a:tc>
                  <a:txBody>
                    <a:bodyPr/>
                    <a:lstStyle/>
                    <a:p>
                      <a:endParaRPr lang="en-US">
                        <a:latin typeface="News Gothic MT" panose="020B0503020103020203" pitchFamily="34" charset="0"/>
                      </a:endParaRPr>
                    </a:p>
                  </a:txBody>
                  <a:tcPr marL="121881" marR="121881" marT="45728" marB="45728" anchor="ctr" horzOverflow="overflow">
                    <a:solidFill>
                      <a:srgbClr val="E9EFE7"/>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50322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F83C6-FD44-46F4-9608-3E65AFE51310}"/>
              </a:ext>
            </a:extLst>
          </p:cNvPr>
          <p:cNvSpPr>
            <a:spLocks noGrp="1"/>
          </p:cNvSpPr>
          <p:nvPr>
            <p:ph type="title"/>
          </p:nvPr>
        </p:nvSpPr>
        <p:spPr/>
        <p:txBody>
          <a:bodyPr/>
          <a:lstStyle/>
          <a:p>
            <a:r>
              <a:rPr lang="en-US"/>
              <a:t>PROpel: Safety Summary</a:t>
            </a:r>
          </a:p>
        </p:txBody>
      </p:sp>
      <p:sp>
        <p:nvSpPr>
          <p:cNvPr id="4" name="Text Placeholder 3">
            <a:extLst>
              <a:ext uri="{FF2B5EF4-FFF2-40B4-BE49-F238E27FC236}">
                <a16:creationId xmlns:a16="http://schemas.microsoft.com/office/drawing/2014/main" id="{6845194B-6445-F0FB-F425-E0504A3B0E09}"/>
              </a:ext>
            </a:extLst>
          </p:cNvPr>
          <p:cNvSpPr>
            <a:spLocks noGrp="1"/>
          </p:cNvSpPr>
          <p:nvPr>
            <p:ph type="body" sz="quarter" idx="12"/>
          </p:nvPr>
        </p:nvSpPr>
        <p:spPr>
          <a:xfrm>
            <a:off x="193575" y="6421193"/>
            <a:ext cx="8984832" cy="307777"/>
          </a:xfrm>
        </p:spPr>
        <p:txBody>
          <a:bodyPr/>
          <a:lstStyle/>
          <a:p>
            <a:r>
              <a:rPr lang="en-US" altLang="en-US" baseline="30000">
                <a:latin typeface="News Gothic MT" panose="020B0503020103020203" pitchFamily="34" charset="0"/>
              </a:rPr>
              <a:t>a</a:t>
            </a:r>
            <a:r>
              <a:rPr lang="en-US" altLang="en-US">
                <a:latin typeface="News Gothic MT" panose="020B0503020103020203" pitchFamily="34" charset="0"/>
              </a:rPr>
              <a:t>Standardized MedDRA query (SMQ).</a:t>
            </a:r>
          </a:p>
          <a:p>
            <a:r>
              <a:rPr lang="en-US">
                <a:latin typeface="News Gothic MT" panose="020B0503020103020203" pitchFamily="34" charset="0"/>
              </a:rPr>
              <a:t>MDS = myelodysplastic syndrome; AE = adverse event; AML = acute myeloid leukemia; FACT-P = Functional Assessment of Cancer Therapy-Prostate.</a:t>
            </a:r>
          </a:p>
        </p:txBody>
      </p:sp>
      <p:sp>
        <p:nvSpPr>
          <p:cNvPr id="3" name="Content Placeholder 2">
            <a:extLst>
              <a:ext uri="{FF2B5EF4-FFF2-40B4-BE49-F238E27FC236}">
                <a16:creationId xmlns:a16="http://schemas.microsoft.com/office/drawing/2014/main" id="{59E8DE2C-EF54-47F3-AC03-E9B2EE316E59}"/>
              </a:ext>
            </a:extLst>
          </p:cNvPr>
          <p:cNvSpPr>
            <a:spLocks noGrp="1"/>
          </p:cNvSpPr>
          <p:nvPr>
            <p:ph idx="1"/>
          </p:nvPr>
        </p:nvSpPr>
        <p:spPr/>
        <p:txBody>
          <a:bodyPr/>
          <a:lstStyle/>
          <a:p>
            <a:r>
              <a:rPr lang="en-US" sz="2000"/>
              <a:t>Incidence of new primary malignancies and pneumonitis balanced between arms</a:t>
            </a:r>
          </a:p>
          <a:p>
            <a:r>
              <a:rPr lang="en-US" sz="2000"/>
              <a:t>No cases reported of MDS/AML</a:t>
            </a:r>
          </a:p>
          <a:p>
            <a:r>
              <a:rPr lang="en-US" sz="2000" b="0" kern="0"/>
              <a:t>HRQoL per FACT-P was comparable between arms over time</a:t>
            </a:r>
            <a:endParaRPr lang="en-US" sz="2000"/>
          </a:p>
        </p:txBody>
      </p:sp>
      <p:sp>
        <p:nvSpPr>
          <p:cNvPr id="5" name="Text Placeholder 4">
            <a:extLst>
              <a:ext uri="{FF2B5EF4-FFF2-40B4-BE49-F238E27FC236}">
                <a16:creationId xmlns:a16="http://schemas.microsoft.com/office/drawing/2014/main" id="{5A13C6E6-9F14-0683-2151-DEB5966E880C}"/>
              </a:ext>
            </a:extLst>
          </p:cNvPr>
          <p:cNvSpPr>
            <a:spLocks noGrp="1"/>
          </p:cNvSpPr>
          <p:nvPr>
            <p:ph type="body" sz="quarter" idx="13"/>
          </p:nvPr>
        </p:nvSpPr>
        <p:spPr/>
        <p:txBody>
          <a:bodyPr/>
          <a:lstStyle/>
          <a:p>
            <a:r>
              <a:rPr lang="en-US"/>
              <a:t>Cardiac and Thromboembolic AEs, HRQoL</a:t>
            </a:r>
          </a:p>
        </p:txBody>
      </p:sp>
      <p:graphicFrame>
        <p:nvGraphicFramePr>
          <p:cNvPr id="9" name="Group 3">
            <a:extLst>
              <a:ext uri="{FF2B5EF4-FFF2-40B4-BE49-F238E27FC236}">
                <a16:creationId xmlns:a16="http://schemas.microsoft.com/office/drawing/2014/main" id="{272B045E-E87F-409C-AF1A-A68F3C044B49}"/>
              </a:ext>
            </a:extLst>
          </p:cNvPr>
          <p:cNvGraphicFramePr>
            <a:graphicFrameLocks/>
          </p:cNvGraphicFramePr>
          <p:nvPr>
            <p:extLst>
              <p:ext uri="{D42A27DB-BD31-4B8C-83A1-F6EECF244321}">
                <p14:modId xmlns:p14="http://schemas.microsoft.com/office/powerpoint/2010/main" val="1254129255"/>
              </p:ext>
            </p:extLst>
          </p:nvPr>
        </p:nvGraphicFramePr>
        <p:xfrm>
          <a:off x="552829" y="2722454"/>
          <a:ext cx="5376672" cy="3444320"/>
        </p:xfrm>
        <a:graphic>
          <a:graphicData uri="http://schemas.openxmlformats.org/drawingml/2006/table">
            <a:tbl>
              <a:tblPr firstRow="1" bandRow="1">
                <a:tableStyleId>{5C22544A-7EE6-4342-B048-85BDC9FD1C3A}</a:tableStyleId>
              </a:tblPr>
              <a:tblGrid>
                <a:gridCol w="2300890">
                  <a:extLst>
                    <a:ext uri="{9D8B030D-6E8A-4147-A177-3AD203B41FA5}">
                      <a16:colId xmlns:a16="http://schemas.microsoft.com/office/drawing/2014/main" val="20000"/>
                    </a:ext>
                  </a:extLst>
                </a:gridCol>
                <a:gridCol w="1537891">
                  <a:extLst>
                    <a:ext uri="{9D8B030D-6E8A-4147-A177-3AD203B41FA5}">
                      <a16:colId xmlns:a16="http://schemas.microsoft.com/office/drawing/2014/main" val="20001"/>
                    </a:ext>
                  </a:extLst>
                </a:gridCol>
                <a:gridCol w="1537891">
                  <a:extLst>
                    <a:ext uri="{9D8B030D-6E8A-4147-A177-3AD203B41FA5}">
                      <a16:colId xmlns:a16="http://schemas.microsoft.com/office/drawing/2014/main" val="20002"/>
                    </a:ext>
                  </a:extLst>
                </a:gridCol>
              </a:tblGrid>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400" b="1" u="none" strike="noStrike" cap="none" normalizeH="0" baseline="0">
                          <a:ln>
                            <a:noFill/>
                          </a:ln>
                          <a:solidFill>
                            <a:schemeClr val="bg1"/>
                          </a:solidFill>
                          <a:effectLst/>
                          <a:latin typeface="News Gothic MT" panose="020B0503020103020203" pitchFamily="34" charset="0"/>
                        </a:rPr>
                        <a:t>Safety Outcome, n (%)</a:t>
                      </a:r>
                      <a:endParaRPr kumimoji="0" lang="en-GB" sz="1400" b="1" i="0" u="none" strike="noStrike" cap="none" normalizeH="0" baseline="0">
                        <a:ln>
                          <a:noFill/>
                        </a:ln>
                        <a:solidFill>
                          <a:schemeClr val="bg1"/>
                        </a:solidFill>
                        <a:effectLst/>
                        <a:latin typeface="News Gothic MT" panose="020B0503020103020203" pitchFamily="34" charset="0"/>
                      </a:endParaRPr>
                    </a:p>
                  </a:txBody>
                  <a:tcPr marL="121699" marR="121699" marT="45728" marB="45728"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u="none" strike="noStrike" cap="none" normalizeH="0" baseline="0">
                          <a:ln>
                            <a:noFill/>
                          </a:ln>
                          <a:solidFill>
                            <a:schemeClr val="bg1"/>
                          </a:solidFill>
                          <a:effectLst/>
                          <a:latin typeface="News Gothic MT" panose="020B0503020103020203" pitchFamily="34" charset="0"/>
                        </a:rPr>
                        <a:t>Olaparib + Abiraterone</a:t>
                      </a:r>
                      <a:br>
                        <a:rPr kumimoji="0" lang="en-US" sz="1400" b="1" u="none" strike="noStrike" cap="none" normalizeH="0" baseline="0">
                          <a:ln>
                            <a:noFill/>
                          </a:ln>
                          <a:solidFill>
                            <a:schemeClr val="bg1"/>
                          </a:solidFill>
                          <a:effectLst/>
                          <a:latin typeface="News Gothic MT" panose="020B0503020103020203" pitchFamily="34" charset="0"/>
                        </a:rPr>
                      </a:br>
                      <a:r>
                        <a:rPr kumimoji="0" lang="en-US" sz="1400" b="1" u="none" strike="noStrike" cap="none" normalizeH="0" baseline="0">
                          <a:ln>
                            <a:noFill/>
                          </a:ln>
                          <a:solidFill>
                            <a:schemeClr val="bg1"/>
                          </a:solidFill>
                          <a:effectLst/>
                          <a:latin typeface="News Gothic MT" panose="020B0503020103020203" pitchFamily="34" charset="0"/>
                        </a:rPr>
                        <a:t>(n=399)</a:t>
                      </a:r>
                      <a:endParaRPr kumimoji="0" lang="en-US" sz="1400" b="1" i="0" u="none" strike="noStrike" cap="none" normalizeH="0" baseline="0">
                        <a:ln>
                          <a:noFill/>
                        </a:ln>
                        <a:solidFill>
                          <a:schemeClr val="bg1"/>
                        </a:solidFill>
                        <a:effectLst/>
                        <a:latin typeface="News Gothic MT" panose="020B0503020103020203" pitchFamily="34" charset="0"/>
                      </a:endParaRPr>
                    </a:p>
                  </a:txBody>
                  <a:tcPr marL="121699" marR="121699" marT="45728" marB="45728"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u="none" strike="noStrike" cap="none" normalizeH="0" baseline="0">
                          <a:ln>
                            <a:noFill/>
                          </a:ln>
                          <a:solidFill>
                            <a:schemeClr val="bg1"/>
                          </a:solidFill>
                          <a:effectLst/>
                          <a:latin typeface="News Gothic MT" panose="020B0503020103020203" pitchFamily="34" charset="0"/>
                        </a:rPr>
                        <a:t>Placebo + Abiraterone</a:t>
                      </a:r>
                      <a:br>
                        <a:rPr kumimoji="0" lang="en-US" sz="1400" b="1" u="none" strike="noStrike" cap="none" normalizeH="0" baseline="0">
                          <a:ln>
                            <a:noFill/>
                          </a:ln>
                          <a:solidFill>
                            <a:schemeClr val="bg1"/>
                          </a:solidFill>
                          <a:effectLst/>
                          <a:latin typeface="News Gothic MT" panose="020B0503020103020203" pitchFamily="34" charset="0"/>
                        </a:rPr>
                      </a:br>
                      <a:r>
                        <a:rPr kumimoji="0" lang="en-US" sz="1400" b="1" u="none" strike="noStrike" cap="none" normalizeH="0" baseline="0">
                          <a:ln>
                            <a:noFill/>
                          </a:ln>
                          <a:solidFill>
                            <a:schemeClr val="bg1"/>
                          </a:solidFill>
                          <a:effectLst/>
                          <a:latin typeface="News Gothic MT" panose="020B0503020103020203" pitchFamily="34" charset="0"/>
                        </a:rPr>
                        <a:t>(n=397)</a:t>
                      </a:r>
                      <a:endParaRPr kumimoji="0" lang="en-US" sz="1400" b="1" i="0" u="none" strike="noStrike" cap="none" normalizeH="0" baseline="0">
                        <a:ln>
                          <a:noFill/>
                        </a:ln>
                        <a:solidFill>
                          <a:schemeClr val="bg1"/>
                        </a:solidFill>
                        <a:effectLst/>
                        <a:latin typeface="News Gothic MT" panose="020B0503020103020203" pitchFamily="34" charset="0"/>
                      </a:endParaRPr>
                    </a:p>
                  </a:txBody>
                  <a:tcPr marL="121699" marR="121699" marT="45728" marB="45728" anchor="ctr" horzOverflow="overflow"/>
                </a:tc>
                <a:extLst>
                  <a:ext uri="{0D108BD9-81ED-4DB2-BD59-A6C34878D82A}">
                    <a16:rowId xmlns:a16="http://schemas.microsoft.com/office/drawing/2014/main" val="10001"/>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Any AE</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699" marR="121699" marT="45728" marB="45728"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387 (97.2)</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699" marR="121699" marT="45728" marB="45728"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376 (94.9)</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699" marR="121699" marT="45728" marB="45728" anchor="ctr" horzOverflow="overflow"/>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Any grade ≥3 AE</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699" marR="121699" marT="45728" marB="45728"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188 (47.2)</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699" marR="121699" marT="45728" marB="45728"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152 (38.4)</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699" marR="121699" marT="45728" marB="45728" anchor="ctr" horzOverflow="overflow"/>
                </a:tc>
                <a:extLst>
                  <a:ext uri="{0D108BD9-81ED-4DB2-BD59-A6C34878D82A}">
                    <a16:rowId xmlns:a16="http://schemas.microsoft.com/office/drawing/2014/main" val="10003"/>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Death due to an AE</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699" marR="121699" marT="45728" marB="45728"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16 (4.0)</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699" marR="121699" marT="45728" marB="45728"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17 (4.3)</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699" marR="121699" marT="45728" marB="45728" anchor="ctr" horzOverflow="overflow"/>
                </a:tc>
                <a:extLst>
                  <a:ext uri="{0D108BD9-81ED-4DB2-BD59-A6C34878D82A}">
                    <a16:rowId xmlns:a16="http://schemas.microsoft.com/office/drawing/2014/main" val="10004"/>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Any AE leading to:</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Dose interruption of olaparib/placebo</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Dose reduction of olaparib/placebo</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D/c of olaparib/placebo</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D/c of abiraterone</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699" marR="121699" marT="45728" marB="45728"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u="none" strike="noStrike" cap="none" normalizeH="0" baseline="0">
                        <a:ln>
                          <a:noFill/>
                        </a:ln>
                        <a:solidFill>
                          <a:schemeClr val="bg2">
                            <a:lumMod val="10000"/>
                          </a:schemeClr>
                        </a:solidFill>
                        <a:effectLst/>
                        <a:latin typeface="News Gothic MT" panose="020B0503020103020203"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178 (44.7)</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u="none" strike="noStrike" cap="none" normalizeH="0" baseline="0">
                        <a:ln>
                          <a:noFill/>
                        </a:ln>
                        <a:solidFill>
                          <a:schemeClr val="bg2">
                            <a:lumMod val="10000"/>
                          </a:schemeClr>
                        </a:solidFill>
                        <a:effectLst/>
                        <a:latin typeface="News Gothic MT" panose="020B0503020103020203"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80 (20.1)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u="none" strike="noStrike" cap="none" normalizeH="0" baseline="0">
                        <a:ln>
                          <a:noFill/>
                        </a:ln>
                        <a:solidFill>
                          <a:schemeClr val="bg2">
                            <a:lumMod val="10000"/>
                          </a:schemeClr>
                        </a:solidFill>
                        <a:effectLst/>
                        <a:latin typeface="News Gothic MT" panose="020B0503020103020203"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55 (13.8)</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34 (8.5)</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699" marR="121699" marT="45728" marB="45728"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u="none" strike="noStrike" cap="none" normalizeH="0" baseline="0">
                        <a:ln>
                          <a:noFill/>
                        </a:ln>
                        <a:solidFill>
                          <a:schemeClr val="bg2">
                            <a:lumMod val="10000"/>
                          </a:schemeClr>
                        </a:solidFill>
                        <a:effectLst/>
                        <a:latin typeface="News Gothic MT" panose="020B0503020103020203"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100 (25.3)</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u="none" strike="noStrike" cap="none" normalizeH="0" baseline="0">
                        <a:ln>
                          <a:noFill/>
                        </a:ln>
                        <a:solidFill>
                          <a:schemeClr val="bg2">
                            <a:lumMod val="10000"/>
                          </a:schemeClr>
                        </a:solidFill>
                        <a:effectLst/>
                        <a:latin typeface="News Gothic MT" panose="020B0503020103020203"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22 (5.6)</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u="none" strike="noStrike" cap="none" normalizeH="0" baseline="0">
                        <a:ln>
                          <a:noFill/>
                        </a:ln>
                        <a:solidFill>
                          <a:schemeClr val="bg2">
                            <a:lumMod val="10000"/>
                          </a:schemeClr>
                        </a:solidFill>
                        <a:effectLst/>
                        <a:latin typeface="News Gothic MT" panose="020B0503020103020203"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31 (7.8)</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35 (8.8)</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699" marR="121699" marT="45728" marB="45728" anchor="ctr" horzOverflow="overflow"/>
                </a:tc>
                <a:extLst>
                  <a:ext uri="{0D108BD9-81ED-4DB2-BD59-A6C34878D82A}">
                    <a16:rowId xmlns:a16="http://schemas.microsoft.com/office/drawing/2014/main" val="1421257106"/>
                  </a:ext>
                </a:extLst>
              </a:tr>
            </a:tbl>
          </a:graphicData>
        </a:graphic>
      </p:graphicFrame>
      <p:graphicFrame>
        <p:nvGraphicFramePr>
          <p:cNvPr id="13" name="Group 3">
            <a:extLst>
              <a:ext uri="{FF2B5EF4-FFF2-40B4-BE49-F238E27FC236}">
                <a16:creationId xmlns:a16="http://schemas.microsoft.com/office/drawing/2014/main" id="{9374A42F-1EA2-4EFD-8D7A-804D17A599D3}"/>
              </a:ext>
            </a:extLst>
          </p:cNvPr>
          <p:cNvGraphicFramePr>
            <a:graphicFrameLocks/>
          </p:cNvGraphicFramePr>
          <p:nvPr>
            <p:extLst>
              <p:ext uri="{D42A27DB-BD31-4B8C-83A1-F6EECF244321}">
                <p14:modId xmlns:p14="http://schemas.microsoft.com/office/powerpoint/2010/main" val="2409061613"/>
              </p:ext>
            </p:extLst>
          </p:nvPr>
        </p:nvGraphicFramePr>
        <p:xfrm>
          <a:off x="6262501" y="2722454"/>
          <a:ext cx="5100445" cy="2926144"/>
        </p:xfrm>
        <a:graphic>
          <a:graphicData uri="http://schemas.openxmlformats.org/drawingml/2006/table">
            <a:tbl>
              <a:tblPr firstRow="1" bandRow="1">
                <a:tableStyleId>{5C22544A-7EE6-4342-B048-85BDC9FD1C3A}</a:tableStyleId>
              </a:tblPr>
              <a:tblGrid>
                <a:gridCol w="2225726">
                  <a:extLst>
                    <a:ext uri="{9D8B030D-6E8A-4147-A177-3AD203B41FA5}">
                      <a16:colId xmlns:a16="http://schemas.microsoft.com/office/drawing/2014/main" val="20000"/>
                    </a:ext>
                  </a:extLst>
                </a:gridCol>
                <a:gridCol w="1415837">
                  <a:extLst>
                    <a:ext uri="{9D8B030D-6E8A-4147-A177-3AD203B41FA5}">
                      <a16:colId xmlns:a16="http://schemas.microsoft.com/office/drawing/2014/main" val="20001"/>
                    </a:ext>
                  </a:extLst>
                </a:gridCol>
                <a:gridCol w="1458882">
                  <a:extLst>
                    <a:ext uri="{9D8B030D-6E8A-4147-A177-3AD203B41FA5}">
                      <a16:colId xmlns:a16="http://schemas.microsoft.com/office/drawing/2014/main" val="20002"/>
                    </a:ext>
                  </a:extLst>
                </a:gridCol>
              </a:tblGrid>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400" b="1" u="none" strike="noStrike" cap="none" normalizeH="0" baseline="0">
                          <a:ln>
                            <a:noFill/>
                          </a:ln>
                          <a:solidFill>
                            <a:schemeClr val="bg1"/>
                          </a:solidFill>
                          <a:effectLst/>
                          <a:latin typeface="News Gothic MT" panose="020B0503020103020203" pitchFamily="34" charset="0"/>
                        </a:rPr>
                        <a:t>Cardiac and Thromboembolic AE, n(%)</a:t>
                      </a:r>
                      <a:endParaRPr kumimoji="0" lang="en-GB" sz="1400" b="1" i="0" u="none" strike="noStrike" cap="none" normalizeH="0" baseline="0">
                        <a:ln>
                          <a:noFill/>
                        </a:ln>
                        <a:solidFill>
                          <a:schemeClr val="bg1"/>
                        </a:solidFill>
                        <a:effectLst/>
                        <a:latin typeface="News Gothic MT" panose="020B0503020103020203" pitchFamily="34" charset="0"/>
                      </a:endParaRPr>
                    </a:p>
                  </a:txBody>
                  <a:tcPr marL="121699" marR="121699" marT="45728" marB="45728"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u="none" strike="noStrike" cap="none" normalizeH="0" baseline="0">
                          <a:ln>
                            <a:noFill/>
                          </a:ln>
                          <a:solidFill>
                            <a:schemeClr val="bg1"/>
                          </a:solidFill>
                          <a:effectLst/>
                          <a:latin typeface="News Gothic MT" panose="020B0503020103020203" pitchFamily="34" charset="0"/>
                        </a:rPr>
                        <a:t>Olaparib + Abiraterone </a:t>
                      </a:r>
                      <a:br>
                        <a:rPr kumimoji="0" lang="en-US" sz="1400" b="1" u="none" strike="noStrike" cap="none" normalizeH="0" baseline="0">
                          <a:ln>
                            <a:noFill/>
                          </a:ln>
                          <a:solidFill>
                            <a:schemeClr val="bg1"/>
                          </a:solidFill>
                          <a:effectLst/>
                          <a:latin typeface="News Gothic MT" panose="020B0503020103020203" pitchFamily="34" charset="0"/>
                        </a:rPr>
                      </a:br>
                      <a:r>
                        <a:rPr kumimoji="0" lang="en-US" sz="1400" b="1" u="none" strike="noStrike" cap="none" normalizeH="0" baseline="0">
                          <a:ln>
                            <a:noFill/>
                          </a:ln>
                          <a:solidFill>
                            <a:schemeClr val="bg1"/>
                          </a:solidFill>
                          <a:effectLst/>
                          <a:latin typeface="News Gothic MT" panose="020B0503020103020203" pitchFamily="34" charset="0"/>
                        </a:rPr>
                        <a:t>(n=399)</a:t>
                      </a:r>
                      <a:endParaRPr kumimoji="0" lang="en-US" sz="1400" b="1" i="0" u="none" strike="noStrike" cap="none" normalizeH="0" baseline="0">
                        <a:ln>
                          <a:noFill/>
                        </a:ln>
                        <a:solidFill>
                          <a:schemeClr val="bg1"/>
                        </a:solidFill>
                        <a:effectLst/>
                        <a:latin typeface="News Gothic MT" panose="020B0503020103020203" pitchFamily="34" charset="0"/>
                      </a:endParaRPr>
                    </a:p>
                  </a:txBody>
                  <a:tcPr marL="121699" marR="121699" marT="45728" marB="45728"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u="none" strike="noStrike" cap="none" normalizeH="0" baseline="0">
                          <a:ln>
                            <a:noFill/>
                          </a:ln>
                          <a:solidFill>
                            <a:schemeClr val="bg1"/>
                          </a:solidFill>
                          <a:effectLst/>
                          <a:latin typeface="News Gothic MT" panose="020B0503020103020203" pitchFamily="34" charset="0"/>
                        </a:rPr>
                        <a:t>Placebo + Abiraterone </a:t>
                      </a:r>
                      <a:br>
                        <a:rPr kumimoji="0" lang="en-US" sz="1400" b="1" u="none" strike="noStrike" cap="none" normalizeH="0" baseline="0">
                          <a:ln>
                            <a:noFill/>
                          </a:ln>
                          <a:solidFill>
                            <a:schemeClr val="bg1"/>
                          </a:solidFill>
                          <a:effectLst/>
                          <a:latin typeface="News Gothic MT" panose="020B0503020103020203" pitchFamily="34" charset="0"/>
                        </a:rPr>
                      </a:br>
                      <a:r>
                        <a:rPr kumimoji="0" lang="en-US" sz="1400" b="1" u="none" strike="noStrike" cap="none" normalizeH="0" baseline="0">
                          <a:ln>
                            <a:noFill/>
                          </a:ln>
                          <a:solidFill>
                            <a:schemeClr val="bg1"/>
                          </a:solidFill>
                          <a:effectLst/>
                          <a:latin typeface="News Gothic MT" panose="020B0503020103020203" pitchFamily="34" charset="0"/>
                        </a:rPr>
                        <a:t>(n=397)</a:t>
                      </a:r>
                      <a:endParaRPr kumimoji="0" lang="en-US" sz="1400" b="1" i="0" u="none" strike="noStrike" cap="none" normalizeH="0" baseline="0">
                        <a:ln>
                          <a:noFill/>
                        </a:ln>
                        <a:solidFill>
                          <a:schemeClr val="bg1"/>
                        </a:solidFill>
                        <a:effectLst/>
                        <a:latin typeface="News Gothic MT" panose="020B0503020103020203" pitchFamily="34" charset="0"/>
                      </a:endParaRPr>
                    </a:p>
                  </a:txBody>
                  <a:tcPr marL="121699" marR="121699" marT="45728" marB="45728" anchor="ctr" horzOverflow="overflow"/>
                </a:tc>
                <a:extLst>
                  <a:ext uri="{0D108BD9-81ED-4DB2-BD59-A6C34878D82A}">
                    <a16:rowId xmlns:a16="http://schemas.microsoft.com/office/drawing/2014/main" val="10001"/>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Cardiac failure</a:t>
                      </a:r>
                      <a:r>
                        <a:rPr kumimoji="0" lang="en-US" sz="1400" b="0" u="none" strike="noStrike" cap="none" normalizeH="0" baseline="30000">
                          <a:ln>
                            <a:noFill/>
                          </a:ln>
                          <a:solidFill>
                            <a:schemeClr val="bg2">
                              <a:lumMod val="10000"/>
                            </a:schemeClr>
                          </a:solidFill>
                          <a:effectLst/>
                          <a:latin typeface="News Gothic MT" panose="020B0503020103020203" pitchFamily="34" charset="0"/>
                        </a:rPr>
                        <a:t>a</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699" marR="121699" marT="45728" marB="45728"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6 (1.5)</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699" marR="121699" marT="45728" marB="45728"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5 (1.3)</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699" marR="121699" marT="45728" marB="45728" anchor="ctr" horzOverflow="overflow"/>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Embolic and thromboembolic events, arterial</a:t>
                      </a:r>
                      <a:r>
                        <a:rPr kumimoji="0" lang="en-US" sz="1400" b="0" u="none" strike="noStrike" cap="none" normalizeH="0" baseline="30000">
                          <a:ln>
                            <a:noFill/>
                          </a:ln>
                          <a:solidFill>
                            <a:schemeClr val="bg2">
                              <a:lumMod val="10000"/>
                            </a:schemeClr>
                          </a:solidFill>
                          <a:effectLst/>
                          <a:latin typeface="News Gothic MT" panose="020B0503020103020203" pitchFamily="34" charset="0"/>
                        </a:rPr>
                        <a:t>a</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699" marR="121699" marT="45728" marB="45728"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8 (2.0)</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699" marR="121699" marT="45728" marB="45728"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10 (2.5)</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699" marR="121699" marT="45728" marB="45728" anchor="ctr" horzOverflow="overflow"/>
                </a:tc>
                <a:extLst>
                  <a:ext uri="{0D108BD9-81ED-4DB2-BD59-A6C34878D82A}">
                    <a16:rowId xmlns:a16="http://schemas.microsoft.com/office/drawing/2014/main" val="10003"/>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Embolic and thromboembolic events, venous</a:t>
                      </a:r>
                      <a:r>
                        <a:rPr kumimoji="0" lang="en-US" sz="1400" b="0" u="none" strike="noStrike" cap="none" normalizeH="0" baseline="30000">
                          <a:ln>
                            <a:noFill/>
                          </a:ln>
                          <a:solidFill>
                            <a:schemeClr val="bg2">
                              <a:lumMod val="10000"/>
                            </a:schemeClr>
                          </a:solidFill>
                          <a:effectLst/>
                          <a:latin typeface="News Gothic MT" panose="020B0503020103020203" pitchFamily="34" charset="0"/>
                        </a:rPr>
                        <a:t>a</a:t>
                      </a:r>
                      <a:endParaRPr kumimoji="0" lang="en-US" sz="1400" b="0" u="none" strike="noStrike" cap="none" normalizeH="0" baseline="0">
                        <a:ln>
                          <a:noFill/>
                        </a:ln>
                        <a:solidFill>
                          <a:schemeClr val="bg2">
                            <a:lumMod val="10000"/>
                          </a:schemeClr>
                        </a:solidFill>
                        <a:effectLst/>
                        <a:latin typeface="News Gothic MT" panose="020B0503020103020203" pitchFamily="34" charset="0"/>
                      </a:endParaRP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Pulmonary embolism</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699" marR="121699" marT="45728" marB="45728"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29 (7.3)</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u="none" strike="noStrike" cap="none" normalizeH="0" baseline="0">
                        <a:ln>
                          <a:noFill/>
                        </a:ln>
                        <a:solidFill>
                          <a:schemeClr val="bg2">
                            <a:lumMod val="10000"/>
                          </a:schemeClr>
                        </a:solidFill>
                        <a:effectLst/>
                        <a:latin typeface="News Gothic MT" panose="020B0503020103020203"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u="none" strike="noStrike" cap="none" normalizeH="0" baseline="0">
                        <a:ln>
                          <a:noFill/>
                        </a:ln>
                        <a:solidFill>
                          <a:schemeClr val="bg2">
                            <a:lumMod val="10000"/>
                          </a:schemeClr>
                        </a:solidFill>
                        <a:effectLst/>
                        <a:latin typeface="News Gothic MT" panose="020B0503020103020203"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26 (6.5)</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699" marR="121699" marT="45728" marB="45728"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13 (3.3)</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u="none" strike="noStrike" cap="none" normalizeH="0" baseline="0">
                        <a:ln>
                          <a:noFill/>
                        </a:ln>
                        <a:solidFill>
                          <a:schemeClr val="bg2">
                            <a:lumMod val="10000"/>
                          </a:schemeClr>
                        </a:solidFill>
                        <a:effectLst/>
                        <a:latin typeface="News Gothic MT" panose="020B0503020103020203"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u="none" strike="noStrike" cap="none" normalizeH="0" baseline="0">
                        <a:ln>
                          <a:noFill/>
                        </a:ln>
                        <a:solidFill>
                          <a:schemeClr val="bg2">
                            <a:lumMod val="10000"/>
                          </a:schemeClr>
                        </a:solidFill>
                        <a:effectLst/>
                        <a:latin typeface="News Gothic MT" panose="020B0503020103020203"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News Gothic MT" panose="020B0503020103020203" pitchFamily="34" charset="0"/>
                        </a:rPr>
                        <a:t>7 (1.8)</a:t>
                      </a:r>
                      <a:endParaRPr kumimoji="0" lang="en-US" sz="1400" b="0" i="0" u="none" strike="noStrike" cap="none" normalizeH="0" baseline="0">
                        <a:ln>
                          <a:noFill/>
                        </a:ln>
                        <a:solidFill>
                          <a:schemeClr val="bg2">
                            <a:lumMod val="10000"/>
                          </a:schemeClr>
                        </a:solidFill>
                        <a:effectLst/>
                        <a:latin typeface="News Gothic MT" panose="020B0503020103020203" pitchFamily="34" charset="0"/>
                      </a:endParaRPr>
                    </a:p>
                  </a:txBody>
                  <a:tcPr marL="121699" marR="121699" marT="45728" marB="45728" anchor="ctr" horzOverflow="overflow"/>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42661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510A42F-68C0-D4F8-545F-6D418EB1C9AE}"/>
              </a:ext>
            </a:extLst>
          </p:cNvPr>
          <p:cNvSpPr>
            <a:spLocks noGrp="1"/>
          </p:cNvSpPr>
          <p:nvPr>
            <p:ph type="title"/>
          </p:nvPr>
        </p:nvSpPr>
        <p:spPr>
          <a:xfrm>
            <a:off x="609600" y="233255"/>
            <a:ext cx="10972800" cy="1200329"/>
          </a:xfrm>
        </p:spPr>
        <p:txBody>
          <a:bodyPr/>
          <a:lstStyle/>
          <a:p>
            <a:r>
              <a:rPr lang="en-US" dirty="0" err="1"/>
              <a:t>PROpel</a:t>
            </a:r>
            <a:r>
              <a:rPr lang="en-US" dirty="0"/>
              <a:t>: Olaparib + Abiraterone (cont.)</a:t>
            </a:r>
            <a:br>
              <a:rPr lang="en-US" dirty="0"/>
            </a:br>
            <a:endParaRPr lang="en-US" dirty="0"/>
          </a:p>
        </p:txBody>
      </p:sp>
      <p:sp>
        <p:nvSpPr>
          <p:cNvPr id="4" name="Text Placeholder 3">
            <a:extLst>
              <a:ext uri="{FF2B5EF4-FFF2-40B4-BE49-F238E27FC236}">
                <a16:creationId xmlns:a16="http://schemas.microsoft.com/office/drawing/2014/main" id="{37BA8403-0049-D0E0-C87F-AB15010A5915}"/>
              </a:ext>
            </a:extLst>
          </p:cNvPr>
          <p:cNvSpPr>
            <a:spLocks noGrp="1"/>
          </p:cNvSpPr>
          <p:nvPr>
            <p:ph type="body" sz="quarter" idx="12"/>
          </p:nvPr>
        </p:nvSpPr>
        <p:spPr/>
        <p:txBody>
          <a:bodyPr/>
          <a:lstStyle/>
          <a:p>
            <a:r>
              <a:rPr lang="en-US"/>
              <a:t>Saad, Armstrong et al, 2022; Clarke et al, 2022.</a:t>
            </a:r>
          </a:p>
        </p:txBody>
      </p:sp>
      <p:sp>
        <p:nvSpPr>
          <p:cNvPr id="3" name="Content Placeholder 2">
            <a:extLst>
              <a:ext uri="{FF2B5EF4-FFF2-40B4-BE49-F238E27FC236}">
                <a16:creationId xmlns:a16="http://schemas.microsoft.com/office/drawing/2014/main" id="{25900E9D-A622-4535-B35B-D3CFEB876A99}"/>
              </a:ext>
            </a:extLst>
          </p:cNvPr>
          <p:cNvSpPr>
            <a:spLocks noGrp="1"/>
          </p:cNvSpPr>
          <p:nvPr>
            <p:ph idx="1"/>
          </p:nvPr>
        </p:nvSpPr>
        <p:spPr/>
        <p:txBody>
          <a:bodyPr>
            <a:noAutofit/>
          </a:bodyPr>
          <a:lstStyle/>
          <a:p>
            <a:r>
              <a:rPr lang="en-US" sz="2400" dirty="0"/>
              <a:t>Addition of olaparib to first-line abiraterone significantly prolonged </a:t>
            </a:r>
            <a:r>
              <a:rPr lang="en-US" sz="2400" dirty="0" err="1"/>
              <a:t>rPFS</a:t>
            </a:r>
            <a:r>
              <a:rPr lang="en-US" sz="2400" dirty="0"/>
              <a:t> vs placebo + abiraterone in patients with </a:t>
            </a:r>
            <a:r>
              <a:rPr lang="en-US" sz="2400" dirty="0" err="1"/>
              <a:t>mCRPC</a:t>
            </a:r>
            <a:r>
              <a:rPr lang="en-US" sz="2400" dirty="0"/>
              <a:t> </a:t>
            </a:r>
          </a:p>
          <a:p>
            <a:pPr marL="457200" lvl="1" indent="0">
              <a:buNone/>
            </a:pPr>
            <a:endParaRPr lang="en-US" sz="800" dirty="0"/>
          </a:p>
          <a:p>
            <a:r>
              <a:rPr lang="en-US" sz="2400" dirty="0"/>
              <a:t>Safety profile consistent with established profiles for each drug</a:t>
            </a:r>
          </a:p>
          <a:p>
            <a:pPr lvl="1"/>
            <a:r>
              <a:rPr lang="en-US" dirty="0"/>
              <a:t>Most common adverse events in abiraterone + olaparib arm: anemia, fatigue/asthenia, and nausea</a:t>
            </a:r>
          </a:p>
          <a:p>
            <a:pPr lvl="1"/>
            <a:r>
              <a:rPr lang="en-US" dirty="0"/>
              <a:t>Incidence of new primary malignancies and pneumonitis balanced between arms</a:t>
            </a:r>
          </a:p>
          <a:p>
            <a:pPr lvl="1"/>
            <a:r>
              <a:rPr lang="en-US" dirty="0"/>
              <a:t>No cases of MDS/AML reported</a:t>
            </a:r>
          </a:p>
          <a:p>
            <a:pPr marL="0" indent="0">
              <a:buNone/>
            </a:pPr>
            <a:endParaRPr lang="en-US" sz="800" dirty="0"/>
          </a:p>
          <a:p>
            <a:r>
              <a:rPr lang="en-US" sz="2400" dirty="0"/>
              <a:t>Investigators concluded that olaparib + abiraterone is first combination regimen to demonstrate clinical benefit in first-line </a:t>
            </a:r>
            <a:r>
              <a:rPr lang="en-US" sz="2400" dirty="0" err="1"/>
              <a:t>mCRPC</a:t>
            </a:r>
            <a:r>
              <a:rPr lang="en-US" sz="2400" dirty="0"/>
              <a:t> regardless of </a:t>
            </a:r>
            <a:r>
              <a:rPr lang="en-US" sz="2400" dirty="0" err="1"/>
              <a:t>HRRm</a:t>
            </a:r>
            <a:r>
              <a:rPr lang="en-US" sz="2400" dirty="0"/>
              <a:t> status</a:t>
            </a:r>
          </a:p>
        </p:txBody>
      </p:sp>
      <p:sp>
        <p:nvSpPr>
          <p:cNvPr id="8" name="Text Placeholder 7">
            <a:extLst>
              <a:ext uri="{FF2B5EF4-FFF2-40B4-BE49-F238E27FC236}">
                <a16:creationId xmlns:a16="http://schemas.microsoft.com/office/drawing/2014/main" id="{FBCC021C-B0A7-0139-0A69-79BFF5CC891C}"/>
              </a:ext>
            </a:extLst>
          </p:cNvPr>
          <p:cNvSpPr>
            <a:spLocks noGrp="1"/>
          </p:cNvSpPr>
          <p:nvPr>
            <p:ph type="body" sz="quarter" idx="13"/>
          </p:nvPr>
        </p:nvSpPr>
        <p:spPr/>
        <p:txBody>
          <a:bodyPr/>
          <a:lstStyle/>
          <a:p>
            <a:r>
              <a:rPr lang="en-US"/>
              <a:t>Investigator Conclusions</a:t>
            </a:r>
          </a:p>
        </p:txBody>
      </p:sp>
    </p:spTree>
    <p:extLst>
      <p:ext uri="{BB962C8B-B14F-4D97-AF65-F5344CB8AC3E}">
        <p14:creationId xmlns:p14="http://schemas.microsoft.com/office/powerpoint/2010/main" val="3864893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4FFAD-9D97-4FDE-BDCB-BB1A8B3D1244}"/>
              </a:ext>
            </a:extLst>
          </p:cNvPr>
          <p:cNvSpPr>
            <a:spLocks noGrp="1"/>
          </p:cNvSpPr>
          <p:nvPr>
            <p:ph type="title"/>
          </p:nvPr>
        </p:nvSpPr>
        <p:spPr>
          <a:xfrm>
            <a:off x="609600" y="233255"/>
            <a:ext cx="10972800" cy="630942"/>
          </a:xfrm>
        </p:spPr>
        <p:txBody>
          <a:bodyPr/>
          <a:lstStyle/>
          <a:p>
            <a:r>
              <a:rPr lang="en-US" sz="3500"/>
              <a:t>Rucaparib for Patients With BRCA-Mutated mCRPC </a:t>
            </a:r>
          </a:p>
        </p:txBody>
      </p:sp>
      <p:sp>
        <p:nvSpPr>
          <p:cNvPr id="3" name="Text Placeholder 2">
            <a:extLst>
              <a:ext uri="{FF2B5EF4-FFF2-40B4-BE49-F238E27FC236}">
                <a16:creationId xmlns:a16="http://schemas.microsoft.com/office/drawing/2014/main" id="{7CB167CD-4BC4-4FE5-9296-7F1A15A3485B}"/>
              </a:ext>
            </a:extLst>
          </p:cNvPr>
          <p:cNvSpPr>
            <a:spLocks noGrp="1"/>
          </p:cNvSpPr>
          <p:nvPr>
            <p:ph type="body" sz="quarter" idx="12"/>
          </p:nvPr>
        </p:nvSpPr>
        <p:spPr>
          <a:xfrm>
            <a:off x="193575" y="6421193"/>
            <a:ext cx="4039567" cy="307777"/>
          </a:xfrm>
        </p:spPr>
        <p:txBody>
          <a:bodyPr/>
          <a:lstStyle/>
          <a:p>
            <a:r>
              <a:rPr lang="en-US"/>
              <a:t>AST = aspartate aminotransferase; ALT = alanine aminotransferase.</a:t>
            </a:r>
          </a:p>
          <a:p>
            <a:r>
              <a:rPr lang="en-US"/>
              <a:t>Abida et al, 2020; Rubraca</a:t>
            </a:r>
            <a:r>
              <a:rPr lang="en-US" baseline="30000"/>
              <a:t>®</a:t>
            </a:r>
            <a:r>
              <a:rPr lang="en-US"/>
              <a:t> prescribing information, 2022.</a:t>
            </a:r>
          </a:p>
        </p:txBody>
      </p:sp>
      <p:pic>
        <p:nvPicPr>
          <p:cNvPr id="7" name="Content Placeholder 6">
            <a:extLst>
              <a:ext uri="{FF2B5EF4-FFF2-40B4-BE49-F238E27FC236}">
                <a16:creationId xmlns:a16="http://schemas.microsoft.com/office/drawing/2014/main" id="{F9CE2501-9209-4A02-8CA5-B7DB15825FD0}"/>
              </a:ext>
            </a:extLst>
          </p:cNvPr>
          <p:cNvPicPr>
            <a:picLocks noGrp="1" noChangeAspect="1"/>
          </p:cNvPicPr>
          <p:nvPr>
            <p:ph idx="1"/>
          </p:nvPr>
        </p:nvPicPr>
        <p:blipFill rotWithShape="1">
          <a:blip r:embed="rId3"/>
          <a:srcRect l="10260" r="8840"/>
          <a:stretch/>
        </p:blipFill>
        <p:spPr>
          <a:xfrm>
            <a:off x="5406995" y="2543047"/>
            <a:ext cx="6596320" cy="2493409"/>
          </a:xfrm>
        </p:spPr>
      </p:pic>
      <p:sp>
        <p:nvSpPr>
          <p:cNvPr id="5" name="Content Placeholder 4">
            <a:extLst>
              <a:ext uri="{FF2B5EF4-FFF2-40B4-BE49-F238E27FC236}">
                <a16:creationId xmlns:a16="http://schemas.microsoft.com/office/drawing/2014/main" id="{548CB5D0-DE3F-41C2-B869-FB36127B84DF}"/>
              </a:ext>
            </a:extLst>
          </p:cNvPr>
          <p:cNvSpPr>
            <a:spLocks noGrp="1"/>
          </p:cNvSpPr>
          <p:nvPr>
            <p:ph idx="13"/>
          </p:nvPr>
        </p:nvSpPr>
        <p:spPr>
          <a:xfrm>
            <a:off x="609599" y="1564304"/>
            <a:ext cx="7561943" cy="3171043"/>
          </a:xfrm>
        </p:spPr>
        <p:txBody>
          <a:bodyPr>
            <a:noAutofit/>
          </a:bodyPr>
          <a:lstStyle/>
          <a:p>
            <a:r>
              <a:rPr lang="en-US" sz="2400" b="0" i="0">
                <a:effectLst/>
                <a:latin typeface="News Gothic MT" panose="020B0503020103020203" pitchFamily="34" charset="0"/>
              </a:rPr>
              <a:t>Most common adverse reactions in TRITON2:</a:t>
            </a:r>
          </a:p>
          <a:p>
            <a:pPr lvl="1"/>
            <a:r>
              <a:rPr lang="en-US" sz="2200" b="0" i="0">
                <a:effectLst/>
                <a:latin typeface="News Gothic MT" panose="020B0503020103020203" pitchFamily="34" charset="0"/>
              </a:rPr>
              <a:t>≥20%; grade 1-4 </a:t>
            </a:r>
          </a:p>
          <a:p>
            <a:pPr lvl="1"/>
            <a:r>
              <a:rPr lang="en-US" sz="2200">
                <a:latin typeface="News Gothic MT" panose="020B0503020103020203" pitchFamily="34" charset="0"/>
              </a:rPr>
              <a:t>F</a:t>
            </a:r>
            <a:r>
              <a:rPr lang="en-US" sz="2200" b="0" i="0">
                <a:effectLst/>
                <a:latin typeface="News Gothic MT" panose="020B0503020103020203" pitchFamily="34" charset="0"/>
              </a:rPr>
              <a:t>atigue/asthenia (62%)</a:t>
            </a:r>
          </a:p>
          <a:p>
            <a:pPr lvl="1"/>
            <a:r>
              <a:rPr lang="en-US" sz="2200">
                <a:latin typeface="News Gothic MT" panose="020B0503020103020203" pitchFamily="34" charset="0"/>
              </a:rPr>
              <a:t>N</a:t>
            </a:r>
            <a:r>
              <a:rPr lang="en-US" sz="2200" b="0" i="0">
                <a:effectLst/>
                <a:latin typeface="News Gothic MT" panose="020B0503020103020203" pitchFamily="34" charset="0"/>
              </a:rPr>
              <a:t>ausea (52%)</a:t>
            </a:r>
          </a:p>
          <a:p>
            <a:pPr lvl="1"/>
            <a:r>
              <a:rPr lang="en-US" sz="2200">
                <a:latin typeface="News Gothic MT" panose="020B0503020103020203" pitchFamily="34" charset="0"/>
              </a:rPr>
              <a:t>A</a:t>
            </a:r>
            <a:r>
              <a:rPr lang="en-US" sz="2200" b="0" i="0">
                <a:effectLst/>
                <a:latin typeface="News Gothic MT" panose="020B0503020103020203" pitchFamily="34" charset="0"/>
              </a:rPr>
              <a:t>nemia (43%)</a:t>
            </a:r>
          </a:p>
          <a:p>
            <a:pPr lvl="1"/>
            <a:r>
              <a:rPr lang="en-US" sz="2200" b="0" i="0">
                <a:effectLst/>
                <a:latin typeface="News Gothic MT" panose="020B0503020103020203" pitchFamily="34" charset="0"/>
              </a:rPr>
              <a:t>AST/ALT elevation (33%)</a:t>
            </a:r>
          </a:p>
          <a:p>
            <a:pPr lvl="1"/>
            <a:r>
              <a:rPr lang="en-US" sz="2200">
                <a:latin typeface="News Gothic MT" panose="020B0503020103020203" pitchFamily="34" charset="0"/>
              </a:rPr>
              <a:t>D</a:t>
            </a:r>
            <a:r>
              <a:rPr lang="en-US" sz="2200" b="0" i="0">
                <a:effectLst/>
                <a:latin typeface="News Gothic MT" panose="020B0503020103020203" pitchFamily="34" charset="0"/>
              </a:rPr>
              <a:t>ecreased appetite (28%)</a:t>
            </a:r>
          </a:p>
          <a:p>
            <a:pPr lvl="1"/>
            <a:r>
              <a:rPr lang="en-US" sz="2200">
                <a:latin typeface="News Gothic MT" panose="020B0503020103020203" pitchFamily="34" charset="0"/>
              </a:rPr>
              <a:t>R</a:t>
            </a:r>
            <a:r>
              <a:rPr lang="en-US" sz="2200" b="0" i="0">
                <a:effectLst/>
                <a:latin typeface="News Gothic MT" panose="020B0503020103020203" pitchFamily="34" charset="0"/>
              </a:rPr>
              <a:t>ash (27%)</a:t>
            </a:r>
          </a:p>
          <a:p>
            <a:pPr lvl="1"/>
            <a:r>
              <a:rPr lang="en-US" sz="2200">
                <a:latin typeface="News Gothic MT" panose="020B0503020103020203" pitchFamily="34" charset="0"/>
              </a:rPr>
              <a:t>C</a:t>
            </a:r>
            <a:r>
              <a:rPr lang="en-US" sz="2200" b="0" i="0">
                <a:effectLst/>
                <a:latin typeface="News Gothic MT" panose="020B0503020103020203" pitchFamily="34" charset="0"/>
              </a:rPr>
              <a:t>onstipation (27%)</a:t>
            </a:r>
          </a:p>
          <a:p>
            <a:pPr lvl="1"/>
            <a:r>
              <a:rPr lang="en-US" sz="2200">
                <a:latin typeface="News Gothic MT" panose="020B0503020103020203" pitchFamily="34" charset="0"/>
              </a:rPr>
              <a:t>T</a:t>
            </a:r>
            <a:r>
              <a:rPr lang="en-US" sz="2200" b="0" i="0">
                <a:effectLst/>
                <a:latin typeface="News Gothic MT" panose="020B0503020103020203" pitchFamily="34" charset="0"/>
              </a:rPr>
              <a:t>hrombocytopenia (25%)</a:t>
            </a:r>
          </a:p>
          <a:p>
            <a:pPr lvl="1"/>
            <a:r>
              <a:rPr lang="en-US" sz="2200">
                <a:latin typeface="News Gothic MT" panose="020B0503020103020203" pitchFamily="34" charset="0"/>
              </a:rPr>
              <a:t>V</a:t>
            </a:r>
            <a:r>
              <a:rPr lang="en-US" sz="2200" b="0" i="0">
                <a:effectLst/>
                <a:latin typeface="News Gothic MT" panose="020B0503020103020203" pitchFamily="34" charset="0"/>
              </a:rPr>
              <a:t>omiting (22%)</a:t>
            </a:r>
          </a:p>
          <a:p>
            <a:pPr lvl="1"/>
            <a:r>
              <a:rPr lang="en-US" sz="2200">
                <a:latin typeface="News Gothic MT" panose="020B0503020103020203" pitchFamily="34" charset="0"/>
              </a:rPr>
              <a:t>D</a:t>
            </a:r>
            <a:r>
              <a:rPr lang="en-US" sz="2200" b="0" i="0">
                <a:effectLst/>
                <a:latin typeface="News Gothic MT" panose="020B0503020103020203" pitchFamily="34" charset="0"/>
              </a:rPr>
              <a:t>iarrhea (20%)</a:t>
            </a:r>
            <a:endParaRPr lang="en-US" sz="2200">
              <a:latin typeface="News Gothic MT" panose="020B0503020103020203" pitchFamily="34" charset="0"/>
            </a:endParaRPr>
          </a:p>
        </p:txBody>
      </p:sp>
      <p:sp>
        <p:nvSpPr>
          <p:cNvPr id="4" name="Rectangle 3">
            <a:extLst>
              <a:ext uri="{FF2B5EF4-FFF2-40B4-BE49-F238E27FC236}">
                <a16:creationId xmlns:a16="http://schemas.microsoft.com/office/drawing/2014/main" id="{378B2DF0-9415-4B07-62EC-51944519415F}"/>
              </a:ext>
            </a:extLst>
          </p:cNvPr>
          <p:cNvSpPr/>
          <p:nvPr/>
        </p:nvSpPr>
        <p:spPr>
          <a:xfrm>
            <a:off x="10522857" y="2543047"/>
            <a:ext cx="290286" cy="290286"/>
          </a:xfrm>
          <a:prstGeom prst="rect">
            <a:avLst/>
          </a:prstGeom>
          <a:solidFill>
            <a:srgbClr val="5A898B"/>
          </a:solidFill>
        </p:spPr>
        <p:txBody>
          <a:bodyPr vert="horz" lIns="91440" tIns="45720" rIns="91440" bIns="45720" rtlCol="0" anchor="ctr">
            <a:normAutofit lnSpcReduction="10000"/>
          </a:bodyPr>
          <a:lstStyle/>
          <a:p>
            <a:pPr algn="ctr"/>
            <a:endParaRPr lang="en-US"/>
          </a:p>
        </p:txBody>
      </p:sp>
    </p:spTree>
    <p:extLst>
      <p:ext uri="{BB962C8B-B14F-4D97-AF65-F5344CB8AC3E}">
        <p14:creationId xmlns:p14="http://schemas.microsoft.com/office/powerpoint/2010/main" val="439816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18761-C7EC-4176-97D3-14B87A985B5D}"/>
              </a:ext>
            </a:extLst>
          </p:cNvPr>
          <p:cNvSpPr>
            <a:spLocks noGrp="1"/>
          </p:cNvSpPr>
          <p:nvPr>
            <p:ph type="title"/>
          </p:nvPr>
        </p:nvSpPr>
        <p:spPr/>
        <p:txBody>
          <a:bodyPr/>
          <a:lstStyle/>
          <a:p>
            <a:r>
              <a:rPr lang="en-US"/>
              <a:t>Managing Expectations With PARP Inhibitors</a:t>
            </a:r>
          </a:p>
        </p:txBody>
      </p:sp>
      <p:sp>
        <p:nvSpPr>
          <p:cNvPr id="8" name="Text Placeholder 7">
            <a:extLst>
              <a:ext uri="{FF2B5EF4-FFF2-40B4-BE49-F238E27FC236}">
                <a16:creationId xmlns:a16="http://schemas.microsoft.com/office/drawing/2014/main" id="{F9CE3045-B61C-E284-CBE9-711A9C065648}"/>
              </a:ext>
            </a:extLst>
          </p:cNvPr>
          <p:cNvSpPr>
            <a:spLocks noGrp="1"/>
          </p:cNvSpPr>
          <p:nvPr>
            <p:ph type="body" sz="quarter" idx="12"/>
          </p:nvPr>
        </p:nvSpPr>
        <p:spPr>
          <a:xfrm>
            <a:off x="193575" y="6421193"/>
            <a:ext cx="6327053" cy="307777"/>
          </a:xfrm>
        </p:spPr>
        <p:txBody>
          <a:bodyPr/>
          <a:lstStyle/>
          <a:p>
            <a:r>
              <a:rPr lang="en-US"/>
              <a:t>GI  = gastrointestinal; AE = adverse event; r/o = risk of; PT = physical therapy; OT = occupational therapy.</a:t>
            </a:r>
          </a:p>
          <a:p>
            <a:r>
              <a:rPr lang="en-US"/>
              <a:t>Tookman et al, 2020; Cleveland Clinic, 2021; Patil &amp; Bernard, 2018.</a:t>
            </a:r>
          </a:p>
        </p:txBody>
      </p:sp>
      <p:sp>
        <p:nvSpPr>
          <p:cNvPr id="9" name="Content Placeholder 8">
            <a:extLst>
              <a:ext uri="{FF2B5EF4-FFF2-40B4-BE49-F238E27FC236}">
                <a16:creationId xmlns:a16="http://schemas.microsoft.com/office/drawing/2014/main" id="{3BD5A3F8-E7C3-CF84-3A3C-755B9FBDA5A0}"/>
              </a:ext>
            </a:extLst>
          </p:cNvPr>
          <p:cNvSpPr>
            <a:spLocks noGrp="1"/>
          </p:cNvSpPr>
          <p:nvPr>
            <p:ph idx="13"/>
          </p:nvPr>
        </p:nvSpPr>
        <p:spPr>
          <a:xfrm>
            <a:off x="6457535" y="1604925"/>
            <a:ext cx="5545777" cy="4373563"/>
          </a:xfrm>
        </p:spPr>
        <p:txBody>
          <a:bodyPr>
            <a:noAutofit/>
          </a:bodyPr>
          <a:lstStyle/>
          <a:p>
            <a:r>
              <a:rPr lang="en-US" sz="2400"/>
              <a:t>Focus on anemia/fatigue</a:t>
            </a:r>
          </a:p>
          <a:p>
            <a:pPr lvl="1"/>
            <a:r>
              <a:rPr lang="en-US" sz="2200"/>
              <a:t>Multiple etiologies</a:t>
            </a:r>
          </a:p>
          <a:p>
            <a:pPr lvl="2"/>
            <a:r>
              <a:rPr lang="en-US" sz="2000"/>
              <a:t>Nutrition</a:t>
            </a:r>
          </a:p>
          <a:p>
            <a:pPr lvl="2"/>
            <a:r>
              <a:rPr lang="en-US" sz="2000"/>
              <a:t>Anxiety, depression</a:t>
            </a:r>
          </a:p>
          <a:p>
            <a:pPr lvl="2"/>
            <a:r>
              <a:rPr lang="en-US" sz="2000"/>
              <a:t>Sleep</a:t>
            </a:r>
          </a:p>
          <a:p>
            <a:pPr lvl="2"/>
            <a:r>
              <a:rPr lang="en-US" sz="2000"/>
              <a:t>Anemia: r/o bleeding, iron deficiency, B12, folic acid </a:t>
            </a:r>
          </a:p>
          <a:p>
            <a:pPr lvl="2"/>
            <a:r>
              <a:rPr lang="en-US" sz="2000"/>
              <a:t>Low testosterone</a:t>
            </a:r>
          </a:p>
          <a:p>
            <a:pPr lvl="2"/>
            <a:r>
              <a:rPr lang="en-US" sz="2000"/>
              <a:t>Lack of activity</a:t>
            </a:r>
          </a:p>
          <a:p>
            <a:pPr lvl="2"/>
            <a:r>
              <a:rPr lang="en-US" sz="2000"/>
              <a:t>Pain</a:t>
            </a:r>
          </a:p>
          <a:p>
            <a:pPr lvl="1"/>
            <a:r>
              <a:rPr lang="en-US" sz="2200"/>
              <a:t>Consider referrals: nutrition, psych, heme, PT/OT</a:t>
            </a:r>
          </a:p>
        </p:txBody>
      </p:sp>
      <p:sp>
        <p:nvSpPr>
          <p:cNvPr id="11" name="Content Placeholder 10">
            <a:extLst>
              <a:ext uri="{FF2B5EF4-FFF2-40B4-BE49-F238E27FC236}">
                <a16:creationId xmlns:a16="http://schemas.microsoft.com/office/drawing/2014/main" id="{F92811C2-6DF1-8B4B-AA3C-7982C816D40D}"/>
              </a:ext>
            </a:extLst>
          </p:cNvPr>
          <p:cNvSpPr>
            <a:spLocks noGrp="1"/>
          </p:cNvSpPr>
          <p:nvPr>
            <p:ph idx="1"/>
          </p:nvPr>
        </p:nvSpPr>
        <p:spPr>
          <a:xfrm>
            <a:off x="609600" y="1604926"/>
            <a:ext cx="5878286" cy="4373563"/>
          </a:xfrm>
        </p:spPr>
        <p:txBody>
          <a:bodyPr>
            <a:noAutofit/>
          </a:bodyPr>
          <a:lstStyle/>
          <a:p>
            <a:r>
              <a:rPr lang="en-US" sz="2400"/>
              <a:t>Counsel patients prior to treatment specifically on risk of hematologic and GI AEs, as well as fatigue</a:t>
            </a:r>
          </a:p>
          <a:p>
            <a:endParaRPr lang="en-US" sz="600"/>
          </a:p>
          <a:p>
            <a:r>
              <a:rPr lang="en-US" sz="2400"/>
              <a:t>Prepare for regular blood tests for AE monitoring for cytopenias and liver function tests</a:t>
            </a:r>
          </a:p>
          <a:p>
            <a:endParaRPr lang="en-US" sz="600"/>
          </a:p>
          <a:p>
            <a:r>
              <a:rPr lang="en-US" sz="2400"/>
              <a:t>Prepare for the possibility of blood transfusions</a:t>
            </a:r>
          </a:p>
          <a:p>
            <a:endParaRPr lang="en-US" sz="600"/>
          </a:p>
          <a:p>
            <a:r>
              <a:rPr lang="en-US" sz="2400"/>
              <a:t>Ensure recovery from heme toxicity from prior anticancer therapies before starting PARPi</a:t>
            </a:r>
          </a:p>
        </p:txBody>
      </p:sp>
    </p:spTree>
    <p:extLst>
      <p:ext uri="{BB962C8B-B14F-4D97-AF65-F5344CB8AC3E}">
        <p14:creationId xmlns:p14="http://schemas.microsoft.com/office/powerpoint/2010/main" val="1412842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FA22-D2D5-410C-9E05-CD6D7D2FEE55}"/>
              </a:ext>
            </a:extLst>
          </p:cNvPr>
          <p:cNvSpPr>
            <a:spLocks noGrp="1"/>
          </p:cNvSpPr>
          <p:nvPr>
            <p:ph type="title"/>
          </p:nvPr>
        </p:nvSpPr>
        <p:spPr/>
        <p:txBody>
          <a:bodyPr/>
          <a:lstStyle/>
          <a:p>
            <a:r>
              <a:rPr lang="en-US"/>
              <a:t>Chemotherapies for mCRPC: Docetaxel  </a:t>
            </a:r>
          </a:p>
        </p:txBody>
      </p:sp>
      <p:sp>
        <p:nvSpPr>
          <p:cNvPr id="3" name="Text Placeholder 2">
            <a:extLst>
              <a:ext uri="{FF2B5EF4-FFF2-40B4-BE49-F238E27FC236}">
                <a16:creationId xmlns:a16="http://schemas.microsoft.com/office/drawing/2014/main" id="{8FF725C7-70E0-41B4-8B7C-A3F6D9806962}"/>
              </a:ext>
            </a:extLst>
          </p:cNvPr>
          <p:cNvSpPr>
            <a:spLocks noGrp="1"/>
          </p:cNvSpPr>
          <p:nvPr>
            <p:ph type="body" sz="quarter" idx="12"/>
          </p:nvPr>
        </p:nvSpPr>
        <p:spPr>
          <a:xfrm>
            <a:off x="193575" y="6575082"/>
            <a:ext cx="2808461" cy="153888"/>
          </a:xfrm>
        </p:spPr>
        <p:txBody>
          <a:bodyPr/>
          <a:lstStyle/>
          <a:p>
            <a:r>
              <a:rPr lang="en-US"/>
              <a:t>Ho &amp; Mackey, 2014; Chemocare.com, 2022b.</a:t>
            </a:r>
          </a:p>
        </p:txBody>
      </p:sp>
      <p:sp>
        <p:nvSpPr>
          <p:cNvPr id="4" name="Content Placeholder 3">
            <a:extLst>
              <a:ext uri="{FF2B5EF4-FFF2-40B4-BE49-F238E27FC236}">
                <a16:creationId xmlns:a16="http://schemas.microsoft.com/office/drawing/2014/main" id="{254B505B-74FE-41E0-A881-F23263EC1F90}"/>
              </a:ext>
            </a:extLst>
          </p:cNvPr>
          <p:cNvSpPr>
            <a:spLocks noGrp="1"/>
          </p:cNvSpPr>
          <p:nvPr>
            <p:ph idx="1"/>
          </p:nvPr>
        </p:nvSpPr>
        <p:spPr>
          <a:xfrm>
            <a:off x="609600" y="1395921"/>
            <a:ext cx="9993923" cy="4373563"/>
          </a:xfrm>
        </p:spPr>
        <p:txBody>
          <a:bodyPr>
            <a:noAutofit/>
          </a:bodyPr>
          <a:lstStyle/>
          <a:p>
            <a:r>
              <a:rPr lang="en-US" dirty="0"/>
              <a:t>Docetaxel: a taxane with many indications</a:t>
            </a:r>
          </a:p>
          <a:p>
            <a:endParaRPr lang="en-US" sz="600" dirty="0"/>
          </a:p>
          <a:p>
            <a:pPr marL="1095375" lvl="1" indent="-460375"/>
            <a:r>
              <a:rPr lang="en-US" sz="2400" dirty="0"/>
              <a:t>Patient preparation</a:t>
            </a:r>
          </a:p>
          <a:p>
            <a:pPr marL="1095375" lvl="1" indent="-460375"/>
            <a:endParaRPr lang="en-US" sz="500" dirty="0"/>
          </a:p>
          <a:p>
            <a:pPr marL="1095375" lvl="1" indent="-460375"/>
            <a:r>
              <a:rPr lang="en-US" sz="2400" dirty="0"/>
              <a:t>Premeds</a:t>
            </a:r>
          </a:p>
          <a:p>
            <a:pPr marL="1095375" lvl="1" indent="-460375"/>
            <a:endParaRPr lang="en-US" sz="500" dirty="0"/>
          </a:p>
          <a:p>
            <a:pPr marL="1095375" lvl="1" indent="-460375"/>
            <a:r>
              <a:rPr lang="en-US" sz="2400" dirty="0"/>
              <a:t>Family caregiver</a:t>
            </a:r>
          </a:p>
          <a:p>
            <a:pPr marL="1095375" lvl="1" indent="-460375"/>
            <a:endParaRPr lang="en-US" sz="500" dirty="0"/>
          </a:p>
          <a:p>
            <a:pPr marL="1095375" lvl="1" indent="-460375"/>
            <a:r>
              <a:rPr lang="en-US" sz="2400" dirty="0"/>
              <a:t>Body image changes</a:t>
            </a:r>
          </a:p>
          <a:p>
            <a:pPr marL="1095375" lvl="1" indent="-460375"/>
            <a:endParaRPr lang="en-US" sz="500" dirty="0"/>
          </a:p>
          <a:p>
            <a:pPr marL="1095375" lvl="1" indent="-460375"/>
            <a:r>
              <a:rPr lang="en-US" sz="2400" dirty="0"/>
              <a:t>Side effects:   </a:t>
            </a:r>
          </a:p>
          <a:p>
            <a:pPr marL="1095375" lvl="1" indent="-460375"/>
            <a:endParaRPr lang="en-US" sz="200" dirty="0"/>
          </a:p>
          <a:p>
            <a:pPr marL="1774825" lvl="2" indent="-288925"/>
            <a:r>
              <a:rPr lang="en-US" sz="2000" dirty="0"/>
              <a:t>Hair loss</a:t>
            </a:r>
          </a:p>
          <a:p>
            <a:pPr marL="1774825" lvl="2" indent="-288925"/>
            <a:r>
              <a:rPr lang="en-US" sz="2000" dirty="0"/>
              <a:t>Peripheral neuropathy</a:t>
            </a:r>
          </a:p>
          <a:p>
            <a:pPr marL="1774825" lvl="2" indent="-288925"/>
            <a:r>
              <a:rPr lang="en-US" sz="2000" dirty="0"/>
              <a:t>Mouth sores</a:t>
            </a:r>
          </a:p>
          <a:p>
            <a:pPr marL="1774825" lvl="2" indent="-288925"/>
            <a:r>
              <a:rPr lang="en-US" sz="2000" dirty="0"/>
              <a:t>Infection</a:t>
            </a:r>
          </a:p>
          <a:p>
            <a:pPr marL="1774825" lvl="2" indent="-288925"/>
            <a:r>
              <a:rPr lang="en-US" sz="2000" dirty="0"/>
              <a:t>Fluid retention</a:t>
            </a:r>
          </a:p>
          <a:p>
            <a:pPr marL="1774825" lvl="2" indent="-288925"/>
            <a:r>
              <a:rPr lang="en-US" sz="2000" dirty="0"/>
              <a:t>Fatigue</a:t>
            </a:r>
          </a:p>
          <a:p>
            <a:pPr marL="1774825" lvl="2" indent="-288925"/>
            <a:r>
              <a:rPr lang="en-US" sz="2000" dirty="0"/>
              <a:t>Skin/nail changes </a:t>
            </a:r>
          </a:p>
          <a:p>
            <a:pPr marL="971550" lvl="2" indent="0">
              <a:buNone/>
            </a:pPr>
            <a:endParaRPr lang="en-US" sz="2000" dirty="0"/>
          </a:p>
          <a:p>
            <a:pPr lvl="1"/>
            <a:endParaRPr lang="en-US" sz="2400" dirty="0"/>
          </a:p>
          <a:p>
            <a:pPr lvl="1"/>
            <a:endParaRPr lang="en-US" sz="2400" dirty="0"/>
          </a:p>
        </p:txBody>
      </p:sp>
    </p:spTree>
    <p:extLst>
      <p:ext uri="{BB962C8B-B14F-4D97-AF65-F5344CB8AC3E}">
        <p14:creationId xmlns:p14="http://schemas.microsoft.com/office/powerpoint/2010/main" val="2511758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A842CE-B00C-35BF-C883-511FA6CF9F49}"/>
              </a:ext>
            </a:extLst>
          </p:cNvPr>
          <p:cNvSpPr>
            <a:spLocks noGrp="1"/>
          </p:cNvSpPr>
          <p:nvPr>
            <p:ph type="title"/>
          </p:nvPr>
        </p:nvSpPr>
        <p:spPr/>
        <p:txBody>
          <a:bodyPr/>
          <a:lstStyle/>
          <a:p>
            <a:r>
              <a:rPr lang="en-US"/>
              <a:t>Disclosures</a:t>
            </a:r>
          </a:p>
        </p:txBody>
      </p:sp>
      <p:sp>
        <p:nvSpPr>
          <p:cNvPr id="5" name="Content Placeholder 4">
            <a:extLst>
              <a:ext uri="{FF2B5EF4-FFF2-40B4-BE49-F238E27FC236}">
                <a16:creationId xmlns:a16="http://schemas.microsoft.com/office/drawing/2014/main" id="{57C0A629-EE88-5DD5-A84F-8C1EA86179C2}"/>
              </a:ext>
            </a:extLst>
          </p:cNvPr>
          <p:cNvSpPr>
            <a:spLocks noGrp="1"/>
          </p:cNvSpPr>
          <p:nvPr>
            <p:ph idx="1"/>
          </p:nvPr>
        </p:nvSpPr>
        <p:spPr>
          <a:xfrm>
            <a:off x="609600" y="1619214"/>
            <a:ext cx="10972800" cy="4373563"/>
          </a:xfrm>
        </p:spPr>
        <p:txBody>
          <a:bodyPr>
            <a:normAutofit/>
          </a:bodyPr>
          <a:lstStyle/>
          <a:p>
            <a:r>
              <a:rPr lang="en-US"/>
              <a:t>Kathleen D. Burns, MSN, AGACNP-BC, OCN</a:t>
            </a:r>
            <a:r>
              <a:rPr lang="en-US" baseline="30000"/>
              <a:t>®</a:t>
            </a:r>
          </a:p>
          <a:p>
            <a:endParaRPr lang="en-US" sz="600" baseline="30000"/>
          </a:p>
          <a:p>
            <a:pPr lvl="1"/>
            <a:r>
              <a:rPr lang="en-US" sz="2400"/>
              <a:t>Advisory board/panel: AVEO, Eisai, Exelixis</a:t>
            </a:r>
          </a:p>
          <a:p>
            <a:pPr lvl="1"/>
            <a:endParaRPr lang="en-US" sz="600"/>
          </a:p>
          <a:p>
            <a:pPr lvl="1"/>
            <a:r>
              <a:rPr lang="en-US" sz="2400"/>
              <a:t>Speaker’s bureau: Amgen, Astellas, AstraZeneca, AVEO, Exelixis, Pfizer, Sanofi Genzyme</a:t>
            </a:r>
          </a:p>
          <a:p>
            <a:pPr lvl="1"/>
            <a:endParaRPr lang="en-US"/>
          </a:p>
          <a:p>
            <a:r>
              <a:rPr lang="en-US"/>
              <a:t>i3 Health has mitigated all relevant financial relationships</a:t>
            </a:r>
          </a:p>
        </p:txBody>
      </p:sp>
    </p:spTree>
    <p:extLst>
      <p:ext uri="{BB962C8B-B14F-4D97-AF65-F5344CB8AC3E}">
        <p14:creationId xmlns:p14="http://schemas.microsoft.com/office/powerpoint/2010/main" val="1186917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4034E-C45F-4168-80EB-13AF048929F0}"/>
              </a:ext>
            </a:extLst>
          </p:cNvPr>
          <p:cNvSpPr>
            <a:spLocks noGrp="1"/>
          </p:cNvSpPr>
          <p:nvPr>
            <p:ph type="title"/>
          </p:nvPr>
        </p:nvSpPr>
        <p:spPr/>
        <p:txBody>
          <a:bodyPr/>
          <a:lstStyle/>
          <a:p>
            <a:r>
              <a:rPr lang="en-US"/>
              <a:t>Chemotherapies for mCRPC: Cabazitaxel</a:t>
            </a:r>
          </a:p>
        </p:txBody>
      </p:sp>
      <p:sp>
        <p:nvSpPr>
          <p:cNvPr id="7" name="Text Placeholder 6">
            <a:extLst>
              <a:ext uri="{FF2B5EF4-FFF2-40B4-BE49-F238E27FC236}">
                <a16:creationId xmlns:a16="http://schemas.microsoft.com/office/drawing/2014/main" id="{E281EDF5-60BE-1628-6E5E-3C1962AF3D26}"/>
              </a:ext>
            </a:extLst>
          </p:cNvPr>
          <p:cNvSpPr>
            <a:spLocks noGrp="1"/>
          </p:cNvSpPr>
          <p:nvPr>
            <p:ph type="body" sz="quarter" idx="12"/>
          </p:nvPr>
        </p:nvSpPr>
        <p:spPr/>
        <p:txBody>
          <a:bodyPr/>
          <a:lstStyle/>
          <a:p>
            <a:r>
              <a:rPr lang="en-US"/>
              <a:t>IV = intravenous.</a:t>
            </a:r>
          </a:p>
          <a:p>
            <a:r>
              <a:rPr lang="en-US"/>
              <a:t>Kreis et al, 2022; Chemocare.com, 2022a; Oudard et al, 2017; Sperlich &amp; Saad, 2013.</a:t>
            </a:r>
          </a:p>
        </p:txBody>
      </p:sp>
      <p:sp>
        <p:nvSpPr>
          <p:cNvPr id="4" name="Content Placeholder 3">
            <a:extLst>
              <a:ext uri="{FF2B5EF4-FFF2-40B4-BE49-F238E27FC236}">
                <a16:creationId xmlns:a16="http://schemas.microsoft.com/office/drawing/2014/main" id="{7C747594-3D7E-4AEF-8478-240875E35253}"/>
              </a:ext>
            </a:extLst>
          </p:cNvPr>
          <p:cNvSpPr>
            <a:spLocks noGrp="1"/>
          </p:cNvSpPr>
          <p:nvPr>
            <p:ph idx="1"/>
          </p:nvPr>
        </p:nvSpPr>
        <p:spPr/>
        <p:txBody>
          <a:bodyPr>
            <a:normAutofit lnSpcReduction="10000"/>
          </a:bodyPr>
          <a:lstStyle/>
          <a:p>
            <a:r>
              <a:rPr lang="en-US"/>
              <a:t>Second-line chemotherapy </a:t>
            </a:r>
          </a:p>
          <a:p>
            <a:pPr lvl="1"/>
            <a:r>
              <a:rPr lang="en-US" err="1"/>
              <a:t>Taxane</a:t>
            </a:r>
            <a:r>
              <a:rPr lang="en-US"/>
              <a:t> derivative/microtubule inhibitor</a:t>
            </a:r>
          </a:p>
          <a:p>
            <a:pPr lvl="2"/>
            <a:r>
              <a:rPr lang="en-US"/>
              <a:t>Patient preparation</a:t>
            </a:r>
          </a:p>
          <a:p>
            <a:pPr lvl="2"/>
            <a:r>
              <a:rPr lang="en-US"/>
              <a:t>Premeds</a:t>
            </a:r>
          </a:p>
          <a:p>
            <a:pPr lvl="2"/>
            <a:r>
              <a:rPr lang="en-US"/>
              <a:t>Family caregiver</a:t>
            </a:r>
          </a:p>
          <a:p>
            <a:pPr lvl="2"/>
            <a:r>
              <a:rPr lang="en-US"/>
              <a:t>Body image changes</a:t>
            </a:r>
          </a:p>
          <a:p>
            <a:pPr lvl="2"/>
            <a:r>
              <a:rPr lang="en-US"/>
              <a:t>Risk of febrile neutropenia, expect growth factor use</a:t>
            </a:r>
          </a:p>
          <a:p>
            <a:pPr lvl="2"/>
            <a:endParaRPr lang="en-US"/>
          </a:p>
          <a:p>
            <a:r>
              <a:rPr lang="en-US"/>
              <a:t>Specific considerations</a:t>
            </a:r>
          </a:p>
          <a:p>
            <a:pPr lvl="1"/>
            <a:r>
              <a:rPr lang="en-US"/>
              <a:t>IV access</a:t>
            </a:r>
          </a:p>
          <a:p>
            <a:pPr marL="457200" lvl="1" indent="0">
              <a:buNone/>
            </a:pPr>
            <a:endParaRPr lang="en-US"/>
          </a:p>
          <a:p>
            <a:r>
              <a:rPr lang="en-US"/>
              <a:t>Side effects (in comparison to docetaxel)</a:t>
            </a:r>
          </a:p>
          <a:p>
            <a:pPr lvl="1"/>
            <a:r>
              <a:rPr lang="en-US"/>
              <a:t>More febrile neutropenia, neutropenic infection, diarrhea, hematuria</a:t>
            </a:r>
          </a:p>
          <a:p>
            <a:pPr lvl="1"/>
            <a:r>
              <a:rPr lang="en-US"/>
              <a:t>Less peripheral neuropathy, stomatitis, peripheral edema, alopecia, nail disorders</a:t>
            </a:r>
          </a:p>
        </p:txBody>
      </p:sp>
    </p:spTree>
    <p:extLst>
      <p:ext uri="{BB962C8B-B14F-4D97-AF65-F5344CB8AC3E}">
        <p14:creationId xmlns:p14="http://schemas.microsoft.com/office/powerpoint/2010/main" val="4093854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99CE63-22BE-48DB-A1BE-77D7B4398A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40" t="15458" b="9903"/>
          <a:stretch/>
        </p:blipFill>
        <p:spPr bwMode="auto">
          <a:xfrm>
            <a:off x="1697736" y="1292810"/>
            <a:ext cx="9884664" cy="4512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7">
            <a:extLst>
              <a:ext uri="{FF2B5EF4-FFF2-40B4-BE49-F238E27FC236}">
                <a16:creationId xmlns:a16="http://schemas.microsoft.com/office/drawing/2014/main" id="{8AD8C083-7219-316C-A23A-1356098FC342}"/>
              </a:ext>
            </a:extLst>
          </p:cNvPr>
          <p:cNvSpPr>
            <a:spLocks noGrp="1"/>
          </p:cNvSpPr>
          <p:nvPr>
            <p:ph type="title"/>
          </p:nvPr>
        </p:nvSpPr>
        <p:spPr>
          <a:xfrm>
            <a:off x="609600" y="233255"/>
            <a:ext cx="10972800" cy="646331"/>
          </a:xfrm>
        </p:spPr>
        <p:txBody>
          <a:bodyPr/>
          <a:lstStyle/>
          <a:p>
            <a:r>
              <a:rPr lang="en-US" baseline="30000"/>
              <a:t>177</a:t>
            </a:r>
            <a:r>
              <a:rPr lang="en-US"/>
              <a:t>Lu-PSMA-517: Mechanism of Action </a:t>
            </a:r>
          </a:p>
        </p:txBody>
      </p:sp>
      <p:sp>
        <p:nvSpPr>
          <p:cNvPr id="10" name="Text Placeholder 9">
            <a:extLst>
              <a:ext uri="{FF2B5EF4-FFF2-40B4-BE49-F238E27FC236}">
                <a16:creationId xmlns:a16="http://schemas.microsoft.com/office/drawing/2014/main" id="{5DBBCC17-063E-722D-15A0-84057BC4E9B6}"/>
              </a:ext>
            </a:extLst>
          </p:cNvPr>
          <p:cNvSpPr>
            <a:spLocks noGrp="1"/>
          </p:cNvSpPr>
          <p:nvPr>
            <p:ph type="body" sz="quarter" idx="12"/>
          </p:nvPr>
        </p:nvSpPr>
        <p:spPr>
          <a:xfrm>
            <a:off x="193575" y="6575082"/>
            <a:ext cx="1809791" cy="153888"/>
          </a:xfrm>
        </p:spPr>
        <p:txBody>
          <a:bodyPr/>
          <a:lstStyle/>
          <a:p>
            <a:r>
              <a:rPr lang="en-US"/>
              <a:t>Morris et al, 2021; FDA, 2022.</a:t>
            </a:r>
          </a:p>
        </p:txBody>
      </p:sp>
    </p:spTree>
    <p:extLst>
      <p:ext uri="{BB962C8B-B14F-4D97-AF65-F5344CB8AC3E}">
        <p14:creationId xmlns:p14="http://schemas.microsoft.com/office/powerpoint/2010/main" val="4141774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C65E-B33C-7F4B-8B6A-8C3964BAF164}"/>
              </a:ext>
            </a:extLst>
          </p:cNvPr>
          <p:cNvSpPr>
            <a:spLocks noGrp="1"/>
          </p:cNvSpPr>
          <p:nvPr>
            <p:ph type="title"/>
          </p:nvPr>
        </p:nvSpPr>
        <p:spPr/>
        <p:txBody>
          <a:bodyPr/>
          <a:lstStyle/>
          <a:p>
            <a:r>
              <a:rPr lang="en-US"/>
              <a:t>VISION: </a:t>
            </a:r>
            <a:r>
              <a:rPr lang="en-US" baseline="30000">
                <a:latin typeface="News Gothic MT" panose="020B0503020103020203" pitchFamily="34" charset="0"/>
              </a:rPr>
              <a:t>177</a:t>
            </a:r>
            <a:r>
              <a:rPr lang="en-US">
                <a:latin typeface="News Gothic MT" panose="020B0503020103020203" pitchFamily="34" charset="0"/>
              </a:rPr>
              <a:t>Lu-PSMA-617 for mCRPC</a:t>
            </a:r>
            <a:endParaRPr lang="en-US"/>
          </a:p>
        </p:txBody>
      </p:sp>
      <p:sp>
        <p:nvSpPr>
          <p:cNvPr id="8" name="Text Placeholder 7">
            <a:extLst>
              <a:ext uri="{FF2B5EF4-FFF2-40B4-BE49-F238E27FC236}">
                <a16:creationId xmlns:a16="http://schemas.microsoft.com/office/drawing/2014/main" id="{9187D165-6A24-32C3-9872-E4430BEB08E0}"/>
              </a:ext>
            </a:extLst>
          </p:cNvPr>
          <p:cNvSpPr>
            <a:spLocks noGrp="1"/>
          </p:cNvSpPr>
          <p:nvPr>
            <p:ph type="body" sz="quarter" idx="12"/>
          </p:nvPr>
        </p:nvSpPr>
        <p:spPr/>
        <p:txBody>
          <a:bodyPr/>
          <a:lstStyle/>
          <a:p>
            <a:r>
              <a:rPr lang="en-US"/>
              <a:t>Sartor et al, 2021.</a:t>
            </a:r>
          </a:p>
        </p:txBody>
      </p:sp>
      <p:sp>
        <p:nvSpPr>
          <p:cNvPr id="6" name="Text Placeholder 5">
            <a:extLst>
              <a:ext uri="{FF2B5EF4-FFF2-40B4-BE49-F238E27FC236}">
                <a16:creationId xmlns:a16="http://schemas.microsoft.com/office/drawing/2014/main" id="{1D69CEE2-8D2E-9A97-C047-32C1878806A1}"/>
              </a:ext>
            </a:extLst>
          </p:cNvPr>
          <p:cNvSpPr>
            <a:spLocks noGrp="1"/>
          </p:cNvSpPr>
          <p:nvPr>
            <p:ph type="body" sz="quarter" idx="13"/>
          </p:nvPr>
        </p:nvSpPr>
        <p:spPr/>
        <p:txBody>
          <a:bodyPr/>
          <a:lstStyle/>
          <a:p>
            <a:r>
              <a:rPr lang="en-US"/>
              <a:t>Efficacy Summary</a:t>
            </a:r>
          </a:p>
        </p:txBody>
      </p:sp>
      <p:pic>
        <p:nvPicPr>
          <p:cNvPr id="5" name="Picture 4" descr="Chart, line chart&#10;&#10;Description automatically generated">
            <a:extLst>
              <a:ext uri="{FF2B5EF4-FFF2-40B4-BE49-F238E27FC236}">
                <a16:creationId xmlns:a16="http://schemas.microsoft.com/office/drawing/2014/main" id="{46E53797-D6B6-BA47-803D-A2EA4DA6A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7205" y="1645919"/>
            <a:ext cx="9905069" cy="3638931"/>
          </a:xfrm>
          <a:prstGeom prst="rect">
            <a:avLst/>
          </a:prstGeom>
        </p:spPr>
      </p:pic>
      <p:sp>
        <p:nvSpPr>
          <p:cNvPr id="4" name="TextBox 3">
            <a:extLst>
              <a:ext uri="{FF2B5EF4-FFF2-40B4-BE49-F238E27FC236}">
                <a16:creationId xmlns:a16="http://schemas.microsoft.com/office/drawing/2014/main" id="{79F42444-6285-CC45-9A6C-4FAE03C39BF5}"/>
              </a:ext>
            </a:extLst>
          </p:cNvPr>
          <p:cNvSpPr txBox="1"/>
          <p:nvPr/>
        </p:nvSpPr>
        <p:spPr>
          <a:xfrm>
            <a:off x="2996610" y="1562444"/>
            <a:ext cx="4705775" cy="369332"/>
          </a:xfrm>
          <a:prstGeom prst="rect">
            <a:avLst/>
          </a:prstGeom>
          <a:noFill/>
        </p:spPr>
        <p:txBody>
          <a:bodyPr wrap="none" rtlCol="0">
            <a:spAutoFit/>
          </a:bodyPr>
          <a:lstStyle/>
          <a:p>
            <a:r>
              <a:rPr lang="en-US" sz="1800" b="1" dirty="0">
                <a:solidFill>
                  <a:schemeClr val="tx1"/>
                </a:solidFill>
                <a:latin typeface="News Gothic MT" panose="020B0503020103020203" pitchFamily="34" charset="0"/>
              </a:rPr>
              <a:t>Imaging</a:t>
            </a:r>
            <a:r>
              <a:rPr lang="en-US" sz="1800" b="1" dirty="0">
                <a:latin typeface="News Gothic MT" panose="020B0503020103020203" pitchFamily="34" charset="0"/>
              </a:rPr>
              <a:t>-B</a:t>
            </a:r>
            <a:r>
              <a:rPr lang="en-US" sz="1800" b="1" dirty="0">
                <a:solidFill>
                  <a:schemeClr val="tx1"/>
                </a:solidFill>
                <a:latin typeface="News Gothic MT" panose="020B0503020103020203" pitchFamily="34" charset="0"/>
              </a:rPr>
              <a:t>ased </a:t>
            </a:r>
            <a:r>
              <a:rPr lang="en-US" sz="1800" b="1" dirty="0">
                <a:latin typeface="News Gothic MT" panose="020B0503020103020203" pitchFamily="34" charset="0"/>
              </a:rPr>
              <a:t>P</a:t>
            </a:r>
            <a:r>
              <a:rPr lang="en-US" sz="1800" b="1" dirty="0">
                <a:solidFill>
                  <a:schemeClr val="tx1"/>
                </a:solidFill>
                <a:latin typeface="News Gothic MT" panose="020B0503020103020203" pitchFamily="34" charset="0"/>
              </a:rPr>
              <a:t>rogression-Free </a:t>
            </a:r>
            <a:r>
              <a:rPr lang="en-US" sz="1800" b="1" dirty="0">
                <a:latin typeface="News Gothic MT" panose="020B0503020103020203" pitchFamily="34" charset="0"/>
              </a:rPr>
              <a:t>S</a:t>
            </a:r>
            <a:r>
              <a:rPr lang="en-US" sz="1800" b="1" dirty="0">
                <a:solidFill>
                  <a:schemeClr val="tx1"/>
                </a:solidFill>
                <a:latin typeface="News Gothic MT" panose="020B0503020103020203" pitchFamily="34" charset="0"/>
              </a:rPr>
              <a:t>urvival</a:t>
            </a:r>
          </a:p>
        </p:txBody>
      </p:sp>
      <p:sp>
        <p:nvSpPr>
          <p:cNvPr id="7" name="TextBox 6">
            <a:extLst>
              <a:ext uri="{FF2B5EF4-FFF2-40B4-BE49-F238E27FC236}">
                <a16:creationId xmlns:a16="http://schemas.microsoft.com/office/drawing/2014/main" id="{348400A8-4C59-0F45-8440-C5960868A8B1}"/>
              </a:ext>
            </a:extLst>
          </p:cNvPr>
          <p:cNvSpPr txBox="1"/>
          <p:nvPr/>
        </p:nvSpPr>
        <p:spPr>
          <a:xfrm>
            <a:off x="-563173" y="5284850"/>
            <a:ext cx="13318345" cy="1159792"/>
          </a:xfrm>
          <a:prstGeom prst="rect">
            <a:avLst/>
          </a:prstGeom>
          <a:noFill/>
        </p:spPr>
        <p:txBody>
          <a:bodyPr wrap="square" rtlCol="0">
            <a:noAutofit/>
          </a:bodyPr>
          <a:lstStyle/>
          <a:p>
            <a:pPr algn="ctr"/>
            <a:r>
              <a:rPr lang="en-US" sz="1600" b="0">
                <a:solidFill>
                  <a:schemeClr val="tx1"/>
                </a:solidFill>
                <a:latin typeface="News Gothic MT" panose="020B0503020103020203" pitchFamily="34" charset="0"/>
              </a:rPr>
              <a:t>Median OS (</a:t>
            </a:r>
            <a:r>
              <a:rPr lang="en-US" sz="1600" b="0" baseline="30000">
                <a:solidFill>
                  <a:schemeClr val="tx1"/>
                </a:solidFill>
                <a:latin typeface="News Gothic MT" panose="020B0503020103020203" pitchFamily="34" charset="0"/>
              </a:rPr>
              <a:t>177</a:t>
            </a:r>
            <a:r>
              <a:rPr lang="en-US" sz="1600" b="0">
                <a:solidFill>
                  <a:schemeClr val="tx1"/>
                </a:solidFill>
                <a:latin typeface="News Gothic MT" panose="020B0503020103020203" pitchFamily="34" charset="0"/>
              </a:rPr>
              <a:t>Lu-PSMA-617 vs standard therapy): 15.3 mo vs 11.3 mo (HR 0.62, </a:t>
            </a:r>
            <a:r>
              <a:rPr lang="en-US" sz="1600" i="1">
                <a:latin typeface="News Gothic MT" panose="020B0503020103020203" pitchFamily="34" charset="0"/>
              </a:rPr>
              <a:t>P</a:t>
            </a:r>
            <a:r>
              <a:rPr lang="en-US" sz="1600" b="0">
                <a:solidFill>
                  <a:schemeClr val="tx1"/>
                </a:solidFill>
                <a:latin typeface="News Gothic MT" panose="020B0503020103020203" pitchFamily="34" charset="0"/>
              </a:rPr>
              <a:t>&lt;0.001) </a:t>
            </a:r>
          </a:p>
          <a:p>
            <a:pPr algn="ctr"/>
            <a:r>
              <a:rPr lang="en-US" sz="1600" b="0">
                <a:solidFill>
                  <a:schemeClr val="tx1"/>
                </a:solidFill>
                <a:latin typeface="News Gothic MT" panose="020B0503020103020203" pitchFamily="34" charset="0"/>
              </a:rPr>
              <a:t>Time to first symptomatic skeletal event (</a:t>
            </a:r>
            <a:r>
              <a:rPr lang="en-US" sz="1600" b="0" baseline="30000">
                <a:solidFill>
                  <a:schemeClr val="tx1"/>
                </a:solidFill>
                <a:latin typeface="News Gothic MT" panose="020B0503020103020203" pitchFamily="34" charset="0"/>
              </a:rPr>
              <a:t>177</a:t>
            </a:r>
            <a:r>
              <a:rPr lang="en-US" sz="1600" b="0">
                <a:solidFill>
                  <a:schemeClr val="tx1"/>
                </a:solidFill>
                <a:latin typeface="News Gothic MT" panose="020B0503020103020203" pitchFamily="34" charset="0"/>
              </a:rPr>
              <a:t>Lu-PSMA-617 vs standard therapy): 11.5 mo vs 6.8 mo (HR 0.50, </a:t>
            </a:r>
            <a:r>
              <a:rPr lang="en-US" sz="1600" i="1">
                <a:latin typeface="News Gothic MT" panose="020B0503020103020203" pitchFamily="34" charset="0"/>
              </a:rPr>
              <a:t>P</a:t>
            </a:r>
            <a:r>
              <a:rPr lang="en-US" sz="1600" b="0">
                <a:solidFill>
                  <a:schemeClr val="tx1"/>
                </a:solidFill>
                <a:latin typeface="News Gothic MT" panose="020B0503020103020203" pitchFamily="34" charset="0"/>
              </a:rPr>
              <a:t>&lt;0.001)</a:t>
            </a:r>
          </a:p>
        </p:txBody>
      </p:sp>
    </p:spTree>
    <p:extLst>
      <p:ext uri="{BB962C8B-B14F-4D97-AF65-F5344CB8AC3E}">
        <p14:creationId xmlns:p14="http://schemas.microsoft.com/office/powerpoint/2010/main" val="3073286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5E174-8313-C511-E867-5DC10EA5DE16}"/>
              </a:ext>
            </a:extLst>
          </p:cNvPr>
          <p:cNvSpPr>
            <a:spLocks noGrp="1"/>
          </p:cNvSpPr>
          <p:nvPr>
            <p:ph type="title"/>
          </p:nvPr>
        </p:nvSpPr>
        <p:spPr/>
        <p:txBody>
          <a:bodyPr/>
          <a:lstStyle/>
          <a:p>
            <a:r>
              <a:rPr lang="en-US"/>
              <a:t>VISION: </a:t>
            </a:r>
            <a:r>
              <a:rPr lang="en-US" baseline="30000">
                <a:latin typeface="News Gothic MT" panose="020B0503020103020203" pitchFamily="34" charset="0"/>
              </a:rPr>
              <a:t>177</a:t>
            </a:r>
            <a:r>
              <a:rPr lang="en-US">
                <a:latin typeface="News Gothic MT" panose="020B0503020103020203" pitchFamily="34" charset="0"/>
              </a:rPr>
              <a:t>Lu-PSMA-617 for mCRPC (cont.)</a:t>
            </a:r>
            <a:endParaRPr lang="en-US"/>
          </a:p>
        </p:txBody>
      </p:sp>
      <p:sp>
        <p:nvSpPr>
          <p:cNvPr id="6" name="Text Placeholder 5">
            <a:extLst>
              <a:ext uri="{FF2B5EF4-FFF2-40B4-BE49-F238E27FC236}">
                <a16:creationId xmlns:a16="http://schemas.microsoft.com/office/drawing/2014/main" id="{F781C49B-02B4-96E8-A765-142D3AA4C73D}"/>
              </a:ext>
            </a:extLst>
          </p:cNvPr>
          <p:cNvSpPr>
            <a:spLocks noGrp="1"/>
          </p:cNvSpPr>
          <p:nvPr>
            <p:ph type="body" sz="quarter" idx="12"/>
          </p:nvPr>
        </p:nvSpPr>
        <p:spPr>
          <a:xfrm>
            <a:off x="193575" y="6575082"/>
            <a:ext cx="1083630" cy="153888"/>
          </a:xfrm>
        </p:spPr>
        <p:txBody>
          <a:bodyPr/>
          <a:lstStyle/>
          <a:p>
            <a:r>
              <a:rPr lang="en-US"/>
              <a:t>Sartor et al, 2021.</a:t>
            </a:r>
          </a:p>
        </p:txBody>
      </p:sp>
      <p:sp>
        <p:nvSpPr>
          <p:cNvPr id="5" name="Text Placeholder 4">
            <a:extLst>
              <a:ext uri="{FF2B5EF4-FFF2-40B4-BE49-F238E27FC236}">
                <a16:creationId xmlns:a16="http://schemas.microsoft.com/office/drawing/2014/main" id="{725E5139-9D7A-DA49-11AD-AEC492C5ED52}"/>
              </a:ext>
            </a:extLst>
          </p:cNvPr>
          <p:cNvSpPr>
            <a:spLocks noGrp="1"/>
          </p:cNvSpPr>
          <p:nvPr>
            <p:ph type="body" sz="quarter" idx="13"/>
          </p:nvPr>
        </p:nvSpPr>
        <p:spPr/>
        <p:txBody>
          <a:bodyPr/>
          <a:lstStyle/>
          <a:p>
            <a:r>
              <a:rPr lang="en-US"/>
              <a:t>Adverse Events</a:t>
            </a:r>
          </a:p>
        </p:txBody>
      </p:sp>
      <p:graphicFrame>
        <p:nvGraphicFramePr>
          <p:cNvPr id="4" name="Table 5">
            <a:extLst>
              <a:ext uri="{FF2B5EF4-FFF2-40B4-BE49-F238E27FC236}">
                <a16:creationId xmlns:a16="http://schemas.microsoft.com/office/drawing/2014/main" id="{05965672-D34E-C8A1-4702-0AEA445B696A}"/>
              </a:ext>
            </a:extLst>
          </p:cNvPr>
          <p:cNvGraphicFramePr>
            <a:graphicFrameLocks noGrp="1"/>
          </p:cNvGraphicFramePr>
          <p:nvPr>
            <p:extLst>
              <p:ext uri="{D42A27DB-BD31-4B8C-83A1-F6EECF244321}">
                <p14:modId xmlns:p14="http://schemas.microsoft.com/office/powerpoint/2010/main" val="473667129"/>
              </p:ext>
            </p:extLst>
          </p:nvPr>
        </p:nvGraphicFramePr>
        <p:xfrm>
          <a:off x="607485" y="1389202"/>
          <a:ext cx="10974915" cy="5120640"/>
        </p:xfrm>
        <a:graphic>
          <a:graphicData uri="http://schemas.openxmlformats.org/drawingml/2006/table">
            <a:tbl>
              <a:tblPr firstRow="1" bandRow="1">
                <a:tableStyleId>{5C22544A-7EE6-4342-B048-85BDC9FD1C3A}</a:tableStyleId>
              </a:tblPr>
              <a:tblGrid>
                <a:gridCol w="2194983">
                  <a:extLst>
                    <a:ext uri="{9D8B030D-6E8A-4147-A177-3AD203B41FA5}">
                      <a16:colId xmlns:a16="http://schemas.microsoft.com/office/drawing/2014/main" val="3137506954"/>
                    </a:ext>
                  </a:extLst>
                </a:gridCol>
                <a:gridCol w="2194983">
                  <a:extLst>
                    <a:ext uri="{9D8B030D-6E8A-4147-A177-3AD203B41FA5}">
                      <a16:colId xmlns:a16="http://schemas.microsoft.com/office/drawing/2014/main" val="331257646"/>
                    </a:ext>
                  </a:extLst>
                </a:gridCol>
                <a:gridCol w="2194983">
                  <a:extLst>
                    <a:ext uri="{9D8B030D-6E8A-4147-A177-3AD203B41FA5}">
                      <a16:colId xmlns:a16="http://schemas.microsoft.com/office/drawing/2014/main" val="2807164082"/>
                    </a:ext>
                  </a:extLst>
                </a:gridCol>
                <a:gridCol w="2194983">
                  <a:extLst>
                    <a:ext uri="{9D8B030D-6E8A-4147-A177-3AD203B41FA5}">
                      <a16:colId xmlns:a16="http://schemas.microsoft.com/office/drawing/2014/main" val="1578914397"/>
                    </a:ext>
                  </a:extLst>
                </a:gridCol>
                <a:gridCol w="2194983">
                  <a:extLst>
                    <a:ext uri="{9D8B030D-6E8A-4147-A177-3AD203B41FA5}">
                      <a16:colId xmlns:a16="http://schemas.microsoft.com/office/drawing/2014/main" val="747530579"/>
                    </a:ext>
                  </a:extLst>
                </a:gridCol>
              </a:tblGrid>
              <a:tr h="401874">
                <a:tc>
                  <a:txBody>
                    <a:bodyPr/>
                    <a:lstStyle/>
                    <a:p>
                      <a:r>
                        <a:rPr lang="en-US" sz="1300">
                          <a:latin typeface="News Gothic MT" panose="020B0503020103020203" pitchFamily="34" charset="0"/>
                        </a:rPr>
                        <a:t>Event</a:t>
                      </a:r>
                    </a:p>
                  </a:txBody>
                  <a:tcPr anchor="ctr"/>
                </a:tc>
                <a:tc gridSpan="2">
                  <a:txBody>
                    <a:bodyPr/>
                    <a:lstStyle/>
                    <a:p>
                      <a:pPr algn="ctr"/>
                      <a:r>
                        <a:rPr lang="en-US" sz="1300" baseline="30000">
                          <a:latin typeface="News Gothic MT" panose="020B0503020103020203" pitchFamily="34" charset="0"/>
                        </a:rPr>
                        <a:t>177</a:t>
                      </a:r>
                      <a:r>
                        <a:rPr lang="en-US" sz="1300">
                          <a:latin typeface="News Gothic MT" panose="020B0503020103020203" pitchFamily="34" charset="0"/>
                        </a:rPr>
                        <a:t>Lu-PSMA-617 + standard care</a:t>
                      </a:r>
                    </a:p>
                    <a:p>
                      <a:pPr algn="ctr"/>
                      <a:r>
                        <a:rPr lang="en-US" sz="1300">
                          <a:latin typeface="News Gothic MT" panose="020B0503020103020203" pitchFamily="34" charset="0"/>
                        </a:rPr>
                        <a:t>(N=529)</a:t>
                      </a:r>
                    </a:p>
                  </a:txBody>
                  <a:tcPr anchor="ctr"/>
                </a:tc>
                <a:tc hMerge="1">
                  <a:txBody>
                    <a:bodyPr/>
                    <a:lstStyle/>
                    <a:p>
                      <a:endParaRPr lang="en-US"/>
                    </a:p>
                  </a:txBody>
                  <a:tcPr/>
                </a:tc>
                <a:tc gridSpan="2">
                  <a:txBody>
                    <a:bodyPr/>
                    <a:lstStyle/>
                    <a:p>
                      <a:pPr algn="ctr"/>
                      <a:r>
                        <a:rPr lang="en-US" sz="1300">
                          <a:latin typeface="News Gothic MT" panose="020B0503020103020203" pitchFamily="34" charset="0"/>
                        </a:rPr>
                        <a:t>Standard care alone</a:t>
                      </a:r>
                    </a:p>
                    <a:p>
                      <a:pPr algn="ctr"/>
                      <a:r>
                        <a:rPr lang="en-US" sz="1300">
                          <a:latin typeface="News Gothic MT" panose="020B0503020103020203" pitchFamily="34" charset="0"/>
                        </a:rPr>
                        <a:t>(N=205)</a:t>
                      </a:r>
                    </a:p>
                  </a:txBody>
                  <a:tcPr anchor="ctr"/>
                </a:tc>
                <a:tc hMerge="1">
                  <a:txBody>
                    <a:bodyPr/>
                    <a:lstStyle/>
                    <a:p>
                      <a:endParaRPr lang="en-US"/>
                    </a:p>
                  </a:txBody>
                  <a:tcPr/>
                </a:tc>
                <a:extLst>
                  <a:ext uri="{0D108BD9-81ED-4DB2-BD59-A6C34878D82A}">
                    <a16:rowId xmlns:a16="http://schemas.microsoft.com/office/drawing/2014/main" val="3244923298"/>
                  </a:ext>
                </a:extLst>
              </a:tr>
              <a:tr h="238613">
                <a:tc>
                  <a:txBody>
                    <a:bodyPr/>
                    <a:lstStyle/>
                    <a:p>
                      <a:endParaRPr lang="en-US" sz="1300" b="1">
                        <a:solidFill>
                          <a:schemeClr val="bg1"/>
                        </a:solidFill>
                        <a:latin typeface="News Gothic MT" panose="020B0503020103020203" pitchFamily="34" charset="0"/>
                      </a:endParaRPr>
                    </a:p>
                  </a:txBody>
                  <a:tcPr>
                    <a:solidFill>
                      <a:srgbClr val="568E14"/>
                    </a:solidFill>
                  </a:tcPr>
                </a:tc>
                <a:tc>
                  <a:txBody>
                    <a:bodyPr/>
                    <a:lstStyle/>
                    <a:p>
                      <a:pPr algn="ctr"/>
                      <a:r>
                        <a:rPr lang="en-US" sz="1300" b="1">
                          <a:solidFill>
                            <a:schemeClr val="bg1"/>
                          </a:solidFill>
                          <a:latin typeface="News Gothic MT" panose="020B0503020103020203" pitchFamily="34" charset="0"/>
                        </a:rPr>
                        <a:t>All grades</a:t>
                      </a:r>
                    </a:p>
                  </a:txBody>
                  <a:tcPr anchor="ctr">
                    <a:solidFill>
                      <a:srgbClr val="568E14"/>
                    </a:solidFill>
                  </a:tcPr>
                </a:tc>
                <a:tc>
                  <a:txBody>
                    <a:bodyPr/>
                    <a:lstStyle/>
                    <a:p>
                      <a:pPr algn="ctr"/>
                      <a:r>
                        <a:rPr lang="en-US" sz="1300" b="1">
                          <a:solidFill>
                            <a:schemeClr val="bg1"/>
                          </a:solidFill>
                          <a:latin typeface="News Gothic MT" panose="020B0503020103020203" pitchFamily="34" charset="0"/>
                        </a:rPr>
                        <a:t>Grade ≥3</a:t>
                      </a:r>
                    </a:p>
                  </a:txBody>
                  <a:tcPr anchor="ctr">
                    <a:solidFill>
                      <a:srgbClr val="568E14"/>
                    </a:solidFill>
                  </a:tcPr>
                </a:tc>
                <a:tc>
                  <a:txBody>
                    <a:bodyPr/>
                    <a:lstStyle/>
                    <a:p>
                      <a:pPr algn="ctr"/>
                      <a:r>
                        <a:rPr lang="en-US" sz="1300" b="1">
                          <a:solidFill>
                            <a:schemeClr val="bg1"/>
                          </a:solidFill>
                          <a:latin typeface="News Gothic MT" panose="020B0503020103020203" pitchFamily="34" charset="0"/>
                        </a:rPr>
                        <a:t>All grades</a:t>
                      </a:r>
                    </a:p>
                  </a:txBody>
                  <a:tcPr anchor="ctr">
                    <a:solidFill>
                      <a:srgbClr val="568E14"/>
                    </a:solidFill>
                  </a:tcPr>
                </a:tc>
                <a:tc>
                  <a:txBody>
                    <a:bodyPr/>
                    <a:lstStyle/>
                    <a:p>
                      <a:pPr algn="ctr"/>
                      <a:r>
                        <a:rPr lang="en-US" sz="1300" b="1">
                          <a:solidFill>
                            <a:schemeClr val="bg1"/>
                          </a:solidFill>
                          <a:latin typeface="News Gothic MT" panose="020B0503020103020203" pitchFamily="34" charset="0"/>
                        </a:rPr>
                        <a:t>Grade ≥3</a:t>
                      </a:r>
                    </a:p>
                  </a:txBody>
                  <a:tcPr anchor="ctr">
                    <a:solidFill>
                      <a:srgbClr val="568E14"/>
                    </a:solidFill>
                  </a:tcPr>
                </a:tc>
                <a:extLst>
                  <a:ext uri="{0D108BD9-81ED-4DB2-BD59-A6C34878D82A}">
                    <a16:rowId xmlns:a16="http://schemas.microsoft.com/office/drawing/2014/main" val="2020151281"/>
                  </a:ext>
                </a:extLst>
              </a:tr>
              <a:tr h="238613">
                <a:tc>
                  <a:txBody>
                    <a:bodyPr/>
                    <a:lstStyle/>
                    <a:p>
                      <a:r>
                        <a:rPr lang="en-US" sz="1300">
                          <a:latin typeface="News Gothic MT" panose="020B0503020103020203" pitchFamily="34" charset="0"/>
                        </a:rPr>
                        <a:t>Any AE</a:t>
                      </a:r>
                    </a:p>
                  </a:txBody>
                  <a:tcPr/>
                </a:tc>
                <a:tc>
                  <a:txBody>
                    <a:bodyPr/>
                    <a:lstStyle/>
                    <a:p>
                      <a:pPr algn="ctr"/>
                      <a:r>
                        <a:rPr lang="en-US" sz="1300">
                          <a:latin typeface="News Gothic MT" panose="020B0503020103020203" pitchFamily="34" charset="0"/>
                        </a:rPr>
                        <a:t>519 (98.1%)</a:t>
                      </a:r>
                    </a:p>
                  </a:txBody>
                  <a:tcPr anchor="ctr"/>
                </a:tc>
                <a:tc>
                  <a:txBody>
                    <a:bodyPr/>
                    <a:lstStyle/>
                    <a:p>
                      <a:pPr algn="ctr"/>
                      <a:r>
                        <a:rPr lang="en-US" sz="1300">
                          <a:latin typeface="News Gothic MT" panose="020B0503020103020203" pitchFamily="34" charset="0"/>
                        </a:rPr>
                        <a:t>279 (52.7%)</a:t>
                      </a:r>
                    </a:p>
                  </a:txBody>
                  <a:tcPr anchor="ctr"/>
                </a:tc>
                <a:tc>
                  <a:txBody>
                    <a:bodyPr/>
                    <a:lstStyle/>
                    <a:p>
                      <a:pPr algn="ctr"/>
                      <a:r>
                        <a:rPr lang="en-US" sz="1300">
                          <a:latin typeface="News Gothic MT" panose="020B0503020103020203" pitchFamily="34" charset="0"/>
                        </a:rPr>
                        <a:t>170 (82.9%)</a:t>
                      </a:r>
                    </a:p>
                  </a:txBody>
                  <a:tcPr anchor="ctr"/>
                </a:tc>
                <a:tc>
                  <a:txBody>
                    <a:bodyPr/>
                    <a:lstStyle/>
                    <a:p>
                      <a:pPr algn="ctr"/>
                      <a:r>
                        <a:rPr lang="en-US" sz="1300">
                          <a:latin typeface="News Gothic MT" panose="020B0503020103020203" pitchFamily="34" charset="0"/>
                        </a:rPr>
                        <a:t>78 (38.0%)</a:t>
                      </a:r>
                    </a:p>
                  </a:txBody>
                  <a:tcPr anchor="ctr"/>
                </a:tc>
                <a:extLst>
                  <a:ext uri="{0D108BD9-81ED-4DB2-BD59-A6C34878D82A}">
                    <a16:rowId xmlns:a16="http://schemas.microsoft.com/office/drawing/2014/main" val="495481512"/>
                  </a:ext>
                </a:extLst>
              </a:tr>
              <a:tr h="238613">
                <a:tc gridSpan="5">
                  <a:txBody>
                    <a:bodyPr/>
                    <a:lstStyle/>
                    <a:p>
                      <a:r>
                        <a:rPr lang="en-US" sz="1300" b="1">
                          <a:solidFill>
                            <a:schemeClr val="bg1"/>
                          </a:solidFill>
                          <a:latin typeface="News Gothic MT" panose="020B0503020103020203" pitchFamily="34" charset="0"/>
                        </a:rPr>
                        <a:t>AE that occurred in &gt;12% of patients</a:t>
                      </a:r>
                    </a:p>
                  </a:txBody>
                  <a:tcPr>
                    <a:solidFill>
                      <a:srgbClr val="568E14"/>
                    </a:solidFill>
                  </a:tcPr>
                </a:tc>
                <a:tc hMerge="1">
                  <a:txBody>
                    <a:bodyPr/>
                    <a:lstStyle/>
                    <a:p>
                      <a:pPr algn="ctr"/>
                      <a:endParaRPr lang="en-US" sz="1200">
                        <a:latin typeface="News Gothic MT" panose="020B0503020103020203" pitchFamily="34" charset="0"/>
                      </a:endParaRPr>
                    </a:p>
                  </a:txBody>
                  <a:tcPr anchor="ctr"/>
                </a:tc>
                <a:tc hMerge="1">
                  <a:txBody>
                    <a:bodyPr/>
                    <a:lstStyle/>
                    <a:p>
                      <a:pPr algn="ctr"/>
                      <a:endParaRPr lang="en-US" sz="1200">
                        <a:latin typeface="News Gothic MT" panose="020B0503020103020203" pitchFamily="34" charset="0"/>
                      </a:endParaRPr>
                    </a:p>
                  </a:txBody>
                  <a:tcPr anchor="ctr"/>
                </a:tc>
                <a:tc hMerge="1">
                  <a:txBody>
                    <a:bodyPr/>
                    <a:lstStyle/>
                    <a:p>
                      <a:pPr algn="ctr"/>
                      <a:endParaRPr lang="en-US" sz="1200">
                        <a:latin typeface="News Gothic MT" panose="020B0503020103020203" pitchFamily="34" charset="0"/>
                      </a:endParaRPr>
                    </a:p>
                  </a:txBody>
                  <a:tcPr anchor="ctr"/>
                </a:tc>
                <a:tc hMerge="1">
                  <a:txBody>
                    <a:bodyPr/>
                    <a:lstStyle/>
                    <a:p>
                      <a:pPr algn="ctr"/>
                      <a:endParaRPr lang="en-US" sz="1200">
                        <a:latin typeface="News Gothic MT" panose="020B0503020103020203" pitchFamily="34" charset="0"/>
                      </a:endParaRPr>
                    </a:p>
                  </a:txBody>
                  <a:tcPr anchor="ctr"/>
                </a:tc>
                <a:extLst>
                  <a:ext uri="{0D108BD9-81ED-4DB2-BD59-A6C34878D82A}">
                    <a16:rowId xmlns:a16="http://schemas.microsoft.com/office/drawing/2014/main" val="2895729113"/>
                  </a:ext>
                </a:extLst>
              </a:tr>
              <a:tr h="238613">
                <a:tc>
                  <a:txBody>
                    <a:bodyPr/>
                    <a:lstStyle/>
                    <a:p>
                      <a:r>
                        <a:rPr lang="en-US" sz="1300">
                          <a:latin typeface="News Gothic MT" panose="020B0503020103020203" pitchFamily="34" charset="0"/>
                        </a:rPr>
                        <a:t>Fatigue</a:t>
                      </a:r>
                    </a:p>
                  </a:txBody>
                  <a:tcPr/>
                </a:tc>
                <a:tc>
                  <a:txBody>
                    <a:bodyPr/>
                    <a:lstStyle/>
                    <a:p>
                      <a:pPr algn="ctr"/>
                      <a:r>
                        <a:rPr lang="en-US" sz="1300">
                          <a:latin typeface="News Gothic MT" panose="020B0503020103020203" pitchFamily="34" charset="0"/>
                        </a:rPr>
                        <a:t>228 (43.1%)</a:t>
                      </a:r>
                    </a:p>
                  </a:txBody>
                  <a:tcPr anchor="ctr"/>
                </a:tc>
                <a:tc>
                  <a:txBody>
                    <a:bodyPr/>
                    <a:lstStyle/>
                    <a:p>
                      <a:pPr algn="ctr"/>
                      <a:r>
                        <a:rPr lang="en-US" sz="1300">
                          <a:latin typeface="News Gothic MT" panose="020B0503020103020203" pitchFamily="34" charset="0"/>
                        </a:rPr>
                        <a:t>31 (5.9%)</a:t>
                      </a:r>
                    </a:p>
                  </a:txBody>
                  <a:tcPr anchor="ctr"/>
                </a:tc>
                <a:tc>
                  <a:txBody>
                    <a:bodyPr/>
                    <a:lstStyle/>
                    <a:p>
                      <a:pPr algn="ctr"/>
                      <a:r>
                        <a:rPr lang="en-US" sz="1300">
                          <a:latin typeface="News Gothic MT" panose="020B0503020103020203" pitchFamily="34" charset="0"/>
                        </a:rPr>
                        <a:t>47 (22.9%)</a:t>
                      </a:r>
                    </a:p>
                  </a:txBody>
                  <a:tcPr anchor="ctr"/>
                </a:tc>
                <a:tc>
                  <a:txBody>
                    <a:bodyPr/>
                    <a:lstStyle/>
                    <a:p>
                      <a:pPr algn="ctr"/>
                      <a:r>
                        <a:rPr lang="en-US" sz="1300">
                          <a:latin typeface="News Gothic MT" panose="020B0503020103020203" pitchFamily="34" charset="0"/>
                        </a:rPr>
                        <a:t>3 (1.5%)</a:t>
                      </a:r>
                    </a:p>
                  </a:txBody>
                  <a:tcPr anchor="ctr"/>
                </a:tc>
                <a:extLst>
                  <a:ext uri="{0D108BD9-81ED-4DB2-BD59-A6C34878D82A}">
                    <a16:rowId xmlns:a16="http://schemas.microsoft.com/office/drawing/2014/main" val="4098686384"/>
                  </a:ext>
                </a:extLst>
              </a:tr>
              <a:tr h="238613">
                <a:tc>
                  <a:txBody>
                    <a:bodyPr/>
                    <a:lstStyle/>
                    <a:p>
                      <a:r>
                        <a:rPr lang="en-US" sz="1300">
                          <a:latin typeface="News Gothic MT" panose="020B0503020103020203" pitchFamily="34" charset="0"/>
                        </a:rPr>
                        <a:t>Dry mouth</a:t>
                      </a:r>
                    </a:p>
                  </a:txBody>
                  <a:tcPr/>
                </a:tc>
                <a:tc>
                  <a:txBody>
                    <a:bodyPr/>
                    <a:lstStyle/>
                    <a:p>
                      <a:pPr algn="ctr"/>
                      <a:r>
                        <a:rPr lang="en-US" sz="1300">
                          <a:latin typeface="News Gothic MT" panose="020B0503020103020203" pitchFamily="34" charset="0"/>
                        </a:rPr>
                        <a:t>205 (38.8%)</a:t>
                      </a:r>
                    </a:p>
                  </a:txBody>
                  <a:tcPr anchor="ctr"/>
                </a:tc>
                <a:tc>
                  <a:txBody>
                    <a:bodyPr/>
                    <a:lstStyle/>
                    <a:p>
                      <a:pPr algn="ctr"/>
                      <a:r>
                        <a:rPr lang="en-US" sz="1300">
                          <a:latin typeface="News Gothic MT" panose="020B0503020103020203" pitchFamily="34" charset="0"/>
                        </a:rPr>
                        <a:t>0</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latin typeface="News Gothic MT" panose="020B0503020103020203" pitchFamily="34" charset="0"/>
                        </a:rPr>
                        <a:t>1 (0.5%)</a:t>
                      </a:r>
                    </a:p>
                  </a:txBody>
                  <a:tcPr anchor="ctr"/>
                </a:tc>
                <a:tc>
                  <a:txBody>
                    <a:bodyPr/>
                    <a:lstStyle/>
                    <a:p>
                      <a:pPr algn="ctr"/>
                      <a:r>
                        <a:rPr lang="en-US" sz="1300">
                          <a:latin typeface="News Gothic MT" panose="020B0503020103020203" pitchFamily="34" charset="0"/>
                        </a:rPr>
                        <a:t>0</a:t>
                      </a:r>
                    </a:p>
                  </a:txBody>
                  <a:tcPr anchor="ctr"/>
                </a:tc>
                <a:extLst>
                  <a:ext uri="{0D108BD9-81ED-4DB2-BD59-A6C34878D82A}">
                    <a16:rowId xmlns:a16="http://schemas.microsoft.com/office/drawing/2014/main" val="37893201"/>
                  </a:ext>
                </a:extLst>
              </a:tr>
              <a:tr h="238613">
                <a:tc>
                  <a:txBody>
                    <a:bodyPr/>
                    <a:lstStyle/>
                    <a:p>
                      <a:r>
                        <a:rPr lang="en-US" sz="1300">
                          <a:latin typeface="News Gothic MT" panose="020B0503020103020203" pitchFamily="34" charset="0"/>
                        </a:rPr>
                        <a:t>Nausea</a:t>
                      </a:r>
                    </a:p>
                  </a:txBody>
                  <a:tcPr/>
                </a:tc>
                <a:tc>
                  <a:txBody>
                    <a:bodyPr/>
                    <a:lstStyle/>
                    <a:p>
                      <a:pPr algn="ctr"/>
                      <a:r>
                        <a:rPr lang="en-US" sz="1300">
                          <a:latin typeface="News Gothic MT" panose="020B0503020103020203" pitchFamily="34" charset="0"/>
                        </a:rPr>
                        <a:t>187 (35.3%)</a:t>
                      </a:r>
                    </a:p>
                  </a:txBody>
                  <a:tcPr anchor="ctr"/>
                </a:tc>
                <a:tc>
                  <a:txBody>
                    <a:bodyPr/>
                    <a:lstStyle/>
                    <a:p>
                      <a:pPr algn="ctr"/>
                      <a:r>
                        <a:rPr lang="en-US" sz="1300">
                          <a:latin typeface="News Gothic MT" panose="020B0503020103020203" pitchFamily="34" charset="0"/>
                        </a:rPr>
                        <a:t>7 (1.3%)</a:t>
                      </a:r>
                    </a:p>
                  </a:txBody>
                  <a:tcPr anchor="ctr"/>
                </a:tc>
                <a:tc>
                  <a:txBody>
                    <a:bodyPr/>
                    <a:lstStyle/>
                    <a:p>
                      <a:pPr algn="ctr"/>
                      <a:r>
                        <a:rPr lang="en-US" sz="1300">
                          <a:latin typeface="News Gothic MT" panose="020B0503020103020203" pitchFamily="34" charset="0"/>
                        </a:rPr>
                        <a:t>34 (16.6%)</a:t>
                      </a:r>
                    </a:p>
                  </a:txBody>
                  <a:tcPr anchor="ctr"/>
                </a:tc>
                <a:tc>
                  <a:txBody>
                    <a:bodyPr/>
                    <a:lstStyle/>
                    <a:p>
                      <a:pPr algn="ctr"/>
                      <a:r>
                        <a:rPr lang="en-US" sz="1300">
                          <a:latin typeface="News Gothic MT" panose="020B0503020103020203" pitchFamily="34" charset="0"/>
                        </a:rPr>
                        <a:t>1 (0.5%)</a:t>
                      </a:r>
                    </a:p>
                  </a:txBody>
                  <a:tcPr anchor="ctr"/>
                </a:tc>
                <a:extLst>
                  <a:ext uri="{0D108BD9-81ED-4DB2-BD59-A6C34878D82A}">
                    <a16:rowId xmlns:a16="http://schemas.microsoft.com/office/drawing/2014/main" val="2647868441"/>
                  </a:ext>
                </a:extLst>
              </a:tr>
              <a:tr h="238613">
                <a:tc>
                  <a:txBody>
                    <a:bodyPr/>
                    <a:lstStyle/>
                    <a:p>
                      <a:r>
                        <a:rPr lang="en-US" sz="1300">
                          <a:latin typeface="News Gothic MT" panose="020B0503020103020203" pitchFamily="34" charset="0"/>
                        </a:rPr>
                        <a:t>Anemia</a:t>
                      </a:r>
                    </a:p>
                  </a:txBody>
                  <a:tcPr/>
                </a:tc>
                <a:tc>
                  <a:txBody>
                    <a:bodyPr/>
                    <a:lstStyle/>
                    <a:p>
                      <a:pPr algn="ctr"/>
                      <a:r>
                        <a:rPr lang="en-US" sz="1300">
                          <a:latin typeface="News Gothic MT" panose="020B0503020103020203" pitchFamily="34" charset="0"/>
                        </a:rPr>
                        <a:t>168 (31.8%)</a:t>
                      </a:r>
                    </a:p>
                  </a:txBody>
                  <a:tcPr anchor="ctr"/>
                </a:tc>
                <a:tc>
                  <a:txBody>
                    <a:bodyPr/>
                    <a:lstStyle/>
                    <a:p>
                      <a:pPr algn="ctr"/>
                      <a:r>
                        <a:rPr lang="en-US" sz="1300">
                          <a:latin typeface="News Gothic MT" panose="020B0503020103020203" pitchFamily="34" charset="0"/>
                        </a:rPr>
                        <a:t>68 (12.9%)</a:t>
                      </a:r>
                    </a:p>
                  </a:txBody>
                  <a:tcPr anchor="ctr"/>
                </a:tc>
                <a:tc>
                  <a:txBody>
                    <a:bodyPr/>
                    <a:lstStyle/>
                    <a:p>
                      <a:pPr algn="ctr"/>
                      <a:r>
                        <a:rPr lang="en-US" sz="1300">
                          <a:latin typeface="News Gothic MT" panose="020B0503020103020203" pitchFamily="34" charset="0"/>
                        </a:rPr>
                        <a:t>27 (13.2%)</a:t>
                      </a:r>
                    </a:p>
                  </a:txBody>
                  <a:tcPr anchor="ctr"/>
                </a:tc>
                <a:tc>
                  <a:txBody>
                    <a:bodyPr/>
                    <a:lstStyle/>
                    <a:p>
                      <a:pPr algn="ctr"/>
                      <a:r>
                        <a:rPr lang="en-US" sz="1300">
                          <a:latin typeface="News Gothic MT" panose="020B0503020103020203" pitchFamily="34" charset="0"/>
                        </a:rPr>
                        <a:t>10 (4.9%)</a:t>
                      </a:r>
                    </a:p>
                  </a:txBody>
                  <a:tcPr anchor="ctr"/>
                </a:tc>
                <a:extLst>
                  <a:ext uri="{0D108BD9-81ED-4DB2-BD59-A6C34878D82A}">
                    <a16:rowId xmlns:a16="http://schemas.microsoft.com/office/drawing/2014/main" val="2024159863"/>
                  </a:ext>
                </a:extLst>
              </a:tr>
              <a:tr h="238613">
                <a:tc>
                  <a:txBody>
                    <a:bodyPr/>
                    <a:lstStyle/>
                    <a:p>
                      <a:r>
                        <a:rPr lang="en-US" sz="1300">
                          <a:latin typeface="News Gothic MT" panose="020B0503020103020203" pitchFamily="34" charset="0"/>
                        </a:rPr>
                        <a:t>Back pain</a:t>
                      </a:r>
                    </a:p>
                  </a:txBody>
                  <a:tcPr/>
                </a:tc>
                <a:tc>
                  <a:txBody>
                    <a:bodyPr/>
                    <a:lstStyle/>
                    <a:p>
                      <a:pPr algn="ctr"/>
                      <a:r>
                        <a:rPr lang="en-US" sz="1300">
                          <a:latin typeface="News Gothic MT" panose="020B0503020103020203" pitchFamily="34" charset="0"/>
                        </a:rPr>
                        <a:t>124 (23.4%)</a:t>
                      </a:r>
                    </a:p>
                  </a:txBody>
                  <a:tcPr anchor="ctr"/>
                </a:tc>
                <a:tc>
                  <a:txBody>
                    <a:bodyPr/>
                    <a:lstStyle/>
                    <a:p>
                      <a:pPr algn="ctr"/>
                      <a:r>
                        <a:rPr lang="en-US" sz="1300">
                          <a:latin typeface="News Gothic MT" panose="020B0503020103020203" pitchFamily="34" charset="0"/>
                        </a:rPr>
                        <a:t>17 (3.2%)</a:t>
                      </a:r>
                    </a:p>
                  </a:txBody>
                  <a:tcPr anchor="ctr"/>
                </a:tc>
                <a:tc>
                  <a:txBody>
                    <a:bodyPr/>
                    <a:lstStyle/>
                    <a:p>
                      <a:pPr algn="ctr"/>
                      <a:r>
                        <a:rPr lang="en-US" sz="1300">
                          <a:latin typeface="News Gothic MT" panose="020B0503020103020203" pitchFamily="34" charset="0"/>
                        </a:rPr>
                        <a:t>30 (14.6%)</a:t>
                      </a:r>
                    </a:p>
                  </a:txBody>
                  <a:tcPr anchor="ctr"/>
                </a:tc>
                <a:tc>
                  <a:txBody>
                    <a:bodyPr/>
                    <a:lstStyle/>
                    <a:p>
                      <a:pPr algn="ctr"/>
                      <a:r>
                        <a:rPr lang="en-US" sz="1300">
                          <a:latin typeface="News Gothic MT" panose="020B0503020103020203" pitchFamily="34" charset="0"/>
                        </a:rPr>
                        <a:t>7 (3.4%)</a:t>
                      </a:r>
                    </a:p>
                  </a:txBody>
                  <a:tcPr anchor="ctr"/>
                </a:tc>
                <a:extLst>
                  <a:ext uri="{0D108BD9-81ED-4DB2-BD59-A6C34878D82A}">
                    <a16:rowId xmlns:a16="http://schemas.microsoft.com/office/drawing/2014/main" val="2885996242"/>
                  </a:ext>
                </a:extLst>
              </a:tr>
              <a:tr h="238613">
                <a:tc>
                  <a:txBody>
                    <a:bodyPr/>
                    <a:lstStyle/>
                    <a:p>
                      <a:r>
                        <a:rPr lang="en-US" sz="1300">
                          <a:latin typeface="News Gothic MT" panose="020B0503020103020203" pitchFamily="34" charset="0"/>
                        </a:rPr>
                        <a:t>Arthralgia</a:t>
                      </a:r>
                    </a:p>
                  </a:txBody>
                  <a:tcPr/>
                </a:tc>
                <a:tc>
                  <a:txBody>
                    <a:bodyPr/>
                    <a:lstStyle/>
                    <a:p>
                      <a:pPr algn="ctr"/>
                      <a:r>
                        <a:rPr lang="en-US" sz="1300">
                          <a:latin typeface="News Gothic MT" panose="020B0503020103020203" pitchFamily="34" charset="0"/>
                        </a:rPr>
                        <a:t>118 (22.3%)</a:t>
                      </a:r>
                    </a:p>
                  </a:txBody>
                  <a:tcPr anchor="ctr"/>
                </a:tc>
                <a:tc>
                  <a:txBody>
                    <a:bodyPr/>
                    <a:lstStyle/>
                    <a:p>
                      <a:pPr algn="ctr"/>
                      <a:r>
                        <a:rPr lang="en-US" sz="1300">
                          <a:latin typeface="News Gothic MT" panose="020B0503020103020203" pitchFamily="34" charset="0"/>
                        </a:rPr>
                        <a:t>6 (1.1%)</a:t>
                      </a:r>
                    </a:p>
                  </a:txBody>
                  <a:tcPr anchor="ctr"/>
                </a:tc>
                <a:tc>
                  <a:txBody>
                    <a:bodyPr/>
                    <a:lstStyle/>
                    <a:p>
                      <a:pPr algn="ctr"/>
                      <a:r>
                        <a:rPr lang="en-US" sz="1300">
                          <a:latin typeface="News Gothic MT" panose="020B0503020103020203" pitchFamily="34" charset="0"/>
                        </a:rPr>
                        <a:t>26 (12.7%)</a:t>
                      </a:r>
                    </a:p>
                  </a:txBody>
                  <a:tcPr anchor="ctr"/>
                </a:tc>
                <a:tc>
                  <a:txBody>
                    <a:bodyPr/>
                    <a:lstStyle/>
                    <a:p>
                      <a:pPr algn="ctr"/>
                      <a:r>
                        <a:rPr lang="en-US" sz="1300">
                          <a:latin typeface="News Gothic MT" panose="020B0503020103020203" pitchFamily="34" charset="0"/>
                        </a:rPr>
                        <a:t>1 (0.5%)</a:t>
                      </a:r>
                    </a:p>
                  </a:txBody>
                  <a:tcPr anchor="ctr"/>
                </a:tc>
                <a:extLst>
                  <a:ext uri="{0D108BD9-81ED-4DB2-BD59-A6C34878D82A}">
                    <a16:rowId xmlns:a16="http://schemas.microsoft.com/office/drawing/2014/main" val="3600238678"/>
                  </a:ext>
                </a:extLst>
              </a:tr>
              <a:tr h="238613">
                <a:tc>
                  <a:txBody>
                    <a:bodyPr/>
                    <a:lstStyle/>
                    <a:p>
                      <a:r>
                        <a:rPr lang="en-US" sz="1300">
                          <a:latin typeface="News Gothic MT" panose="020B0503020103020203" pitchFamily="34" charset="0"/>
                        </a:rPr>
                        <a:t>Decreased appetite</a:t>
                      </a:r>
                    </a:p>
                  </a:txBody>
                  <a:tcPr/>
                </a:tc>
                <a:tc>
                  <a:txBody>
                    <a:bodyPr/>
                    <a:lstStyle/>
                    <a:p>
                      <a:pPr algn="ctr"/>
                      <a:r>
                        <a:rPr lang="en-US" sz="1300">
                          <a:latin typeface="News Gothic MT" panose="020B0503020103020203" pitchFamily="34" charset="0"/>
                        </a:rPr>
                        <a:t>112 (21.2%)</a:t>
                      </a:r>
                    </a:p>
                  </a:txBody>
                  <a:tcPr anchor="ctr"/>
                </a:tc>
                <a:tc>
                  <a:txBody>
                    <a:bodyPr/>
                    <a:lstStyle/>
                    <a:p>
                      <a:pPr algn="ctr"/>
                      <a:r>
                        <a:rPr lang="en-US" sz="1300">
                          <a:latin typeface="News Gothic MT" panose="020B0503020103020203" pitchFamily="34" charset="0"/>
                        </a:rPr>
                        <a:t>10 (1.9%)</a:t>
                      </a:r>
                    </a:p>
                  </a:txBody>
                  <a:tcPr anchor="ctr"/>
                </a:tc>
                <a:tc>
                  <a:txBody>
                    <a:bodyPr/>
                    <a:lstStyle/>
                    <a:p>
                      <a:pPr algn="ctr"/>
                      <a:r>
                        <a:rPr lang="en-US" sz="1300">
                          <a:latin typeface="News Gothic MT" panose="020B0503020103020203" pitchFamily="34" charset="0"/>
                        </a:rPr>
                        <a:t>30 (14.6%)</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latin typeface="News Gothic MT" panose="020B0503020103020203" pitchFamily="34" charset="0"/>
                        </a:rPr>
                        <a:t>1 (0.5%)</a:t>
                      </a:r>
                    </a:p>
                  </a:txBody>
                  <a:tcPr anchor="ctr"/>
                </a:tc>
                <a:extLst>
                  <a:ext uri="{0D108BD9-81ED-4DB2-BD59-A6C34878D82A}">
                    <a16:rowId xmlns:a16="http://schemas.microsoft.com/office/drawing/2014/main" val="3250652689"/>
                  </a:ext>
                </a:extLst>
              </a:tr>
              <a:tr h="238613">
                <a:tc>
                  <a:txBody>
                    <a:bodyPr/>
                    <a:lstStyle/>
                    <a:p>
                      <a:r>
                        <a:rPr lang="en-US" sz="1300">
                          <a:latin typeface="News Gothic MT" panose="020B0503020103020203" pitchFamily="34" charset="0"/>
                        </a:rPr>
                        <a:t>Constipation</a:t>
                      </a:r>
                    </a:p>
                  </a:txBody>
                  <a:tcPr/>
                </a:tc>
                <a:tc>
                  <a:txBody>
                    <a:bodyPr/>
                    <a:lstStyle/>
                    <a:p>
                      <a:pPr algn="ctr"/>
                      <a:r>
                        <a:rPr lang="en-US" sz="1300">
                          <a:latin typeface="News Gothic MT" panose="020B0503020103020203" pitchFamily="34" charset="0"/>
                        </a:rPr>
                        <a:t>107 (20.2%)</a:t>
                      </a:r>
                    </a:p>
                  </a:txBody>
                  <a:tcPr anchor="ctr"/>
                </a:tc>
                <a:tc>
                  <a:txBody>
                    <a:bodyPr/>
                    <a:lstStyle/>
                    <a:p>
                      <a:pPr algn="ctr"/>
                      <a:r>
                        <a:rPr lang="en-US" sz="1300">
                          <a:latin typeface="News Gothic MT" panose="020B0503020103020203" pitchFamily="34" charset="0"/>
                        </a:rPr>
                        <a:t>6 (1.1%)</a:t>
                      </a:r>
                    </a:p>
                  </a:txBody>
                  <a:tcPr anchor="ctr"/>
                </a:tc>
                <a:tc>
                  <a:txBody>
                    <a:bodyPr/>
                    <a:lstStyle/>
                    <a:p>
                      <a:pPr algn="ctr"/>
                      <a:r>
                        <a:rPr lang="en-US" sz="1300">
                          <a:latin typeface="News Gothic MT" panose="020B0503020103020203" pitchFamily="34" charset="0"/>
                        </a:rPr>
                        <a:t>23 (11.2%)</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latin typeface="News Gothic MT" panose="020B0503020103020203" pitchFamily="34" charset="0"/>
                        </a:rPr>
                        <a:t>1 (0.5%)</a:t>
                      </a:r>
                    </a:p>
                  </a:txBody>
                  <a:tcPr anchor="ctr"/>
                </a:tc>
                <a:extLst>
                  <a:ext uri="{0D108BD9-81ED-4DB2-BD59-A6C34878D82A}">
                    <a16:rowId xmlns:a16="http://schemas.microsoft.com/office/drawing/2014/main" val="2495830199"/>
                  </a:ext>
                </a:extLst>
              </a:tr>
              <a:tr h="238613">
                <a:tc>
                  <a:txBody>
                    <a:bodyPr/>
                    <a:lstStyle/>
                    <a:p>
                      <a:r>
                        <a:rPr lang="en-US" sz="1300">
                          <a:latin typeface="News Gothic MT" panose="020B0503020103020203" pitchFamily="34" charset="0"/>
                        </a:rPr>
                        <a:t>Diarrhea</a:t>
                      </a:r>
                    </a:p>
                  </a:txBody>
                  <a:tcPr/>
                </a:tc>
                <a:tc>
                  <a:txBody>
                    <a:bodyPr/>
                    <a:lstStyle/>
                    <a:p>
                      <a:pPr algn="ctr"/>
                      <a:r>
                        <a:rPr lang="en-US" sz="1300">
                          <a:latin typeface="News Gothic MT" panose="020B0503020103020203" pitchFamily="34" charset="0"/>
                        </a:rPr>
                        <a:t>100 (18.9%)</a:t>
                      </a:r>
                    </a:p>
                  </a:txBody>
                  <a:tcPr anchor="ctr"/>
                </a:tc>
                <a:tc>
                  <a:txBody>
                    <a:bodyPr/>
                    <a:lstStyle/>
                    <a:p>
                      <a:pPr algn="ctr"/>
                      <a:r>
                        <a:rPr lang="en-US" sz="1300">
                          <a:latin typeface="News Gothic MT" panose="020B0503020103020203" pitchFamily="34" charset="0"/>
                        </a:rPr>
                        <a:t>4 (0.8%)</a:t>
                      </a:r>
                    </a:p>
                  </a:txBody>
                  <a:tcPr anchor="ctr"/>
                </a:tc>
                <a:tc>
                  <a:txBody>
                    <a:bodyPr/>
                    <a:lstStyle/>
                    <a:p>
                      <a:pPr algn="ctr"/>
                      <a:r>
                        <a:rPr lang="en-US" sz="1300">
                          <a:latin typeface="News Gothic MT" panose="020B0503020103020203" pitchFamily="34" charset="0"/>
                        </a:rPr>
                        <a:t>6 (2.9%)</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latin typeface="News Gothic MT" panose="020B0503020103020203" pitchFamily="34" charset="0"/>
                        </a:rPr>
                        <a:t>1 (0.5%)</a:t>
                      </a:r>
                    </a:p>
                  </a:txBody>
                  <a:tcPr anchor="ctr"/>
                </a:tc>
                <a:extLst>
                  <a:ext uri="{0D108BD9-81ED-4DB2-BD59-A6C34878D82A}">
                    <a16:rowId xmlns:a16="http://schemas.microsoft.com/office/drawing/2014/main" val="1262473255"/>
                  </a:ext>
                </a:extLst>
              </a:tr>
              <a:tr h="238613">
                <a:tc>
                  <a:txBody>
                    <a:bodyPr/>
                    <a:lstStyle/>
                    <a:p>
                      <a:r>
                        <a:rPr lang="en-US" sz="1300">
                          <a:latin typeface="News Gothic MT" panose="020B0503020103020203" pitchFamily="34" charset="0"/>
                        </a:rPr>
                        <a:t>Vomiting</a:t>
                      </a:r>
                    </a:p>
                  </a:txBody>
                  <a:tcPr/>
                </a:tc>
                <a:tc>
                  <a:txBody>
                    <a:bodyPr/>
                    <a:lstStyle/>
                    <a:p>
                      <a:pPr algn="ctr"/>
                      <a:r>
                        <a:rPr lang="en-US" sz="1300">
                          <a:latin typeface="News Gothic MT" panose="020B0503020103020203" pitchFamily="34" charset="0"/>
                        </a:rPr>
                        <a:t>100 (18.9%)</a:t>
                      </a:r>
                    </a:p>
                  </a:txBody>
                  <a:tcPr anchor="ctr"/>
                </a:tc>
                <a:tc>
                  <a:txBody>
                    <a:bodyPr/>
                    <a:lstStyle/>
                    <a:p>
                      <a:pPr algn="ctr"/>
                      <a:r>
                        <a:rPr lang="en-US" sz="1300">
                          <a:latin typeface="News Gothic MT" panose="020B0503020103020203" pitchFamily="34" charset="0"/>
                        </a:rPr>
                        <a:t>5 (0.9%)</a:t>
                      </a:r>
                    </a:p>
                  </a:txBody>
                  <a:tcPr anchor="ctr"/>
                </a:tc>
                <a:tc>
                  <a:txBody>
                    <a:bodyPr/>
                    <a:lstStyle/>
                    <a:p>
                      <a:pPr algn="ctr"/>
                      <a:r>
                        <a:rPr lang="en-US" sz="1300">
                          <a:latin typeface="News Gothic MT" panose="020B0503020103020203" pitchFamily="34" charset="0"/>
                        </a:rPr>
                        <a:t>13 (6.3%)</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latin typeface="News Gothic MT" panose="020B0503020103020203" pitchFamily="34" charset="0"/>
                        </a:rPr>
                        <a:t>1 (0.5%)</a:t>
                      </a:r>
                    </a:p>
                  </a:txBody>
                  <a:tcPr anchor="ctr"/>
                </a:tc>
                <a:extLst>
                  <a:ext uri="{0D108BD9-81ED-4DB2-BD59-A6C34878D82A}">
                    <a16:rowId xmlns:a16="http://schemas.microsoft.com/office/drawing/2014/main" val="3952451117"/>
                  </a:ext>
                </a:extLst>
              </a:tr>
              <a:tr h="238613">
                <a:tc>
                  <a:txBody>
                    <a:bodyPr/>
                    <a:lstStyle/>
                    <a:p>
                      <a:r>
                        <a:rPr lang="en-US" sz="1300">
                          <a:latin typeface="News Gothic MT" panose="020B0503020103020203" pitchFamily="34" charset="0"/>
                        </a:rPr>
                        <a:t>Thrombocytopenia</a:t>
                      </a:r>
                    </a:p>
                  </a:txBody>
                  <a:tcPr/>
                </a:tc>
                <a:tc>
                  <a:txBody>
                    <a:bodyPr/>
                    <a:lstStyle/>
                    <a:p>
                      <a:pPr algn="ctr"/>
                      <a:r>
                        <a:rPr lang="en-US" sz="1300">
                          <a:latin typeface="News Gothic MT" panose="020B0503020103020203" pitchFamily="34" charset="0"/>
                        </a:rPr>
                        <a:t>91 (17.2%)</a:t>
                      </a:r>
                    </a:p>
                  </a:txBody>
                  <a:tcPr anchor="ctr"/>
                </a:tc>
                <a:tc>
                  <a:txBody>
                    <a:bodyPr/>
                    <a:lstStyle/>
                    <a:p>
                      <a:pPr algn="ctr"/>
                      <a:r>
                        <a:rPr lang="en-US" sz="1300">
                          <a:latin typeface="News Gothic MT" panose="020B0503020103020203" pitchFamily="34" charset="0"/>
                        </a:rPr>
                        <a:t>42 (7.9%)</a:t>
                      </a:r>
                    </a:p>
                  </a:txBody>
                  <a:tcPr anchor="ctr"/>
                </a:tc>
                <a:tc>
                  <a:txBody>
                    <a:bodyPr/>
                    <a:lstStyle/>
                    <a:p>
                      <a:pPr algn="ctr"/>
                      <a:r>
                        <a:rPr lang="en-US" sz="1300">
                          <a:latin typeface="News Gothic MT" panose="020B0503020103020203" pitchFamily="34" charset="0"/>
                        </a:rPr>
                        <a:t>9 (4.4%)</a:t>
                      </a:r>
                    </a:p>
                  </a:txBody>
                  <a:tcPr anchor="ctr"/>
                </a:tc>
                <a:tc>
                  <a:txBody>
                    <a:bodyPr/>
                    <a:lstStyle/>
                    <a:p>
                      <a:pPr algn="ctr"/>
                      <a:r>
                        <a:rPr lang="en-US" sz="1300">
                          <a:latin typeface="News Gothic MT" panose="020B0503020103020203" pitchFamily="34" charset="0"/>
                        </a:rPr>
                        <a:t>2 (1.0%)</a:t>
                      </a:r>
                    </a:p>
                  </a:txBody>
                  <a:tcPr anchor="ctr"/>
                </a:tc>
                <a:extLst>
                  <a:ext uri="{0D108BD9-81ED-4DB2-BD59-A6C34878D82A}">
                    <a16:rowId xmlns:a16="http://schemas.microsoft.com/office/drawing/2014/main" val="2409893960"/>
                  </a:ext>
                </a:extLst>
              </a:tr>
              <a:tr h="238613">
                <a:tc>
                  <a:txBody>
                    <a:bodyPr/>
                    <a:lstStyle/>
                    <a:p>
                      <a:r>
                        <a:rPr lang="en-US" sz="1300">
                          <a:latin typeface="News Gothic MT" panose="020B0503020103020203" pitchFamily="34" charset="0"/>
                        </a:rPr>
                        <a:t>Lymphopenia</a:t>
                      </a:r>
                    </a:p>
                  </a:txBody>
                  <a:tcPr/>
                </a:tc>
                <a:tc>
                  <a:txBody>
                    <a:bodyPr/>
                    <a:lstStyle/>
                    <a:p>
                      <a:pPr algn="ctr"/>
                      <a:r>
                        <a:rPr lang="en-US" sz="1300">
                          <a:latin typeface="News Gothic MT" panose="020B0503020103020203" pitchFamily="34" charset="0"/>
                        </a:rPr>
                        <a:t>75 (14.2%)</a:t>
                      </a:r>
                    </a:p>
                  </a:txBody>
                  <a:tcPr anchor="ctr"/>
                </a:tc>
                <a:tc>
                  <a:txBody>
                    <a:bodyPr/>
                    <a:lstStyle/>
                    <a:p>
                      <a:pPr algn="ctr"/>
                      <a:r>
                        <a:rPr lang="en-US" sz="1300">
                          <a:latin typeface="News Gothic MT" panose="020B0503020103020203" pitchFamily="34" charset="0"/>
                        </a:rPr>
                        <a:t>41 (7.8%)</a:t>
                      </a:r>
                    </a:p>
                  </a:txBody>
                  <a:tcPr anchor="ctr"/>
                </a:tc>
                <a:tc>
                  <a:txBody>
                    <a:bodyPr/>
                    <a:lstStyle/>
                    <a:p>
                      <a:pPr algn="ctr"/>
                      <a:r>
                        <a:rPr lang="en-US" sz="1300">
                          <a:latin typeface="News Gothic MT" panose="020B0503020103020203" pitchFamily="34" charset="0"/>
                        </a:rPr>
                        <a:t>8 (3.9%)</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latin typeface="News Gothic MT" panose="020B0503020103020203" pitchFamily="34" charset="0"/>
                        </a:rPr>
                        <a:t>1 (0.5%)</a:t>
                      </a:r>
                    </a:p>
                  </a:txBody>
                  <a:tcPr anchor="ctr"/>
                </a:tc>
                <a:extLst>
                  <a:ext uri="{0D108BD9-81ED-4DB2-BD59-A6C34878D82A}">
                    <a16:rowId xmlns:a16="http://schemas.microsoft.com/office/drawing/2014/main" val="1188383386"/>
                  </a:ext>
                </a:extLst>
              </a:tr>
              <a:tr h="238613">
                <a:tc>
                  <a:txBody>
                    <a:bodyPr/>
                    <a:lstStyle/>
                    <a:p>
                      <a:r>
                        <a:rPr lang="en-US" sz="1300">
                          <a:latin typeface="News Gothic MT" panose="020B0503020103020203" pitchFamily="34" charset="0"/>
                        </a:rPr>
                        <a:t>Leukopenia</a:t>
                      </a:r>
                    </a:p>
                  </a:txBody>
                  <a:tcPr/>
                </a:tc>
                <a:tc>
                  <a:txBody>
                    <a:bodyPr/>
                    <a:lstStyle/>
                    <a:p>
                      <a:pPr algn="ctr"/>
                      <a:r>
                        <a:rPr lang="en-US" sz="1300">
                          <a:latin typeface="News Gothic MT" panose="020B0503020103020203" pitchFamily="34" charset="0"/>
                        </a:rPr>
                        <a:t>66 (12.5%)</a:t>
                      </a:r>
                    </a:p>
                  </a:txBody>
                  <a:tcPr anchor="ctr"/>
                </a:tc>
                <a:tc>
                  <a:txBody>
                    <a:bodyPr/>
                    <a:lstStyle/>
                    <a:p>
                      <a:pPr algn="ctr"/>
                      <a:r>
                        <a:rPr lang="en-US" sz="1300">
                          <a:latin typeface="News Gothic MT" panose="020B0503020103020203" pitchFamily="34" charset="0"/>
                        </a:rPr>
                        <a:t>13 (2.5%)</a:t>
                      </a:r>
                    </a:p>
                  </a:txBody>
                  <a:tcPr anchor="ctr"/>
                </a:tc>
                <a:tc>
                  <a:txBody>
                    <a:bodyPr/>
                    <a:lstStyle/>
                    <a:p>
                      <a:pPr algn="ctr"/>
                      <a:r>
                        <a:rPr lang="en-US" sz="1300">
                          <a:latin typeface="News Gothic MT" panose="020B0503020103020203" pitchFamily="34" charset="0"/>
                        </a:rPr>
                        <a:t>4 (2.0%)</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latin typeface="News Gothic MT" panose="020B0503020103020203" pitchFamily="34" charset="0"/>
                        </a:rPr>
                        <a:t>1 (0.5%)</a:t>
                      </a:r>
                    </a:p>
                  </a:txBody>
                  <a:tcPr anchor="ctr"/>
                </a:tc>
                <a:extLst>
                  <a:ext uri="{0D108BD9-81ED-4DB2-BD59-A6C34878D82A}">
                    <a16:rowId xmlns:a16="http://schemas.microsoft.com/office/drawing/2014/main" val="567889877"/>
                  </a:ext>
                </a:extLst>
              </a:tr>
            </a:tbl>
          </a:graphicData>
        </a:graphic>
      </p:graphicFrame>
      <p:pic>
        <p:nvPicPr>
          <p:cNvPr id="7" name="Content Placeholder 6" descr="Table&#10;&#10;Description automatically generated">
            <a:extLst>
              <a:ext uri="{FF2B5EF4-FFF2-40B4-BE49-F238E27FC236}">
                <a16:creationId xmlns:a16="http://schemas.microsoft.com/office/drawing/2014/main" id="{9086D4CC-74C0-27C6-EC4E-EB8A18F019E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2159" y="7891601"/>
            <a:ext cx="6348034" cy="4373562"/>
          </a:xfrm>
        </p:spPr>
      </p:pic>
    </p:spTree>
    <p:extLst>
      <p:ext uri="{BB962C8B-B14F-4D97-AF65-F5344CB8AC3E}">
        <p14:creationId xmlns:p14="http://schemas.microsoft.com/office/powerpoint/2010/main" val="16883694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waterfall chart&#10;&#10;Description automatically generated">
            <a:extLst>
              <a:ext uri="{FF2B5EF4-FFF2-40B4-BE49-F238E27FC236}">
                <a16:creationId xmlns:a16="http://schemas.microsoft.com/office/drawing/2014/main" id="{0F394481-10EA-4604-9BCD-6C3C3F08F4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16" y="2204864"/>
            <a:ext cx="6840760" cy="3252866"/>
          </a:xfrm>
          <a:prstGeom prst="rect">
            <a:avLst/>
          </a:prstGeom>
        </p:spPr>
      </p:pic>
      <p:pic>
        <p:nvPicPr>
          <p:cNvPr id="4" name="Picture 3" descr="Chart, line chart&#10;&#10;Description automatically generated">
            <a:extLst>
              <a:ext uri="{FF2B5EF4-FFF2-40B4-BE49-F238E27FC236}">
                <a16:creationId xmlns:a16="http://schemas.microsoft.com/office/drawing/2014/main" id="{F0356369-957E-4EED-886E-CF308AD18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8392" y="2204864"/>
            <a:ext cx="4959352" cy="3252866"/>
          </a:xfrm>
          <a:prstGeom prst="rect">
            <a:avLst/>
          </a:prstGeom>
        </p:spPr>
      </p:pic>
      <p:sp>
        <p:nvSpPr>
          <p:cNvPr id="9" name="Title 8">
            <a:extLst>
              <a:ext uri="{FF2B5EF4-FFF2-40B4-BE49-F238E27FC236}">
                <a16:creationId xmlns:a16="http://schemas.microsoft.com/office/drawing/2014/main" id="{1A3D2E89-D866-9C57-8A53-2D81CEFEEC75}"/>
              </a:ext>
            </a:extLst>
          </p:cNvPr>
          <p:cNvSpPr>
            <a:spLocks noGrp="1"/>
          </p:cNvSpPr>
          <p:nvPr>
            <p:ph type="title"/>
          </p:nvPr>
        </p:nvSpPr>
        <p:spPr>
          <a:xfrm>
            <a:off x="595074" y="344091"/>
            <a:ext cx="11292125" cy="954107"/>
          </a:xfrm>
        </p:spPr>
        <p:txBody>
          <a:bodyPr/>
          <a:lstStyle/>
          <a:p>
            <a:r>
              <a:rPr lang="en-US" sz="2800"/>
              <a:t>TheraP ANZUP 1603: </a:t>
            </a:r>
            <a:r>
              <a:rPr lang="en-US" sz="2800" baseline="30000"/>
              <a:t>177</a:t>
            </a:r>
            <a:r>
              <a:rPr lang="en-US" sz="2800"/>
              <a:t>Lu-PSMA-617 vs Cabazitaxel for mCRPC </a:t>
            </a:r>
          </a:p>
        </p:txBody>
      </p:sp>
      <p:sp>
        <p:nvSpPr>
          <p:cNvPr id="11" name="Text Placeholder 10">
            <a:extLst>
              <a:ext uri="{FF2B5EF4-FFF2-40B4-BE49-F238E27FC236}">
                <a16:creationId xmlns:a16="http://schemas.microsoft.com/office/drawing/2014/main" id="{E7A88138-5AF9-2519-6219-E05AA2983653}"/>
              </a:ext>
            </a:extLst>
          </p:cNvPr>
          <p:cNvSpPr>
            <a:spLocks noGrp="1"/>
          </p:cNvSpPr>
          <p:nvPr>
            <p:ph type="body" sz="quarter" idx="12"/>
          </p:nvPr>
        </p:nvSpPr>
        <p:spPr>
          <a:xfrm>
            <a:off x="193575" y="6575082"/>
            <a:ext cx="2585644" cy="153888"/>
          </a:xfrm>
        </p:spPr>
        <p:txBody>
          <a:bodyPr/>
          <a:lstStyle/>
          <a:p>
            <a:r>
              <a:rPr lang="en-US"/>
              <a:t>Hofman et al, 2021a; Hofman et al, 2021b.</a:t>
            </a:r>
          </a:p>
        </p:txBody>
      </p:sp>
      <p:sp>
        <p:nvSpPr>
          <p:cNvPr id="12" name="Text Placeholder 11">
            <a:extLst>
              <a:ext uri="{FF2B5EF4-FFF2-40B4-BE49-F238E27FC236}">
                <a16:creationId xmlns:a16="http://schemas.microsoft.com/office/drawing/2014/main" id="{D95C9D1A-83D7-4EF7-A3EB-52A6368A6015}"/>
              </a:ext>
            </a:extLst>
          </p:cNvPr>
          <p:cNvSpPr>
            <a:spLocks noGrp="1"/>
          </p:cNvSpPr>
          <p:nvPr>
            <p:ph type="body" sz="quarter" idx="13"/>
          </p:nvPr>
        </p:nvSpPr>
        <p:spPr/>
        <p:txBody>
          <a:bodyPr/>
          <a:lstStyle/>
          <a:p>
            <a:r>
              <a:rPr lang="en-US" sz="2600"/>
              <a:t>PSA Response and Progression-Free Survival </a:t>
            </a:r>
          </a:p>
        </p:txBody>
      </p:sp>
    </p:spTree>
    <p:extLst>
      <p:ext uri="{BB962C8B-B14F-4D97-AF65-F5344CB8AC3E}">
        <p14:creationId xmlns:p14="http://schemas.microsoft.com/office/powerpoint/2010/main" val="3367073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F7AC51-4FD0-DF6C-B915-7F84986E416B}"/>
              </a:ext>
            </a:extLst>
          </p:cNvPr>
          <p:cNvSpPr>
            <a:spLocks noGrp="1"/>
          </p:cNvSpPr>
          <p:nvPr>
            <p:ph type="title"/>
          </p:nvPr>
        </p:nvSpPr>
        <p:spPr>
          <a:xfrm>
            <a:off x="609600" y="233255"/>
            <a:ext cx="10972800" cy="646331"/>
          </a:xfrm>
        </p:spPr>
        <p:txBody>
          <a:bodyPr/>
          <a:lstStyle/>
          <a:p>
            <a:r>
              <a:rPr lang="en-US" baseline="30000" dirty="0"/>
              <a:t>177</a:t>
            </a:r>
            <a:r>
              <a:rPr lang="en-US" dirty="0"/>
              <a:t>Lu-PSMA-617: Access</a:t>
            </a:r>
          </a:p>
        </p:txBody>
      </p:sp>
      <p:sp>
        <p:nvSpPr>
          <p:cNvPr id="6" name="Text Placeholder 5">
            <a:extLst>
              <a:ext uri="{FF2B5EF4-FFF2-40B4-BE49-F238E27FC236}">
                <a16:creationId xmlns:a16="http://schemas.microsoft.com/office/drawing/2014/main" id="{ADE05D36-4235-4ED8-11F0-3E3A79DFC1AF}"/>
              </a:ext>
            </a:extLst>
          </p:cNvPr>
          <p:cNvSpPr>
            <a:spLocks noGrp="1"/>
          </p:cNvSpPr>
          <p:nvPr>
            <p:ph type="body" sz="quarter" idx="12"/>
          </p:nvPr>
        </p:nvSpPr>
        <p:spPr/>
        <p:txBody>
          <a:bodyPr/>
          <a:lstStyle/>
          <a:p>
            <a:r>
              <a:rPr lang="en-US"/>
              <a:t>PET = positron emission tomography.</a:t>
            </a:r>
          </a:p>
          <a:p>
            <a:r>
              <a:rPr lang="en-US"/>
              <a:t>Novartis, 2022; Pluvitco</a:t>
            </a:r>
            <a:r>
              <a:rPr lang="en-US" baseline="30000"/>
              <a:t>TM</a:t>
            </a:r>
            <a:r>
              <a:rPr lang="en-US"/>
              <a:t> prescribing information, 2022; Hofman et al, 2021b.</a:t>
            </a:r>
          </a:p>
        </p:txBody>
      </p:sp>
      <p:sp>
        <p:nvSpPr>
          <p:cNvPr id="4" name="Content Placeholder 3">
            <a:extLst>
              <a:ext uri="{FF2B5EF4-FFF2-40B4-BE49-F238E27FC236}">
                <a16:creationId xmlns:a16="http://schemas.microsoft.com/office/drawing/2014/main" id="{43F93AD5-B097-6D0A-3914-B845084715BE}"/>
              </a:ext>
            </a:extLst>
          </p:cNvPr>
          <p:cNvSpPr>
            <a:spLocks noGrp="1"/>
          </p:cNvSpPr>
          <p:nvPr>
            <p:ph idx="1"/>
          </p:nvPr>
        </p:nvSpPr>
        <p:spPr/>
        <p:txBody>
          <a:bodyPr/>
          <a:lstStyle/>
          <a:p>
            <a:r>
              <a:rPr lang="en-US" dirty="0"/>
              <a:t>Trials have selected patients based on PSMA PET</a:t>
            </a:r>
          </a:p>
          <a:p>
            <a:pPr lvl="1"/>
            <a:r>
              <a:rPr lang="en-US" sz="2400" dirty="0"/>
              <a:t>Still a struggle to get the gallium-68-PSMA PET scans</a:t>
            </a:r>
          </a:p>
          <a:p>
            <a:endParaRPr lang="en-US" dirty="0"/>
          </a:p>
          <a:p>
            <a:r>
              <a:rPr lang="en-US" dirty="0"/>
              <a:t>IV once every 6 weeks for 4-6 doses</a:t>
            </a:r>
          </a:p>
          <a:p>
            <a:pPr lvl="1"/>
            <a:r>
              <a:rPr lang="en-US" sz="2400" dirty="0"/>
              <a:t>Median time to progression: 4-6 months</a:t>
            </a:r>
          </a:p>
          <a:p>
            <a:pPr lvl="1"/>
            <a:r>
              <a:rPr lang="en-US" sz="2400" dirty="0"/>
              <a:t>20% without cancer growth at 1 year</a:t>
            </a:r>
          </a:p>
          <a:p>
            <a:endParaRPr lang="en-US" dirty="0"/>
          </a:p>
          <a:p>
            <a:r>
              <a:rPr lang="en-US" dirty="0"/>
              <a:t>A major side effect is dry mouth</a:t>
            </a:r>
          </a:p>
          <a:p>
            <a:pPr lvl="1"/>
            <a:r>
              <a:rPr lang="en-US" sz="2400" dirty="0"/>
              <a:t>Saliva-producing glands have PSMA expression</a:t>
            </a:r>
          </a:p>
          <a:p>
            <a:pPr marL="0" indent="0">
              <a:buNone/>
            </a:pPr>
            <a:endParaRPr lang="en-US" dirty="0"/>
          </a:p>
        </p:txBody>
      </p:sp>
      <p:sp>
        <p:nvSpPr>
          <p:cNvPr id="5" name="Text Placeholder 4">
            <a:extLst>
              <a:ext uri="{FF2B5EF4-FFF2-40B4-BE49-F238E27FC236}">
                <a16:creationId xmlns:a16="http://schemas.microsoft.com/office/drawing/2014/main" id="{5057873A-FEB5-E09D-8BA4-5CC890E34955}"/>
              </a:ext>
            </a:extLst>
          </p:cNvPr>
          <p:cNvSpPr>
            <a:spLocks noGrp="1"/>
          </p:cNvSpPr>
          <p:nvPr>
            <p:ph type="body" sz="quarter" idx="13"/>
          </p:nvPr>
        </p:nvSpPr>
        <p:spPr/>
        <p:txBody>
          <a:bodyPr/>
          <a:lstStyle/>
          <a:p>
            <a:r>
              <a:rPr lang="en-US" altLang="en-US"/>
              <a:t>Some Patients and Cancer Centers Have Experienced Delays</a:t>
            </a:r>
            <a:endParaRPr lang="en-US"/>
          </a:p>
        </p:txBody>
      </p:sp>
    </p:spTree>
    <p:extLst>
      <p:ext uri="{BB962C8B-B14F-4D97-AF65-F5344CB8AC3E}">
        <p14:creationId xmlns:p14="http://schemas.microsoft.com/office/powerpoint/2010/main" val="3693892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FEAA7-18D7-4E92-856C-F52E8A981702}"/>
              </a:ext>
            </a:extLst>
          </p:cNvPr>
          <p:cNvSpPr>
            <a:spLocks noGrp="1"/>
          </p:cNvSpPr>
          <p:nvPr>
            <p:ph type="title"/>
          </p:nvPr>
        </p:nvSpPr>
        <p:spPr>
          <a:xfrm>
            <a:off x="609600" y="233255"/>
            <a:ext cx="10972800" cy="646331"/>
          </a:xfrm>
        </p:spPr>
        <p:txBody>
          <a:bodyPr/>
          <a:lstStyle/>
          <a:p>
            <a:r>
              <a:rPr lang="en-US" dirty="0"/>
              <a:t>Differences Between </a:t>
            </a:r>
            <a:r>
              <a:rPr lang="en-US" dirty="0" err="1"/>
              <a:t>TheraP</a:t>
            </a:r>
            <a:r>
              <a:rPr lang="en-US" dirty="0"/>
              <a:t> and VISION</a:t>
            </a:r>
          </a:p>
        </p:txBody>
      </p:sp>
      <p:sp>
        <p:nvSpPr>
          <p:cNvPr id="9" name="Text Placeholder 8">
            <a:extLst>
              <a:ext uri="{FF2B5EF4-FFF2-40B4-BE49-F238E27FC236}">
                <a16:creationId xmlns:a16="http://schemas.microsoft.com/office/drawing/2014/main" id="{5BA72D1C-AE23-06E8-AF0D-73782A0808F7}"/>
              </a:ext>
            </a:extLst>
          </p:cNvPr>
          <p:cNvSpPr>
            <a:spLocks noGrp="1"/>
          </p:cNvSpPr>
          <p:nvPr>
            <p:ph type="body" sz="quarter" idx="12"/>
          </p:nvPr>
        </p:nvSpPr>
        <p:spPr>
          <a:xfrm>
            <a:off x="193575" y="6421193"/>
            <a:ext cx="2406108" cy="307777"/>
          </a:xfrm>
        </p:spPr>
        <p:txBody>
          <a:bodyPr/>
          <a:lstStyle/>
          <a:p>
            <a:r>
              <a:rPr lang="en-US" dirty="0"/>
              <a:t>SUV = standard uptake value.</a:t>
            </a:r>
          </a:p>
          <a:p>
            <a:r>
              <a:rPr lang="en-US" dirty="0"/>
              <a:t>Sartor et al, 2021; </a:t>
            </a:r>
            <a:r>
              <a:rPr lang="en-US" dirty="0" err="1"/>
              <a:t>Hofman</a:t>
            </a:r>
            <a:r>
              <a:rPr lang="en-US" dirty="0"/>
              <a:t> et al, 2021b.</a:t>
            </a:r>
          </a:p>
        </p:txBody>
      </p:sp>
      <p:graphicFrame>
        <p:nvGraphicFramePr>
          <p:cNvPr id="6" name="Table 6">
            <a:extLst>
              <a:ext uri="{FF2B5EF4-FFF2-40B4-BE49-F238E27FC236}">
                <a16:creationId xmlns:a16="http://schemas.microsoft.com/office/drawing/2014/main" id="{5987E15C-C9A7-4A89-A3AE-712EABEB5C71}"/>
              </a:ext>
            </a:extLst>
          </p:cNvPr>
          <p:cNvGraphicFramePr>
            <a:graphicFrameLocks noGrp="1"/>
          </p:cNvGraphicFramePr>
          <p:nvPr>
            <p:ph idx="1"/>
            <p:extLst>
              <p:ext uri="{D42A27DB-BD31-4B8C-83A1-F6EECF244321}">
                <p14:modId xmlns:p14="http://schemas.microsoft.com/office/powerpoint/2010/main" val="2406030660"/>
              </p:ext>
            </p:extLst>
          </p:nvPr>
        </p:nvGraphicFramePr>
        <p:xfrm>
          <a:off x="609601" y="1298691"/>
          <a:ext cx="11103428" cy="4663440"/>
        </p:xfrm>
        <a:graphic>
          <a:graphicData uri="http://schemas.openxmlformats.org/drawingml/2006/table">
            <a:tbl>
              <a:tblPr firstRow="1" bandRow="1">
                <a:tableStyleId>{5C22544A-7EE6-4342-B048-85BDC9FD1C3A}</a:tableStyleId>
              </a:tblPr>
              <a:tblGrid>
                <a:gridCol w="2962274">
                  <a:extLst>
                    <a:ext uri="{9D8B030D-6E8A-4147-A177-3AD203B41FA5}">
                      <a16:colId xmlns:a16="http://schemas.microsoft.com/office/drawing/2014/main" val="2239664900"/>
                    </a:ext>
                  </a:extLst>
                </a:gridCol>
                <a:gridCol w="3945030">
                  <a:extLst>
                    <a:ext uri="{9D8B030D-6E8A-4147-A177-3AD203B41FA5}">
                      <a16:colId xmlns:a16="http://schemas.microsoft.com/office/drawing/2014/main" val="2522544649"/>
                    </a:ext>
                  </a:extLst>
                </a:gridCol>
                <a:gridCol w="4196124">
                  <a:extLst>
                    <a:ext uri="{9D8B030D-6E8A-4147-A177-3AD203B41FA5}">
                      <a16:colId xmlns:a16="http://schemas.microsoft.com/office/drawing/2014/main" val="2629294699"/>
                    </a:ext>
                  </a:extLst>
                </a:gridCol>
              </a:tblGrid>
              <a:tr h="225354">
                <a:tc>
                  <a:txBody>
                    <a:bodyPr/>
                    <a:lstStyle/>
                    <a:p>
                      <a:endParaRPr lang="en-US">
                        <a:latin typeface="News Gothic MT" panose="020B0503020103020203" pitchFamily="34" charset="0"/>
                      </a:endParaRPr>
                    </a:p>
                  </a:txBody>
                  <a:tcPr anchor="ctr"/>
                </a:tc>
                <a:tc>
                  <a:txBody>
                    <a:bodyPr/>
                    <a:lstStyle/>
                    <a:p>
                      <a:pPr algn="ctr"/>
                      <a:r>
                        <a:rPr lang="en-US">
                          <a:latin typeface="News Gothic MT" panose="020B0503020103020203" pitchFamily="34" charset="0"/>
                        </a:rPr>
                        <a:t>VISION</a:t>
                      </a:r>
                    </a:p>
                  </a:txBody>
                  <a:tcPr anchor="ctr"/>
                </a:tc>
                <a:tc>
                  <a:txBody>
                    <a:bodyPr/>
                    <a:lstStyle/>
                    <a:p>
                      <a:pPr algn="ctr"/>
                      <a:r>
                        <a:rPr lang="en-US">
                          <a:latin typeface="News Gothic MT" panose="020B0503020103020203" pitchFamily="34" charset="0"/>
                        </a:rPr>
                        <a:t>TheraP</a:t>
                      </a:r>
                    </a:p>
                  </a:txBody>
                  <a:tcPr anchor="ctr"/>
                </a:tc>
                <a:extLst>
                  <a:ext uri="{0D108BD9-81ED-4DB2-BD59-A6C34878D82A}">
                    <a16:rowId xmlns:a16="http://schemas.microsoft.com/office/drawing/2014/main" val="35811867"/>
                  </a:ext>
                </a:extLst>
              </a:tr>
              <a:tr h="394369">
                <a:tc>
                  <a:txBody>
                    <a:bodyPr/>
                    <a:lstStyle/>
                    <a:p>
                      <a:r>
                        <a:rPr lang="en-US">
                          <a:latin typeface="News Gothic MT" panose="020B0503020103020203" pitchFamily="34" charset="0"/>
                        </a:rPr>
                        <a:t>Number of patients randomized</a:t>
                      </a:r>
                    </a:p>
                  </a:txBody>
                  <a:tcPr anchor="ctr"/>
                </a:tc>
                <a:tc>
                  <a:txBody>
                    <a:bodyPr/>
                    <a:lstStyle/>
                    <a:p>
                      <a:pPr algn="ctr"/>
                      <a:r>
                        <a:rPr lang="en-US">
                          <a:latin typeface="News Gothic MT" panose="020B0503020103020203" pitchFamily="34" charset="0"/>
                        </a:rPr>
                        <a:t>831</a:t>
                      </a:r>
                    </a:p>
                  </a:txBody>
                  <a:tcPr anchor="ctr"/>
                </a:tc>
                <a:tc>
                  <a:txBody>
                    <a:bodyPr/>
                    <a:lstStyle/>
                    <a:p>
                      <a:pPr algn="ctr"/>
                      <a:r>
                        <a:rPr lang="en-US">
                          <a:latin typeface="News Gothic MT" panose="020B0503020103020203" pitchFamily="34" charset="0"/>
                        </a:rPr>
                        <a:t>200</a:t>
                      </a:r>
                    </a:p>
                  </a:txBody>
                  <a:tcPr anchor="ctr"/>
                </a:tc>
                <a:extLst>
                  <a:ext uri="{0D108BD9-81ED-4DB2-BD59-A6C34878D82A}">
                    <a16:rowId xmlns:a16="http://schemas.microsoft.com/office/drawing/2014/main" val="2457478280"/>
                  </a:ext>
                </a:extLst>
              </a:tr>
              <a:tr h="225354">
                <a:tc>
                  <a:txBody>
                    <a:bodyPr/>
                    <a:lstStyle/>
                    <a:p>
                      <a:r>
                        <a:rPr lang="en-US">
                          <a:latin typeface="News Gothic MT" panose="020B0503020103020203" pitchFamily="34" charset="0"/>
                        </a:rPr>
                        <a:t>Control arm</a:t>
                      </a:r>
                    </a:p>
                  </a:txBody>
                  <a:tcPr anchor="ctr"/>
                </a:tc>
                <a:tc>
                  <a:txBody>
                    <a:bodyPr/>
                    <a:lstStyle/>
                    <a:p>
                      <a:pPr algn="ctr"/>
                      <a:r>
                        <a:rPr lang="en-US">
                          <a:latin typeface="News Gothic MT" panose="020B0503020103020203" pitchFamily="34" charset="0"/>
                        </a:rPr>
                        <a:t>ARTA (abi, enza)</a:t>
                      </a:r>
                    </a:p>
                  </a:txBody>
                  <a:tcPr anchor="ctr"/>
                </a:tc>
                <a:tc>
                  <a:txBody>
                    <a:bodyPr/>
                    <a:lstStyle/>
                    <a:p>
                      <a:pPr algn="ctr"/>
                      <a:r>
                        <a:rPr lang="en-US">
                          <a:latin typeface="News Gothic MT" panose="020B0503020103020203" pitchFamily="34" charset="0"/>
                        </a:rPr>
                        <a:t>Cabazitaxel </a:t>
                      </a:r>
                    </a:p>
                  </a:txBody>
                  <a:tcPr anchor="ctr"/>
                </a:tc>
                <a:extLst>
                  <a:ext uri="{0D108BD9-81ED-4DB2-BD59-A6C34878D82A}">
                    <a16:rowId xmlns:a16="http://schemas.microsoft.com/office/drawing/2014/main" val="2312502621"/>
                  </a:ext>
                </a:extLst>
              </a:tr>
              <a:tr h="225354">
                <a:tc>
                  <a:txBody>
                    <a:bodyPr/>
                    <a:lstStyle/>
                    <a:p>
                      <a:r>
                        <a:rPr lang="en-US">
                          <a:latin typeface="News Gothic MT" panose="020B0503020103020203" pitchFamily="34" charset="0"/>
                        </a:rPr>
                        <a:t>Progression to enter</a:t>
                      </a:r>
                    </a:p>
                  </a:txBody>
                  <a:tcPr anchor="ctr"/>
                </a:tc>
                <a:tc>
                  <a:txBody>
                    <a:bodyPr/>
                    <a:lstStyle/>
                    <a:p>
                      <a:pPr algn="ctr"/>
                      <a:endParaRPr lang="en-US">
                        <a:latin typeface="News Gothic MT" panose="020B0503020103020203" pitchFamily="34" charset="0"/>
                      </a:endParaRPr>
                    </a:p>
                  </a:txBody>
                  <a:tcPr anchor="ctr"/>
                </a:tc>
                <a:tc>
                  <a:txBody>
                    <a:bodyPr/>
                    <a:lstStyle/>
                    <a:p>
                      <a:pPr algn="ctr"/>
                      <a:r>
                        <a:rPr lang="en-US">
                          <a:latin typeface="News Gothic MT" panose="020B0503020103020203" pitchFamily="34" charset="0"/>
                        </a:rPr>
                        <a:t>Rising PSA and PSA </a:t>
                      </a:r>
                      <a:r>
                        <a:rPr lang="en-US" u="sng">
                          <a:latin typeface="News Gothic MT" panose="020B0503020103020203" pitchFamily="34" charset="0"/>
                        </a:rPr>
                        <a:t>&gt;</a:t>
                      </a:r>
                      <a:r>
                        <a:rPr lang="en-US">
                          <a:latin typeface="News Gothic MT" panose="020B0503020103020203" pitchFamily="34" charset="0"/>
                        </a:rPr>
                        <a:t>20 ng/mL</a:t>
                      </a:r>
                    </a:p>
                  </a:txBody>
                  <a:tcPr anchor="ctr"/>
                </a:tc>
                <a:extLst>
                  <a:ext uri="{0D108BD9-81ED-4DB2-BD59-A6C34878D82A}">
                    <a16:rowId xmlns:a16="http://schemas.microsoft.com/office/drawing/2014/main" val="201169143"/>
                  </a:ext>
                </a:extLst>
              </a:tr>
              <a:tr h="563384">
                <a:tc>
                  <a:txBody>
                    <a:bodyPr/>
                    <a:lstStyle/>
                    <a:p>
                      <a:r>
                        <a:rPr lang="en-US">
                          <a:latin typeface="News Gothic MT" panose="020B0503020103020203" pitchFamily="34" charset="0"/>
                        </a:rPr>
                        <a:t>PSMA PET characteristics for inclusion</a:t>
                      </a:r>
                    </a:p>
                  </a:txBody>
                  <a:tcPr anchor="ctr"/>
                </a:tc>
                <a:tc>
                  <a:txBody>
                    <a:bodyPr/>
                    <a:lstStyle/>
                    <a:p>
                      <a:pPr algn="ctr"/>
                      <a:r>
                        <a:rPr lang="en-US">
                          <a:latin typeface="News Gothic MT" panose="020B0503020103020203" pitchFamily="34" charset="0"/>
                        </a:rPr>
                        <a:t>≥1 positive lesion (&gt;liver SUV) and no major negative sites</a:t>
                      </a:r>
                    </a:p>
                    <a:p>
                      <a:pPr algn="ctr"/>
                      <a:r>
                        <a:rPr lang="en-US">
                          <a:latin typeface="News Gothic MT" panose="020B0503020103020203" pitchFamily="34" charset="0"/>
                        </a:rPr>
                        <a:t>(12.6% excluded)</a:t>
                      </a:r>
                    </a:p>
                  </a:txBody>
                  <a:tcPr anchor="ctr"/>
                </a:tc>
                <a:tc>
                  <a:txBody>
                    <a:bodyPr/>
                    <a:lstStyle/>
                    <a:p>
                      <a:pPr algn="ctr"/>
                      <a:r>
                        <a:rPr lang="en-US">
                          <a:latin typeface="News Gothic MT" panose="020B0503020103020203" pitchFamily="34" charset="0"/>
                        </a:rPr>
                        <a:t>PSMA SUVmax &gt;20 at any site and no FDG-positive/PSMA-negative sites</a:t>
                      </a:r>
                    </a:p>
                    <a:p>
                      <a:pPr algn="ctr"/>
                      <a:r>
                        <a:rPr lang="en-US">
                          <a:latin typeface="News Gothic MT" panose="020B0503020103020203" pitchFamily="34" charset="0"/>
                        </a:rPr>
                        <a:t>(28% excluded)</a:t>
                      </a:r>
                    </a:p>
                  </a:txBody>
                  <a:tcPr anchor="ctr"/>
                </a:tc>
                <a:extLst>
                  <a:ext uri="{0D108BD9-81ED-4DB2-BD59-A6C34878D82A}">
                    <a16:rowId xmlns:a16="http://schemas.microsoft.com/office/drawing/2014/main" val="3584837889"/>
                  </a:ext>
                </a:extLst>
              </a:tr>
              <a:tr h="225354">
                <a:tc>
                  <a:txBody>
                    <a:bodyPr/>
                    <a:lstStyle/>
                    <a:p>
                      <a:r>
                        <a:rPr lang="en-US">
                          <a:latin typeface="News Gothic MT" panose="020B0503020103020203" pitchFamily="34" charset="0"/>
                        </a:rPr>
                        <a:t>Visceral disease</a:t>
                      </a:r>
                    </a:p>
                  </a:txBody>
                  <a:tcPr anchor="ctr"/>
                </a:tc>
                <a:tc>
                  <a:txBody>
                    <a:bodyPr/>
                    <a:lstStyle/>
                    <a:p>
                      <a:pPr algn="ctr"/>
                      <a:r>
                        <a:rPr lang="en-US">
                          <a:latin typeface="News Gothic MT" panose="020B0503020103020203" pitchFamily="34" charset="0"/>
                        </a:rPr>
                        <a:t>12%</a:t>
                      </a:r>
                    </a:p>
                  </a:txBody>
                  <a:tcPr anchor="ctr"/>
                </a:tc>
                <a:tc>
                  <a:txBody>
                    <a:bodyPr/>
                    <a:lstStyle/>
                    <a:p>
                      <a:pPr algn="ctr"/>
                      <a:r>
                        <a:rPr lang="en-US">
                          <a:latin typeface="News Gothic MT" panose="020B0503020103020203" pitchFamily="34" charset="0"/>
                        </a:rPr>
                        <a:t>7% </a:t>
                      </a:r>
                      <a:r>
                        <a:rPr lang="en-US" baseline="30000">
                          <a:latin typeface="News Gothic MT" panose="020B0503020103020203" pitchFamily="34" charset="0"/>
                        </a:rPr>
                        <a:t>177</a:t>
                      </a:r>
                      <a:r>
                        <a:rPr lang="en-US" baseline="0">
                          <a:latin typeface="News Gothic MT" panose="020B0503020103020203" pitchFamily="34" charset="0"/>
                        </a:rPr>
                        <a:t>Lu</a:t>
                      </a:r>
                      <a:r>
                        <a:rPr lang="en-US">
                          <a:latin typeface="News Gothic MT" panose="020B0503020103020203" pitchFamily="34" charset="0"/>
                        </a:rPr>
                        <a:t> / 13% cabazi</a:t>
                      </a:r>
                    </a:p>
                  </a:txBody>
                  <a:tcPr anchor="ctr"/>
                </a:tc>
                <a:extLst>
                  <a:ext uri="{0D108BD9-81ED-4DB2-BD59-A6C34878D82A}">
                    <a16:rowId xmlns:a16="http://schemas.microsoft.com/office/drawing/2014/main" val="1164538986"/>
                  </a:ext>
                </a:extLst>
              </a:tr>
              <a:tr h="394369">
                <a:tc>
                  <a:txBody>
                    <a:bodyPr/>
                    <a:lstStyle/>
                    <a:p>
                      <a:r>
                        <a:rPr lang="en-US">
                          <a:latin typeface="News Gothic MT" panose="020B0503020103020203" pitchFamily="34" charset="0"/>
                        </a:rPr>
                        <a:t>Top toxicities</a:t>
                      </a:r>
                    </a:p>
                  </a:txBody>
                  <a:tcPr anchor="ctr"/>
                </a:tc>
                <a:tc>
                  <a:txBody>
                    <a:bodyPr/>
                    <a:lstStyle/>
                    <a:p>
                      <a:pPr algn="ctr"/>
                      <a:r>
                        <a:rPr lang="en-US">
                          <a:latin typeface="News Gothic MT" panose="020B0503020103020203" pitchFamily="34" charset="0"/>
                        </a:rPr>
                        <a:t>Fatigue 43%</a:t>
                      </a:r>
                    </a:p>
                    <a:p>
                      <a:pPr algn="ctr"/>
                      <a:r>
                        <a:rPr lang="en-US">
                          <a:latin typeface="News Gothic MT" panose="020B0503020103020203" pitchFamily="34" charset="0"/>
                        </a:rPr>
                        <a:t>Dry mouth 38.8%</a:t>
                      </a:r>
                    </a:p>
                  </a:txBody>
                  <a:tcPr anchor="ctr"/>
                </a:tc>
                <a:tc>
                  <a:txBody>
                    <a:bodyPr/>
                    <a:lstStyle/>
                    <a:p>
                      <a:pPr algn="ctr"/>
                      <a:r>
                        <a:rPr lang="en-US">
                          <a:latin typeface="News Gothic MT" panose="020B0503020103020203" pitchFamily="34" charset="0"/>
                        </a:rPr>
                        <a:t>Fatigue 70%</a:t>
                      </a:r>
                    </a:p>
                    <a:p>
                      <a:pPr algn="ctr"/>
                      <a:r>
                        <a:rPr lang="en-US">
                          <a:latin typeface="News Gothic MT" panose="020B0503020103020203" pitchFamily="34" charset="0"/>
                        </a:rPr>
                        <a:t>Dry mouth 60%</a:t>
                      </a:r>
                    </a:p>
                  </a:txBody>
                  <a:tcPr anchor="ctr"/>
                </a:tc>
                <a:extLst>
                  <a:ext uri="{0D108BD9-81ED-4DB2-BD59-A6C34878D82A}">
                    <a16:rowId xmlns:a16="http://schemas.microsoft.com/office/drawing/2014/main" val="1496470959"/>
                  </a:ext>
                </a:extLst>
              </a:tr>
              <a:tr h="225354">
                <a:tc>
                  <a:txBody>
                    <a:bodyPr/>
                    <a:lstStyle/>
                    <a:p>
                      <a:r>
                        <a:rPr lang="en-US">
                          <a:latin typeface="News Gothic MT" panose="020B0503020103020203" pitchFamily="34" charset="0"/>
                        </a:rPr>
                        <a:t>Dose reductions</a:t>
                      </a:r>
                    </a:p>
                  </a:txBody>
                  <a:tcPr anchor="ctr"/>
                </a:tc>
                <a:tc>
                  <a:txBody>
                    <a:bodyPr/>
                    <a:lstStyle/>
                    <a:p>
                      <a:pPr algn="ctr"/>
                      <a:r>
                        <a:rPr lang="en-US">
                          <a:latin typeface="News Gothic MT" panose="020B0503020103020203" pitchFamily="34" charset="0"/>
                        </a:rPr>
                        <a:t>5.7%</a:t>
                      </a:r>
                    </a:p>
                  </a:txBody>
                  <a:tcPr anchor="ctr"/>
                </a:tc>
                <a:tc>
                  <a:txBody>
                    <a:bodyPr/>
                    <a:lstStyle/>
                    <a:p>
                      <a:pPr algn="ctr"/>
                      <a:r>
                        <a:rPr lang="en-US">
                          <a:latin typeface="News Gothic MT" panose="020B0503020103020203" pitchFamily="34" charset="0"/>
                        </a:rPr>
                        <a:t>12%</a:t>
                      </a:r>
                    </a:p>
                  </a:txBody>
                  <a:tcPr anchor="ctr"/>
                </a:tc>
                <a:extLst>
                  <a:ext uri="{0D108BD9-81ED-4DB2-BD59-A6C34878D82A}">
                    <a16:rowId xmlns:a16="http://schemas.microsoft.com/office/drawing/2014/main" val="4220130883"/>
                  </a:ext>
                </a:extLst>
              </a:tr>
              <a:tr h="394369">
                <a:tc>
                  <a:txBody>
                    <a:bodyPr/>
                    <a:lstStyle/>
                    <a:p>
                      <a:r>
                        <a:rPr lang="en-US">
                          <a:latin typeface="News Gothic MT" panose="020B0503020103020203" pitchFamily="34" charset="0"/>
                        </a:rPr>
                        <a:t>Discontinuation due to toxicity</a:t>
                      </a:r>
                    </a:p>
                  </a:txBody>
                  <a:tcPr anchor="ctr"/>
                </a:tc>
                <a:tc>
                  <a:txBody>
                    <a:bodyPr/>
                    <a:lstStyle/>
                    <a:p>
                      <a:pPr algn="ctr"/>
                      <a:r>
                        <a:rPr lang="en-US">
                          <a:latin typeface="News Gothic MT" panose="020B0503020103020203" pitchFamily="34" charset="0"/>
                        </a:rPr>
                        <a:t>11.9%</a:t>
                      </a:r>
                    </a:p>
                  </a:txBody>
                  <a:tcPr anchor="ctr"/>
                </a:tc>
                <a:tc>
                  <a:txBody>
                    <a:bodyPr/>
                    <a:lstStyle/>
                    <a:p>
                      <a:pPr algn="ctr"/>
                      <a:r>
                        <a:rPr lang="en-US">
                          <a:latin typeface="News Gothic MT" panose="020B0503020103020203" pitchFamily="34" charset="0"/>
                        </a:rPr>
                        <a:t>1%</a:t>
                      </a:r>
                    </a:p>
                  </a:txBody>
                  <a:tcPr anchor="ctr"/>
                </a:tc>
                <a:extLst>
                  <a:ext uri="{0D108BD9-81ED-4DB2-BD59-A6C34878D82A}">
                    <a16:rowId xmlns:a16="http://schemas.microsoft.com/office/drawing/2014/main" val="781300540"/>
                  </a:ext>
                </a:extLst>
              </a:tr>
            </a:tbl>
          </a:graphicData>
        </a:graphic>
      </p:graphicFrame>
    </p:spTree>
    <p:extLst>
      <p:ext uri="{BB962C8B-B14F-4D97-AF65-F5344CB8AC3E}">
        <p14:creationId xmlns:p14="http://schemas.microsoft.com/office/powerpoint/2010/main" val="6821053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1B17F-12D7-E6DB-4AF8-548E7B5B0340}"/>
              </a:ext>
            </a:extLst>
          </p:cNvPr>
          <p:cNvSpPr>
            <a:spLocks noGrp="1"/>
          </p:cNvSpPr>
          <p:nvPr>
            <p:ph type="title"/>
          </p:nvPr>
        </p:nvSpPr>
        <p:spPr/>
        <p:txBody>
          <a:bodyPr/>
          <a:lstStyle/>
          <a:p>
            <a:r>
              <a:rPr lang="en-US"/>
              <a:t>Immunotherapy: Pembrolizumab</a:t>
            </a:r>
          </a:p>
        </p:txBody>
      </p:sp>
      <p:sp>
        <p:nvSpPr>
          <p:cNvPr id="7" name="Text Placeholder 6">
            <a:extLst>
              <a:ext uri="{FF2B5EF4-FFF2-40B4-BE49-F238E27FC236}">
                <a16:creationId xmlns:a16="http://schemas.microsoft.com/office/drawing/2014/main" id="{D11EADD9-BC37-72C5-6F32-EB87B4ED257C}"/>
              </a:ext>
            </a:extLst>
          </p:cNvPr>
          <p:cNvSpPr>
            <a:spLocks noGrp="1"/>
          </p:cNvSpPr>
          <p:nvPr>
            <p:ph type="body" sz="quarter" idx="12"/>
          </p:nvPr>
        </p:nvSpPr>
        <p:spPr>
          <a:xfrm>
            <a:off x="193575" y="6575082"/>
            <a:ext cx="2257028" cy="153888"/>
          </a:xfrm>
        </p:spPr>
        <p:txBody>
          <a:bodyPr/>
          <a:lstStyle/>
          <a:p>
            <a:r>
              <a:rPr lang="en-US" dirty="0"/>
              <a:t>NCCN, 2022; </a:t>
            </a:r>
            <a:r>
              <a:rPr lang="en-US" dirty="0" err="1"/>
              <a:t>Antonarakis</a:t>
            </a:r>
            <a:r>
              <a:rPr lang="en-US" dirty="0"/>
              <a:t> et al, 2020.</a:t>
            </a:r>
          </a:p>
        </p:txBody>
      </p:sp>
      <p:sp>
        <p:nvSpPr>
          <p:cNvPr id="6" name="Content Placeholder 5">
            <a:extLst>
              <a:ext uri="{FF2B5EF4-FFF2-40B4-BE49-F238E27FC236}">
                <a16:creationId xmlns:a16="http://schemas.microsoft.com/office/drawing/2014/main" id="{5A95A5BA-153F-45D8-0661-00359C44523C}"/>
              </a:ext>
            </a:extLst>
          </p:cNvPr>
          <p:cNvSpPr>
            <a:spLocks noGrp="1"/>
          </p:cNvSpPr>
          <p:nvPr>
            <p:ph idx="1"/>
          </p:nvPr>
        </p:nvSpPr>
        <p:spPr/>
        <p:txBody>
          <a:bodyPr/>
          <a:lstStyle/>
          <a:p>
            <a:r>
              <a:rPr lang="en-US" dirty="0">
                <a:latin typeface="News Gothic MT"/>
              </a:rPr>
              <a:t>Metastatic MSI-high or dMMR prostate cancer </a:t>
            </a:r>
          </a:p>
          <a:p>
            <a:endParaRPr lang="en-US" dirty="0">
              <a:latin typeface="News Gothic MT"/>
            </a:endParaRPr>
          </a:p>
          <a:p>
            <a:r>
              <a:rPr lang="en-US" dirty="0">
                <a:latin typeface="News Gothic MT"/>
              </a:rPr>
              <a:t>After failure with docetaxel, a novel hormonal agent, or both</a:t>
            </a:r>
          </a:p>
          <a:p>
            <a:endParaRPr lang="en-US" dirty="0">
              <a:latin typeface="News Gothic MT"/>
            </a:endParaRPr>
          </a:p>
          <a:p>
            <a:r>
              <a:rPr lang="en-US" dirty="0">
                <a:latin typeface="News Gothic MT"/>
              </a:rPr>
              <a:t>Safety </a:t>
            </a:r>
          </a:p>
          <a:p>
            <a:pPr lvl="1"/>
            <a:r>
              <a:rPr lang="en-US" sz="2400" dirty="0">
                <a:latin typeface="News Gothic MT"/>
              </a:rPr>
              <a:t>60% experienced any adverse event; 15% grade ≥3</a:t>
            </a:r>
          </a:p>
          <a:p>
            <a:pPr lvl="1"/>
            <a:r>
              <a:rPr lang="en-US" sz="2400" dirty="0">
                <a:latin typeface="News Gothic MT"/>
              </a:rPr>
              <a:t>Fatigue, diarrhea, decreased appetite, nausea, pruritus, asthenia</a:t>
            </a:r>
          </a:p>
          <a:p>
            <a:pPr lvl="1"/>
            <a:r>
              <a:rPr lang="en-US" sz="2400" dirty="0">
                <a:latin typeface="News Gothic MT"/>
              </a:rPr>
              <a:t>15% experienced any immune-mediated AE; 6% grade ≥3</a:t>
            </a:r>
          </a:p>
          <a:p>
            <a:pPr marL="457200" lvl="1" indent="0">
              <a:buNone/>
            </a:pPr>
            <a:endParaRPr lang="en-US" sz="2400" dirty="0"/>
          </a:p>
        </p:txBody>
      </p:sp>
    </p:spTree>
    <p:extLst>
      <p:ext uri="{BB962C8B-B14F-4D97-AF65-F5344CB8AC3E}">
        <p14:creationId xmlns:p14="http://schemas.microsoft.com/office/powerpoint/2010/main" val="194847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479458-979C-844B-9EA0-8F7BFF1CAFF4}"/>
              </a:ext>
            </a:extLst>
          </p:cNvPr>
          <p:cNvSpPr>
            <a:spLocks noGrp="1"/>
          </p:cNvSpPr>
          <p:nvPr>
            <p:ph type="title"/>
          </p:nvPr>
        </p:nvSpPr>
        <p:spPr/>
        <p:txBody>
          <a:bodyPr/>
          <a:lstStyle/>
          <a:p>
            <a:r>
              <a:rPr lang="en-US"/>
              <a:t>Future Directions</a:t>
            </a:r>
          </a:p>
        </p:txBody>
      </p:sp>
    </p:spTree>
    <p:extLst>
      <p:ext uri="{BB962C8B-B14F-4D97-AF65-F5344CB8AC3E}">
        <p14:creationId xmlns:p14="http://schemas.microsoft.com/office/powerpoint/2010/main" val="3668722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6FE55-F179-E315-2AE0-4F1EDA0882B5}"/>
              </a:ext>
            </a:extLst>
          </p:cNvPr>
          <p:cNvSpPr>
            <a:spLocks noGrp="1"/>
          </p:cNvSpPr>
          <p:nvPr>
            <p:ph type="title"/>
          </p:nvPr>
        </p:nvSpPr>
        <p:spPr/>
        <p:txBody>
          <a:bodyPr/>
          <a:lstStyle/>
          <a:p>
            <a:r>
              <a:rPr lang="en-US">
                <a:latin typeface="News Gothic MT"/>
              </a:rPr>
              <a:t>New Imaging Techniques for Prostate Cancer </a:t>
            </a:r>
            <a:endParaRPr lang="en-US"/>
          </a:p>
        </p:txBody>
      </p:sp>
      <p:sp>
        <p:nvSpPr>
          <p:cNvPr id="6" name="Text Placeholder 5">
            <a:extLst>
              <a:ext uri="{FF2B5EF4-FFF2-40B4-BE49-F238E27FC236}">
                <a16:creationId xmlns:a16="http://schemas.microsoft.com/office/drawing/2014/main" id="{E8ADC4EF-39CD-6A72-DF32-701A232B2CAE}"/>
              </a:ext>
            </a:extLst>
          </p:cNvPr>
          <p:cNvSpPr>
            <a:spLocks noGrp="1"/>
          </p:cNvSpPr>
          <p:nvPr>
            <p:ph type="body" sz="quarter" idx="12"/>
          </p:nvPr>
        </p:nvSpPr>
        <p:spPr>
          <a:xfrm>
            <a:off x="193575" y="6421193"/>
            <a:ext cx="5687454" cy="307777"/>
          </a:xfrm>
        </p:spPr>
        <p:txBody>
          <a:bodyPr/>
          <a:lstStyle/>
          <a:p>
            <a:r>
              <a:rPr lang="en-US"/>
              <a:t>PPV = positive predictive value; BCR = biochemical recurrence; CLR = correct localization rate.</a:t>
            </a:r>
          </a:p>
          <a:p>
            <a:r>
              <a:rPr lang="en-US"/>
              <a:t>NCCN, 2022.</a:t>
            </a:r>
          </a:p>
        </p:txBody>
      </p:sp>
      <p:graphicFrame>
        <p:nvGraphicFramePr>
          <p:cNvPr id="5" name="Table 4">
            <a:extLst>
              <a:ext uri="{FF2B5EF4-FFF2-40B4-BE49-F238E27FC236}">
                <a16:creationId xmlns:a16="http://schemas.microsoft.com/office/drawing/2014/main" id="{87F641B7-B215-EC54-11CC-EB0D5F539DA1}"/>
              </a:ext>
            </a:extLst>
          </p:cNvPr>
          <p:cNvGraphicFramePr>
            <a:graphicFrameLocks noGrp="1"/>
          </p:cNvGraphicFramePr>
          <p:nvPr>
            <p:extLst>
              <p:ext uri="{D42A27DB-BD31-4B8C-83A1-F6EECF244321}">
                <p14:modId xmlns:p14="http://schemas.microsoft.com/office/powerpoint/2010/main" val="3320781316"/>
              </p:ext>
            </p:extLst>
          </p:nvPr>
        </p:nvGraphicFramePr>
        <p:xfrm>
          <a:off x="409576" y="1233127"/>
          <a:ext cx="11372848" cy="4511040"/>
        </p:xfrm>
        <a:graphic>
          <a:graphicData uri="http://schemas.openxmlformats.org/drawingml/2006/table">
            <a:tbl>
              <a:tblPr firstRow="1" bandRow="1">
                <a:tableStyleId>{5C22544A-7EE6-4342-B048-85BDC9FD1C3A}</a:tableStyleId>
              </a:tblPr>
              <a:tblGrid>
                <a:gridCol w="2205037">
                  <a:extLst>
                    <a:ext uri="{9D8B030D-6E8A-4147-A177-3AD203B41FA5}">
                      <a16:colId xmlns:a16="http://schemas.microsoft.com/office/drawing/2014/main" val="2606855290"/>
                    </a:ext>
                  </a:extLst>
                </a:gridCol>
                <a:gridCol w="1130073">
                  <a:extLst>
                    <a:ext uri="{9D8B030D-6E8A-4147-A177-3AD203B41FA5}">
                      <a16:colId xmlns:a16="http://schemas.microsoft.com/office/drawing/2014/main" val="803728991"/>
                    </a:ext>
                  </a:extLst>
                </a:gridCol>
                <a:gridCol w="3962400">
                  <a:extLst>
                    <a:ext uri="{9D8B030D-6E8A-4147-A177-3AD203B41FA5}">
                      <a16:colId xmlns:a16="http://schemas.microsoft.com/office/drawing/2014/main" val="2147308636"/>
                    </a:ext>
                  </a:extLst>
                </a:gridCol>
                <a:gridCol w="4075338">
                  <a:extLst>
                    <a:ext uri="{9D8B030D-6E8A-4147-A177-3AD203B41FA5}">
                      <a16:colId xmlns:a16="http://schemas.microsoft.com/office/drawing/2014/main" val="568846594"/>
                    </a:ext>
                  </a:extLst>
                </a:gridCol>
              </a:tblGrid>
              <a:tr h="234036">
                <a:tc>
                  <a:txBody>
                    <a:bodyPr/>
                    <a:lstStyle/>
                    <a:p>
                      <a:r>
                        <a:rPr lang="en-US" sz="1400">
                          <a:effectLst/>
                          <a:latin typeface="News Gothic MT" panose="020B0503020103020203" pitchFamily="34" charset="0"/>
                        </a:rPr>
                        <a:t>Tracer</a:t>
                      </a:r>
                    </a:p>
                  </a:txBody>
                  <a:tcPr anchor="ctr"/>
                </a:tc>
                <a:tc>
                  <a:txBody>
                    <a:bodyPr/>
                    <a:lstStyle/>
                    <a:p>
                      <a:pPr algn="ctr"/>
                      <a:r>
                        <a:rPr lang="en-US" sz="1400">
                          <a:effectLst/>
                          <a:latin typeface="News Gothic MT" panose="020B0503020103020203" pitchFamily="34" charset="0"/>
                        </a:rPr>
                        <a:t>Excretion</a:t>
                      </a:r>
                    </a:p>
                  </a:txBody>
                  <a:tcPr anchor="ctr"/>
                </a:tc>
                <a:tc>
                  <a:txBody>
                    <a:bodyPr/>
                    <a:lstStyle/>
                    <a:p>
                      <a:pPr algn="ctr"/>
                      <a:r>
                        <a:rPr lang="en-US" sz="1400">
                          <a:effectLst/>
                          <a:latin typeface="News Gothic MT" panose="020B0503020103020203" pitchFamily="34" charset="0"/>
                        </a:rPr>
                        <a:t>Detection Rates</a:t>
                      </a:r>
                    </a:p>
                  </a:txBody>
                  <a:tcPr anchor="ctr"/>
                </a:tc>
                <a:tc>
                  <a:txBody>
                    <a:bodyPr/>
                    <a:lstStyle/>
                    <a:p>
                      <a:pPr algn="ctr"/>
                      <a:r>
                        <a:rPr lang="en-US" sz="1400">
                          <a:effectLst/>
                          <a:latin typeface="News Gothic MT" panose="020B0503020103020203" pitchFamily="34" charset="0"/>
                        </a:rPr>
                        <a:t>Panel Recommendation</a:t>
                      </a:r>
                    </a:p>
                  </a:txBody>
                  <a:tcPr anchor="ctr"/>
                </a:tc>
                <a:extLst>
                  <a:ext uri="{0D108BD9-81ED-4DB2-BD59-A6C34878D82A}">
                    <a16:rowId xmlns:a16="http://schemas.microsoft.com/office/drawing/2014/main" val="545267925"/>
                  </a:ext>
                </a:extLst>
              </a:tr>
              <a:tr h="889337">
                <a:tc>
                  <a:txBody>
                    <a:bodyPr/>
                    <a:lstStyle/>
                    <a:p>
                      <a:r>
                        <a:rPr lang="en-US" sz="1400">
                          <a:effectLst/>
                          <a:latin typeface="News Gothic MT" panose="020B0503020103020203" pitchFamily="34" charset="0"/>
                        </a:rPr>
                        <a:t>Ga-68 PSMA-11 (PSMA-</a:t>
                      </a:r>
                    </a:p>
                    <a:p>
                      <a:r>
                        <a:rPr lang="en-US" sz="1400">
                          <a:effectLst/>
                          <a:latin typeface="News Gothic MT" panose="020B0503020103020203" pitchFamily="34" charset="0"/>
                        </a:rPr>
                        <a:t>HBED-CC)</a:t>
                      </a:r>
                    </a:p>
                  </a:txBody>
                  <a:tcPr anchor="ctr"/>
                </a:tc>
                <a:tc>
                  <a:txBody>
                    <a:bodyPr/>
                    <a:lstStyle/>
                    <a:p>
                      <a:pPr algn="ctr"/>
                      <a:r>
                        <a:rPr lang="en-US" sz="1400">
                          <a:effectLst/>
                          <a:latin typeface="News Gothic MT" panose="020B0503020103020203" pitchFamily="34" charset="0"/>
                        </a:rPr>
                        <a:t>Renal</a:t>
                      </a:r>
                    </a:p>
                  </a:txBody>
                  <a:tcPr anchor="ctr"/>
                </a:tc>
                <a:tc>
                  <a:txBody>
                    <a:bodyPr/>
                    <a:lstStyle/>
                    <a:p>
                      <a:pPr algn="ctr"/>
                      <a:r>
                        <a:rPr lang="en-US" sz="1400">
                          <a:effectLst/>
                          <a:latin typeface="News Gothic MT" panose="020B0503020103020203" pitchFamily="34" charset="0"/>
                        </a:rPr>
                        <a:t>40% sensitivity and 95% specificity to detect nodal involvement in primary staging of intermediate-, high-, and very–high-risk patients; 92% patient-level PPV in BCR</a:t>
                      </a:r>
                    </a:p>
                  </a:txBody>
                  <a:tcPr anchor="ctr"/>
                </a:tc>
                <a:tc>
                  <a:txBody>
                    <a:bodyPr/>
                    <a:lstStyle/>
                    <a:p>
                      <a:pPr algn="ctr"/>
                      <a:r>
                        <a:rPr lang="en-US" sz="1400">
                          <a:effectLst/>
                          <a:latin typeface="News Gothic MT" panose="020B0503020103020203" pitchFamily="34" charset="0"/>
                        </a:rPr>
                        <a:t>May be used for detection of disease at initial staging, biochemical recurrence, and progression of disease in bone and soft tissues (see NCCN Guidelines algorithm for more details)</a:t>
                      </a:r>
                    </a:p>
                  </a:txBody>
                  <a:tcPr anchor="ctr"/>
                </a:tc>
                <a:extLst>
                  <a:ext uri="{0D108BD9-81ED-4DB2-BD59-A6C34878D82A}">
                    <a16:rowId xmlns:a16="http://schemas.microsoft.com/office/drawing/2014/main" val="496565348"/>
                  </a:ext>
                </a:extLst>
              </a:tr>
              <a:tr h="889337">
                <a:tc>
                  <a:txBody>
                    <a:bodyPr/>
                    <a:lstStyle/>
                    <a:p>
                      <a:r>
                        <a:rPr lang="en-US" sz="1400">
                          <a:effectLst/>
                          <a:latin typeface="News Gothic MT" panose="020B0503020103020203" pitchFamily="34" charset="0"/>
                        </a:rPr>
                        <a:t>F-18 piflufolastat</a:t>
                      </a:r>
                    </a:p>
                    <a:p>
                      <a:r>
                        <a:rPr lang="en-US" sz="1400">
                          <a:effectLst/>
                          <a:latin typeface="News Gothic MT" panose="020B0503020103020203" pitchFamily="34" charset="0"/>
                        </a:rPr>
                        <a:t>(DCFPyL)</a:t>
                      </a:r>
                    </a:p>
                  </a:txBody>
                  <a:tcPr anchor="ctr"/>
                </a:tc>
                <a:tc>
                  <a:txBody>
                    <a:bodyPr/>
                    <a:lstStyle/>
                    <a:p>
                      <a:pPr algn="ctr"/>
                      <a:r>
                        <a:rPr lang="en-US" sz="1400">
                          <a:effectLst/>
                          <a:latin typeface="News Gothic MT" panose="020B0503020103020203" pitchFamily="34" charset="0"/>
                        </a:rPr>
                        <a:t>Renal</a:t>
                      </a:r>
                    </a:p>
                  </a:txBody>
                  <a:tcPr anchor="ctr"/>
                </a:tc>
                <a:tc>
                  <a:txBody>
                    <a:bodyPr/>
                    <a:lstStyle/>
                    <a:p>
                      <a:pPr algn="ctr"/>
                      <a:r>
                        <a:rPr lang="en-US" sz="1400" dirty="0">
                          <a:effectLst/>
                          <a:latin typeface="News Gothic MT" panose="020B0503020103020203" pitchFamily="34" charset="0"/>
                        </a:rPr>
                        <a:t>31%-42% sensitivity and 96%-99% specificity to detect nodal involvement in primary staging of unfavorable intermediate-risk, high-risk, and very–high-risk patients</a:t>
                      </a:r>
                    </a:p>
                    <a:p>
                      <a:pPr algn="ctr"/>
                      <a:r>
                        <a:rPr lang="en-US" sz="1400" dirty="0">
                          <a:effectLst/>
                          <a:latin typeface="News Gothic MT" panose="020B0503020103020203" pitchFamily="34" charset="0"/>
                        </a:rPr>
                        <a:t>85%-87% patient-level CLR in BCR</a:t>
                      </a:r>
                    </a:p>
                  </a:txBody>
                  <a:tcPr anchor="ctr"/>
                </a:tc>
                <a:tc>
                  <a:txBody>
                    <a:bodyPr/>
                    <a:lstStyle/>
                    <a:p>
                      <a:pPr algn="ctr"/>
                      <a:r>
                        <a:rPr lang="en-US" sz="1400">
                          <a:effectLst/>
                          <a:latin typeface="News Gothic MT" panose="020B0503020103020203" pitchFamily="34" charset="0"/>
                        </a:rPr>
                        <a:t>May be used for detection of disease at initial staging, biochemical recurrence, and progression of disease in bone and soft tissues (see NCCN Guidelines for more details)</a:t>
                      </a:r>
                    </a:p>
                  </a:txBody>
                  <a:tcPr anchor="ctr"/>
                </a:tc>
                <a:extLst>
                  <a:ext uri="{0D108BD9-81ED-4DB2-BD59-A6C34878D82A}">
                    <a16:rowId xmlns:a16="http://schemas.microsoft.com/office/drawing/2014/main" val="1838894820"/>
                  </a:ext>
                </a:extLst>
              </a:tr>
              <a:tr h="725511">
                <a:tc>
                  <a:txBody>
                    <a:bodyPr/>
                    <a:lstStyle/>
                    <a:p>
                      <a:r>
                        <a:rPr lang="en-US" sz="1400">
                          <a:effectLst/>
                          <a:latin typeface="News Gothic MT" panose="020B0503020103020203" pitchFamily="34" charset="0"/>
                        </a:rPr>
                        <a:t>C-11 choline</a:t>
                      </a:r>
                    </a:p>
                  </a:txBody>
                  <a:tcPr anchor="ctr"/>
                </a:tc>
                <a:tc>
                  <a:txBody>
                    <a:bodyPr/>
                    <a:lstStyle/>
                    <a:p>
                      <a:pPr algn="ctr"/>
                      <a:r>
                        <a:rPr lang="en-US" sz="1400">
                          <a:effectLst/>
                          <a:latin typeface="News Gothic MT" panose="020B0503020103020203" pitchFamily="34" charset="0"/>
                        </a:rPr>
                        <a:t>Hepatic and renal</a:t>
                      </a:r>
                    </a:p>
                  </a:txBody>
                  <a:tcPr anchor="ctr"/>
                </a:tc>
                <a:tc>
                  <a:txBody>
                    <a:bodyPr/>
                    <a:lstStyle/>
                    <a:p>
                      <a:pPr algn="ctr"/>
                      <a:r>
                        <a:rPr lang="en-US" sz="1400" dirty="0">
                          <a:effectLst/>
                          <a:latin typeface="News Gothic MT" panose="020B0503020103020203" pitchFamily="34" charset="0"/>
                        </a:rPr>
                        <a:t>53%-96% PPV in BCR</a:t>
                      </a:r>
                    </a:p>
                  </a:txBody>
                  <a:tcPr anchor="ctr"/>
                </a:tc>
                <a:tc>
                  <a:txBody>
                    <a:bodyPr/>
                    <a:lstStyle/>
                    <a:p>
                      <a:pPr algn="ctr"/>
                      <a:r>
                        <a:rPr lang="en-US" sz="1400">
                          <a:effectLst/>
                          <a:latin typeface="News Gothic MT" panose="020B0503020103020203" pitchFamily="34" charset="0"/>
                        </a:rPr>
                        <a:t>May be used for detection of disease at biochemical recurrence and progression of disease in bone and soft tissues (see NCCN Guidelines algorithm for more details)</a:t>
                      </a:r>
                    </a:p>
                  </a:txBody>
                  <a:tcPr anchor="ctr"/>
                </a:tc>
                <a:extLst>
                  <a:ext uri="{0D108BD9-81ED-4DB2-BD59-A6C34878D82A}">
                    <a16:rowId xmlns:a16="http://schemas.microsoft.com/office/drawing/2014/main" val="3146099849"/>
                  </a:ext>
                </a:extLst>
              </a:tr>
              <a:tr h="725511">
                <a:tc>
                  <a:txBody>
                    <a:bodyPr/>
                    <a:lstStyle/>
                    <a:p>
                      <a:r>
                        <a:rPr lang="en-US" sz="1400">
                          <a:effectLst/>
                          <a:latin typeface="News Gothic MT" panose="020B0503020103020203" pitchFamily="34" charset="0"/>
                        </a:rPr>
                        <a:t>F-18 fluciclovine (FACBC)</a:t>
                      </a:r>
                    </a:p>
                  </a:txBody>
                  <a:tcPr anchor="ctr"/>
                </a:tc>
                <a:tc>
                  <a:txBody>
                    <a:bodyPr/>
                    <a:lstStyle/>
                    <a:p>
                      <a:pPr algn="ctr"/>
                      <a:r>
                        <a:rPr lang="en-US" sz="1400">
                          <a:effectLst/>
                          <a:latin typeface="News Gothic MT" panose="020B0503020103020203" pitchFamily="34" charset="0"/>
                        </a:rPr>
                        <a:t>Renal</a:t>
                      </a:r>
                    </a:p>
                  </a:txBody>
                  <a:tcPr anchor="ctr"/>
                </a:tc>
                <a:tc>
                  <a:txBody>
                    <a:bodyPr/>
                    <a:lstStyle/>
                    <a:p>
                      <a:pPr algn="ctr"/>
                      <a:r>
                        <a:rPr lang="en-US" sz="1400" dirty="0">
                          <a:effectLst/>
                          <a:latin typeface="News Gothic MT" panose="020B0503020103020203" pitchFamily="34" charset="0"/>
                        </a:rPr>
                        <a:t>87%-91% CLR in BCR</a:t>
                      </a:r>
                    </a:p>
                  </a:txBody>
                  <a:tcPr anchor="ctr"/>
                </a:tc>
                <a:tc>
                  <a:txBody>
                    <a:bodyPr/>
                    <a:lstStyle/>
                    <a:p>
                      <a:pPr algn="ctr"/>
                      <a:r>
                        <a:rPr lang="en-US" sz="1400" dirty="0">
                          <a:effectLst/>
                          <a:latin typeface="News Gothic MT" panose="020B0503020103020203" pitchFamily="34" charset="0"/>
                        </a:rPr>
                        <a:t>May be used for detection of disease at biochemical recurrence and progression of disease in bone and soft tissues (see NCCN Guidelines algorithm for more details)</a:t>
                      </a:r>
                    </a:p>
                  </a:txBody>
                  <a:tcPr anchor="ctr"/>
                </a:tc>
                <a:extLst>
                  <a:ext uri="{0D108BD9-81ED-4DB2-BD59-A6C34878D82A}">
                    <a16:rowId xmlns:a16="http://schemas.microsoft.com/office/drawing/2014/main" val="2982206488"/>
                  </a:ext>
                </a:extLst>
              </a:tr>
            </a:tbl>
          </a:graphicData>
        </a:graphic>
      </p:graphicFrame>
    </p:spTree>
    <p:extLst>
      <p:ext uri="{BB962C8B-B14F-4D97-AF65-F5344CB8AC3E}">
        <p14:creationId xmlns:p14="http://schemas.microsoft.com/office/powerpoint/2010/main" val="3605604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1CEA1-7291-3D45-8662-C6C505C1AAC8}"/>
              </a:ext>
            </a:extLst>
          </p:cNvPr>
          <p:cNvSpPr>
            <a:spLocks noGrp="1"/>
          </p:cNvSpPr>
          <p:nvPr>
            <p:ph type="title"/>
          </p:nvPr>
        </p:nvSpPr>
        <p:spPr/>
        <p:txBody>
          <a:bodyPr/>
          <a:lstStyle/>
          <a:p>
            <a:r>
              <a:rPr lang="en-US"/>
              <a:t>Learning Objectives</a:t>
            </a:r>
          </a:p>
        </p:txBody>
      </p:sp>
      <p:sp>
        <p:nvSpPr>
          <p:cNvPr id="4" name="Text Placeholder 3">
            <a:extLst>
              <a:ext uri="{FF2B5EF4-FFF2-40B4-BE49-F238E27FC236}">
                <a16:creationId xmlns:a16="http://schemas.microsoft.com/office/drawing/2014/main" id="{678C2D61-B2C5-49D8-A474-26C4A88DB662}"/>
              </a:ext>
            </a:extLst>
          </p:cNvPr>
          <p:cNvSpPr>
            <a:spLocks noGrp="1"/>
          </p:cNvSpPr>
          <p:nvPr>
            <p:ph type="body" sz="quarter" idx="12"/>
          </p:nvPr>
        </p:nvSpPr>
        <p:spPr>
          <a:xfrm>
            <a:off x="193575" y="6575082"/>
            <a:ext cx="2659382" cy="153888"/>
          </a:xfrm>
        </p:spPr>
        <p:txBody>
          <a:bodyPr/>
          <a:lstStyle/>
          <a:p>
            <a:r>
              <a:rPr lang="en-US"/>
              <a:t>CRPC = castration-resistant prostate cancer.</a:t>
            </a:r>
          </a:p>
        </p:txBody>
      </p:sp>
      <p:sp>
        <p:nvSpPr>
          <p:cNvPr id="3" name="Content Placeholder 2">
            <a:extLst>
              <a:ext uri="{FF2B5EF4-FFF2-40B4-BE49-F238E27FC236}">
                <a16:creationId xmlns:a16="http://schemas.microsoft.com/office/drawing/2014/main" id="{15CCCC46-C376-E34F-8D55-2200D60DF24E}"/>
              </a:ext>
            </a:extLst>
          </p:cNvPr>
          <p:cNvSpPr>
            <a:spLocks noGrp="1"/>
          </p:cNvSpPr>
          <p:nvPr>
            <p:ph idx="1"/>
          </p:nvPr>
        </p:nvSpPr>
        <p:spPr/>
        <p:txBody>
          <a:bodyPr/>
          <a:lstStyle/>
          <a:p>
            <a:r>
              <a:rPr lang="en-US"/>
              <a:t>Evaluate the diagnosis and staging of metastatic CRPC</a:t>
            </a:r>
          </a:p>
          <a:p>
            <a:endParaRPr lang="en-US"/>
          </a:p>
          <a:p>
            <a:pPr lvl="0"/>
            <a:r>
              <a:rPr lang="en-US"/>
              <a:t>Appraise the efficacy and safety profiles of novel therapies for metastatic CRPC as elucidated by recent clinical trials</a:t>
            </a:r>
          </a:p>
          <a:p>
            <a:pPr lvl="0"/>
            <a:endParaRPr lang="en-US"/>
          </a:p>
          <a:p>
            <a:pPr lvl="0"/>
            <a:r>
              <a:rPr lang="en-US"/>
              <a:t>Devise strategies to manage drug interactions and adverse events associated with novel therapies for metastatic CRPC</a:t>
            </a:r>
          </a:p>
          <a:p>
            <a:endParaRPr lang="en-US"/>
          </a:p>
        </p:txBody>
      </p:sp>
    </p:spTree>
    <p:extLst>
      <p:ext uri="{BB962C8B-B14F-4D97-AF65-F5344CB8AC3E}">
        <p14:creationId xmlns:p14="http://schemas.microsoft.com/office/powerpoint/2010/main" val="3819838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652B8-048A-4F42-F735-9BCBC5BA1CE3}"/>
              </a:ext>
            </a:extLst>
          </p:cNvPr>
          <p:cNvSpPr>
            <a:spLocks noGrp="1"/>
          </p:cNvSpPr>
          <p:nvPr>
            <p:ph type="title"/>
          </p:nvPr>
        </p:nvSpPr>
        <p:spPr>
          <a:xfrm>
            <a:off x="609600" y="233255"/>
            <a:ext cx="10972800" cy="646331"/>
          </a:xfrm>
        </p:spPr>
        <p:txBody>
          <a:bodyPr/>
          <a:lstStyle/>
          <a:p>
            <a:r>
              <a:rPr lang="en-US"/>
              <a:t>Novel Combinations and Agents</a:t>
            </a:r>
          </a:p>
        </p:txBody>
      </p:sp>
      <p:sp>
        <p:nvSpPr>
          <p:cNvPr id="3" name="Text Placeholder 2">
            <a:extLst>
              <a:ext uri="{FF2B5EF4-FFF2-40B4-BE49-F238E27FC236}">
                <a16:creationId xmlns:a16="http://schemas.microsoft.com/office/drawing/2014/main" id="{D747F585-D1E5-5294-2FD4-C7E5303F3160}"/>
              </a:ext>
            </a:extLst>
          </p:cNvPr>
          <p:cNvSpPr>
            <a:spLocks noGrp="1"/>
          </p:cNvSpPr>
          <p:nvPr>
            <p:ph type="body" sz="quarter" idx="12"/>
          </p:nvPr>
        </p:nvSpPr>
        <p:spPr>
          <a:xfrm>
            <a:off x="193575" y="6267305"/>
            <a:ext cx="10076476" cy="461665"/>
          </a:xfrm>
        </p:spPr>
        <p:txBody>
          <a:bodyPr/>
          <a:lstStyle/>
          <a:p>
            <a:r>
              <a:rPr lang="en-US"/>
              <a:t>ASCO = American Society of Clinical Oncology; AKT = protein kinase B.</a:t>
            </a:r>
          </a:p>
          <a:p>
            <a:r>
              <a:rPr lang="en-US"/>
              <a:t>Clinicaltrials.gov, 2022; Saad, Efstathiou, et al, 2022; Clinicaltrials.gov, 2022; Saad, Armstrong et al, 2022; Clinicaltrials.gov, 2022; Chi et al, 2022; Sweeney et al, 2021; </a:t>
            </a:r>
          </a:p>
          <a:p>
            <a:r>
              <a:rPr lang="en-US"/>
              <a:t>Clinicaltrials.gov, 2022; Antonarakis et al, 2022; Clinicaltrials.gov, 2022; Clinicaltrials.gov, 2022; Clinicaltrials.gov, 2022; Clinicaltrials.gov, 2022; Powles et al, 2022. </a:t>
            </a:r>
          </a:p>
        </p:txBody>
      </p:sp>
      <p:sp>
        <p:nvSpPr>
          <p:cNvPr id="4" name="Content Placeholder 3">
            <a:extLst>
              <a:ext uri="{FF2B5EF4-FFF2-40B4-BE49-F238E27FC236}">
                <a16:creationId xmlns:a16="http://schemas.microsoft.com/office/drawing/2014/main" id="{813EE3AA-A839-43CE-DE43-2C6DAA3CB301}"/>
              </a:ext>
            </a:extLst>
          </p:cNvPr>
          <p:cNvSpPr>
            <a:spLocks noGrp="1"/>
          </p:cNvSpPr>
          <p:nvPr>
            <p:ph idx="1"/>
          </p:nvPr>
        </p:nvSpPr>
        <p:spPr>
          <a:xfrm>
            <a:off x="609600" y="1198676"/>
            <a:ext cx="10972800" cy="4373563"/>
          </a:xfrm>
        </p:spPr>
        <p:txBody>
          <a:bodyPr>
            <a:noAutofit/>
          </a:bodyPr>
          <a:lstStyle/>
          <a:p>
            <a:r>
              <a:rPr lang="en-US" sz="1800" b="1"/>
              <a:t>AR-targeted therapy</a:t>
            </a:r>
          </a:p>
          <a:p>
            <a:pPr lvl="1"/>
            <a:r>
              <a:rPr lang="en-US" sz="1700"/>
              <a:t>Abiraterone ± apalutamide: phase 3 (NCT02257736)</a:t>
            </a:r>
          </a:p>
          <a:p>
            <a:pPr lvl="1"/>
            <a:endParaRPr lang="en-US" sz="600"/>
          </a:p>
          <a:p>
            <a:r>
              <a:rPr lang="en-US" sz="1800" b="1"/>
              <a:t>AR-targeted therapy + PARPi</a:t>
            </a:r>
          </a:p>
          <a:p>
            <a:pPr lvl="1"/>
            <a:r>
              <a:rPr lang="en-US" sz="1700"/>
              <a:t>Olaparib + abiraterone: phase 3 PROpel (NCT03732820), interim results presented at ASCO GU 2022</a:t>
            </a:r>
          </a:p>
          <a:p>
            <a:pPr lvl="1"/>
            <a:r>
              <a:rPr lang="en-US" sz="1700"/>
              <a:t>Niraparib + abiraterone: phase 3 MAGNITUDE (NCT03748641), interim results presented at ASCO GU 2022</a:t>
            </a:r>
          </a:p>
          <a:p>
            <a:pPr marL="457200" lvl="1" indent="0">
              <a:buNone/>
            </a:pPr>
            <a:endParaRPr lang="en-US" sz="600"/>
          </a:p>
          <a:p>
            <a:r>
              <a:rPr lang="en-US" sz="1800" b="1"/>
              <a:t>AR-targeted therapy with serine/threonine kinase inhibitor</a:t>
            </a:r>
          </a:p>
          <a:p>
            <a:pPr lvl="1"/>
            <a:r>
              <a:rPr lang="en-US" sz="1700"/>
              <a:t>Abiraterone + ipatasertib (AKT inhibitor) + prednisone/prednisolone: phase 3 IPATential150 (NCT03072238)</a:t>
            </a:r>
          </a:p>
          <a:p>
            <a:pPr lvl="1"/>
            <a:endParaRPr lang="en-US" sz="600"/>
          </a:p>
          <a:p>
            <a:r>
              <a:rPr lang="en-US" sz="1800" b="1"/>
              <a:t>Immune checkpoint inhibitors and immune checkpoint inhibitor combinations</a:t>
            </a:r>
          </a:p>
          <a:p>
            <a:pPr lvl="1"/>
            <a:r>
              <a:rPr lang="en-US" sz="1700"/>
              <a:t>Pembrolizumab: phase 2 KEYNOTE-199 (NCT02787005), completed February 2022</a:t>
            </a:r>
          </a:p>
          <a:p>
            <a:pPr lvl="1"/>
            <a:r>
              <a:rPr lang="en-US" sz="1700"/>
              <a:t>Pembrolizumab + docetaxel: phase 3 KEYNOTE-921 (NCT03834506)</a:t>
            </a:r>
          </a:p>
          <a:p>
            <a:pPr lvl="1"/>
            <a:r>
              <a:rPr lang="en-US" sz="1700"/>
              <a:t>Nivolumab + docetaxel: phase 3 CheckMate 7DX (NCT04100018), recruiting</a:t>
            </a:r>
          </a:p>
          <a:p>
            <a:pPr lvl="1"/>
            <a:r>
              <a:rPr lang="en-US" sz="1700"/>
              <a:t>Atezolizumab + cabozantinib (multityrosine kinase inhibitor): phase 3 CONTACT-2 (NCT04446117), recruiting</a:t>
            </a:r>
          </a:p>
          <a:p>
            <a:pPr lvl="1"/>
            <a:r>
              <a:rPr lang="en-US" sz="1700"/>
              <a:t>Atezolizumab + enzalutamide: phase 3 IMbassador250 (NCT03016312)</a:t>
            </a:r>
          </a:p>
        </p:txBody>
      </p:sp>
    </p:spTree>
    <p:extLst>
      <p:ext uri="{BB962C8B-B14F-4D97-AF65-F5344CB8AC3E}">
        <p14:creationId xmlns:p14="http://schemas.microsoft.com/office/powerpoint/2010/main" val="28570297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28E2A337-A4A0-2003-17B9-9A466269A882}"/>
              </a:ext>
            </a:extLst>
          </p:cNvPr>
          <p:cNvCxnSpPr>
            <a:cxnSpLocks/>
          </p:cNvCxnSpPr>
          <p:nvPr/>
        </p:nvCxnSpPr>
        <p:spPr bwMode="auto">
          <a:xfrm flipV="1">
            <a:off x="6484746" y="2554224"/>
            <a:ext cx="361062" cy="302129"/>
          </a:xfrm>
          <a:prstGeom prst="straightConnector1">
            <a:avLst/>
          </a:prstGeom>
          <a:ln w="28575">
            <a:solidFill>
              <a:schemeClr val="accent1"/>
            </a:solidFill>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C1934B4B-824F-36CE-2D0E-14844BED4896}"/>
              </a:ext>
            </a:extLst>
          </p:cNvPr>
          <p:cNvCxnSpPr>
            <a:cxnSpLocks/>
          </p:cNvCxnSpPr>
          <p:nvPr/>
        </p:nvCxnSpPr>
        <p:spPr bwMode="auto">
          <a:xfrm>
            <a:off x="6484746" y="3180167"/>
            <a:ext cx="361062" cy="302129"/>
          </a:xfrm>
          <a:prstGeom prst="straightConnector1">
            <a:avLst/>
          </a:prstGeom>
          <a:ln w="28575">
            <a:solidFill>
              <a:schemeClr val="accent1"/>
            </a:solidFill>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sp>
        <p:nvSpPr>
          <p:cNvPr id="2" name="Title 1">
            <a:extLst>
              <a:ext uri="{FF2B5EF4-FFF2-40B4-BE49-F238E27FC236}">
                <a16:creationId xmlns:a16="http://schemas.microsoft.com/office/drawing/2014/main" id="{5B817808-54E5-493D-97F7-3F629E2D2EFE}"/>
              </a:ext>
            </a:extLst>
          </p:cNvPr>
          <p:cNvSpPr>
            <a:spLocks noGrp="1"/>
          </p:cNvSpPr>
          <p:nvPr>
            <p:ph type="title"/>
          </p:nvPr>
        </p:nvSpPr>
        <p:spPr>
          <a:xfrm>
            <a:off x="609600" y="233255"/>
            <a:ext cx="10972800" cy="646331"/>
          </a:xfrm>
        </p:spPr>
        <p:txBody>
          <a:bodyPr/>
          <a:lstStyle/>
          <a:p>
            <a:r>
              <a:rPr lang="en-US"/>
              <a:t>PROpel: Abiraterone ± Olaparib</a:t>
            </a:r>
          </a:p>
        </p:txBody>
      </p:sp>
      <p:sp>
        <p:nvSpPr>
          <p:cNvPr id="6" name="Text Placeholder 5">
            <a:extLst>
              <a:ext uri="{FF2B5EF4-FFF2-40B4-BE49-F238E27FC236}">
                <a16:creationId xmlns:a16="http://schemas.microsoft.com/office/drawing/2014/main" id="{AB4A8FD4-D652-0956-DC54-4308D3051951}"/>
              </a:ext>
            </a:extLst>
          </p:cNvPr>
          <p:cNvSpPr>
            <a:spLocks noGrp="1"/>
          </p:cNvSpPr>
          <p:nvPr>
            <p:ph type="body" sz="quarter" idx="12"/>
          </p:nvPr>
        </p:nvSpPr>
        <p:spPr>
          <a:xfrm>
            <a:off x="193575" y="6421193"/>
            <a:ext cx="3311804" cy="307777"/>
          </a:xfrm>
        </p:spPr>
        <p:txBody>
          <a:bodyPr/>
          <a:lstStyle/>
          <a:p>
            <a:r>
              <a:rPr lang="en-US" dirty="0"/>
              <a:t>1L = first line; TFST = time to first subsequent therapy.</a:t>
            </a:r>
          </a:p>
          <a:p>
            <a:r>
              <a:rPr lang="en-US" dirty="0"/>
              <a:t>Saad, Armstrong, et al, 2022. </a:t>
            </a:r>
          </a:p>
        </p:txBody>
      </p:sp>
      <p:pic>
        <p:nvPicPr>
          <p:cNvPr id="4" name="Content Placeholder 4">
            <a:extLst>
              <a:ext uri="{FF2B5EF4-FFF2-40B4-BE49-F238E27FC236}">
                <a16:creationId xmlns:a16="http://schemas.microsoft.com/office/drawing/2014/main" id="{CD206E3F-CB8B-4DE5-B0B0-EA23D094A10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312471" y="8708322"/>
            <a:ext cx="8051800" cy="2641600"/>
          </a:xfrm>
        </p:spPr>
      </p:pic>
      <p:sp>
        <p:nvSpPr>
          <p:cNvPr id="7" name="Text Placeholder 6">
            <a:extLst>
              <a:ext uri="{FF2B5EF4-FFF2-40B4-BE49-F238E27FC236}">
                <a16:creationId xmlns:a16="http://schemas.microsoft.com/office/drawing/2014/main" id="{1D575DB9-BD8D-37FE-E896-D3DE462D1092}"/>
              </a:ext>
            </a:extLst>
          </p:cNvPr>
          <p:cNvSpPr>
            <a:spLocks noGrp="1"/>
          </p:cNvSpPr>
          <p:nvPr>
            <p:ph type="body" sz="quarter" idx="13"/>
          </p:nvPr>
        </p:nvSpPr>
        <p:spPr/>
        <p:txBody>
          <a:bodyPr/>
          <a:lstStyle/>
          <a:p>
            <a:r>
              <a:rPr lang="en-US"/>
              <a:t>Combination of AR Targeted Agents With PARPi: an Example</a:t>
            </a:r>
          </a:p>
        </p:txBody>
      </p:sp>
      <p:sp>
        <p:nvSpPr>
          <p:cNvPr id="3" name="Rounded Rectangle 2">
            <a:extLst>
              <a:ext uri="{FF2B5EF4-FFF2-40B4-BE49-F238E27FC236}">
                <a16:creationId xmlns:a16="http://schemas.microsoft.com/office/drawing/2014/main" id="{7587DA9F-C1FB-CA93-FC96-249016C5E990}"/>
              </a:ext>
            </a:extLst>
          </p:cNvPr>
          <p:cNvSpPr/>
          <p:nvPr/>
        </p:nvSpPr>
        <p:spPr>
          <a:xfrm>
            <a:off x="264052" y="1541774"/>
            <a:ext cx="4255806" cy="2948230"/>
          </a:xfrm>
          <a:prstGeom prst="roundRect">
            <a:avLst/>
          </a:prstGeom>
          <a:solidFill>
            <a:schemeClr val="accent1">
              <a:lumMod val="20000"/>
              <a:lumOff val="80000"/>
            </a:schemeClr>
          </a:solidFill>
          <a:ln w="28575">
            <a:solidFill>
              <a:schemeClr val="accent1"/>
            </a:solidFill>
          </a:ln>
          <a:effectLst>
            <a:outerShdw blurRad="50800" dist="38100" dir="13500000" algn="br" rotWithShape="0">
              <a:prstClr val="black">
                <a:alpha val="40000"/>
              </a:prstClr>
            </a:outerShdw>
          </a:effectLst>
        </p:spPr>
        <p:txBody>
          <a:bodyPr vert="horz" lIns="91440" tIns="45720" rIns="91440" bIns="45720" rtlCol="0" anchor="ctr">
            <a:normAutofit/>
          </a:bodyPr>
          <a:lstStyle/>
          <a:p>
            <a:r>
              <a:rPr lang="en-US" b="1" dirty="0">
                <a:latin typeface="News Gothic MT" panose="020B0503020103020203" pitchFamily="34" charset="0"/>
              </a:rPr>
              <a:t>Key eligibility criteria:</a:t>
            </a:r>
          </a:p>
          <a:p>
            <a:pPr marL="742950" lvl="1" indent="-285750">
              <a:buFont typeface="Arial" panose="020B0604020202020204" pitchFamily="34" charset="0"/>
              <a:buChar char="•"/>
            </a:pPr>
            <a:r>
              <a:rPr lang="en-US" dirty="0">
                <a:latin typeface="News Gothic MT" panose="020B0503020103020203" pitchFamily="34" charset="0"/>
              </a:rPr>
              <a:t>1L </a:t>
            </a:r>
            <a:r>
              <a:rPr lang="en-US" dirty="0" err="1">
                <a:latin typeface="News Gothic MT" panose="020B0503020103020203" pitchFamily="34" charset="0"/>
              </a:rPr>
              <a:t>mCRPC</a:t>
            </a:r>
            <a:endParaRPr lang="en-US" dirty="0">
              <a:latin typeface="News Gothic MT" panose="020B0503020103020203" pitchFamily="34" charset="0"/>
            </a:endParaRPr>
          </a:p>
          <a:p>
            <a:pPr marL="742950" lvl="1" indent="-285750">
              <a:buFont typeface="Arial" panose="020B0604020202020204" pitchFamily="34" charset="0"/>
              <a:buChar char="•"/>
            </a:pPr>
            <a:r>
              <a:rPr lang="en-US" dirty="0">
                <a:latin typeface="News Gothic MT" panose="020B0503020103020203" pitchFamily="34" charset="0"/>
              </a:rPr>
              <a:t>Docetaxel allowed at mHSPC stage</a:t>
            </a:r>
          </a:p>
          <a:p>
            <a:pPr marL="742950" lvl="1" indent="-285750">
              <a:buFont typeface="Arial" panose="020B0604020202020204" pitchFamily="34" charset="0"/>
              <a:buChar char="•"/>
            </a:pPr>
            <a:r>
              <a:rPr lang="en-US" dirty="0">
                <a:latin typeface="News Gothic MT" panose="020B0503020103020203" pitchFamily="34" charset="0"/>
              </a:rPr>
              <a:t>No prior abiraterone</a:t>
            </a:r>
          </a:p>
          <a:p>
            <a:pPr marL="742950" lvl="1" indent="-285750">
              <a:buFont typeface="Arial" panose="020B0604020202020204" pitchFamily="34" charset="0"/>
              <a:buChar char="•"/>
            </a:pPr>
            <a:r>
              <a:rPr lang="en-US" dirty="0">
                <a:latin typeface="News Gothic MT" panose="020B0503020103020203" pitchFamily="34" charset="0"/>
              </a:rPr>
              <a:t>Other NHAs allowed if stopped</a:t>
            </a:r>
          </a:p>
          <a:p>
            <a:pPr lvl="1"/>
            <a:r>
              <a:rPr lang="en-US" dirty="0">
                <a:latin typeface="News Gothic MT" panose="020B0503020103020203" pitchFamily="34" charset="0"/>
              </a:rPr>
              <a:t>	≥12 months prior to enrollment</a:t>
            </a:r>
          </a:p>
          <a:p>
            <a:pPr marL="742950" lvl="1" indent="-285750">
              <a:buFont typeface="Arial" panose="020B0604020202020204" pitchFamily="34" charset="0"/>
              <a:buChar char="•"/>
            </a:pPr>
            <a:r>
              <a:rPr lang="en-US" dirty="0">
                <a:latin typeface="News Gothic MT" panose="020B0503020103020203" pitchFamily="34" charset="0"/>
              </a:rPr>
              <a:t>Ongoing ADT</a:t>
            </a:r>
          </a:p>
          <a:p>
            <a:pPr marL="742950" lvl="1" indent="-285750">
              <a:buFont typeface="Arial" panose="020B0604020202020204" pitchFamily="34" charset="0"/>
              <a:buChar char="•"/>
            </a:pPr>
            <a:r>
              <a:rPr lang="en-US" dirty="0">
                <a:latin typeface="News Gothic MT" panose="020B0503020103020203" pitchFamily="34" charset="0"/>
              </a:rPr>
              <a:t>ECOG performance status 0-1</a:t>
            </a:r>
          </a:p>
          <a:p>
            <a:r>
              <a:rPr lang="en-US" b="1" dirty="0">
                <a:latin typeface="News Gothic MT" panose="020B0503020103020203" pitchFamily="34" charset="0"/>
              </a:rPr>
              <a:t>Stratification factors:</a:t>
            </a:r>
          </a:p>
          <a:p>
            <a:pPr marL="285750" indent="-285750">
              <a:buFont typeface="Arial" panose="020B0604020202020204" pitchFamily="34" charset="0"/>
              <a:buChar char="•"/>
            </a:pPr>
            <a:r>
              <a:rPr lang="en-US" dirty="0">
                <a:latin typeface="News Gothic MT" panose="020B0503020103020203" pitchFamily="34" charset="0"/>
              </a:rPr>
              <a:t>Site of distant metastases: bone only vs visceral versus other</a:t>
            </a:r>
          </a:p>
          <a:p>
            <a:pPr marL="285750" indent="-285750">
              <a:buFont typeface="Arial" panose="020B0604020202020204" pitchFamily="34" charset="0"/>
              <a:buChar char="•"/>
            </a:pPr>
            <a:r>
              <a:rPr lang="en-US" dirty="0">
                <a:latin typeface="News Gothic MT" panose="020B0503020103020203" pitchFamily="34" charset="0"/>
              </a:rPr>
              <a:t>Prior taxane at mHSPC: yes vs no</a:t>
            </a:r>
          </a:p>
        </p:txBody>
      </p:sp>
      <p:sp>
        <p:nvSpPr>
          <p:cNvPr id="8" name="Rounded Rectangle 7">
            <a:extLst>
              <a:ext uri="{FF2B5EF4-FFF2-40B4-BE49-F238E27FC236}">
                <a16:creationId xmlns:a16="http://schemas.microsoft.com/office/drawing/2014/main" id="{2CF85766-08FE-B6E2-A4A4-D140103D98C1}"/>
              </a:ext>
            </a:extLst>
          </p:cNvPr>
          <p:cNvSpPr/>
          <p:nvPr/>
        </p:nvSpPr>
        <p:spPr>
          <a:xfrm>
            <a:off x="6924408" y="2114203"/>
            <a:ext cx="3559737" cy="742150"/>
          </a:xfrm>
          <a:prstGeom prst="roundRect">
            <a:avLst/>
          </a:prstGeom>
          <a:solidFill>
            <a:schemeClr val="accent3">
              <a:lumMod val="20000"/>
              <a:lumOff val="80000"/>
            </a:schemeClr>
          </a:solidFill>
          <a:ln w="28575">
            <a:solidFill>
              <a:schemeClr val="accent3"/>
            </a:solidFill>
          </a:ln>
          <a:effectLst>
            <a:outerShdw blurRad="50800" dist="38100" dir="13500000" algn="br" rotWithShape="0">
              <a:prstClr val="black">
                <a:alpha val="40000"/>
              </a:prstClr>
            </a:outerShdw>
          </a:effectLst>
        </p:spPr>
        <p:txBody>
          <a:bodyPr vert="horz" lIns="91440" tIns="45720" rIns="91440" bIns="45720" rtlCol="0" anchor="ctr">
            <a:normAutofit lnSpcReduction="10000"/>
          </a:bodyPr>
          <a:lstStyle/>
          <a:p>
            <a:pPr algn="ctr"/>
            <a:r>
              <a:rPr lang="en-US">
                <a:latin typeface="News Gothic MT" panose="020B0503020103020203" pitchFamily="34" charset="0"/>
              </a:rPr>
              <a:t>Olaparib 300 mg BID + </a:t>
            </a:r>
          </a:p>
          <a:p>
            <a:pPr algn="ctr"/>
            <a:r>
              <a:rPr lang="en-US">
                <a:latin typeface="News Gothic MT" panose="020B0503020103020203" pitchFamily="34" charset="0"/>
              </a:rPr>
              <a:t>abiraterone 1,000 mg QD</a:t>
            </a:r>
          </a:p>
          <a:p>
            <a:pPr algn="ctr"/>
            <a:r>
              <a:rPr lang="en-US">
                <a:latin typeface="News Gothic MT" panose="020B0503020103020203" pitchFamily="34" charset="0"/>
              </a:rPr>
              <a:t>(n=399)</a:t>
            </a:r>
          </a:p>
        </p:txBody>
      </p:sp>
      <p:sp>
        <p:nvSpPr>
          <p:cNvPr id="9" name="Rounded Rectangle 8">
            <a:extLst>
              <a:ext uri="{FF2B5EF4-FFF2-40B4-BE49-F238E27FC236}">
                <a16:creationId xmlns:a16="http://schemas.microsoft.com/office/drawing/2014/main" id="{55B147C4-C6EB-0F93-8F4A-7F3697431A72}"/>
              </a:ext>
            </a:extLst>
          </p:cNvPr>
          <p:cNvSpPr/>
          <p:nvPr/>
        </p:nvSpPr>
        <p:spPr>
          <a:xfrm>
            <a:off x="6924408" y="3238683"/>
            <a:ext cx="3559737" cy="742150"/>
          </a:xfrm>
          <a:prstGeom prst="roundRect">
            <a:avLst/>
          </a:prstGeom>
          <a:solidFill>
            <a:schemeClr val="accent3">
              <a:lumMod val="20000"/>
              <a:lumOff val="80000"/>
            </a:schemeClr>
          </a:solidFill>
          <a:ln w="28575">
            <a:solidFill>
              <a:schemeClr val="accent3"/>
            </a:solidFill>
          </a:ln>
          <a:effectLst>
            <a:outerShdw blurRad="50800" dist="38100" dir="13500000" algn="br" rotWithShape="0">
              <a:prstClr val="black">
                <a:alpha val="40000"/>
              </a:prstClr>
            </a:outerShdw>
          </a:effectLst>
        </p:spPr>
        <p:txBody>
          <a:bodyPr vert="horz" lIns="91440" tIns="45720" rIns="91440" bIns="45720" rtlCol="0" anchor="ctr">
            <a:normAutofit/>
          </a:bodyPr>
          <a:lstStyle/>
          <a:p>
            <a:pPr algn="ctr"/>
            <a:r>
              <a:rPr lang="en-US">
                <a:latin typeface="News Gothic MT" panose="020B0503020103020203" pitchFamily="34" charset="0"/>
              </a:rPr>
              <a:t>Placebo + abiraterone 1,000 mg QD</a:t>
            </a:r>
          </a:p>
          <a:p>
            <a:pPr algn="ctr"/>
            <a:r>
              <a:rPr lang="en-US">
                <a:latin typeface="News Gothic MT" panose="020B0503020103020203" pitchFamily="34" charset="0"/>
              </a:rPr>
              <a:t>(n=397)</a:t>
            </a:r>
          </a:p>
        </p:txBody>
      </p:sp>
      <p:sp>
        <p:nvSpPr>
          <p:cNvPr id="10" name="Rounded Rectangle 9">
            <a:extLst>
              <a:ext uri="{FF2B5EF4-FFF2-40B4-BE49-F238E27FC236}">
                <a16:creationId xmlns:a16="http://schemas.microsoft.com/office/drawing/2014/main" id="{A935F084-A63F-DB2E-6071-41846DA24A80}"/>
              </a:ext>
            </a:extLst>
          </p:cNvPr>
          <p:cNvSpPr/>
          <p:nvPr/>
        </p:nvSpPr>
        <p:spPr>
          <a:xfrm>
            <a:off x="324401" y="4682765"/>
            <a:ext cx="7051760" cy="1363460"/>
          </a:xfrm>
          <a:prstGeom prst="roundRect">
            <a:avLst/>
          </a:prstGeom>
          <a:solidFill>
            <a:schemeClr val="accent4">
              <a:lumMod val="20000"/>
              <a:lumOff val="80000"/>
            </a:schemeClr>
          </a:solidFill>
          <a:ln w="28575">
            <a:solidFill>
              <a:schemeClr val="accent4"/>
            </a:solidFill>
          </a:ln>
          <a:effectLst>
            <a:outerShdw blurRad="50800" dist="38100" dir="13500000" algn="br" rotWithShape="0">
              <a:prstClr val="black">
                <a:alpha val="40000"/>
              </a:prstClr>
            </a:outerShdw>
          </a:effectLst>
        </p:spPr>
        <p:txBody>
          <a:bodyPr vert="horz" lIns="91440" tIns="45720" rIns="91440" bIns="45720" numCol="2" rtlCol="0" anchor="ctr">
            <a:noAutofit/>
          </a:bodyPr>
          <a:lstStyle/>
          <a:p>
            <a:r>
              <a:rPr lang="en-US" b="1">
                <a:latin typeface="News Gothic MT" panose="020B0503020103020203" pitchFamily="34" charset="0"/>
              </a:rPr>
              <a:t>Primary end point:</a:t>
            </a:r>
          </a:p>
          <a:p>
            <a:pPr marL="171450" indent="-171450">
              <a:buFont typeface="Arial" panose="020B0604020202020204" pitchFamily="34" charset="0"/>
              <a:buChar char="•"/>
            </a:pPr>
            <a:r>
              <a:rPr lang="en-US">
                <a:latin typeface="News Gothic MT" panose="020B0503020103020203" pitchFamily="34" charset="0"/>
              </a:rPr>
              <a:t>rPFS by investigator assessment</a:t>
            </a:r>
          </a:p>
          <a:p>
            <a:endParaRPr lang="en-US">
              <a:latin typeface="News Gothic MT" panose="020B0503020103020203" pitchFamily="34" charset="0"/>
            </a:endParaRPr>
          </a:p>
          <a:p>
            <a:endParaRPr lang="en-US">
              <a:latin typeface="News Gothic MT" panose="020B0503020103020203" pitchFamily="34" charset="0"/>
            </a:endParaRPr>
          </a:p>
          <a:p>
            <a:r>
              <a:rPr lang="en-US" b="1">
                <a:latin typeface="News Gothic MT" panose="020B0503020103020203" pitchFamily="34" charset="0"/>
              </a:rPr>
              <a:t>Key secondary end point:</a:t>
            </a:r>
          </a:p>
          <a:p>
            <a:pPr marL="171450" indent="-171450">
              <a:buFont typeface="Arial" panose="020B0604020202020204" pitchFamily="34" charset="0"/>
              <a:buChar char="•"/>
            </a:pPr>
            <a:r>
              <a:rPr lang="en-US">
                <a:latin typeface="News Gothic MT" panose="020B0503020103020203" pitchFamily="34" charset="0"/>
              </a:rPr>
              <a:t>OS (alpha control)</a:t>
            </a:r>
          </a:p>
          <a:p>
            <a:r>
              <a:rPr lang="en-US" b="1">
                <a:latin typeface="News Gothic MT" panose="020B0503020103020203" pitchFamily="34" charset="0"/>
              </a:rPr>
              <a:t>Additional end points:</a:t>
            </a:r>
          </a:p>
          <a:p>
            <a:pPr marL="171450" indent="-171450">
              <a:buFont typeface="Arial" panose="020B0604020202020204" pitchFamily="34" charset="0"/>
              <a:buChar char="•"/>
            </a:pPr>
            <a:r>
              <a:rPr lang="en-US">
                <a:latin typeface="News Gothic MT" panose="020B0503020103020203" pitchFamily="34" charset="0"/>
              </a:rPr>
              <a:t>TFST, ORR, PFS2</a:t>
            </a:r>
          </a:p>
          <a:p>
            <a:pPr marL="171450" indent="-171450">
              <a:buFont typeface="Arial" panose="020B0604020202020204" pitchFamily="34" charset="0"/>
              <a:buChar char="•"/>
            </a:pPr>
            <a:r>
              <a:rPr lang="en-US">
                <a:latin typeface="News Gothic MT" panose="020B0503020103020203" pitchFamily="34" charset="0"/>
              </a:rPr>
              <a:t>HRRm prevalence           (retrospective testing)</a:t>
            </a:r>
          </a:p>
          <a:p>
            <a:pPr marL="171450" indent="-171450">
              <a:buFont typeface="Arial" panose="020B0604020202020204" pitchFamily="34" charset="0"/>
              <a:buChar char="•"/>
            </a:pPr>
            <a:r>
              <a:rPr lang="en-US">
                <a:latin typeface="News Gothic MT" panose="020B0503020103020203" pitchFamily="34" charset="0"/>
              </a:rPr>
              <a:t>Health-related quality of life </a:t>
            </a:r>
          </a:p>
          <a:p>
            <a:pPr marL="171450" indent="-171450">
              <a:buFont typeface="Arial" panose="020B0604020202020204" pitchFamily="34" charset="0"/>
              <a:buChar char="•"/>
            </a:pPr>
            <a:r>
              <a:rPr lang="en-US">
                <a:latin typeface="News Gothic MT" panose="020B0503020103020203" pitchFamily="34" charset="0"/>
              </a:rPr>
              <a:t>Safety and tolerability</a:t>
            </a:r>
          </a:p>
        </p:txBody>
      </p:sp>
      <p:sp>
        <p:nvSpPr>
          <p:cNvPr id="11" name="Rounded Rectangle 10">
            <a:extLst>
              <a:ext uri="{FF2B5EF4-FFF2-40B4-BE49-F238E27FC236}">
                <a16:creationId xmlns:a16="http://schemas.microsoft.com/office/drawing/2014/main" id="{33EEBF8B-3307-02E3-1238-2CFE1C5738CC}"/>
              </a:ext>
            </a:extLst>
          </p:cNvPr>
          <p:cNvSpPr/>
          <p:nvPr/>
        </p:nvSpPr>
        <p:spPr>
          <a:xfrm>
            <a:off x="4959520" y="2639713"/>
            <a:ext cx="1525226" cy="742150"/>
          </a:xfrm>
          <a:prstGeom prst="roundRect">
            <a:avLst/>
          </a:prstGeom>
          <a:solidFill>
            <a:schemeClr val="bg2">
              <a:lumMod val="20000"/>
              <a:lumOff val="80000"/>
            </a:schemeClr>
          </a:solidFill>
          <a:ln w="28575">
            <a:solidFill>
              <a:schemeClr val="bg2"/>
            </a:solidFill>
          </a:ln>
          <a:effectLst>
            <a:outerShdw blurRad="50800" dist="38100" dir="13500000" algn="br" rotWithShape="0">
              <a:prstClr val="black">
                <a:alpha val="40000"/>
              </a:prstClr>
            </a:outerShdw>
          </a:effectLst>
        </p:spPr>
        <p:txBody>
          <a:bodyPr vert="horz" lIns="91440" tIns="45720" rIns="91440" bIns="45720" rtlCol="0" anchor="ctr">
            <a:normAutofit/>
          </a:bodyPr>
          <a:lstStyle/>
          <a:p>
            <a:pPr algn="ctr"/>
            <a:r>
              <a:rPr lang="en-US">
                <a:latin typeface="News Gothic MT" panose="020B0503020103020203" pitchFamily="34" charset="0"/>
              </a:rPr>
              <a:t>1:1 randomization</a:t>
            </a:r>
          </a:p>
        </p:txBody>
      </p:sp>
      <p:graphicFrame>
        <p:nvGraphicFramePr>
          <p:cNvPr id="12" name="Table 12">
            <a:extLst>
              <a:ext uri="{FF2B5EF4-FFF2-40B4-BE49-F238E27FC236}">
                <a16:creationId xmlns:a16="http://schemas.microsoft.com/office/drawing/2014/main" id="{31A6DF41-4914-3317-F9FA-D16ABEADF788}"/>
              </a:ext>
            </a:extLst>
          </p:cNvPr>
          <p:cNvGraphicFramePr>
            <a:graphicFrameLocks noGrp="1"/>
          </p:cNvGraphicFramePr>
          <p:nvPr/>
        </p:nvGraphicFramePr>
        <p:xfrm>
          <a:off x="7611793" y="4360827"/>
          <a:ext cx="4255806" cy="1341120"/>
        </p:xfrm>
        <a:graphic>
          <a:graphicData uri="http://schemas.openxmlformats.org/drawingml/2006/table">
            <a:tbl>
              <a:tblPr firstRow="1" bandRow="1">
                <a:tableStyleId>{5C22544A-7EE6-4342-B048-85BDC9FD1C3A}</a:tableStyleId>
              </a:tblPr>
              <a:tblGrid>
                <a:gridCol w="1418602">
                  <a:extLst>
                    <a:ext uri="{9D8B030D-6E8A-4147-A177-3AD203B41FA5}">
                      <a16:colId xmlns:a16="http://schemas.microsoft.com/office/drawing/2014/main" val="1777126873"/>
                    </a:ext>
                  </a:extLst>
                </a:gridCol>
                <a:gridCol w="1418602">
                  <a:extLst>
                    <a:ext uri="{9D8B030D-6E8A-4147-A177-3AD203B41FA5}">
                      <a16:colId xmlns:a16="http://schemas.microsoft.com/office/drawing/2014/main" val="2092336142"/>
                    </a:ext>
                  </a:extLst>
                </a:gridCol>
                <a:gridCol w="1418602">
                  <a:extLst>
                    <a:ext uri="{9D8B030D-6E8A-4147-A177-3AD203B41FA5}">
                      <a16:colId xmlns:a16="http://schemas.microsoft.com/office/drawing/2014/main" val="4176321229"/>
                    </a:ext>
                  </a:extLst>
                </a:gridCol>
              </a:tblGrid>
              <a:tr h="305239">
                <a:tc>
                  <a:txBody>
                    <a:bodyPr/>
                    <a:lstStyle/>
                    <a:p>
                      <a:endParaRPr lang="en-US" sz="1400">
                        <a:latin typeface="News Gothic MT" panose="020B0503020103020203" pitchFamily="34" charset="0"/>
                      </a:endParaRPr>
                    </a:p>
                  </a:txBody>
                  <a:tcPr/>
                </a:tc>
                <a:tc>
                  <a:txBody>
                    <a:bodyPr/>
                    <a:lstStyle/>
                    <a:p>
                      <a:pPr algn="ctr"/>
                      <a:r>
                        <a:rPr lang="en-US" sz="1400">
                          <a:latin typeface="News Gothic MT" panose="020B0503020103020203" pitchFamily="34" charset="0"/>
                        </a:rPr>
                        <a:t>Olaparib + abiraterone</a:t>
                      </a:r>
                    </a:p>
                    <a:p>
                      <a:pPr algn="ctr"/>
                      <a:r>
                        <a:rPr lang="en-US" sz="1400">
                          <a:latin typeface="News Gothic MT" panose="020B0503020103020203" pitchFamily="34" charset="0"/>
                        </a:rPr>
                        <a:t>(n=399)</a:t>
                      </a:r>
                    </a:p>
                  </a:txBody>
                  <a:tcPr/>
                </a:tc>
                <a:tc>
                  <a:txBody>
                    <a:bodyPr/>
                    <a:lstStyle/>
                    <a:p>
                      <a:pPr algn="ctr"/>
                      <a:r>
                        <a:rPr lang="en-US" sz="1400">
                          <a:latin typeface="News Gothic MT" panose="020B0503020103020203" pitchFamily="34" charset="0"/>
                        </a:rPr>
                        <a:t>Placebo + abiraterone</a:t>
                      </a:r>
                    </a:p>
                    <a:p>
                      <a:pPr algn="ctr"/>
                      <a:r>
                        <a:rPr lang="en-US" sz="1400">
                          <a:latin typeface="News Gothic MT" panose="020B0503020103020203" pitchFamily="34" charset="0"/>
                        </a:rPr>
                        <a:t>(n=397)</a:t>
                      </a:r>
                    </a:p>
                  </a:txBody>
                  <a:tcPr/>
                </a:tc>
                <a:extLst>
                  <a:ext uri="{0D108BD9-81ED-4DB2-BD59-A6C34878D82A}">
                    <a16:rowId xmlns:a16="http://schemas.microsoft.com/office/drawing/2014/main" val="3007060518"/>
                  </a:ext>
                </a:extLst>
              </a:tr>
              <a:tr h="218455">
                <a:tc>
                  <a:txBody>
                    <a:bodyPr/>
                    <a:lstStyle/>
                    <a:p>
                      <a:r>
                        <a:rPr lang="en-US" sz="1400">
                          <a:latin typeface="News Gothic MT" panose="020B0503020103020203" pitchFamily="34" charset="0"/>
                        </a:rPr>
                        <a:t>HRRm</a:t>
                      </a:r>
                    </a:p>
                  </a:txBody>
                  <a:tcPr/>
                </a:tc>
                <a:tc>
                  <a:txBody>
                    <a:bodyPr/>
                    <a:lstStyle/>
                    <a:p>
                      <a:pPr algn="ctr"/>
                      <a:r>
                        <a:rPr lang="en-US" sz="1400">
                          <a:latin typeface="News Gothic MT" panose="020B0503020103020203" pitchFamily="34" charset="0"/>
                        </a:rPr>
                        <a:t>111 (27.8%)</a:t>
                      </a:r>
                    </a:p>
                  </a:txBody>
                  <a:tcPr/>
                </a:tc>
                <a:tc>
                  <a:txBody>
                    <a:bodyPr/>
                    <a:lstStyle/>
                    <a:p>
                      <a:pPr algn="ctr"/>
                      <a:r>
                        <a:rPr lang="en-US" sz="1400">
                          <a:latin typeface="News Gothic MT" panose="020B0503020103020203" pitchFamily="34" charset="0"/>
                        </a:rPr>
                        <a:t>115 (29.0%)</a:t>
                      </a:r>
                    </a:p>
                  </a:txBody>
                  <a:tcPr/>
                </a:tc>
                <a:extLst>
                  <a:ext uri="{0D108BD9-81ED-4DB2-BD59-A6C34878D82A}">
                    <a16:rowId xmlns:a16="http://schemas.microsoft.com/office/drawing/2014/main" val="2168813656"/>
                  </a:ext>
                </a:extLst>
              </a:tr>
              <a:tr h="218455">
                <a:tc>
                  <a:txBody>
                    <a:bodyPr/>
                    <a:lstStyle/>
                    <a:p>
                      <a:r>
                        <a:rPr lang="en-US" sz="1400">
                          <a:latin typeface="News Gothic MT" panose="020B0503020103020203" pitchFamily="34" charset="0"/>
                        </a:rPr>
                        <a:t>HRR non-mut</a:t>
                      </a:r>
                    </a:p>
                  </a:txBody>
                  <a:tcPr/>
                </a:tc>
                <a:tc>
                  <a:txBody>
                    <a:bodyPr/>
                    <a:lstStyle/>
                    <a:p>
                      <a:pPr algn="ctr"/>
                      <a:r>
                        <a:rPr lang="en-US" sz="1400">
                          <a:latin typeface="News Gothic MT" panose="020B0503020103020203" pitchFamily="34" charset="0"/>
                        </a:rPr>
                        <a:t>279 (69.9%)</a:t>
                      </a:r>
                    </a:p>
                  </a:txBody>
                  <a:tcPr/>
                </a:tc>
                <a:tc>
                  <a:txBody>
                    <a:bodyPr/>
                    <a:lstStyle/>
                    <a:p>
                      <a:pPr algn="ctr"/>
                      <a:r>
                        <a:rPr lang="en-US" sz="1400">
                          <a:latin typeface="News Gothic MT" panose="020B0503020103020203" pitchFamily="34" charset="0"/>
                        </a:rPr>
                        <a:t>273 (68.8%)</a:t>
                      </a:r>
                    </a:p>
                  </a:txBody>
                  <a:tcPr/>
                </a:tc>
                <a:extLst>
                  <a:ext uri="{0D108BD9-81ED-4DB2-BD59-A6C34878D82A}">
                    <a16:rowId xmlns:a16="http://schemas.microsoft.com/office/drawing/2014/main" val="914880507"/>
                  </a:ext>
                </a:extLst>
              </a:tr>
            </a:tbl>
          </a:graphicData>
        </a:graphic>
      </p:graphicFrame>
      <p:cxnSp>
        <p:nvCxnSpPr>
          <p:cNvPr id="18" name="Straight Arrow Connector 17">
            <a:extLst>
              <a:ext uri="{FF2B5EF4-FFF2-40B4-BE49-F238E27FC236}">
                <a16:creationId xmlns:a16="http://schemas.microsoft.com/office/drawing/2014/main" id="{C2312A87-FAEA-B1F3-3E4C-B4B24C1A1EF5}"/>
              </a:ext>
            </a:extLst>
          </p:cNvPr>
          <p:cNvCxnSpPr>
            <a:cxnSpLocks/>
          </p:cNvCxnSpPr>
          <p:nvPr/>
        </p:nvCxnSpPr>
        <p:spPr bwMode="auto">
          <a:xfrm>
            <a:off x="4519858" y="3010788"/>
            <a:ext cx="356942" cy="0"/>
          </a:xfrm>
          <a:prstGeom prst="straightConnector1">
            <a:avLst/>
          </a:prstGeom>
          <a:ln w="28575">
            <a:solidFill>
              <a:schemeClr val="accent1"/>
            </a:solidFill>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548578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8" name="Straight Arrow Connector 57">
            <a:extLst>
              <a:ext uri="{FF2B5EF4-FFF2-40B4-BE49-F238E27FC236}">
                <a16:creationId xmlns:a16="http://schemas.microsoft.com/office/drawing/2014/main" id="{8392994A-6D3C-2380-ECEC-66AB088F46B8}"/>
              </a:ext>
            </a:extLst>
          </p:cNvPr>
          <p:cNvCxnSpPr>
            <a:cxnSpLocks/>
            <a:endCxn id="60" idx="1"/>
          </p:cNvCxnSpPr>
          <p:nvPr/>
        </p:nvCxnSpPr>
        <p:spPr bwMode="auto">
          <a:xfrm flipV="1">
            <a:off x="5727220" y="4444858"/>
            <a:ext cx="407814" cy="189863"/>
          </a:xfrm>
          <a:prstGeom prst="straightConnector1">
            <a:avLst/>
          </a:prstGeom>
          <a:ln w="28575">
            <a:solidFill>
              <a:schemeClr val="accent1"/>
            </a:solidFill>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59" name="Straight Arrow Connector 58">
            <a:extLst>
              <a:ext uri="{FF2B5EF4-FFF2-40B4-BE49-F238E27FC236}">
                <a16:creationId xmlns:a16="http://schemas.microsoft.com/office/drawing/2014/main" id="{3C63A7A1-340F-56DB-3148-1822F60D4B2E}"/>
              </a:ext>
            </a:extLst>
          </p:cNvPr>
          <p:cNvCxnSpPr>
            <a:cxnSpLocks/>
            <a:endCxn id="61" idx="1"/>
          </p:cNvCxnSpPr>
          <p:nvPr/>
        </p:nvCxnSpPr>
        <p:spPr bwMode="auto">
          <a:xfrm>
            <a:off x="5720574" y="4748650"/>
            <a:ext cx="418609" cy="199746"/>
          </a:xfrm>
          <a:prstGeom prst="straightConnector1">
            <a:avLst/>
          </a:prstGeom>
          <a:ln w="28575">
            <a:solidFill>
              <a:schemeClr val="accent1"/>
            </a:solidFill>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50" name="Straight Arrow Connector 49">
            <a:extLst>
              <a:ext uri="{FF2B5EF4-FFF2-40B4-BE49-F238E27FC236}">
                <a16:creationId xmlns:a16="http://schemas.microsoft.com/office/drawing/2014/main" id="{F29016CA-EC0A-F937-AF0C-EA959E8107FF}"/>
              </a:ext>
            </a:extLst>
          </p:cNvPr>
          <p:cNvCxnSpPr>
            <a:cxnSpLocks/>
            <a:endCxn id="15" idx="1"/>
          </p:cNvCxnSpPr>
          <p:nvPr/>
        </p:nvCxnSpPr>
        <p:spPr bwMode="auto">
          <a:xfrm flipV="1">
            <a:off x="5721349" y="3102041"/>
            <a:ext cx="407814" cy="189863"/>
          </a:xfrm>
          <a:prstGeom prst="straightConnector1">
            <a:avLst/>
          </a:prstGeom>
          <a:ln w="28575">
            <a:solidFill>
              <a:schemeClr val="accent1"/>
            </a:solidFill>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54" name="Straight Arrow Connector 53">
            <a:extLst>
              <a:ext uri="{FF2B5EF4-FFF2-40B4-BE49-F238E27FC236}">
                <a16:creationId xmlns:a16="http://schemas.microsoft.com/office/drawing/2014/main" id="{7CB7137F-F140-6CC7-0241-454A22C0F530}"/>
              </a:ext>
            </a:extLst>
          </p:cNvPr>
          <p:cNvCxnSpPr>
            <a:cxnSpLocks/>
            <a:endCxn id="16" idx="1"/>
          </p:cNvCxnSpPr>
          <p:nvPr/>
        </p:nvCxnSpPr>
        <p:spPr bwMode="auto">
          <a:xfrm>
            <a:off x="5714703" y="3405833"/>
            <a:ext cx="418609" cy="199746"/>
          </a:xfrm>
          <a:prstGeom prst="straightConnector1">
            <a:avLst/>
          </a:prstGeom>
          <a:ln w="28575">
            <a:solidFill>
              <a:schemeClr val="accent1"/>
            </a:solidFill>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47" name="Straight Arrow Connector 46">
            <a:extLst>
              <a:ext uri="{FF2B5EF4-FFF2-40B4-BE49-F238E27FC236}">
                <a16:creationId xmlns:a16="http://schemas.microsoft.com/office/drawing/2014/main" id="{331E6F06-5684-598D-DBB0-6FB02D566A95}"/>
              </a:ext>
            </a:extLst>
          </p:cNvPr>
          <p:cNvCxnSpPr>
            <a:cxnSpLocks/>
          </p:cNvCxnSpPr>
          <p:nvPr/>
        </p:nvCxnSpPr>
        <p:spPr bwMode="auto">
          <a:xfrm>
            <a:off x="4723416" y="3347064"/>
            <a:ext cx="458461" cy="2036"/>
          </a:xfrm>
          <a:prstGeom prst="straightConnector1">
            <a:avLst/>
          </a:prstGeom>
          <a:ln w="28575">
            <a:solidFill>
              <a:schemeClr val="accent1"/>
            </a:solidFill>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49" name="Straight Arrow Connector 48">
            <a:extLst>
              <a:ext uri="{FF2B5EF4-FFF2-40B4-BE49-F238E27FC236}">
                <a16:creationId xmlns:a16="http://schemas.microsoft.com/office/drawing/2014/main" id="{A4089365-41CD-62C2-5E03-1AD5B2472854}"/>
              </a:ext>
            </a:extLst>
          </p:cNvPr>
          <p:cNvCxnSpPr>
            <a:cxnSpLocks/>
          </p:cNvCxnSpPr>
          <p:nvPr/>
        </p:nvCxnSpPr>
        <p:spPr bwMode="auto">
          <a:xfrm>
            <a:off x="4723416" y="4693209"/>
            <a:ext cx="458461" cy="2036"/>
          </a:xfrm>
          <a:prstGeom prst="straightConnector1">
            <a:avLst/>
          </a:prstGeom>
          <a:ln w="28575">
            <a:solidFill>
              <a:schemeClr val="accent1"/>
            </a:solidFill>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sp>
        <p:nvSpPr>
          <p:cNvPr id="2" name="Title 1">
            <a:extLst>
              <a:ext uri="{FF2B5EF4-FFF2-40B4-BE49-F238E27FC236}">
                <a16:creationId xmlns:a16="http://schemas.microsoft.com/office/drawing/2014/main" id="{E9F1121E-948F-47B3-A0FD-B61485205B35}"/>
              </a:ext>
            </a:extLst>
          </p:cNvPr>
          <p:cNvSpPr>
            <a:spLocks noGrp="1"/>
          </p:cNvSpPr>
          <p:nvPr>
            <p:ph type="title"/>
          </p:nvPr>
        </p:nvSpPr>
        <p:spPr>
          <a:xfrm>
            <a:off x="609600" y="320339"/>
            <a:ext cx="11295110" cy="1015663"/>
          </a:xfrm>
        </p:spPr>
        <p:txBody>
          <a:bodyPr/>
          <a:lstStyle/>
          <a:p>
            <a:r>
              <a:rPr lang="en-US" sz="3000"/>
              <a:t>MAGNITUDE: Niraparib + Abiraterone Acetate and Prednisone </a:t>
            </a:r>
          </a:p>
        </p:txBody>
      </p:sp>
      <p:sp>
        <p:nvSpPr>
          <p:cNvPr id="5" name="Text Placeholder 4">
            <a:extLst>
              <a:ext uri="{FF2B5EF4-FFF2-40B4-BE49-F238E27FC236}">
                <a16:creationId xmlns:a16="http://schemas.microsoft.com/office/drawing/2014/main" id="{969A3EE0-DC8C-B688-D16D-F5E78E1B9D5B}"/>
              </a:ext>
            </a:extLst>
          </p:cNvPr>
          <p:cNvSpPr>
            <a:spLocks noGrp="1"/>
          </p:cNvSpPr>
          <p:nvPr>
            <p:ph type="body" sz="quarter" idx="12"/>
          </p:nvPr>
        </p:nvSpPr>
        <p:spPr>
          <a:xfrm>
            <a:off x="193575" y="6113417"/>
            <a:ext cx="8197757" cy="615553"/>
          </a:xfrm>
        </p:spPr>
        <p:txBody>
          <a:bodyPr/>
          <a:lstStyle/>
          <a:p>
            <a:r>
              <a:rPr lang="it-IT" altLang="en-US" baseline="30000" dirty="0" err="1"/>
              <a:t>a</a:t>
            </a:r>
            <a:r>
              <a:rPr lang="it-IT" altLang="en-US" dirty="0" err="1"/>
              <a:t>HRR</a:t>
            </a:r>
            <a:r>
              <a:rPr lang="it-IT" altLang="en-US" dirty="0"/>
              <a:t> BM-positive per </a:t>
            </a:r>
            <a:r>
              <a:rPr lang="it-IT" altLang="en-US" dirty="0" err="1"/>
              <a:t>tissue</a:t>
            </a:r>
            <a:r>
              <a:rPr lang="it-IT" altLang="en-US" dirty="0"/>
              <a:t> and/or plasma </a:t>
            </a:r>
            <a:r>
              <a:rPr lang="it-IT" altLang="en-US" dirty="0" err="1"/>
              <a:t>assays</a:t>
            </a:r>
            <a:r>
              <a:rPr lang="it-IT" altLang="en-US" dirty="0"/>
              <a:t> for ATM, BRCA1, BRCA2, BRIP1, CDK12, CHEK2, FANCA, HDAC2, PALB2.</a:t>
            </a:r>
            <a:br>
              <a:rPr lang="it-IT" altLang="en-US" dirty="0"/>
            </a:br>
            <a:r>
              <a:rPr lang="it-IT" altLang="en-US" baseline="30000" dirty="0" err="1"/>
              <a:t>b</a:t>
            </a:r>
            <a:r>
              <a:rPr lang="it-IT" altLang="en-US" dirty="0" err="1"/>
              <a:t>AAP</a:t>
            </a:r>
            <a:r>
              <a:rPr lang="it-IT" altLang="en-US" dirty="0"/>
              <a:t>: abiraterone acetate 1,000 mg PO QD + prednisone 10 mg PO QD.</a:t>
            </a:r>
          </a:p>
          <a:p>
            <a:r>
              <a:rPr lang="it-IT" altLang="en-US" dirty="0"/>
              <a:t>AAP = abiraterone acetate + prednisone; HTN = hypertension; MI = myocardial infarction; ECOG = Eastern Cooperative Oncology Group.</a:t>
            </a:r>
          </a:p>
          <a:p>
            <a:r>
              <a:rPr lang="it-IT" dirty="0"/>
              <a:t>Chi et al, 2022.</a:t>
            </a:r>
            <a:endParaRPr lang="en-US" dirty="0"/>
          </a:p>
        </p:txBody>
      </p:sp>
      <p:sp>
        <p:nvSpPr>
          <p:cNvPr id="35" name="Content Placeholder 34">
            <a:extLst>
              <a:ext uri="{FF2B5EF4-FFF2-40B4-BE49-F238E27FC236}">
                <a16:creationId xmlns:a16="http://schemas.microsoft.com/office/drawing/2014/main" id="{01DADFE8-C76B-15A9-5158-3308A83E039D}"/>
              </a:ext>
            </a:extLst>
          </p:cNvPr>
          <p:cNvSpPr>
            <a:spLocks noGrp="1"/>
          </p:cNvSpPr>
          <p:nvPr>
            <p:ph idx="1"/>
          </p:nvPr>
        </p:nvSpPr>
        <p:spPr>
          <a:xfrm>
            <a:off x="1045027" y="1493727"/>
            <a:ext cx="10726057" cy="766400"/>
          </a:xfrm>
        </p:spPr>
        <p:txBody>
          <a:bodyPr>
            <a:normAutofit/>
          </a:bodyPr>
          <a:lstStyle/>
          <a:p>
            <a:pPr marL="0" indent="0" algn="ctr">
              <a:buNone/>
            </a:pPr>
            <a:r>
              <a:rPr lang="en-US" sz="2000" b="1">
                <a:solidFill>
                  <a:srgbClr val="000000"/>
                </a:solidFill>
                <a:latin typeface="News Gothic MT" panose="020B0503020103020203" pitchFamily="34" charset="0"/>
              </a:rPr>
              <a:t>International, randomized, double-blind phase 3 trial </a:t>
            </a:r>
          </a:p>
          <a:p>
            <a:pPr marL="0" indent="0" algn="ctr">
              <a:buNone/>
            </a:pPr>
            <a:r>
              <a:rPr lang="en-US" sz="2000" b="1">
                <a:solidFill>
                  <a:srgbClr val="000000"/>
                </a:solidFill>
                <a:latin typeface="News Gothic MT" panose="020B0503020103020203" pitchFamily="34" charset="0"/>
              </a:rPr>
              <a:t>(cutoff for final rPFS analysis: October 8, 2021)</a:t>
            </a:r>
          </a:p>
        </p:txBody>
      </p:sp>
      <p:sp>
        <p:nvSpPr>
          <p:cNvPr id="6" name="Text Placeholder 5">
            <a:extLst>
              <a:ext uri="{FF2B5EF4-FFF2-40B4-BE49-F238E27FC236}">
                <a16:creationId xmlns:a16="http://schemas.microsoft.com/office/drawing/2014/main" id="{FAC156C5-5248-CD03-54C8-9C3479A75694}"/>
              </a:ext>
            </a:extLst>
          </p:cNvPr>
          <p:cNvSpPr>
            <a:spLocks noGrp="1"/>
          </p:cNvSpPr>
          <p:nvPr>
            <p:ph type="body" sz="quarter" idx="13"/>
          </p:nvPr>
        </p:nvSpPr>
        <p:spPr/>
        <p:txBody>
          <a:bodyPr/>
          <a:lstStyle/>
          <a:p>
            <a:r>
              <a:rPr lang="en-US" sz="2400"/>
              <a:t>First-Line mCRPC</a:t>
            </a:r>
          </a:p>
        </p:txBody>
      </p:sp>
      <p:sp>
        <p:nvSpPr>
          <p:cNvPr id="13" name="Rectangle 46">
            <a:extLst>
              <a:ext uri="{FF2B5EF4-FFF2-40B4-BE49-F238E27FC236}">
                <a16:creationId xmlns:a16="http://schemas.microsoft.com/office/drawing/2014/main" id="{B93CEF73-596F-497C-A33D-4672F332375A}"/>
              </a:ext>
            </a:extLst>
          </p:cNvPr>
          <p:cNvSpPr>
            <a:spLocks noChangeArrowheads="1"/>
          </p:cNvSpPr>
          <p:nvPr/>
        </p:nvSpPr>
        <p:spPr bwMode="auto">
          <a:xfrm>
            <a:off x="8177212" y="5276801"/>
            <a:ext cx="38212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1400" b="0" i="1" u="none" strike="noStrike" kern="1200" cap="none" spc="0" normalizeH="0" baseline="0" noProof="0">
                <a:ln>
                  <a:noFill/>
                </a:ln>
                <a:solidFill>
                  <a:srgbClr val="000000"/>
                </a:solidFill>
                <a:effectLst/>
                <a:uLnTx/>
                <a:uFillTx/>
                <a:latin typeface="News Gothic MT" panose="020B0503020103020203" pitchFamily="34" charset="0"/>
                <a:ea typeface="+mn-ea"/>
                <a:cs typeface="Arial" panose="020B0604020202020204" pitchFamily="34" charset="0"/>
              </a:rPr>
              <a:t>Until PD, unacceptable toxicity, death, </a:t>
            </a:r>
            <a:br>
              <a:rPr kumimoji="0" lang="en-US" altLang="en-US" sz="1400" b="0" i="1" u="none" strike="noStrike" kern="1200" cap="none" spc="0" normalizeH="0" baseline="0" noProof="0">
                <a:ln>
                  <a:noFill/>
                </a:ln>
                <a:solidFill>
                  <a:srgbClr val="000000"/>
                </a:solidFill>
                <a:effectLst/>
                <a:uLnTx/>
                <a:uFillTx/>
                <a:latin typeface="News Gothic MT" panose="020B0503020103020203" pitchFamily="34" charset="0"/>
                <a:ea typeface="+mn-ea"/>
                <a:cs typeface="Arial" panose="020B0604020202020204" pitchFamily="34" charset="0"/>
              </a:rPr>
            </a:br>
            <a:r>
              <a:rPr kumimoji="0" lang="en-US" altLang="en-US" sz="1400" b="0" i="1" u="none" strike="noStrike" kern="1200" cap="none" spc="0" normalizeH="0" baseline="0" noProof="0">
                <a:ln>
                  <a:noFill/>
                </a:ln>
                <a:solidFill>
                  <a:srgbClr val="000000"/>
                </a:solidFill>
                <a:effectLst/>
                <a:uLnTx/>
                <a:uFillTx/>
                <a:latin typeface="News Gothic MT" panose="020B0503020103020203" pitchFamily="34" charset="0"/>
                <a:ea typeface="+mn-ea"/>
                <a:cs typeface="Arial" panose="020B0604020202020204" pitchFamily="34" charset="0"/>
              </a:rPr>
              <a:t>or end of study (total study duration ~66 mo)</a:t>
            </a:r>
          </a:p>
        </p:txBody>
      </p:sp>
      <p:sp>
        <p:nvSpPr>
          <p:cNvPr id="15" name="Rectangle 49">
            <a:extLst>
              <a:ext uri="{FF2B5EF4-FFF2-40B4-BE49-F238E27FC236}">
                <a16:creationId xmlns:a16="http://schemas.microsoft.com/office/drawing/2014/main" id="{4146C1EF-2D3F-40ED-BDF2-63BF0D448F91}"/>
              </a:ext>
            </a:extLst>
          </p:cNvPr>
          <p:cNvSpPr>
            <a:spLocks noChangeArrowheads="1"/>
          </p:cNvSpPr>
          <p:nvPr/>
        </p:nvSpPr>
        <p:spPr bwMode="auto">
          <a:xfrm>
            <a:off x="6129163" y="2911899"/>
            <a:ext cx="3028450" cy="380284"/>
          </a:xfrm>
          <a:prstGeom prst="roundRect">
            <a:avLst/>
          </a:prstGeom>
          <a:solidFill>
            <a:schemeClr val="accent2">
              <a:lumMod val="20000"/>
              <a:lumOff val="80000"/>
            </a:schemeClr>
          </a:solidFill>
          <a:ln w="28575">
            <a:solidFill>
              <a:schemeClr val="accent2"/>
            </a:solidFill>
          </a:ln>
          <a:effectLst>
            <a:outerShdw blurRad="50800" dist="38100" dir="13500000" algn="br" rotWithShape="0">
              <a:prstClr val="black">
                <a:alpha val="40000"/>
              </a:prstClr>
            </a:outerShdw>
          </a:effectLst>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chemeClr val="tx1"/>
                </a:solidFill>
                <a:effectLst/>
                <a:uLnTx/>
                <a:uFillTx/>
                <a:latin typeface="News Gothic MT" panose="020B0503020103020203" pitchFamily="34" charset="0"/>
                <a:ea typeface="+mn-ea"/>
                <a:cs typeface="Arial" panose="020B0604020202020204" pitchFamily="34" charset="0"/>
              </a:rPr>
              <a:t>Niraparib</a:t>
            </a:r>
            <a:r>
              <a:rPr kumimoji="0" lang="en-US" altLang="en-US" sz="1400" b="0" i="0" u="none" strike="noStrike" kern="1200" cap="none" spc="0" normalizeH="0" baseline="0" noProof="0">
                <a:ln>
                  <a:noFill/>
                </a:ln>
                <a:solidFill>
                  <a:schemeClr val="tx1"/>
                </a:solidFill>
                <a:effectLst/>
                <a:uLnTx/>
                <a:uFillTx/>
                <a:latin typeface="News Gothic MT" panose="020B0503020103020203" pitchFamily="34" charset="0"/>
                <a:ea typeface="+mn-ea"/>
                <a:cs typeface="Arial" panose="020B0604020202020204" pitchFamily="34" charset="0"/>
              </a:rPr>
              <a:t> 200 mg PO QD + </a:t>
            </a:r>
            <a:r>
              <a:rPr kumimoji="0" lang="en-US" altLang="en-US" sz="1400" b="1" i="0" u="none" strike="noStrike" kern="1200" cap="none" spc="0" normalizeH="0" baseline="0" noProof="0">
                <a:ln>
                  <a:noFill/>
                </a:ln>
                <a:solidFill>
                  <a:schemeClr val="tx1"/>
                </a:solidFill>
                <a:effectLst/>
                <a:uLnTx/>
                <a:uFillTx/>
                <a:latin typeface="News Gothic MT" panose="020B0503020103020203" pitchFamily="34" charset="0"/>
                <a:ea typeface="+mn-ea"/>
                <a:cs typeface="Arial" panose="020B0604020202020204" pitchFamily="34" charset="0"/>
              </a:rPr>
              <a:t>AAP</a:t>
            </a:r>
            <a:r>
              <a:rPr kumimoji="0" lang="en-US" altLang="en-US" sz="1400" b="1" i="0" u="none" strike="noStrike" kern="1200" cap="none" spc="0" normalizeH="0" baseline="30000" noProof="0">
                <a:ln>
                  <a:noFill/>
                </a:ln>
                <a:solidFill>
                  <a:schemeClr val="tx1"/>
                </a:solidFill>
                <a:effectLst/>
                <a:uLnTx/>
                <a:uFillTx/>
                <a:latin typeface="News Gothic MT" panose="020B0503020103020203" pitchFamily="34" charset="0"/>
                <a:ea typeface="+mn-ea"/>
                <a:cs typeface="Arial" panose="020B0604020202020204" pitchFamily="34" charset="0"/>
              </a:rPr>
              <a:t>b</a:t>
            </a:r>
            <a:endParaRPr kumimoji="0" lang="en-US" altLang="en-US" sz="1400" b="0" i="0" u="none" strike="noStrike" kern="1200" cap="none" spc="0" normalizeH="0" baseline="30000" noProof="0">
              <a:ln>
                <a:noFill/>
              </a:ln>
              <a:solidFill>
                <a:schemeClr val="tx1"/>
              </a:solidFill>
              <a:effectLst/>
              <a:uLnTx/>
              <a:uFillTx/>
              <a:latin typeface="News Gothic MT" panose="020B0503020103020203" pitchFamily="34" charset="0"/>
              <a:ea typeface="+mn-ea"/>
              <a:cs typeface="Arial" panose="020B0604020202020204" pitchFamily="34" charset="0"/>
            </a:endParaRPr>
          </a:p>
        </p:txBody>
      </p:sp>
      <p:sp>
        <p:nvSpPr>
          <p:cNvPr id="16" name="Rectangle 50">
            <a:extLst>
              <a:ext uri="{FF2B5EF4-FFF2-40B4-BE49-F238E27FC236}">
                <a16:creationId xmlns:a16="http://schemas.microsoft.com/office/drawing/2014/main" id="{77A4E744-F734-4C21-BCCA-F96796B554D3}"/>
              </a:ext>
            </a:extLst>
          </p:cNvPr>
          <p:cNvSpPr>
            <a:spLocks noChangeArrowheads="1"/>
          </p:cNvSpPr>
          <p:nvPr/>
        </p:nvSpPr>
        <p:spPr bwMode="auto">
          <a:xfrm>
            <a:off x="6133312" y="3446416"/>
            <a:ext cx="3028450" cy="318325"/>
          </a:xfrm>
          <a:prstGeom prst="roundRect">
            <a:avLst/>
          </a:prstGeom>
          <a:solidFill>
            <a:schemeClr val="accent5">
              <a:lumMod val="20000"/>
              <a:lumOff val="80000"/>
            </a:schemeClr>
          </a:solidFill>
          <a:ln w="28575">
            <a:solidFill>
              <a:schemeClr val="accent5"/>
            </a:solidFill>
          </a:ln>
          <a:effectLst>
            <a:outerShdw blurRad="50800" dist="38100" dir="13500000" algn="br" rotWithShape="0">
              <a:prstClr val="black">
                <a:alpha val="40000"/>
              </a:prstClr>
            </a:outerShdw>
          </a:effectLst>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chemeClr val="tx1"/>
                </a:solidFill>
                <a:effectLst/>
                <a:uLnTx/>
                <a:uFillTx/>
                <a:latin typeface="News Gothic MT" panose="020B0503020103020203" pitchFamily="34" charset="0"/>
                <a:ea typeface="+mn-ea"/>
                <a:cs typeface="Arial" panose="020B0604020202020204" pitchFamily="34" charset="0"/>
              </a:rPr>
              <a:t>Placebo </a:t>
            </a:r>
            <a:r>
              <a:rPr kumimoji="0" lang="en-US" altLang="en-US" sz="1400" b="0" i="0" u="none" strike="noStrike" kern="1200" cap="none" spc="0" normalizeH="0" baseline="0" noProof="0">
                <a:ln>
                  <a:noFill/>
                </a:ln>
                <a:solidFill>
                  <a:schemeClr val="tx1"/>
                </a:solidFill>
                <a:effectLst/>
                <a:uLnTx/>
                <a:uFillTx/>
                <a:latin typeface="News Gothic MT" panose="020B0503020103020203" pitchFamily="34" charset="0"/>
                <a:ea typeface="+mn-ea"/>
                <a:cs typeface="Arial" panose="020B0604020202020204" pitchFamily="34" charset="0"/>
              </a:rPr>
              <a:t>PO QD + </a:t>
            </a:r>
            <a:r>
              <a:rPr kumimoji="0" lang="en-US" altLang="en-US" sz="1400" b="1" i="0" u="none" strike="noStrike" kern="1200" cap="none" spc="0" normalizeH="0" baseline="0" noProof="0">
                <a:ln>
                  <a:noFill/>
                </a:ln>
                <a:solidFill>
                  <a:schemeClr val="tx1"/>
                </a:solidFill>
                <a:effectLst/>
                <a:uLnTx/>
                <a:uFillTx/>
                <a:latin typeface="News Gothic MT" panose="020B0503020103020203" pitchFamily="34" charset="0"/>
                <a:ea typeface="+mn-ea"/>
                <a:cs typeface="Arial" panose="020B0604020202020204" pitchFamily="34" charset="0"/>
              </a:rPr>
              <a:t>AAP</a:t>
            </a:r>
            <a:r>
              <a:rPr lang="en-US" altLang="en-US" sz="1400" b="1" baseline="30000">
                <a:solidFill>
                  <a:schemeClr val="tx1"/>
                </a:solidFill>
                <a:latin typeface="News Gothic MT" panose="020B0503020103020203" pitchFamily="34" charset="0"/>
                <a:ea typeface="+mn-ea"/>
                <a:cs typeface="Arial" panose="020B0604020202020204" pitchFamily="34" charset="0"/>
              </a:rPr>
              <a:t>b</a:t>
            </a:r>
            <a:endParaRPr kumimoji="0" lang="en-US" altLang="en-US" sz="1400" b="0" i="0" u="none" strike="noStrike" kern="1200" cap="none" spc="0" normalizeH="0" baseline="0" noProof="0">
              <a:ln>
                <a:noFill/>
              </a:ln>
              <a:solidFill>
                <a:schemeClr val="tx1"/>
              </a:solidFill>
              <a:effectLst/>
              <a:uLnTx/>
              <a:uFillTx/>
              <a:latin typeface="News Gothic MT" panose="020B0503020103020203" pitchFamily="34" charset="0"/>
              <a:ea typeface="+mn-ea"/>
              <a:cs typeface="Arial" panose="020B0604020202020204" pitchFamily="34" charset="0"/>
            </a:endParaRPr>
          </a:p>
        </p:txBody>
      </p:sp>
      <p:sp>
        <p:nvSpPr>
          <p:cNvPr id="21" name="Text Box 45">
            <a:extLst>
              <a:ext uri="{FF2B5EF4-FFF2-40B4-BE49-F238E27FC236}">
                <a16:creationId xmlns:a16="http://schemas.microsoft.com/office/drawing/2014/main" id="{49A5D749-A173-4BFE-B50C-BAE135BCA35B}"/>
              </a:ext>
            </a:extLst>
          </p:cNvPr>
          <p:cNvSpPr txBox="1">
            <a:spLocks noChangeArrowheads="1"/>
          </p:cNvSpPr>
          <p:nvPr/>
        </p:nvSpPr>
        <p:spPr bwMode="auto">
          <a:xfrm>
            <a:off x="3303385" y="4400046"/>
            <a:ext cx="1422805" cy="817245"/>
          </a:xfrm>
          <a:prstGeom prst="roundRect">
            <a:avLst/>
          </a:prstGeom>
          <a:solidFill>
            <a:schemeClr val="accent3">
              <a:lumMod val="20000"/>
              <a:lumOff val="80000"/>
            </a:schemeClr>
          </a:solidFill>
          <a:ln w="28575">
            <a:solidFill>
              <a:schemeClr val="accent3"/>
            </a:solidFill>
          </a:ln>
          <a:effectLst>
            <a:outerShdw blurRad="50800" dist="38100" dir="13500000" algn="br" rotWithShape="0">
              <a:prstClr val="black">
                <a:alpha val="40000"/>
              </a:prstClr>
            </a:outerShdw>
          </a:effec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chemeClr val="tx1"/>
                </a:solidFill>
                <a:effectLst/>
                <a:uLnTx/>
                <a:uFillTx/>
                <a:latin typeface="News Gothic MT" panose="020B0503020103020203" pitchFamily="34" charset="0"/>
                <a:ea typeface="+mn-ea"/>
                <a:cs typeface="Arial" panose="020B0604020202020204" pitchFamily="34" charset="0"/>
              </a:rPr>
              <a:t>HRR BM-negative</a:t>
            </a:r>
            <a:br>
              <a:rPr kumimoji="0" lang="en-GB" altLang="en-US" sz="1400" b="0" i="0" u="none" strike="noStrike" kern="1200" cap="none" spc="0" normalizeH="0" baseline="0" noProof="0">
                <a:ln>
                  <a:noFill/>
                </a:ln>
                <a:solidFill>
                  <a:schemeClr val="tx1"/>
                </a:solidFill>
                <a:effectLst/>
                <a:uLnTx/>
                <a:uFillTx/>
                <a:latin typeface="News Gothic MT" panose="020B0503020103020203" pitchFamily="34" charset="0"/>
                <a:ea typeface="+mn-ea"/>
                <a:cs typeface="Arial" panose="020B0604020202020204" pitchFamily="34" charset="0"/>
              </a:rPr>
            </a:br>
            <a:r>
              <a:rPr kumimoji="0" lang="en-GB" altLang="en-US" sz="1400" b="0" i="0" u="none" strike="noStrike" kern="1200" cap="none" spc="0" normalizeH="0" baseline="0" noProof="0">
                <a:ln>
                  <a:noFill/>
                </a:ln>
                <a:solidFill>
                  <a:schemeClr val="tx1"/>
                </a:solidFill>
                <a:effectLst/>
                <a:uLnTx/>
                <a:uFillTx/>
                <a:latin typeface="News Gothic MT" panose="020B0503020103020203" pitchFamily="34" charset="0"/>
                <a:ea typeface="+mn-ea"/>
                <a:cs typeface="Arial" panose="020B0604020202020204" pitchFamily="34" charset="0"/>
              </a:rPr>
              <a:t>(n=247)</a:t>
            </a:r>
          </a:p>
        </p:txBody>
      </p:sp>
      <p:sp>
        <p:nvSpPr>
          <p:cNvPr id="22" name="Text Box 45">
            <a:extLst>
              <a:ext uri="{FF2B5EF4-FFF2-40B4-BE49-F238E27FC236}">
                <a16:creationId xmlns:a16="http://schemas.microsoft.com/office/drawing/2014/main" id="{B00B9228-E8BA-4182-843E-74E22160B1A2}"/>
              </a:ext>
            </a:extLst>
          </p:cNvPr>
          <p:cNvSpPr txBox="1">
            <a:spLocks noChangeArrowheads="1"/>
          </p:cNvSpPr>
          <p:nvPr/>
        </p:nvSpPr>
        <p:spPr bwMode="auto">
          <a:xfrm>
            <a:off x="3303387" y="3058641"/>
            <a:ext cx="1422804" cy="817245"/>
          </a:xfrm>
          <a:prstGeom prst="roundRect">
            <a:avLst/>
          </a:prstGeom>
          <a:solidFill>
            <a:schemeClr val="accent3">
              <a:lumMod val="20000"/>
              <a:lumOff val="80000"/>
            </a:schemeClr>
          </a:solidFill>
          <a:ln w="28575">
            <a:solidFill>
              <a:schemeClr val="accent3"/>
            </a:solidFill>
          </a:ln>
          <a:effectLst>
            <a:outerShdw blurRad="50800" dist="38100" dir="13500000" algn="br" rotWithShape="0">
              <a:prstClr val="black">
                <a:alpha val="40000"/>
              </a:prstClr>
            </a:outerShdw>
          </a:effec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chemeClr val="tx1"/>
                </a:solidFill>
                <a:effectLst/>
                <a:uLnTx/>
                <a:uFillTx/>
                <a:latin typeface="News Gothic MT" panose="020B0503020103020203" pitchFamily="34" charset="0"/>
                <a:ea typeface="+mn-ea"/>
                <a:cs typeface="Arial" panose="020B0604020202020204" pitchFamily="34" charset="0"/>
              </a:rPr>
              <a:t>HRR BM-positive</a:t>
            </a:r>
            <a:br>
              <a:rPr kumimoji="0" lang="en-GB" altLang="en-US" sz="1400" b="0" i="0" u="none" strike="noStrike" kern="1200" cap="none" spc="0" normalizeH="0" baseline="0" noProof="0">
                <a:ln>
                  <a:noFill/>
                </a:ln>
                <a:solidFill>
                  <a:schemeClr val="tx1"/>
                </a:solidFill>
                <a:effectLst/>
                <a:uLnTx/>
                <a:uFillTx/>
                <a:latin typeface="News Gothic MT" panose="020B0503020103020203" pitchFamily="34" charset="0"/>
                <a:ea typeface="+mn-ea"/>
                <a:cs typeface="Arial" panose="020B0604020202020204" pitchFamily="34" charset="0"/>
              </a:rPr>
            </a:br>
            <a:r>
              <a:rPr kumimoji="0" lang="en-GB" altLang="en-US" sz="1400" b="0" i="0" u="none" strike="noStrike" kern="1200" cap="none" spc="0" normalizeH="0" baseline="0" noProof="0">
                <a:ln>
                  <a:noFill/>
                </a:ln>
                <a:solidFill>
                  <a:schemeClr val="tx1"/>
                </a:solidFill>
                <a:effectLst/>
                <a:uLnTx/>
                <a:uFillTx/>
                <a:latin typeface="News Gothic MT" panose="020B0503020103020203" pitchFamily="34" charset="0"/>
                <a:ea typeface="+mn-ea"/>
                <a:cs typeface="Arial" panose="020B0604020202020204" pitchFamily="34" charset="0"/>
              </a:rPr>
              <a:t>(n=423)</a:t>
            </a:r>
          </a:p>
        </p:txBody>
      </p:sp>
      <p:sp>
        <p:nvSpPr>
          <p:cNvPr id="3" name="TextBox 2">
            <a:extLst>
              <a:ext uri="{FF2B5EF4-FFF2-40B4-BE49-F238E27FC236}">
                <a16:creationId xmlns:a16="http://schemas.microsoft.com/office/drawing/2014/main" id="{8F5D4188-7DE0-4C9D-BE90-264E04A97DBE}"/>
              </a:ext>
            </a:extLst>
          </p:cNvPr>
          <p:cNvSpPr txBox="1"/>
          <p:nvPr/>
        </p:nvSpPr>
        <p:spPr bwMode="auto">
          <a:xfrm>
            <a:off x="5181877" y="3152999"/>
            <a:ext cx="539472" cy="374571"/>
          </a:xfrm>
          <a:prstGeom prst="roundRect">
            <a:avLst/>
          </a:prstGeom>
          <a:solidFill>
            <a:schemeClr val="bg2">
              <a:lumMod val="20000"/>
              <a:lumOff val="80000"/>
            </a:schemeClr>
          </a:solidFill>
          <a:ln w="28575">
            <a:solidFill>
              <a:schemeClr val="bg2"/>
            </a:solidFill>
          </a:ln>
          <a:effectLst>
            <a:outerShdw blurRad="50800" dist="38100" dir="13500000" algn="br" rotWithShape="0">
              <a:prstClr val="black">
                <a:alpha val="40000"/>
              </a:prstClr>
            </a:outerShdw>
          </a:effec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News Gothic MT" panose="020B0503020103020203" pitchFamily="34" charset="0"/>
                <a:ea typeface="+mn-ea"/>
                <a:cs typeface="Arial" panose="020B0604020202020204" pitchFamily="34" charset="0"/>
              </a:rPr>
              <a:t>1:1</a:t>
            </a:r>
          </a:p>
        </p:txBody>
      </p:sp>
      <p:sp>
        <p:nvSpPr>
          <p:cNvPr id="29" name="TextBox 28">
            <a:extLst>
              <a:ext uri="{FF2B5EF4-FFF2-40B4-BE49-F238E27FC236}">
                <a16:creationId xmlns:a16="http://schemas.microsoft.com/office/drawing/2014/main" id="{8C7D56E4-30C7-40DE-87B3-61CEC75F6606}"/>
              </a:ext>
            </a:extLst>
          </p:cNvPr>
          <p:cNvSpPr txBox="1"/>
          <p:nvPr/>
        </p:nvSpPr>
        <p:spPr bwMode="auto">
          <a:xfrm>
            <a:off x="5181877" y="4502201"/>
            <a:ext cx="539472" cy="374571"/>
          </a:xfrm>
          <a:prstGeom prst="roundRect">
            <a:avLst/>
          </a:prstGeom>
          <a:solidFill>
            <a:schemeClr val="bg2">
              <a:lumMod val="20000"/>
              <a:lumOff val="80000"/>
            </a:schemeClr>
          </a:solidFill>
          <a:ln w="28575">
            <a:solidFill>
              <a:schemeClr val="bg2"/>
            </a:solidFill>
          </a:ln>
          <a:effectLst>
            <a:outerShdw blurRad="50800" dist="38100" dir="13500000" algn="br" rotWithShape="0">
              <a:prstClr val="black">
                <a:alpha val="40000"/>
              </a:prstClr>
            </a:outerShdw>
          </a:effec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News Gothic MT" panose="020B0503020103020203" pitchFamily="34" charset="0"/>
                <a:ea typeface="+mn-ea"/>
                <a:cs typeface="Arial" panose="020B0604020202020204" pitchFamily="34" charset="0"/>
              </a:rPr>
              <a:t>1:1</a:t>
            </a:r>
          </a:p>
        </p:txBody>
      </p:sp>
      <p:sp>
        <p:nvSpPr>
          <p:cNvPr id="4" name="TextBox 3">
            <a:extLst>
              <a:ext uri="{FF2B5EF4-FFF2-40B4-BE49-F238E27FC236}">
                <a16:creationId xmlns:a16="http://schemas.microsoft.com/office/drawing/2014/main" id="{8A9EB698-96E6-460A-872A-E9ACB1B0A84A}"/>
              </a:ext>
            </a:extLst>
          </p:cNvPr>
          <p:cNvSpPr txBox="1"/>
          <p:nvPr/>
        </p:nvSpPr>
        <p:spPr bwMode="auto">
          <a:xfrm>
            <a:off x="2871596" y="2404563"/>
            <a:ext cx="22863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ct val="50000"/>
              </a:spcBef>
              <a:spcAft>
                <a:spcPct val="0"/>
              </a:spcAft>
              <a:buClrTx/>
              <a:buFontTx/>
              <a:buNone/>
            </a:pPr>
            <a:r>
              <a:rPr lang="en-US" b="1" dirty="0">
                <a:latin typeface="News Gothic MT" panose="020B0503020103020203" pitchFamily="34" charset="0"/>
              </a:rPr>
              <a:t>Prescreened for HRR biomarker (BM) </a:t>
            </a:r>
            <a:r>
              <a:rPr lang="en-US" b="1" dirty="0" err="1">
                <a:latin typeface="News Gothic MT" panose="020B0503020103020203" pitchFamily="34" charset="0"/>
              </a:rPr>
              <a:t>status</a:t>
            </a:r>
            <a:r>
              <a:rPr lang="en-US" b="1" baseline="30000" dirty="0" err="1">
                <a:latin typeface="News Gothic MT" panose="020B0503020103020203" pitchFamily="34" charset="0"/>
              </a:rPr>
              <a:t>a</a:t>
            </a:r>
            <a:endParaRPr lang="en-US" b="1" dirty="0">
              <a:latin typeface="News Gothic MT" panose="020B0503020103020203" pitchFamily="34" charset="0"/>
            </a:endParaRPr>
          </a:p>
        </p:txBody>
      </p:sp>
      <p:sp>
        <p:nvSpPr>
          <p:cNvPr id="41" name="Content Placeholder 3">
            <a:extLst>
              <a:ext uri="{FF2B5EF4-FFF2-40B4-BE49-F238E27FC236}">
                <a16:creationId xmlns:a16="http://schemas.microsoft.com/office/drawing/2014/main" id="{F13E4244-4C70-4115-99F5-7345178D0FCE}"/>
              </a:ext>
            </a:extLst>
          </p:cNvPr>
          <p:cNvSpPr txBox="1">
            <a:spLocks/>
          </p:cNvSpPr>
          <p:nvPr/>
        </p:nvSpPr>
        <p:spPr>
          <a:xfrm>
            <a:off x="9361498" y="2676375"/>
            <a:ext cx="2543212" cy="2540916"/>
          </a:xfrm>
          <a:prstGeom prst="roundRect">
            <a:avLst/>
          </a:prstGeom>
          <a:solidFill>
            <a:schemeClr val="accent4">
              <a:lumMod val="20000"/>
              <a:lumOff val="80000"/>
            </a:schemeClr>
          </a:solidFill>
          <a:ln w="28575">
            <a:solidFill>
              <a:schemeClr val="accent4"/>
            </a:solidFill>
          </a:ln>
          <a:effectLst>
            <a:outerShdw blurRad="50800" dist="38100" dir="13500000" algn="br" rotWithShape="0">
              <a:prstClr val="black">
                <a:alpha val="40000"/>
              </a:prstClr>
            </a:outerShdw>
          </a:effectLst>
        </p:spPr>
        <p:txBody>
          <a:bodyPr numCol="1"/>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indent="0">
              <a:lnSpc>
                <a:spcPct val="100000"/>
              </a:lnSpc>
              <a:spcBef>
                <a:spcPts val="0"/>
              </a:spcBef>
              <a:spcAft>
                <a:spcPts val="0"/>
              </a:spcAft>
              <a:buNone/>
            </a:pPr>
            <a:r>
              <a:rPr lang="en-US" sz="1400" b="1" kern="0">
                <a:solidFill>
                  <a:srgbClr val="000000"/>
                </a:solidFill>
                <a:latin typeface="News Gothic MT" panose="020B0503020103020203" pitchFamily="34" charset="0"/>
              </a:rPr>
              <a:t>Primary end point:</a:t>
            </a:r>
            <a:r>
              <a:rPr lang="en-US" sz="1400" kern="0">
                <a:solidFill>
                  <a:srgbClr val="000000"/>
                </a:solidFill>
                <a:latin typeface="News Gothic MT" panose="020B0503020103020203" pitchFamily="34" charset="0"/>
              </a:rPr>
              <a:t> </a:t>
            </a:r>
          </a:p>
          <a:p>
            <a:pPr>
              <a:lnSpc>
                <a:spcPct val="100000"/>
              </a:lnSpc>
              <a:spcBef>
                <a:spcPts val="0"/>
              </a:spcBef>
              <a:spcAft>
                <a:spcPts val="0"/>
              </a:spcAft>
              <a:buClr>
                <a:schemeClr val="tx1"/>
              </a:buClr>
              <a:buFont typeface="Arial" panose="020B0604020202020204" pitchFamily="34" charset="0"/>
              <a:buChar char="•"/>
            </a:pPr>
            <a:r>
              <a:rPr lang="en-US" sz="1400" kern="0">
                <a:solidFill>
                  <a:srgbClr val="000000"/>
                </a:solidFill>
                <a:latin typeface="News Gothic MT" panose="020B0503020103020203" pitchFamily="34" charset="0"/>
              </a:rPr>
              <a:t>Radiographic PFS by central review</a:t>
            </a:r>
          </a:p>
          <a:p>
            <a:pPr marL="0" indent="0">
              <a:lnSpc>
                <a:spcPct val="100000"/>
              </a:lnSpc>
              <a:spcBef>
                <a:spcPts val="0"/>
              </a:spcBef>
              <a:spcAft>
                <a:spcPts val="0"/>
              </a:spcAft>
              <a:buNone/>
            </a:pPr>
            <a:endParaRPr lang="en-US" sz="800" kern="0">
              <a:solidFill>
                <a:srgbClr val="000000"/>
              </a:solidFill>
              <a:latin typeface="News Gothic MT" panose="020B0503020103020203" pitchFamily="34" charset="0"/>
            </a:endParaRPr>
          </a:p>
          <a:p>
            <a:pPr marL="0" indent="0">
              <a:lnSpc>
                <a:spcPct val="100000"/>
              </a:lnSpc>
              <a:spcBef>
                <a:spcPts val="0"/>
              </a:spcBef>
              <a:spcAft>
                <a:spcPts val="0"/>
              </a:spcAft>
              <a:buNone/>
            </a:pPr>
            <a:r>
              <a:rPr lang="en-US" sz="1400" b="1" kern="0">
                <a:solidFill>
                  <a:srgbClr val="000000"/>
                </a:solidFill>
                <a:latin typeface="News Gothic MT" panose="020B0503020103020203" pitchFamily="34" charset="0"/>
              </a:rPr>
              <a:t>Secondary end points: </a:t>
            </a:r>
          </a:p>
          <a:p>
            <a:pPr>
              <a:lnSpc>
                <a:spcPct val="100000"/>
              </a:lnSpc>
              <a:spcBef>
                <a:spcPts val="0"/>
              </a:spcBef>
              <a:spcAft>
                <a:spcPts val="0"/>
              </a:spcAft>
              <a:buClr>
                <a:schemeClr val="tx1"/>
              </a:buClr>
              <a:buFont typeface="Arial" panose="020B0604020202020204" pitchFamily="34" charset="0"/>
              <a:buChar char="•"/>
            </a:pPr>
            <a:r>
              <a:rPr lang="en-US" sz="1400" b="0" kern="0">
                <a:solidFill>
                  <a:srgbClr val="000000"/>
                </a:solidFill>
                <a:latin typeface="News Gothic MT" panose="020B0503020103020203" pitchFamily="34" charset="0"/>
              </a:rPr>
              <a:t>OS</a:t>
            </a:r>
          </a:p>
          <a:p>
            <a:pPr>
              <a:lnSpc>
                <a:spcPct val="100000"/>
              </a:lnSpc>
              <a:spcBef>
                <a:spcPts val="0"/>
              </a:spcBef>
              <a:spcAft>
                <a:spcPts val="0"/>
              </a:spcAft>
              <a:buClr>
                <a:schemeClr val="tx1"/>
              </a:buClr>
              <a:buFont typeface="Arial" panose="020B0604020202020204" pitchFamily="34" charset="0"/>
              <a:buChar char="•"/>
            </a:pPr>
            <a:r>
              <a:rPr lang="en-US" sz="1400" kern="0">
                <a:solidFill>
                  <a:srgbClr val="000000"/>
                </a:solidFill>
                <a:latin typeface="News Gothic MT" panose="020B0503020103020203" pitchFamily="34" charset="0"/>
              </a:rPr>
              <a:t>T</a:t>
            </a:r>
            <a:r>
              <a:rPr lang="en-US" sz="1400" b="0" kern="0">
                <a:solidFill>
                  <a:srgbClr val="000000"/>
                </a:solidFill>
                <a:latin typeface="News Gothic MT" panose="020B0503020103020203" pitchFamily="34" charset="0"/>
              </a:rPr>
              <a:t>ime to symptomatic progression</a:t>
            </a:r>
            <a:endParaRPr lang="en-US" sz="1400" kern="0">
              <a:solidFill>
                <a:srgbClr val="000000"/>
              </a:solidFill>
              <a:latin typeface="News Gothic MT" panose="020B0503020103020203" pitchFamily="34" charset="0"/>
            </a:endParaRPr>
          </a:p>
          <a:p>
            <a:pPr>
              <a:lnSpc>
                <a:spcPct val="100000"/>
              </a:lnSpc>
              <a:spcBef>
                <a:spcPts val="0"/>
              </a:spcBef>
              <a:spcAft>
                <a:spcPts val="0"/>
              </a:spcAft>
              <a:buClr>
                <a:schemeClr val="tx1"/>
              </a:buClr>
              <a:buFont typeface="Arial" panose="020B0604020202020204" pitchFamily="34" charset="0"/>
              <a:buChar char="•"/>
            </a:pPr>
            <a:r>
              <a:rPr lang="en-US" sz="1400" b="0" kern="0">
                <a:solidFill>
                  <a:srgbClr val="000000"/>
                </a:solidFill>
                <a:latin typeface="News Gothic MT" panose="020B0503020103020203" pitchFamily="34" charset="0"/>
              </a:rPr>
              <a:t>Time to cytotoxic chemotherapy</a:t>
            </a:r>
          </a:p>
          <a:p>
            <a:pPr marL="0" indent="0">
              <a:lnSpc>
                <a:spcPct val="100000"/>
              </a:lnSpc>
              <a:spcBef>
                <a:spcPts val="0"/>
              </a:spcBef>
              <a:spcAft>
                <a:spcPts val="0"/>
              </a:spcAft>
              <a:buNone/>
            </a:pPr>
            <a:endParaRPr lang="en-US" sz="1400" b="0" kern="0">
              <a:latin typeface="News Gothic MT" panose="020B0503020103020203" pitchFamily="34" charset="0"/>
            </a:endParaRPr>
          </a:p>
        </p:txBody>
      </p:sp>
      <p:sp>
        <p:nvSpPr>
          <p:cNvPr id="39" name="Text Box 45">
            <a:extLst>
              <a:ext uri="{FF2B5EF4-FFF2-40B4-BE49-F238E27FC236}">
                <a16:creationId xmlns:a16="http://schemas.microsoft.com/office/drawing/2014/main" id="{BD96F398-E5A7-4457-A47C-1403CE053620}"/>
              </a:ext>
            </a:extLst>
          </p:cNvPr>
          <p:cNvSpPr txBox="1">
            <a:spLocks noChangeArrowheads="1"/>
          </p:cNvSpPr>
          <p:nvPr/>
        </p:nvSpPr>
        <p:spPr bwMode="auto">
          <a:xfrm>
            <a:off x="193575" y="2512548"/>
            <a:ext cx="2651350" cy="3349050"/>
          </a:xfrm>
          <a:prstGeom prst="roundRect">
            <a:avLst/>
          </a:prstGeom>
          <a:solidFill>
            <a:schemeClr val="accent1">
              <a:lumMod val="20000"/>
              <a:lumOff val="80000"/>
            </a:schemeClr>
          </a:solidFill>
          <a:ln w="28575">
            <a:solidFill>
              <a:schemeClr val="accent1"/>
            </a:solidFill>
          </a:ln>
          <a:effectLst>
            <a:outerShdw blurRad="50800" dist="38100" dir="13500000" algn="br" rotWithShape="0">
              <a:prstClr val="black">
                <a:alpha val="40000"/>
              </a:prstClr>
            </a:outerShdw>
          </a:effectLst>
        </p:spPr>
        <p:txBody>
          <a:bodyPr wrap="square">
            <a:spAutoFit/>
          </a:bodyPr>
          <a:lstStyle>
            <a:defPPr>
              <a:defRPr lang="en-US"/>
            </a:defPPr>
            <a:lvl1pPr algn="ctr">
              <a:lnSpc>
                <a:spcPct val="100000"/>
              </a:lnSpc>
              <a:buClrTx/>
              <a:buFontTx/>
              <a:buNone/>
              <a:defRPr sz="1800" b="0">
                <a:solidFill>
                  <a:schemeClr val="bg1"/>
                </a:solidFill>
                <a:latin typeface="Calibri" panose="020F050202020403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GB" altLang="en-US" sz="1400" b="1" i="0" u="none" strike="noStrike" kern="1200" cap="none" spc="0" normalizeH="0" baseline="0" noProof="0">
                <a:ln>
                  <a:noFill/>
                </a:ln>
                <a:solidFill>
                  <a:srgbClr val="000000"/>
                </a:solidFill>
                <a:effectLst/>
                <a:uLnTx/>
                <a:uFillTx/>
                <a:latin typeface="News Gothic MT" panose="020B0503020103020203" pitchFamily="34" charset="0"/>
                <a:cs typeface="Arial" panose="020B0604020202020204" pitchFamily="34" charset="0"/>
              </a:rPr>
              <a:t>Key eligibility criteria:</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400" i="0" u="none" strike="noStrike" kern="1200" cap="none" spc="0" normalizeH="0" baseline="0" noProof="0">
                <a:ln>
                  <a:noFill/>
                </a:ln>
                <a:solidFill>
                  <a:srgbClr val="000000"/>
                </a:solidFill>
                <a:effectLst/>
                <a:uLnTx/>
                <a:uFillTx/>
                <a:latin typeface="News Gothic MT" panose="020B0503020103020203" pitchFamily="34" charset="0"/>
                <a:cs typeface="Arial" panose="020B0604020202020204" pitchFamily="34" charset="0"/>
              </a:rPr>
              <a:t>Patients with mCRPC</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400" i="0" u="none" strike="noStrike" kern="1200" cap="none" spc="0" normalizeH="0" baseline="0" noProof="0">
                <a:ln>
                  <a:noFill/>
                </a:ln>
                <a:solidFill>
                  <a:srgbClr val="000000"/>
                </a:solidFill>
                <a:effectLst/>
                <a:uLnTx/>
                <a:uFillTx/>
                <a:latin typeface="News Gothic MT" panose="020B0503020103020203" pitchFamily="34" charset="0"/>
                <a:cs typeface="Arial" panose="020B0604020202020204" pitchFamily="34" charset="0"/>
              </a:rPr>
              <a:t>N</a:t>
            </a:r>
            <a:r>
              <a:rPr kumimoji="0" lang="en-GB" altLang="en-US" sz="1400" b="0" i="0" u="none" strike="noStrike" kern="1200" cap="none" spc="0" normalizeH="0" baseline="0" noProof="0">
                <a:ln>
                  <a:noFill/>
                </a:ln>
                <a:solidFill>
                  <a:srgbClr val="000000"/>
                </a:solidFill>
                <a:effectLst/>
                <a:uLnTx/>
                <a:uFillTx/>
                <a:latin typeface="News Gothic MT" panose="020B0503020103020203" pitchFamily="34" charset="0"/>
                <a:cs typeface="Arial" panose="020B0604020202020204" pitchFamily="34" charset="0"/>
              </a:rPr>
              <a:t>o prior systemic tx for mCRPC</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altLang="en-US" sz="1400">
                <a:solidFill>
                  <a:srgbClr val="000000"/>
                </a:solidFill>
                <a:latin typeface="News Gothic MT" panose="020B0503020103020203" pitchFamily="34" charset="0"/>
                <a:cs typeface="Arial" panose="020B0604020202020204" pitchFamily="34" charset="0"/>
              </a:rPr>
              <a:t>N</a:t>
            </a:r>
            <a:r>
              <a:rPr kumimoji="0" lang="en-GB" altLang="en-US" sz="1400" b="0" i="0" u="none" strike="noStrike" kern="1200" cap="none" spc="0" normalizeH="0" baseline="0" noProof="0">
                <a:ln>
                  <a:noFill/>
                </a:ln>
                <a:solidFill>
                  <a:srgbClr val="000000"/>
                </a:solidFill>
                <a:effectLst/>
                <a:uLnTx/>
                <a:uFillTx/>
                <a:latin typeface="News Gothic MT" panose="020B0503020103020203" pitchFamily="34" charset="0"/>
                <a:cs typeface="Arial" panose="020B0604020202020204" pitchFamily="34" charset="0"/>
              </a:rPr>
              <a:t>o prior PARPi</a:t>
            </a:r>
            <a:endParaRPr lang="en-GB" altLang="en-US" sz="1400">
              <a:solidFill>
                <a:srgbClr val="000000"/>
              </a:solidFill>
              <a:latin typeface="News Gothic MT" panose="020B0503020103020203"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400" b="0" i="0" u="none" strike="noStrike" kern="1200" cap="none" spc="0" normalizeH="0" baseline="0" noProof="0">
                <a:ln>
                  <a:noFill/>
                </a:ln>
                <a:solidFill>
                  <a:srgbClr val="000000"/>
                </a:solidFill>
                <a:effectLst/>
                <a:uLnTx/>
                <a:uFillTx/>
                <a:latin typeface="News Gothic MT" panose="020B0503020103020203" pitchFamily="34" charset="0"/>
                <a:cs typeface="Arial" panose="020B0604020202020204" pitchFamily="34" charset="0"/>
              </a:rPr>
              <a:t>Prior AAP permitted for mCRPC if ≤4 mo</a:t>
            </a:r>
            <a:endParaRPr lang="en-GB" altLang="en-US" sz="1400">
              <a:solidFill>
                <a:srgbClr val="000000"/>
              </a:solidFill>
              <a:latin typeface="News Gothic MT" panose="020B0503020103020203"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400" b="0" i="0" u="none" strike="noStrike" kern="1200" cap="none" spc="0" normalizeH="0" baseline="0" noProof="0">
                <a:ln>
                  <a:noFill/>
                </a:ln>
                <a:solidFill>
                  <a:srgbClr val="000000"/>
                </a:solidFill>
                <a:effectLst/>
                <a:uLnTx/>
                <a:uFillTx/>
                <a:latin typeface="News Gothic MT" panose="020B0503020103020203" pitchFamily="34" charset="0"/>
                <a:cs typeface="Arial" panose="020B0604020202020204" pitchFamily="34" charset="0"/>
              </a:rPr>
              <a:t>BPI-SF worst pain score ≤3</a:t>
            </a:r>
            <a:endParaRPr lang="en-GB" altLang="en-US" sz="1400">
              <a:solidFill>
                <a:srgbClr val="000000"/>
              </a:solidFill>
              <a:latin typeface="News Gothic MT" panose="020B0503020103020203"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400" b="0" i="0" u="none" strike="noStrike" kern="1200" cap="none" spc="0" normalizeH="0" baseline="0" noProof="0">
                <a:ln>
                  <a:noFill/>
                </a:ln>
                <a:solidFill>
                  <a:srgbClr val="000000"/>
                </a:solidFill>
                <a:effectLst/>
                <a:uLnTx/>
                <a:uFillTx/>
                <a:latin typeface="News Gothic MT" panose="020B0503020103020203" pitchFamily="34" charset="0"/>
                <a:cs typeface="Arial" panose="020B0604020202020204" pitchFamily="34" charset="0"/>
              </a:rPr>
              <a:t>No uncontrolled HTN, severe/unstable angina, MI, or ischemia</a:t>
            </a:r>
            <a:endParaRPr lang="en-GB" altLang="en-US" sz="1400">
              <a:solidFill>
                <a:srgbClr val="000000"/>
              </a:solidFill>
              <a:latin typeface="News Gothic MT" panose="020B0503020103020203"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altLang="en-US" sz="1400" b="0">
                <a:solidFill>
                  <a:srgbClr val="000000"/>
                </a:solidFill>
                <a:latin typeface="News Gothic MT" panose="020B0503020103020203" pitchFamily="34" charset="0"/>
                <a:cs typeface="Arial" panose="020B0604020202020204" pitchFamily="34" charset="0"/>
              </a:rPr>
              <a:t>ECOG PS 0/1</a:t>
            </a:r>
            <a:endParaRPr kumimoji="0" lang="en-GB" altLang="en-US" sz="1400" b="0" i="0" u="none" strike="noStrike" kern="1200" cap="none" spc="0" normalizeH="0" baseline="0" noProof="0">
              <a:ln>
                <a:noFill/>
              </a:ln>
              <a:solidFill>
                <a:srgbClr val="000000"/>
              </a:solidFill>
              <a:effectLst/>
              <a:uLnTx/>
              <a:uFillTx/>
              <a:latin typeface="News Gothic MT" panose="020B0503020103020203" pitchFamily="34" charset="0"/>
              <a:cs typeface="Arial" panose="020B0604020202020204" pitchFamily="34" charset="0"/>
            </a:endParaRPr>
          </a:p>
          <a:p>
            <a:pPr eaLnBrk="0" fontAlgn="base" hangingPunct="0">
              <a:lnSpc>
                <a:spcPct val="100000"/>
              </a:lnSpc>
              <a:spcBef>
                <a:spcPct val="0"/>
              </a:spcBef>
              <a:spcAft>
                <a:spcPct val="0"/>
              </a:spcAft>
              <a:buClrTx/>
              <a:buNone/>
              <a:defRPr/>
            </a:pPr>
            <a:r>
              <a:rPr lang="en-GB" altLang="en-US" sz="1400">
                <a:solidFill>
                  <a:srgbClr val="000000"/>
                </a:solidFill>
                <a:latin typeface="News Gothic MT" panose="020B0503020103020203" pitchFamily="34" charset="0"/>
                <a:cs typeface="Arial" panose="020B0604020202020204" pitchFamily="34" charset="0"/>
              </a:rPr>
              <a:t>(N=670)</a:t>
            </a:r>
          </a:p>
        </p:txBody>
      </p:sp>
      <p:cxnSp>
        <p:nvCxnSpPr>
          <p:cNvPr id="36" name="Straight Arrow Connector 35">
            <a:extLst>
              <a:ext uri="{FF2B5EF4-FFF2-40B4-BE49-F238E27FC236}">
                <a16:creationId xmlns:a16="http://schemas.microsoft.com/office/drawing/2014/main" id="{7BD38A9F-2C51-6AF9-8CD2-1B532CE326FA}"/>
              </a:ext>
            </a:extLst>
          </p:cNvPr>
          <p:cNvCxnSpPr>
            <a:cxnSpLocks/>
            <a:endCxn id="22" idx="1"/>
          </p:cNvCxnSpPr>
          <p:nvPr/>
        </p:nvCxnSpPr>
        <p:spPr bwMode="auto">
          <a:xfrm>
            <a:off x="2839854" y="3467264"/>
            <a:ext cx="463533" cy="0"/>
          </a:xfrm>
          <a:prstGeom prst="straightConnector1">
            <a:avLst/>
          </a:prstGeom>
          <a:ln w="28575">
            <a:solidFill>
              <a:schemeClr val="accent1"/>
            </a:solidFill>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cxnSp>
        <p:nvCxnSpPr>
          <p:cNvPr id="42" name="Straight Arrow Connector 41">
            <a:extLst>
              <a:ext uri="{FF2B5EF4-FFF2-40B4-BE49-F238E27FC236}">
                <a16:creationId xmlns:a16="http://schemas.microsoft.com/office/drawing/2014/main" id="{6A73655D-41BB-4C3A-42B0-9AC751DBC83D}"/>
              </a:ext>
            </a:extLst>
          </p:cNvPr>
          <p:cNvCxnSpPr>
            <a:cxnSpLocks/>
            <a:endCxn id="21" idx="1"/>
          </p:cNvCxnSpPr>
          <p:nvPr/>
        </p:nvCxnSpPr>
        <p:spPr bwMode="auto">
          <a:xfrm>
            <a:off x="2839854" y="4808669"/>
            <a:ext cx="463531" cy="0"/>
          </a:xfrm>
          <a:prstGeom prst="straightConnector1">
            <a:avLst/>
          </a:prstGeom>
          <a:ln w="28575">
            <a:solidFill>
              <a:schemeClr val="accent1"/>
            </a:solidFill>
            <a:tailEnd type="triangle"/>
          </a:ln>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cxnSp>
      <p:sp>
        <p:nvSpPr>
          <p:cNvPr id="60" name="Rectangle 49">
            <a:extLst>
              <a:ext uri="{FF2B5EF4-FFF2-40B4-BE49-F238E27FC236}">
                <a16:creationId xmlns:a16="http://schemas.microsoft.com/office/drawing/2014/main" id="{34F68D9F-FFB6-A3C4-03C7-56179BD4CBF2}"/>
              </a:ext>
            </a:extLst>
          </p:cNvPr>
          <p:cNvSpPr>
            <a:spLocks noChangeArrowheads="1"/>
          </p:cNvSpPr>
          <p:nvPr/>
        </p:nvSpPr>
        <p:spPr bwMode="auto">
          <a:xfrm>
            <a:off x="6135034" y="4254716"/>
            <a:ext cx="3028450" cy="380284"/>
          </a:xfrm>
          <a:prstGeom prst="roundRect">
            <a:avLst/>
          </a:prstGeom>
          <a:solidFill>
            <a:schemeClr val="accent2">
              <a:lumMod val="20000"/>
              <a:lumOff val="80000"/>
            </a:schemeClr>
          </a:solidFill>
          <a:ln w="28575">
            <a:solidFill>
              <a:schemeClr val="accent2"/>
            </a:solidFill>
          </a:ln>
          <a:effectLst>
            <a:outerShdw blurRad="50800" dist="38100" dir="13500000" algn="br" rotWithShape="0">
              <a:prstClr val="black">
                <a:alpha val="40000"/>
              </a:prstClr>
            </a:outerShdw>
          </a:effectLst>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chemeClr val="tx1"/>
                </a:solidFill>
                <a:effectLst/>
                <a:uLnTx/>
                <a:uFillTx/>
                <a:latin typeface="News Gothic MT" panose="020B0503020103020203" pitchFamily="34" charset="0"/>
                <a:ea typeface="+mn-ea"/>
                <a:cs typeface="Arial" panose="020B0604020202020204" pitchFamily="34" charset="0"/>
              </a:rPr>
              <a:t>Niraparib</a:t>
            </a:r>
            <a:r>
              <a:rPr kumimoji="0" lang="en-US" altLang="en-US" sz="1400" b="0" i="0" u="none" strike="noStrike" kern="1200" cap="none" spc="0" normalizeH="0" baseline="0" noProof="0">
                <a:ln>
                  <a:noFill/>
                </a:ln>
                <a:solidFill>
                  <a:schemeClr val="tx1"/>
                </a:solidFill>
                <a:effectLst/>
                <a:uLnTx/>
                <a:uFillTx/>
                <a:latin typeface="News Gothic MT" panose="020B0503020103020203" pitchFamily="34" charset="0"/>
                <a:ea typeface="+mn-ea"/>
                <a:cs typeface="Arial" panose="020B0604020202020204" pitchFamily="34" charset="0"/>
              </a:rPr>
              <a:t> 200 mg PO QD + </a:t>
            </a:r>
            <a:r>
              <a:rPr kumimoji="0" lang="en-US" altLang="en-US" sz="1400" b="1" i="0" u="none" strike="noStrike" kern="1200" cap="none" spc="0" normalizeH="0" baseline="0" noProof="0">
                <a:ln>
                  <a:noFill/>
                </a:ln>
                <a:solidFill>
                  <a:schemeClr val="tx1"/>
                </a:solidFill>
                <a:effectLst/>
                <a:uLnTx/>
                <a:uFillTx/>
                <a:latin typeface="News Gothic MT" panose="020B0503020103020203" pitchFamily="34" charset="0"/>
                <a:ea typeface="+mn-ea"/>
                <a:cs typeface="Arial" panose="020B0604020202020204" pitchFamily="34" charset="0"/>
              </a:rPr>
              <a:t>AAP</a:t>
            </a:r>
            <a:r>
              <a:rPr kumimoji="0" lang="en-US" altLang="en-US" sz="1400" b="1" i="0" u="none" strike="noStrike" kern="1200" cap="none" spc="0" normalizeH="0" baseline="30000" noProof="0">
                <a:ln>
                  <a:noFill/>
                </a:ln>
                <a:solidFill>
                  <a:schemeClr val="tx1"/>
                </a:solidFill>
                <a:effectLst/>
                <a:uLnTx/>
                <a:uFillTx/>
                <a:latin typeface="News Gothic MT" panose="020B0503020103020203" pitchFamily="34" charset="0"/>
                <a:ea typeface="+mn-ea"/>
                <a:cs typeface="Arial" panose="020B0604020202020204" pitchFamily="34" charset="0"/>
              </a:rPr>
              <a:t>b</a:t>
            </a:r>
            <a:endParaRPr kumimoji="0" lang="en-US" altLang="en-US" sz="1400" b="0" i="0" u="none" strike="noStrike" kern="1200" cap="none" spc="0" normalizeH="0" baseline="30000" noProof="0">
              <a:ln>
                <a:noFill/>
              </a:ln>
              <a:solidFill>
                <a:schemeClr val="tx1"/>
              </a:solidFill>
              <a:effectLst/>
              <a:uLnTx/>
              <a:uFillTx/>
              <a:latin typeface="News Gothic MT" panose="020B0503020103020203" pitchFamily="34" charset="0"/>
              <a:ea typeface="+mn-ea"/>
              <a:cs typeface="Arial" panose="020B0604020202020204" pitchFamily="34" charset="0"/>
            </a:endParaRPr>
          </a:p>
        </p:txBody>
      </p:sp>
      <p:sp>
        <p:nvSpPr>
          <p:cNvPr id="61" name="Rectangle 50">
            <a:extLst>
              <a:ext uri="{FF2B5EF4-FFF2-40B4-BE49-F238E27FC236}">
                <a16:creationId xmlns:a16="http://schemas.microsoft.com/office/drawing/2014/main" id="{64E1E949-2159-5CA0-A5F9-105015D61860}"/>
              </a:ext>
            </a:extLst>
          </p:cNvPr>
          <p:cNvSpPr>
            <a:spLocks noChangeArrowheads="1"/>
          </p:cNvSpPr>
          <p:nvPr/>
        </p:nvSpPr>
        <p:spPr bwMode="auto">
          <a:xfrm>
            <a:off x="6139183" y="4789233"/>
            <a:ext cx="3028450" cy="318325"/>
          </a:xfrm>
          <a:prstGeom prst="roundRect">
            <a:avLst/>
          </a:prstGeom>
          <a:solidFill>
            <a:schemeClr val="accent5">
              <a:lumMod val="20000"/>
              <a:lumOff val="80000"/>
            </a:schemeClr>
          </a:solidFill>
          <a:ln w="28575">
            <a:solidFill>
              <a:schemeClr val="accent5"/>
            </a:solidFill>
          </a:ln>
          <a:effectLst>
            <a:outerShdw blurRad="50800" dist="38100" dir="13500000" algn="br" rotWithShape="0">
              <a:prstClr val="black">
                <a:alpha val="40000"/>
              </a:prstClr>
            </a:outerShdw>
          </a:effectLst>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chemeClr val="tx1"/>
                </a:solidFill>
                <a:effectLst/>
                <a:uLnTx/>
                <a:uFillTx/>
                <a:latin typeface="News Gothic MT" panose="020B0503020103020203" pitchFamily="34" charset="0"/>
                <a:ea typeface="+mn-ea"/>
                <a:cs typeface="Arial" panose="020B0604020202020204" pitchFamily="34" charset="0"/>
              </a:rPr>
              <a:t>Placebo </a:t>
            </a:r>
            <a:r>
              <a:rPr kumimoji="0" lang="en-US" altLang="en-US" sz="1400" b="0" i="0" u="none" strike="noStrike" kern="1200" cap="none" spc="0" normalizeH="0" baseline="0" noProof="0">
                <a:ln>
                  <a:noFill/>
                </a:ln>
                <a:solidFill>
                  <a:schemeClr val="tx1"/>
                </a:solidFill>
                <a:effectLst/>
                <a:uLnTx/>
                <a:uFillTx/>
                <a:latin typeface="News Gothic MT" panose="020B0503020103020203" pitchFamily="34" charset="0"/>
                <a:ea typeface="+mn-ea"/>
                <a:cs typeface="Arial" panose="020B0604020202020204" pitchFamily="34" charset="0"/>
              </a:rPr>
              <a:t>PO QD + </a:t>
            </a:r>
            <a:r>
              <a:rPr kumimoji="0" lang="en-US" altLang="en-US" sz="1400" b="1" i="0" u="none" strike="noStrike" kern="1200" cap="none" spc="0" normalizeH="0" baseline="0" noProof="0">
                <a:ln>
                  <a:noFill/>
                </a:ln>
                <a:solidFill>
                  <a:schemeClr val="tx1"/>
                </a:solidFill>
                <a:effectLst/>
                <a:uLnTx/>
                <a:uFillTx/>
                <a:latin typeface="News Gothic MT" panose="020B0503020103020203" pitchFamily="34" charset="0"/>
                <a:ea typeface="+mn-ea"/>
                <a:cs typeface="Arial" panose="020B0604020202020204" pitchFamily="34" charset="0"/>
              </a:rPr>
              <a:t>AAP</a:t>
            </a:r>
            <a:r>
              <a:rPr lang="en-US" altLang="en-US" sz="1400" b="1" baseline="30000">
                <a:solidFill>
                  <a:schemeClr val="tx1"/>
                </a:solidFill>
                <a:latin typeface="News Gothic MT" panose="020B0503020103020203" pitchFamily="34" charset="0"/>
                <a:ea typeface="+mn-ea"/>
                <a:cs typeface="Arial" panose="020B0604020202020204" pitchFamily="34" charset="0"/>
              </a:rPr>
              <a:t>b</a:t>
            </a:r>
            <a:endParaRPr kumimoji="0" lang="en-US" altLang="en-US" sz="1400" b="0" i="0" u="none" strike="noStrike" kern="1200" cap="none" spc="0" normalizeH="0" baseline="0" noProof="0">
              <a:ln>
                <a:noFill/>
              </a:ln>
              <a:solidFill>
                <a:schemeClr val="tx1"/>
              </a:solidFill>
              <a:effectLst/>
              <a:uLnTx/>
              <a:uFillTx/>
              <a:latin typeface="News Gothic MT" panose="020B0503020103020203" pitchFamily="34" charset="0"/>
              <a:ea typeface="+mn-ea"/>
              <a:cs typeface="Arial" panose="020B0604020202020204" pitchFamily="34" charset="0"/>
            </a:endParaRPr>
          </a:p>
        </p:txBody>
      </p:sp>
    </p:spTree>
    <p:extLst>
      <p:ext uri="{BB962C8B-B14F-4D97-AF65-F5344CB8AC3E}">
        <p14:creationId xmlns:p14="http://schemas.microsoft.com/office/powerpoint/2010/main" val="2367444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2E5D3-420D-7541-B58C-5C16B01AE018}"/>
              </a:ext>
            </a:extLst>
          </p:cNvPr>
          <p:cNvSpPr>
            <a:spLocks noGrp="1"/>
          </p:cNvSpPr>
          <p:nvPr>
            <p:ph type="title"/>
          </p:nvPr>
        </p:nvSpPr>
        <p:spPr/>
        <p:txBody>
          <a:bodyPr/>
          <a:lstStyle/>
          <a:p>
            <a:r>
              <a:rPr lang="en-US"/>
              <a:t>MAGNITUDE: Investigator Conclusions</a:t>
            </a:r>
          </a:p>
        </p:txBody>
      </p:sp>
      <p:sp>
        <p:nvSpPr>
          <p:cNvPr id="8" name="Text Placeholder 7">
            <a:extLst>
              <a:ext uri="{FF2B5EF4-FFF2-40B4-BE49-F238E27FC236}">
                <a16:creationId xmlns:a16="http://schemas.microsoft.com/office/drawing/2014/main" id="{DD329CDE-A95A-CEF8-78F5-23B17E6E34D9}"/>
              </a:ext>
            </a:extLst>
          </p:cNvPr>
          <p:cNvSpPr>
            <a:spLocks noGrp="1"/>
          </p:cNvSpPr>
          <p:nvPr>
            <p:ph type="body" sz="quarter" idx="12"/>
          </p:nvPr>
        </p:nvSpPr>
        <p:spPr>
          <a:xfrm>
            <a:off x="193575" y="6421193"/>
            <a:ext cx="2959143" cy="307777"/>
          </a:xfrm>
        </p:spPr>
        <p:txBody>
          <a:bodyPr/>
          <a:lstStyle/>
          <a:p>
            <a:r>
              <a:rPr lang="en-US"/>
              <a:t>IDMC = independent data monitoring committee.</a:t>
            </a:r>
          </a:p>
          <a:p>
            <a:r>
              <a:rPr lang="en-US"/>
              <a:t>Chi et al, 2022.</a:t>
            </a:r>
          </a:p>
        </p:txBody>
      </p:sp>
      <p:sp>
        <p:nvSpPr>
          <p:cNvPr id="3" name="Content Placeholder 2">
            <a:extLst>
              <a:ext uri="{FF2B5EF4-FFF2-40B4-BE49-F238E27FC236}">
                <a16:creationId xmlns:a16="http://schemas.microsoft.com/office/drawing/2014/main" id="{E36A1A1C-D7A5-624C-9F82-D573AA5843B8}"/>
              </a:ext>
            </a:extLst>
          </p:cNvPr>
          <p:cNvSpPr>
            <a:spLocks noGrp="1"/>
          </p:cNvSpPr>
          <p:nvPr>
            <p:ph idx="1"/>
          </p:nvPr>
        </p:nvSpPr>
        <p:spPr>
          <a:xfrm>
            <a:off x="511969" y="1262969"/>
            <a:ext cx="11168061" cy="4373563"/>
          </a:xfrm>
        </p:spPr>
        <p:txBody>
          <a:bodyPr>
            <a:noAutofit/>
          </a:bodyPr>
          <a:lstStyle/>
          <a:p>
            <a:pPr>
              <a:spcAft>
                <a:spcPts val="400"/>
              </a:spcAft>
            </a:pPr>
            <a:r>
              <a:rPr lang="en-US" sz="2000"/>
              <a:t>In this multicohort phase 3 trial, addition of niraparib to first-line AAP significantly prolonged rPFS vs placebo + AAP in patients with mCRPC and HRR gene alterations</a:t>
            </a:r>
          </a:p>
          <a:p>
            <a:pPr lvl="1">
              <a:spcAft>
                <a:spcPts val="400"/>
              </a:spcAft>
            </a:pPr>
            <a:r>
              <a:rPr lang="en-US" sz="1800"/>
              <a:t>Risk of progression or death significantly reduced by 47% in BRCA1/2-mutated subgroup and by 27% in all HRR BM-positive patients</a:t>
            </a:r>
          </a:p>
          <a:p>
            <a:pPr>
              <a:spcAft>
                <a:spcPts val="400"/>
              </a:spcAft>
            </a:pPr>
            <a:r>
              <a:rPr lang="en-US" sz="2000"/>
              <a:t>Prespecified futility analysis found no benefit with addition of niraparib to AAP in patients who were HRR BM-negative, and IDMC stopped enrollment of this cohort</a:t>
            </a:r>
          </a:p>
          <a:p>
            <a:pPr>
              <a:spcAft>
                <a:spcPts val="400"/>
              </a:spcAft>
            </a:pPr>
            <a:r>
              <a:rPr lang="en-US" sz="2000"/>
              <a:t>Niraparib + AAP improved other clinical outcomes vs placebo + AAP in HRR BM-positive cohort</a:t>
            </a:r>
          </a:p>
          <a:p>
            <a:pPr lvl="1">
              <a:spcAft>
                <a:spcPts val="400"/>
              </a:spcAft>
            </a:pPr>
            <a:r>
              <a:rPr lang="en-US" sz="1800"/>
              <a:t>Time to cytotoxic CT, time to symptomatic progression, time to PSA progression,                and ORR improved</a:t>
            </a:r>
          </a:p>
          <a:p>
            <a:pPr>
              <a:spcAft>
                <a:spcPts val="400"/>
              </a:spcAft>
            </a:pPr>
            <a:r>
              <a:rPr lang="en-US" sz="2000"/>
              <a:t>HRQOL maintained with niraparib + AAP in HRR BM-positive cohort</a:t>
            </a:r>
          </a:p>
          <a:p>
            <a:pPr>
              <a:spcAft>
                <a:spcPts val="400"/>
              </a:spcAft>
            </a:pPr>
            <a:r>
              <a:rPr lang="en-US" sz="2000"/>
              <a:t>No new safety signals identified</a:t>
            </a:r>
          </a:p>
          <a:p>
            <a:pPr>
              <a:spcAft>
                <a:spcPts val="400"/>
              </a:spcAft>
            </a:pPr>
            <a:r>
              <a:rPr lang="en-US" sz="2000"/>
              <a:t>Investigators concluded that findings support use of niraparib + AAP as first-line treatment option for patients with mCRPC and HRR gene alterations, underscoring need to test for HRR gene alterations in this patient population</a:t>
            </a:r>
          </a:p>
        </p:txBody>
      </p:sp>
    </p:spTree>
    <p:extLst>
      <p:ext uri="{BB962C8B-B14F-4D97-AF65-F5344CB8AC3E}">
        <p14:creationId xmlns:p14="http://schemas.microsoft.com/office/powerpoint/2010/main" val="2278781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EDBF73-6E13-A37A-6B39-B6E7A8DAC38F}"/>
              </a:ext>
            </a:extLst>
          </p:cNvPr>
          <p:cNvSpPr>
            <a:spLocks noGrp="1"/>
          </p:cNvSpPr>
          <p:nvPr>
            <p:ph type="title"/>
          </p:nvPr>
        </p:nvSpPr>
        <p:spPr/>
        <p:txBody>
          <a:bodyPr/>
          <a:lstStyle/>
          <a:p>
            <a:r>
              <a:rPr lang="en-US"/>
              <a:t>Conclusions for mCRPC</a:t>
            </a:r>
          </a:p>
        </p:txBody>
      </p:sp>
      <p:sp>
        <p:nvSpPr>
          <p:cNvPr id="9" name="Text Placeholder 8">
            <a:extLst>
              <a:ext uri="{FF2B5EF4-FFF2-40B4-BE49-F238E27FC236}">
                <a16:creationId xmlns:a16="http://schemas.microsoft.com/office/drawing/2014/main" id="{7EF1F7EE-435F-FEA2-5F00-55021A32C03C}"/>
              </a:ext>
            </a:extLst>
          </p:cNvPr>
          <p:cNvSpPr>
            <a:spLocks noGrp="1"/>
          </p:cNvSpPr>
          <p:nvPr>
            <p:ph type="body" sz="quarter" idx="12"/>
          </p:nvPr>
        </p:nvSpPr>
        <p:spPr>
          <a:xfrm>
            <a:off x="193575" y="6421193"/>
            <a:ext cx="1992533" cy="307777"/>
          </a:xfrm>
        </p:spPr>
        <p:txBody>
          <a:bodyPr/>
          <a:lstStyle/>
          <a:p>
            <a:r>
              <a:rPr lang="en-US"/>
              <a:t>CAR = chimeric antigen receptor.</a:t>
            </a:r>
          </a:p>
          <a:p>
            <a:r>
              <a:rPr lang="en-US"/>
              <a:t>NCCN, 2022, </a:t>
            </a:r>
          </a:p>
        </p:txBody>
      </p:sp>
      <p:sp>
        <p:nvSpPr>
          <p:cNvPr id="8" name="Content Placeholder 7">
            <a:extLst>
              <a:ext uri="{FF2B5EF4-FFF2-40B4-BE49-F238E27FC236}">
                <a16:creationId xmlns:a16="http://schemas.microsoft.com/office/drawing/2014/main" id="{F129816D-B7AB-3C61-4D2A-49560B37C2CC}"/>
              </a:ext>
            </a:extLst>
          </p:cNvPr>
          <p:cNvSpPr>
            <a:spLocks noGrp="1"/>
          </p:cNvSpPr>
          <p:nvPr>
            <p:ph idx="1"/>
          </p:nvPr>
        </p:nvSpPr>
        <p:spPr/>
        <p:txBody>
          <a:bodyPr/>
          <a:lstStyle/>
          <a:p>
            <a:r>
              <a:rPr lang="en-US"/>
              <a:t>Once castration resistance develops, sequencing is dictated by the following:</a:t>
            </a:r>
          </a:p>
          <a:p>
            <a:pPr lvl="1"/>
            <a:r>
              <a:rPr lang="en-US" sz="2400"/>
              <a:t>Pace of disease</a:t>
            </a:r>
          </a:p>
          <a:p>
            <a:pPr lvl="1"/>
            <a:r>
              <a:rPr lang="en-US" sz="2400"/>
              <a:t>Bone only vs soft tissue (radium-223)</a:t>
            </a:r>
          </a:p>
          <a:p>
            <a:pPr lvl="1"/>
            <a:r>
              <a:rPr lang="en-US" sz="2400"/>
              <a:t>DNA sequencing results</a:t>
            </a:r>
          </a:p>
          <a:p>
            <a:pPr lvl="1"/>
            <a:r>
              <a:rPr lang="en-US" sz="2400"/>
              <a:t>PSMA PET scan results (</a:t>
            </a:r>
            <a:r>
              <a:rPr lang="en-US" sz="2400" baseline="30000"/>
              <a:t>177</a:t>
            </a:r>
            <a:r>
              <a:rPr lang="en-US" sz="2400"/>
              <a:t>Lu-PSMA-617)</a:t>
            </a:r>
          </a:p>
          <a:p>
            <a:endParaRPr lang="en-US"/>
          </a:p>
          <a:p>
            <a:r>
              <a:rPr lang="en-US"/>
              <a:t>CLINICAL TRIALS are almost ALWAYS a good option!</a:t>
            </a:r>
          </a:p>
          <a:p>
            <a:pPr lvl="1"/>
            <a:r>
              <a:rPr lang="en-US" sz="2400"/>
              <a:t>CAR T, BiTE antibody therapy, engineering the immune system towards a target</a:t>
            </a:r>
          </a:p>
        </p:txBody>
      </p:sp>
    </p:spTree>
    <p:extLst>
      <p:ext uri="{BB962C8B-B14F-4D97-AF65-F5344CB8AC3E}">
        <p14:creationId xmlns:p14="http://schemas.microsoft.com/office/powerpoint/2010/main" val="19331889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30073D-0EE6-4F14-A317-D7483D3CF346}"/>
              </a:ext>
            </a:extLst>
          </p:cNvPr>
          <p:cNvSpPr>
            <a:spLocks noGrp="1"/>
          </p:cNvSpPr>
          <p:nvPr>
            <p:ph type="title"/>
          </p:nvPr>
        </p:nvSpPr>
        <p:spPr>
          <a:xfrm>
            <a:off x="609599" y="345413"/>
            <a:ext cx="11325793" cy="646331"/>
          </a:xfrm>
        </p:spPr>
        <p:txBody>
          <a:bodyPr>
            <a:noAutofit/>
          </a:bodyPr>
          <a:lstStyle/>
          <a:p>
            <a:r>
              <a:rPr lang="en-US" sz="2900"/>
              <a:t>Drug-to-Drug Interactions and the Role of Multidisciplinary Care </a:t>
            </a:r>
          </a:p>
        </p:txBody>
      </p:sp>
      <p:sp>
        <p:nvSpPr>
          <p:cNvPr id="4" name="Text Placeholder 3">
            <a:extLst>
              <a:ext uri="{FF2B5EF4-FFF2-40B4-BE49-F238E27FC236}">
                <a16:creationId xmlns:a16="http://schemas.microsoft.com/office/drawing/2014/main" id="{110DF06E-2E9E-D715-6488-8B2471B13F37}"/>
              </a:ext>
            </a:extLst>
          </p:cNvPr>
          <p:cNvSpPr>
            <a:spLocks noGrp="1"/>
          </p:cNvSpPr>
          <p:nvPr>
            <p:ph type="body" sz="quarter" idx="12"/>
          </p:nvPr>
        </p:nvSpPr>
        <p:spPr>
          <a:xfrm>
            <a:off x="193575" y="6421193"/>
            <a:ext cx="2479846" cy="307777"/>
          </a:xfrm>
        </p:spPr>
        <p:txBody>
          <a:bodyPr/>
          <a:lstStyle/>
          <a:p>
            <a:r>
              <a:rPr lang="en-US"/>
              <a:t>Images courtesy of Microsoft PowerPoint.</a:t>
            </a:r>
          </a:p>
          <a:p>
            <a:r>
              <a:rPr lang="en-US"/>
              <a:t>Spratt et al, 2021.</a:t>
            </a:r>
          </a:p>
        </p:txBody>
      </p:sp>
      <p:pic>
        <p:nvPicPr>
          <p:cNvPr id="7" name="Picture Placeholder 6" descr="Assorted pills and capsules">
            <a:extLst>
              <a:ext uri="{FF2B5EF4-FFF2-40B4-BE49-F238E27FC236}">
                <a16:creationId xmlns:a16="http://schemas.microsoft.com/office/drawing/2014/main" id="{464AA7BE-98C4-4324-8E99-B8329EC5B31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7876" y="2095931"/>
            <a:ext cx="5199053" cy="3463893"/>
          </a:xfrm>
        </p:spPr>
      </p:pic>
      <p:pic>
        <p:nvPicPr>
          <p:cNvPr id="5" name="Picture 4" descr="Healthcare colleagues meeting">
            <a:extLst>
              <a:ext uri="{FF2B5EF4-FFF2-40B4-BE49-F238E27FC236}">
                <a16:creationId xmlns:a16="http://schemas.microsoft.com/office/drawing/2014/main" id="{ECCFBDA9-E299-04D6-CE98-9BFAE76BBB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5512" y="2095931"/>
            <a:ext cx="5989880" cy="3463893"/>
          </a:xfrm>
          <a:prstGeom prst="rect">
            <a:avLst/>
          </a:prstGeom>
        </p:spPr>
      </p:pic>
    </p:spTree>
    <p:extLst>
      <p:ext uri="{BB962C8B-B14F-4D97-AF65-F5344CB8AC3E}">
        <p14:creationId xmlns:p14="http://schemas.microsoft.com/office/powerpoint/2010/main" val="2024986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540A0-95ED-1C1E-2975-D601C0FA7DF9}"/>
              </a:ext>
            </a:extLst>
          </p:cNvPr>
          <p:cNvSpPr>
            <a:spLocks noGrp="1"/>
          </p:cNvSpPr>
          <p:nvPr>
            <p:ph type="title"/>
          </p:nvPr>
        </p:nvSpPr>
        <p:spPr/>
        <p:txBody>
          <a:bodyPr/>
          <a:lstStyle/>
          <a:p>
            <a:r>
              <a:rPr lang="en-US"/>
              <a:t>Strategies to Manage Drug-to-Drug Interactions</a:t>
            </a:r>
          </a:p>
        </p:txBody>
      </p:sp>
      <p:sp>
        <p:nvSpPr>
          <p:cNvPr id="3" name="Text Placeholder 2">
            <a:extLst>
              <a:ext uri="{FF2B5EF4-FFF2-40B4-BE49-F238E27FC236}">
                <a16:creationId xmlns:a16="http://schemas.microsoft.com/office/drawing/2014/main" id="{ED5C28B9-EF01-C718-26C3-495E6B92EEA7}"/>
              </a:ext>
            </a:extLst>
          </p:cNvPr>
          <p:cNvSpPr>
            <a:spLocks noGrp="1"/>
          </p:cNvSpPr>
          <p:nvPr>
            <p:ph type="body" sz="quarter" idx="12"/>
          </p:nvPr>
        </p:nvSpPr>
        <p:spPr>
          <a:xfrm>
            <a:off x="193575" y="6575082"/>
            <a:ext cx="904094" cy="153888"/>
          </a:xfrm>
        </p:spPr>
        <p:txBody>
          <a:bodyPr/>
          <a:lstStyle/>
          <a:p>
            <a:r>
              <a:rPr lang="en-US"/>
              <a:t>MSKCC, 2022. </a:t>
            </a:r>
          </a:p>
        </p:txBody>
      </p:sp>
      <p:sp>
        <p:nvSpPr>
          <p:cNvPr id="4" name="Content Placeholder 3">
            <a:extLst>
              <a:ext uri="{FF2B5EF4-FFF2-40B4-BE49-F238E27FC236}">
                <a16:creationId xmlns:a16="http://schemas.microsoft.com/office/drawing/2014/main" id="{1FDDD83D-B6DA-42B9-6170-0A5C8AECF967}"/>
              </a:ext>
            </a:extLst>
          </p:cNvPr>
          <p:cNvSpPr>
            <a:spLocks noGrp="1"/>
          </p:cNvSpPr>
          <p:nvPr>
            <p:ph idx="1"/>
          </p:nvPr>
        </p:nvSpPr>
        <p:spPr>
          <a:xfrm>
            <a:off x="609599" y="1604926"/>
            <a:ext cx="5747657" cy="4373563"/>
          </a:xfrm>
        </p:spPr>
        <p:txBody>
          <a:bodyPr/>
          <a:lstStyle/>
          <a:p>
            <a:r>
              <a:rPr lang="en-US"/>
              <a:t>Empowering patients to know their med list and keep it updated</a:t>
            </a:r>
          </a:p>
          <a:p>
            <a:pPr marL="0" indent="0">
              <a:buNone/>
            </a:pPr>
            <a:endParaRPr lang="en-US"/>
          </a:p>
          <a:p>
            <a:r>
              <a:rPr lang="en-US">
                <a:latin typeface="News Gothic MT"/>
              </a:rPr>
              <a:t>Food and herbal supplements</a:t>
            </a:r>
          </a:p>
          <a:p>
            <a:endParaRPr lang="en-US">
              <a:latin typeface="News Gothic MT"/>
            </a:endParaRPr>
          </a:p>
          <a:p>
            <a:r>
              <a:rPr lang="en-US">
                <a:latin typeface="News Gothic MT"/>
                <a:hlinkClick r:id="rId2"/>
              </a:rPr>
              <a:t>www.allaboutherbs.com</a:t>
            </a:r>
            <a:r>
              <a:rPr lang="en-US">
                <a:latin typeface="News Gothic MT"/>
              </a:rPr>
              <a:t> </a:t>
            </a:r>
          </a:p>
          <a:p>
            <a:endParaRPr lang="en-US">
              <a:latin typeface="News Gothic MT"/>
            </a:endParaRPr>
          </a:p>
          <a:p>
            <a:pPr marL="0" indent="0">
              <a:buNone/>
            </a:pPr>
            <a:endParaRPr lang="en-US">
              <a:latin typeface="News Gothic MT"/>
            </a:endParaRPr>
          </a:p>
          <a:p>
            <a:pPr marL="0" indent="0">
              <a:buNone/>
            </a:pPr>
            <a:endParaRPr lang="en-US"/>
          </a:p>
        </p:txBody>
      </p:sp>
      <p:pic>
        <p:nvPicPr>
          <p:cNvPr id="7" name="Picture 6">
            <a:extLst>
              <a:ext uri="{FF2B5EF4-FFF2-40B4-BE49-F238E27FC236}">
                <a16:creationId xmlns:a16="http://schemas.microsoft.com/office/drawing/2014/main" id="{F168C857-60E7-4A3B-BEE2-CF29614B4842}"/>
              </a:ext>
            </a:extLst>
          </p:cNvPr>
          <p:cNvPicPr>
            <a:picLocks noChangeAspect="1"/>
          </p:cNvPicPr>
          <p:nvPr/>
        </p:nvPicPr>
        <p:blipFill>
          <a:blip r:embed="rId3"/>
          <a:stretch>
            <a:fillRect/>
          </a:stretch>
        </p:blipFill>
        <p:spPr>
          <a:xfrm>
            <a:off x="6965540" y="1401310"/>
            <a:ext cx="3615375" cy="4055380"/>
          </a:xfrm>
          <a:prstGeom prst="rect">
            <a:avLst/>
          </a:prstGeom>
        </p:spPr>
      </p:pic>
    </p:spTree>
    <p:extLst>
      <p:ext uri="{BB962C8B-B14F-4D97-AF65-F5344CB8AC3E}">
        <p14:creationId xmlns:p14="http://schemas.microsoft.com/office/powerpoint/2010/main" val="17511821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2850F-80F0-410F-A92B-A4BFE8D36E8B}"/>
              </a:ext>
            </a:extLst>
          </p:cNvPr>
          <p:cNvSpPr>
            <a:spLocks noGrp="1"/>
          </p:cNvSpPr>
          <p:nvPr>
            <p:ph type="title"/>
          </p:nvPr>
        </p:nvSpPr>
        <p:spPr/>
        <p:txBody>
          <a:bodyPr/>
          <a:lstStyle/>
          <a:p>
            <a:r>
              <a:rPr lang="en-US"/>
              <a:t>Food-to-Drug Interactions </a:t>
            </a:r>
          </a:p>
        </p:txBody>
      </p:sp>
      <p:sp>
        <p:nvSpPr>
          <p:cNvPr id="3" name="Text Placeholder 2">
            <a:extLst>
              <a:ext uri="{FF2B5EF4-FFF2-40B4-BE49-F238E27FC236}">
                <a16:creationId xmlns:a16="http://schemas.microsoft.com/office/drawing/2014/main" id="{E50C61EE-DE62-496C-82AB-16E69A18BA37}"/>
              </a:ext>
            </a:extLst>
          </p:cNvPr>
          <p:cNvSpPr>
            <a:spLocks noGrp="1"/>
          </p:cNvSpPr>
          <p:nvPr>
            <p:ph type="body" sz="quarter" idx="12"/>
          </p:nvPr>
        </p:nvSpPr>
        <p:spPr>
          <a:xfrm>
            <a:off x="193575" y="6421193"/>
            <a:ext cx="3489738" cy="307777"/>
          </a:xfrm>
        </p:spPr>
        <p:txBody>
          <a:bodyPr/>
          <a:lstStyle/>
          <a:p>
            <a:r>
              <a:rPr lang="en-US"/>
              <a:t>Image credit: Canva. Licensed under Free Media License.</a:t>
            </a:r>
          </a:p>
          <a:p>
            <a:r>
              <a:rPr lang="en-US"/>
              <a:t>Bailey et al, 2013.</a:t>
            </a:r>
          </a:p>
        </p:txBody>
      </p:sp>
      <p:sp>
        <p:nvSpPr>
          <p:cNvPr id="5" name="Content Placeholder 4">
            <a:extLst>
              <a:ext uri="{FF2B5EF4-FFF2-40B4-BE49-F238E27FC236}">
                <a16:creationId xmlns:a16="http://schemas.microsoft.com/office/drawing/2014/main" id="{4D06816E-4409-43C1-8243-598580017738}"/>
              </a:ext>
            </a:extLst>
          </p:cNvPr>
          <p:cNvSpPr>
            <a:spLocks noGrp="1"/>
          </p:cNvSpPr>
          <p:nvPr>
            <p:ph idx="13"/>
          </p:nvPr>
        </p:nvSpPr>
        <p:spPr>
          <a:xfrm>
            <a:off x="609600" y="1667960"/>
            <a:ext cx="10972800" cy="4373563"/>
          </a:xfrm>
        </p:spPr>
        <p:txBody>
          <a:bodyPr/>
          <a:lstStyle/>
          <a:p>
            <a:r>
              <a:rPr lang="en-US"/>
              <a:t>Most common are grapefruit and Seville oranges, which block furanocoumarins (cytochrome P450 3A4-CYP3A4)</a:t>
            </a:r>
          </a:p>
          <a:p>
            <a:endParaRPr lang="en-US"/>
          </a:p>
          <a:p>
            <a:r>
              <a:rPr lang="en-US"/>
              <a:t>Docetaxel/abiraterone interactions</a:t>
            </a:r>
          </a:p>
        </p:txBody>
      </p:sp>
      <p:pic>
        <p:nvPicPr>
          <p:cNvPr id="6" name="Picture 5" descr="A picture containing citrus, fruit, orange, plant&#10;&#10;Description automatically generated">
            <a:extLst>
              <a:ext uri="{FF2B5EF4-FFF2-40B4-BE49-F238E27FC236}">
                <a16:creationId xmlns:a16="http://schemas.microsoft.com/office/drawing/2014/main" id="{0A1FA62D-A8E2-7CE9-04F9-0AA417872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245" y="2913450"/>
            <a:ext cx="4934755" cy="4112296"/>
          </a:xfrm>
          <a:prstGeom prst="rect">
            <a:avLst/>
          </a:prstGeom>
        </p:spPr>
      </p:pic>
      <p:pic>
        <p:nvPicPr>
          <p:cNvPr id="8" name="Picture 7" descr="A picture containing orange, half, citrus, sliced&#10;&#10;Description automatically generated">
            <a:extLst>
              <a:ext uri="{FF2B5EF4-FFF2-40B4-BE49-F238E27FC236}">
                <a16:creationId xmlns:a16="http://schemas.microsoft.com/office/drawing/2014/main" id="{E962733A-B17E-9DE5-90B4-9D9F5B8BD9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5708" y="2985894"/>
            <a:ext cx="4760891" cy="3967409"/>
          </a:xfrm>
          <a:prstGeom prst="rect">
            <a:avLst/>
          </a:prstGeom>
        </p:spPr>
      </p:pic>
    </p:spTree>
    <p:extLst>
      <p:ext uri="{BB962C8B-B14F-4D97-AF65-F5344CB8AC3E}">
        <p14:creationId xmlns:p14="http://schemas.microsoft.com/office/powerpoint/2010/main" val="18110063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27972-93FF-41AA-9EE0-144D4914C63D}"/>
              </a:ext>
            </a:extLst>
          </p:cNvPr>
          <p:cNvSpPr>
            <a:spLocks noGrp="1"/>
          </p:cNvSpPr>
          <p:nvPr>
            <p:ph type="title"/>
          </p:nvPr>
        </p:nvSpPr>
        <p:spPr>
          <a:xfrm>
            <a:off x="609600" y="233255"/>
            <a:ext cx="10972800" cy="646331"/>
          </a:xfrm>
        </p:spPr>
        <p:txBody>
          <a:bodyPr anchor="t">
            <a:normAutofit/>
          </a:bodyPr>
          <a:lstStyle/>
          <a:p>
            <a:r>
              <a:rPr lang="en-US"/>
              <a:t>Grading/Assessment of Adverse Events </a:t>
            </a:r>
          </a:p>
        </p:txBody>
      </p:sp>
      <p:sp>
        <p:nvSpPr>
          <p:cNvPr id="3079" name="Text Placeholder 2">
            <a:extLst>
              <a:ext uri="{FF2B5EF4-FFF2-40B4-BE49-F238E27FC236}">
                <a16:creationId xmlns:a16="http://schemas.microsoft.com/office/drawing/2014/main" id="{591C4E6E-8A8C-0DF0-1850-63222573E79E}"/>
              </a:ext>
            </a:extLst>
          </p:cNvPr>
          <p:cNvSpPr>
            <a:spLocks noGrp="1"/>
          </p:cNvSpPr>
          <p:nvPr>
            <p:ph type="body" sz="quarter" idx="12"/>
          </p:nvPr>
        </p:nvSpPr>
        <p:spPr>
          <a:xfrm>
            <a:off x="193575" y="6267305"/>
            <a:ext cx="5285101" cy="461665"/>
          </a:xfrm>
        </p:spPr>
        <p:txBody>
          <a:bodyPr/>
          <a:lstStyle/>
          <a:p>
            <a:r>
              <a:rPr lang="en-US"/>
              <a:t>CTCAE = Common Terminology Criteria for Adverse Events. ADL = activity of daily living.</a:t>
            </a:r>
          </a:p>
          <a:p>
            <a:r>
              <a:rPr lang="en-US"/>
              <a:t>Image credit: </a:t>
            </a:r>
            <a:r>
              <a:rPr lang="en-US">
                <a:latin typeface="News Gothic MT" panose="020B0503020103020203" pitchFamily="34" charset="0"/>
              </a:rPr>
              <a:t>João Pedro Brigatti.</a:t>
            </a:r>
          </a:p>
          <a:p>
            <a:r>
              <a:rPr lang="en-US"/>
              <a:t>CTCAE, 2017.</a:t>
            </a:r>
          </a:p>
        </p:txBody>
      </p:sp>
      <p:graphicFrame>
        <p:nvGraphicFramePr>
          <p:cNvPr id="4" name="Content Placeholder 3">
            <a:extLst>
              <a:ext uri="{FF2B5EF4-FFF2-40B4-BE49-F238E27FC236}">
                <a16:creationId xmlns:a16="http://schemas.microsoft.com/office/drawing/2014/main" id="{B06F8BFC-3364-7391-9FB2-C96191FF74E6}"/>
              </a:ext>
            </a:extLst>
          </p:cNvPr>
          <p:cNvGraphicFramePr>
            <a:graphicFrameLocks noGrp="1"/>
          </p:cNvGraphicFramePr>
          <p:nvPr>
            <p:ph idx="13"/>
            <p:extLst>
              <p:ext uri="{D42A27DB-BD31-4B8C-83A1-F6EECF244321}">
                <p14:modId xmlns:p14="http://schemas.microsoft.com/office/powerpoint/2010/main" val="1382173511"/>
              </p:ext>
            </p:extLst>
          </p:nvPr>
        </p:nvGraphicFramePr>
        <p:xfrm>
          <a:off x="903514" y="1571255"/>
          <a:ext cx="10384971" cy="1857745"/>
        </p:xfrm>
        <a:graphic>
          <a:graphicData uri="http://schemas.openxmlformats.org/drawingml/2006/table">
            <a:tbl>
              <a:tblPr firstRow="1" bandRow="1">
                <a:tableStyleId>{5C22544A-7EE6-4342-B048-85BDC9FD1C3A}</a:tableStyleId>
              </a:tblPr>
              <a:tblGrid>
                <a:gridCol w="2361316">
                  <a:extLst>
                    <a:ext uri="{9D8B030D-6E8A-4147-A177-3AD203B41FA5}">
                      <a16:colId xmlns:a16="http://schemas.microsoft.com/office/drawing/2014/main" val="3292968977"/>
                    </a:ext>
                  </a:extLst>
                </a:gridCol>
                <a:gridCol w="2760413">
                  <a:extLst>
                    <a:ext uri="{9D8B030D-6E8A-4147-A177-3AD203B41FA5}">
                      <a16:colId xmlns:a16="http://schemas.microsoft.com/office/drawing/2014/main" val="3492542633"/>
                    </a:ext>
                  </a:extLst>
                </a:gridCol>
                <a:gridCol w="3037114">
                  <a:extLst>
                    <a:ext uri="{9D8B030D-6E8A-4147-A177-3AD203B41FA5}">
                      <a16:colId xmlns:a16="http://schemas.microsoft.com/office/drawing/2014/main" val="2985793087"/>
                    </a:ext>
                  </a:extLst>
                </a:gridCol>
                <a:gridCol w="1126672">
                  <a:extLst>
                    <a:ext uri="{9D8B030D-6E8A-4147-A177-3AD203B41FA5}">
                      <a16:colId xmlns:a16="http://schemas.microsoft.com/office/drawing/2014/main" val="4168017972"/>
                    </a:ext>
                  </a:extLst>
                </a:gridCol>
                <a:gridCol w="1099456">
                  <a:extLst>
                    <a:ext uri="{9D8B030D-6E8A-4147-A177-3AD203B41FA5}">
                      <a16:colId xmlns:a16="http://schemas.microsoft.com/office/drawing/2014/main" val="602146478"/>
                    </a:ext>
                  </a:extLst>
                </a:gridCol>
              </a:tblGrid>
              <a:tr h="400968">
                <a:tc gridSpan="5">
                  <a:txBody>
                    <a:bodyPr/>
                    <a:lstStyle/>
                    <a:p>
                      <a:pPr marL="0" marR="0" algn="ctr" fontAlgn="base">
                        <a:spcBef>
                          <a:spcPts val="0"/>
                        </a:spcBef>
                        <a:spcAft>
                          <a:spcPts val="0"/>
                        </a:spcAft>
                      </a:pPr>
                      <a:r>
                        <a:rPr lang="en-US" sz="2000">
                          <a:effectLst/>
                          <a:latin typeface="News Gothic MT" panose="020B0503020103020203" pitchFamily="34" charset="0"/>
                        </a:rPr>
                        <a:t>CTCAE v4.02 for Fatigue</a:t>
                      </a:r>
                    </a:p>
                  </a:txBody>
                  <a:tcPr marL="9525" marR="9525" marT="9525" marB="9525"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9229833"/>
                  </a:ext>
                </a:extLst>
              </a:tr>
              <a:tr h="437847">
                <a:tc>
                  <a:txBody>
                    <a:bodyPr/>
                    <a:lstStyle/>
                    <a:p>
                      <a:pPr marL="0" marR="0" algn="ctr" fontAlgn="base">
                        <a:spcBef>
                          <a:spcPts val="0"/>
                        </a:spcBef>
                        <a:spcAft>
                          <a:spcPts val="0"/>
                        </a:spcAft>
                      </a:pPr>
                      <a:r>
                        <a:rPr lang="en-US" b="1">
                          <a:solidFill>
                            <a:schemeClr val="bg1"/>
                          </a:solidFill>
                          <a:effectLst/>
                          <a:latin typeface="News Gothic MT" panose="020B0503020103020203" pitchFamily="34" charset="0"/>
                        </a:rPr>
                        <a:t>Grade 1</a:t>
                      </a:r>
                    </a:p>
                  </a:txBody>
                  <a:tcPr marL="9525" marR="9525" marT="9525" marB="9525" anchor="ctr">
                    <a:solidFill>
                      <a:srgbClr val="568E14"/>
                    </a:solidFill>
                  </a:tcPr>
                </a:tc>
                <a:tc>
                  <a:txBody>
                    <a:bodyPr/>
                    <a:lstStyle/>
                    <a:p>
                      <a:pPr marL="0" marR="0" algn="ctr" fontAlgn="base">
                        <a:spcBef>
                          <a:spcPts val="0"/>
                        </a:spcBef>
                        <a:spcAft>
                          <a:spcPts val="0"/>
                        </a:spcAft>
                      </a:pPr>
                      <a:r>
                        <a:rPr lang="en-US" b="1">
                          <a:solidFill>
                            <a:schemeClr val="bg1"/>
                          </a:solidFill>
                          <a:effectLst/>
                          <a:latin typeface="News Gothic MT" panose="020B0503020103020203" pitchFamily="34" charset="0"/>
                        </a:rPr>
                        <a:t>Grade 2</a:t>
                      </a:r>
                    </a:p>
                  </a:txBody>
                  <a:tcPr marL="9525" marR="9525" marT="9525" marB="9525" anchor="ctr">
                    <a:solidFill>
                      <a:srgbClr val="568E14"/>
                    </a:solidFill>
                  </a:tcPr>
                </a:tc>
                <a:tc>
                  <a:txBody>
                    <a:bodyPr/>
                    <a:lstStyle/>
                    <a:p>
                      <a:pPr marL="0" marR="0" algn="ctr" fontAlgn="base">
                        <a:spcBef>
                          <a:spcPts val="0"/>
                        </a:spcBef>
                        <a:spcAft>
                          <a:spcPts val="0"/>
                        </a:spcAft>
                      </a:pPr>
                      <a:r>
                        <a:rPr lang="en-US" b="1">
                          <a:solidFill>
                            <a:schemeClr val="bg1"/>
                          </a:solidFill>
                          <a:effectLst/>
                          <a:latin typeface="News Gothic MT" panose="020B0503020103020203" pitchFamily="34" charset="0"/>
                        </a:rPr>
                        <a:t>Grade 3</a:t>
                      </a:r>
                    </a:p>
                  </a:txBody>
                  <a:tcPr marL="9525" marR="9525" marT="9525" marB="9525" anchor="ctr">
                    <a:solidFill>
                      <a:srgbClr val="568E14"/>
                    </a:solidFill>
                  </a:tcPr>
                </a:tc>
                <a:tc>
                  <a:txBody>
                    <a:bodyPr/>
                    <a:lstStyle/>
                    <a:p>
                      <a:pPr marL="0" marR="0" algn="ctr" fontAlgn="base">
                        <a:spcBef>
                          <a:spcPts val="0"/>
                        </a:spcBef>
                        <a:spcAft>
                          <a:spcPts val="0"/>
                        </a:spcAft>
                      </a:pPr>
                      <a:r>
                        <a:rPr lang="en-US" b="1">
                          <a:solidFill>
                            <a:schemeClr val="bg1"/>
                          </a:solidFill>
                          <a:effectLst/>
                          <a:latin typeface="News Gothic MT" panose="020B0503020103020203" pitchFamily="34" charset="0"/>
                        </a:rPr>
                        <a:t>Grade 4</a:t>
                      </a:r>
                    </a:p>
                  </a:txBody>
                  <a:tcPr marL="9525" marR="9525" marT="9525" marB="9525" anchor="ctr">
                    <a:solidFill>
                      <a:srgbClr val="568E14"/>
                    </a:solidFill>
                  </a:tcPr>
                </a:tc>
                <a:tc>
                  <a:txBody>
                    <a:bodyPr/>
                    <a:lstStyle/>
                    <a:p>
                      <a:pPr marL="0" marR="0" algn="ctr" fontAlgn="base">
                        <a:spcBef>
                          <a:spcPts val="0"/>
                        </a:spcBef>
                        <a:spcAft>
                          <a:spcPts val="0"/>
                        </a:spcAft>
                      </a:pPr>
                      <a:r>
                        <a:rPr lang="en-US" b="1">
                          <a:solidFill>
                            <a:schemeClr val="bg1"/>
                          </a:solidFill>
                          <a:effectLst/>
                          <a:latin typeface="News Gothic MT" panose="020B0503020103020203" pitchFamily="34" charset="0"/>
                        </a:rPr>
                        <a:t>Grade 5</a:t>
                      </a:r>
                    </a:p>
                  </a:txBody>
                  <a:tcPr marL="9525" marR="9525" marT="9525" marB="9525" anchor="ctr">
                    <a:solidFill>
                      <a:srgbClr val="568E14"/>
                    </a:solidFill>
                  </a:tcPr>
                </a:tc>
                <a:extLst>
                  <a:ext uri="{0D108BD9-81ED-4DB2-BD59-A6C34878D82A}">
                    <a16:rowId xmlns:a16="http://schemas.microsoft.com/office/drawing/2014/main" val="3861113909"/>
                  </a:ext>
                </a:extLst>
              </a:tr>
              <a:tr h="1018930">
                <a:tc>
                  <a:txBody>
                    <a:bodyPr/>
                    <a:lstStyle/>
                    <a:p>
                      <a:pPr marL="0" marR="0" algn="ctr" fontAlgn="base">
                        <a:spcBef>
                          <a:spcPts val="300"/>
                        </a:spcBef>
                        <a:spcAft>
                          <a:spcPts val="600"/>
                        </a:spcAft>
                      </a:pPr>
                      <a:r>
                        <a:rPr lang="en-US">
                          <a:effectLst/>
                          <a:latin typeface="News Gothic MT" panose="020B0503020103020203" pitchFamily="34" charset="0"/>
                        </a:rPr>
                        <a:t>Fatigue relieved by rest</a:t>
                      </a:r>
                    </a:p>
                  </a:txBody>
                  <a:tcPr marL="0" marR="0" marT="0" marB="0" anchor="ctr"/>
                </a:tc>
                <a:tc>
                  <a:txBody>
                    <a:bodyPr/>
                    <a:lstStyle/>
                    <a:p>
                      <a:pPr marL="0" marR="0" algn="ctr" fontAlgn="base">
                        <a:spcBef>
                          <a:spcPts val="300"/>
                        </a:spcBef>
                        <a:spcAft>
                          <a:spcPts val="600"/>
                        </a:spcAft>
                      </a:pPr>
                      <a:r>
                        <a:rPr lang="en-US">
                          <a:effectLst/>
                          <a:latin typeface="News Gothic MT" panose="020B0503020103020203" pitchFamily="34" charset="0"/>
                        </a:rPr>
                        <a:t>Fatigue not relieved by rest; limiting instrumental ADLs</a:t>
                      </a:r>
                    </a:p>
                  </a:txBody>
                  <a:tcPr marL="0" marR="0" marT="0" marB="0" anchor="ctr"/>
                </a:tc>
                <a:tc>
                  <a:txBody>
                    <a:bodyPr/>
                    <a:lstStyle/>
                    <a:p>
                      <a:pPr marL="0" marR="0" algn="ctr" fontAlgn="base">
                        <a:spcBef>
                          <a:spcPts val="300"/>
                        </a:spcBef>
                        <a:spcAft>
                          <a:spcPts val="600"/>
                        </a:spcAft>
                      </a:pPr>
                      <a:r>
                        <a:rPr lang="en-US">
                          <a:effectLst/>
                          <a:latin typeface="News Gothic MT" panose="020B0503020103020203" pitchFamily="34" charset="0"/>
                        </a:rPr>
                        <a:t>Fatigue not relieved by rest; limiting self-care ADL</a:t>
                      </a:r>
                      <a:endParaRPr lang="en-US">
                        <a:solidFill>
                          <a:srgbClr val="2E3D47"/>
                        </a:solidFill>
                        <a:effectLst/>
                        <a:latin typeface="News Gothic MT" panose="020B0503020103020203" pitchFamily="34" charset="0"/>
                      </a:endParaRPr>
                    </a:p>
                  </a:txBody>
                  <a:tcPr marL="0" marR="0" marT="0" marB="0" anchor="ctr"/>
                </a:tc>
                <a:tc>
                  <a:txBody>
                    <a:bodyPr/>
                    <a:lstStyle/>
                    <a:p>
                      <a:pPr algn="ctr"/>
                      <a:r>
                        <a:rPr lang="en-US">
                          <a:effectLst/>
                          <a:latin typeface="News Gothic MT" panose="020B0503020103020203" pitchFamily="34" charset="0"/>
                        </a:rPr>
                        <a:t>-</a:t>
                      </a:r>
                    </a:p>
                  </a:txBody>
                  <a:tcPr marL="0" marR="0" marT="0" marB="0" anchor="ctr"/>
                </a:tc>
                <a:tc>
                  <a:txBody>
                    <a:bodyPr/>
                    <a:lstStyle/>
                    <a:p>
                      <a:pPr marL="0" marR="0" algn="ctr" fontAlgn="base">
                        <a:spcBef>
                          <a:spcPts val="300"/>
                        </a:spcBef>
                        <a:spcAft>
                          <a:spcPts val="600"/>
                        </a:spcAft>
                      </a:pPr>
                      <a:r>
                        <a:rPr lang="en-US">
                          <a:effectLst/>
                          <a:latin typeface="News Gothic MT" panose="020B0503020103020203" pitchFamily="34" charset="0"/>
                        </a:rPr>
                        <a:t>-</a:t>
                      </a:r>
                    </a:p>
                  </a:txBody>
                  <a:tcPr marL="0" marR="0" marT="0" marB="0" anchor="ctr"/>
                </a:tc>
                <a:extLst>
                  <a:ext uri="{0D108BD9-81ED-4DB2-BD59-A6C34878D82A}">
                    <a16:rowId xmlns:a16="http://schemas.microsoft.com/office/drawing/2014/main" val="3145183086"/>
                  </a:ext>
                </a:extLst>
              </a:tr>
            </a:tbl>
          </a:graphicData>
        </a:graphic>
      </p:graphicFrame>
      <p:pic>
        <p:nvPicPr>
          <p:cNvPr id="3" name="Picture 2" descr="It's a matter of perspective">
            <a:extLst>
              <a:ext uri="{FF2B5EF4-FFF2-40B4-BE49-F238E27FC236}">
                <a16:creationId xmlns:a16="http://schemas.microsoft.com/office/drawing/2014/main" id="{D17007B2-1833-611D-E8CA-E8EC34842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7689" y="3569242"/>
            <a:ext cx="4536622" cy="2598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2737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5624F-F3D3-6C13-3293-B3F2261EDA31}"/>
              </a:ext>
            </a:extLst>
          </p:cNvPr>
          <p:cNvSpPr>
            <a:spLocks noGrp="1"/>
          </p:cNvSpPr>
          <p:nvPr>
            <p:ph type="title"/>
          </p:nvPr>
        </p:nvSpPr>
        <p:spPr/>
        <p:txBody>
          <a:bodyPr/>
          <a:lstStyle/>
          <a:p>
            <a:r>
              <a:rPr lang="en-US"/>
              <a:t>Management of Adverse Events</a:t>
            </a:r>
          </a:p>
        </p:txBody>
      </p:sp>
      <p:sp>
        <p:nvSpPr>
          <p:cNvPr id="3" name="Text Placeholder 2">
            <a:extLst>
              <a:ext uri="{FF2B5EF4-FFF2-40B4-BE49-F238E27FC236}">
                <a16:creationId xmlns:a16="http://schemas.microsoft.com/office/drawing/2014/main" id="{9351E6AD-BC0C-4379-7614-CE792D684F90}"/>
              </a:ext>
            </a:extLst>
          </p:cNvPr>
          <p:cNvSpPr>
            <a:spLocks noGrp="1"/>
          </p:cNvSpPr>
          <p:nvPr>
            <p:ph type="body" sz="quarter" idx="12"/>
          </p:nvPr>
        </p:nvSpPr>
        <p:spPr>
          <a:xfrm>
            <a:off x="193575" y="6575082"/>
            <a:ext cx="1141338" cy="153888"/>
          </a:xfrm>
        </p:spPr>
        <p:txBody>
          <a:bodyPr/>
          <a:lstStyle/>
          <a:p>
            <a:r>
              <a:rPr lang="en-US"/>
              <a:t>Bennet et al, 2020.</a:t>
            </a:r>
          </a:p>
        </p:txBody>
      </p:sp>
      <p:sp>
        <p:nvSpPr>
          <p:cNvPr id="4" name="Content Placeholder 3">
            <a:extLst>
              <a:ext uri="{FF2B5EF4-FFF2-40B4-BE49-F238E27FC236}">
                <a16:creationId xmlns:a16="http://schemas.microsoft.com/office/drawing/2014/main" id="{68A81465-F153-9587-4FC7-2B0ABB8B552D}"/>
              </a:ext>
            </a:extLst>
          </p:cNvPr>
          <p:cNvSpPr>
            <a:spLocks noGrp="1"/>
          </p:cNvSpPr>
          <p:nvPr>
            <p:ph idx="1"/>
          </p:nvPr>
        </p:nvSpPr>
        <p:spPr>
          <a:xfrm>
            <a:off x="609599" y="1604926"/>
            <a:ext cx="10559143" cy="4373563"/>
          </a:xfrm>
        </p:spPr>
        <p:txBody>
          <a:bodyPr>
            <a:normAutofit lnSpcReduction="10000"/>
          </a:bodyPr>
          <a:lstStyle/>
          <a:p>
            <a:r>
              <a:rPr lang="en-US">
                <a:latin typeface="News Gothic MT"/>
              </a:rPr>
              <a:t>Assess</a:t>
            </a:r>
          </a:p>
          <a:p>
            <a:pPr marL="0" indent="0">
              <a:buNone/>
            </a:pPr>
            <a:endParaRPr lang="en-US">
              <a:latin typeface="News Gothic MT"/>
            </a:endParaRPr>
          </a:p>
          <a:p>
            <a:r>
              <a:rPr lang="en-US">
                <a:latin typeface="News Gothic MT"/>
              </a:rPr>
              <a:t>Grade toxicity</a:t>
            </a:r>
          </a:p>
          <a:p>
            <a:pPr marL="0" indent="0">
              <a:buNone/>
            </a:pPr>
            <a:endParaRPr lang="en-US"/>
          </a:p>
          <a:p>
            <a:r>
              <a:rPr lang="en-US">
                <a:latin typeface="News Gothic MT"/>
              </a:rPr>
              <a:t>Impact on quality of life</a:t>
            </a:r>
          </a:p>
          <a:p>
            <a:pPr marL="0" indent="0">
              <a:buNone/>
            </a:pPr>
            <a:endParaRPr lang="en-US">
              <a:latin typeface="News Gothic MT"/>
            </a:endParaRPr>
          </a:p>
          <a:p>
            <a:r>
              <a:rPr lang="en-US">
                <a:latin typeface="News Gothic MT"/>
              </a:rPr>
              <a:t>Nursing interventions to minimize side effects </a:t>
            </a:r>
          </a:p>
          <a:p>
            <a:pPr marL="0" indent="0">
              <a:buNone/>
            </a:pPr>
            <a:endParaRPr lang="en-US"/>
          </a:p>
          <a:p>
            <a:r>
              <a:rPr lang="en-US">
                <a:latin typeface="News Gothic MT"/>
              </a:rPr>
              <a:t>Dose reduce and monitor</a:t>
            </a:r>
          </a:p>
          <a:p>
            <a:pPr marL="0" indent="0">
              <a:buNone/>
            </a:pPr>
            <a:endParaRPr lang="en-US">
              <a:latin typeface="News Gothic MT"/>
            </a:endParaRPr>
          </a:p>
          <a:p>
            <a:r>
              <a:rPr lang="en-US">
                <a:latin typeface="News Gothic MT"/>
              </a:rPr>
              <a:t>The goal is to continue treatments as long as they are effective </a:t>
            </a:r>
            <a:endParaRPr lang="en-US"/>
          </a:p>
          <a:p>
            <a:endParaRPr lang="en-US"/>
          </a:p>
          <a:p>
            <a:endParaRPr lang="en-US"/>
          </a:p>
        </p:txBody>
      </p:sp>
    </p:spTree>
    <p:extLst>
      <p:ext uri="{BB962C8B-B14F-4D97-AF65-F5344CB8AC3E}">
        <p14:creationId xmlns:p14="http://schemas.microsoft.com/office/powerpoint/2010/main" val="2233685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92E77-B860-4220-BDF4-19C9768A8D77}"/>
              </a:ext>
            </a:extLst>
          </p:cNvPr>
          <p:cNvSpPr>
            <a:spLocks noGrp="1"/>
          </p:cNvSpPr>
          <p:nvPr>
            <p:ph type="title"/>
          </p:nvPr>
        </p:nvSpPr>
        <p:spPr/>
        <p:txBody>
          <a:bodyPr/>
          <a:lstStyle/>
          <a:p>
            <a:r>
              <a:rPr lang="en-US"/>
              <a:t>Prostate Cancer (PC) in 2022 </a:t>
            </a:r>
          </a:p>
        </p:txBody>
      </p:sp>
      <p:sp>
        <p:nvSpPr>
          <p:cNvPr id="6" name="Text Placeholder 5">
            <a:extLst>
              <a:ext uri="{FF2B5EF4-FFF2-40B4-BE49-F238E27FC236}">
                <a16:creationId xmlns:a16="http://schemas.microsoft.com/office/drawing/2014/main" id="{89FE7DD7-203D-779D-19E1-17E1C095015B}"/>
              </a:ext>
            </a:extLst>
          </p:cNvPr>
          <p:cNvSpPr>
            <a:spLocks noGrp="1"/>
          </p:cNvSpPr>
          <p:nvPr>
            <p:ph type="body" sz="quarter" idx="12"/>
          </p:nvPr>
        </p:nvSpPr>
        <p:spPr>
          <a:xfrm>
            <a:off x="193575" y="6421193"/>
            <a:ext cx="1941237" cy="307777"/>
          </a:xfrm>
        </p:spPr>
        <p:txBody>
          <a:bodyPr/>
          <a:lstStyle/>
          <a:p>
            <a:r>
              <a:rPr lang="en-US"/>
              <a:t>ACS = American Cancer Society.</a:t>
            </a:r>
          </a:p>
          <a:p>
            <a:r>
              <a:rPr lang="en-US"/>
              <a:t>ACS, 2022; Kensler et al, 2021.</a:t>
            </a:r>
          </a:p>
        </p:txBody>
      </p:sp>
      <p:sp>
        <p:nvSpPr>
          <p:cNvPr id="7" name="Content Placeholder 6">
            <a:extLst>
              <a:ext uri="{FF2B5EF4-FFF2-40B4-BE49-F238E27FC236}">
                <a16:creationId xmlns:a16="http://schemas.microsoft.com/office/drawing/2014/main" id="{BF3B241C-FF18-F395-6D99-A49D4FCDCA40}"/>
              </a:ext>
            </a:extLst>
          </p:cNvPr>
          <p:cNvSpPr>
            <a:spLocks noGrp="1"/>
          </p:cNvSpPr>
          <p:nvPr>
            <p:ph idx="13"/>
          </p:nvPr>
        </p:nvSpPr>
        <p:spPr>
          <a:xfrm>
            <a:off x="609600" y="1463608"/>
            <a:ext cx="10820400" cy="4373563"/>
          </a:xfrm>
        </p:spPr>
        <p:txBody>
          <a:bodyPr>
            <a:normAutofit fontScale="92500" lnSpcReduction="10000"/>
          </a:bodyPr>
          <a:lstStyle/>
          <a:p>
            <a:r>
              <a:rPr lang="en-US"/>
              <a:t>Prostate cancer accounts for </a:t>
            </a:r>
            <a:r>
              <a:rPr lang="en-US" b="1"/>
              <a:t>1 in 5 diagnoses of cancer in men</a:t>
            </a:r>
            <a:r>
              <a:rPr lang="en-US"/>
              <a:t>. The ACS estimates that 268,490 new cases of prostate cancer will be diagnosed in the US in 2022</a:t>
            </a:r>
          </a:p>
          <a:p>
            <a:pPr marL="0" indent="0">
              <a:buNone/>
            </a:pPr>
            <a:endParaRPr lang="en-US" sz="2400"/>
          </a:p>
          <a:p>
            <a:r>
              <a:rPr lang="en-US" b="1"/>
              <a:t>The median age at time of diagnosis is 66.</a:t>
            </a:r>
            <a:r>
              <a:rPr lang="en-US"/>
              <a:t> Prostate cancer is rare before age 40</a:t>
            </a:r>
          </a:p>
          <a:p>
            <a:endParaRPr lang="en-US" sz="2400"/>
          </a:p>
          <a:p>
            <a:r>
              <a:rPr lang="en-US"/>
              <a:t>The incidence of prostate cancer is about </a:t>
            </a:r>
            <a:r>
              <a:rPr lang="en-US" b="1"/>
              <a:t>73% higher in Black men than in White men </a:t>
            </a:r>
            <a:r>
              <a:rPr lang="en-US"/>
              <a:t>for reasons that remain unclear. </a:t>
            </a:r>
            <a:r>
              <a:rPr lang="en-US" b="1"/>
              <a:t>Black men in the US and Caribbean </a:t>
            </a:r>
            <a:r>
              <a:rPr lang="en-US"/>
              <a:t>have the highest documented prostate cancer incidence rates in the world</a:t>
            </a:r>
            <a:br>
              <a:rPr lang="en-US"/>
            </a:br>
            <a:endParaRPr lang="en-US"/>
          </a:p>
          <a:p>
            <a:r>
              <a:rPr lang="en-US"/>
              <a:t>The ACS estimates that 34,500 men will die of prostate cancer in 2022</a:t>
            </a:r>
          </a:p>
          <a:p>
            <a:endParaRPr lang="en-US"/>
          </a:p>
        </p:txBody>
      </p:sp>
    </p:spTree>
    <p:extLst>
      <p:ext uri="{BB962C8B-B14F-4D97-AF65-F5344CB8AC3E}">
        <p14:creationId xmlns:p14="http://schemas.microsoft.com/office/powerpoint/2010/main" val="39725117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668D-1EE9-498A-801C-A7D1FA2EDC59}"/>
              </a:ext>
            </a:extLst>
          </p:cNvPr>
          <p:cNvSpPr>
            <a:spLocks noGrp="1"/>
          </p:cNvSpPr>
          <p:nvPr>
            <p:ph type="title"/>
          </p:nvPr>
        </p:nvSpPr>
        <p:spPr/>
        <p:txBody>
          <a:bodyPr/>
          <a:lstStyle/>
          <a:p>
            <a:r>
              <a:rPr lang="en-US"/>
              <a:t>Nursing Interventions/Patient Counseling </a:t>
            </a:r>
          </a:p>
        </p:txBody>
      </p:sp>
      <p:sp>
        <p:nvSpPr>
          <p:cNvPr id="6" name="Text Placeholder 5">
            <a:extLst>
              <a:ext uri="{FF2B5EF4-FFF2-40B4-BE49-F238E27FC236}">
                <a16:creationId xmlns:a16="http://schemas.microsoft.com/office/drawing/2014/main" id="{BAD57128-928F-5EFF-BBAB-A12FDF6FECF0}"/>
              </a:ext>
            </a:extLst>
          </p:cNvPr>
          <p:cNvSpPr>
            <a:spLocks noGrp="1"/>
          </p:cNvSpPr>
          <p:nvPr>
            <p:ph type="body" sz="quarter" idx="12"/>
          </p:nvPr>
        </p:nvSpPr>
        <p:spPr>
          <a:xfrm>
            <a:off x="193575" y="6421193"/>
            <a:ext cx="7782580" cy="307777"/>
          </a:xfrm>
        </p:spPr>
        <p:txBody>
          <a:bodyPr/>
          <a:lstStyle/>
          <a:p>
            <a:r>
              <a:rPr lang="en-US"/>
              <a:t>ONS = Oncology Nursing Society; PEP = putting evidence into practice.</a:t>
            </a:r>
          </a:p>
          <a:p>
            <a:r>
              <a:rPr lang="en-US"/>
              <a:t>Oncology Nursing Society, 2022; Madsen et al, 2009; Woodson, 2019; Droz et al, 2017; Prostate Cancer Research Institute, 2022. </a:t>
            </a:r>
          </a:p>
        </p:txBody>
      </p:sp>
      <p:sp>
        <p:nvSpPr>
          <p:cNvPr id="3" name="Content Placeholder 2">
            <a:extLst>
              <a:ext uri="{FF2B5EF4-FFF2-40B4-BE49-F238E27FC236}">
                <a16:creationId xmlns:a16="http://schemas.microsoft.com/office/drawing/2014/main" id="{9CFF173A-1940-0ECF-88CE-2505E26EC943}"/>
              </a:ext>
            </a:extLst>
          </p:cNvPr>
          <p:cNvSpPr>
            <a:spLocks noGrp="1"/>
          </p:cNvSpPr>
          <p:nvPr>
            <p:ph idx="1"/>
          </p:nvPr>
        </p:nvSpPr>
        <p:spPr>
          <a:xfrm>
            <a:off x="609599" y="1604926"/>
            <a:ext cx="5762171" cy="4373563"/>
          </a:xfrm>
        </p:spPr>
        <p:txBody>
          <a:bodyPr>
            <a:normAutofit/>
          </a:bodyPr>
          <a:lstStyle/>
          <a:p>
            <a:pPr>
              <a:lnSpc>
                <a:spcPct val="120000"/>
              </a:lnSpc>
            </a:pPr>
            <a:r>
              <a:rPr lang="en-US"/>
              <a:t>ONS PEP cards</a:t>
            </a:r>
          </a:p>
          <a:p>
            <a:pPr>
              <a:lnSpc>
                <a:spcPct val="120000"/>
              </a:lnSpc>
            </a:pPr>
            <a:r>
              <a:rPr lang="en-US"/>
              <a:t>Team-based care</a:t>
            </a:r>
          </a:p>
          <a:p>
            <a:pPr>
              <a:lnSpc>
                <a:spcPct val="120000"/>
              </a:lnSpc>
            </a:pPr>
            <a:r>
              <a:rPr lang="en-US"/>
              <a:t>Social work, dietitian, PT or OT</a:t>
            </a:r>
          </a:p>
          <a:p>
            <a:pPr>
              <a:lnSpc>
                <a:spcPct val="120000"/>
              </a:lnSpc>
            </a:pPr>
            <a:r>
              <a:rPr lang="en-US"/>
              <a:t>Pharmacist</a:t>
            </a:r>
          </a:p>
          <a:p>
            <a:pPr>
              <a:lnSpc>
                <a:spcPct val="120000"/>
              </a:lnSpc>
            </a:pPr>
            <a:r>
              <a:rPr lang="en-US"/>
              <a:t>Translator</a:t>
            </a:r>
          </a:p>
          <a:p>
            <a:pPr>
              <a:lnSpc>
                <a:spcPct val="120000"/>
              </a:lnSpc>
            </a:pPr>
            <a:r>
              <a:rPr lang="en-US"/>
              <a:t>Mental health professionals</a:t>
            </a:r>
          </a:p>
          <a:p>
            <a:pPr>
              <a:lnSpc>
                <a:spcPct val="120000"/>
              </a:lnSpc>
            </a:pPr>
            <a:endParaRPr lang="en-US"/>
          </a:p>
        </p:txBody>
      </p:sp>
      <p:sp>
        <p:nvSpPr>
          <p:cNvPr id="4" name="Content Placeholder 3">
            <a:extLst>
              <a:ext uri="{FF2B5EF4-FFF2-40B4-BE49-F238E27FC236}">
                <a16:creationId xmlns:a16="http://schemas.microsoft.com/office/drawing/2014/main" id="{45A69EE9-5530-19C6-D90F-3D15CFA36572}"/>
              </a:ext>
            </a:extLst>
          </p:cNvPr>
          <p:cNvSpPr>
            <a:spLocks noGrp="1"/>
          </p:cNvSpPr>
          <p:nvPr>
            <p:ph idx="13"/>
          </p:nvPr>
        </p:nvSpPr>
        <p:spPr>
          <a:xfrm>
            <a:off x="6384966" y="1604926"/>
            <a:ext cx="5197434" cy="4373563"/>
          </a:xfrm>
        </p:spPr>
        <p:txBody>
          <a:bodyPr/>
          <a:lstStyle/>
          <a:p>
            <a:pPr>
              <a:lnSpc>
                <a:spcPct val="120000"/>
              </a:lnSpc>
            </a:pPr>
            <a:r>
              <a:rPr lang="en-US"/>
              <a:t>Genetic counselor</a:t>
            </a:r>
          </a:p>
          <a:p>
            <a:pPr>
              <a:lnSpc>
                <a:spcPct val="120000"/>
              </a:lnSpc>
            </a:pPr>
            <a:r>
              <a:rPr lang="en-US"/>
              <a:t>Surgeon</a:t>
            </a:r>
          </a:p>
          <a:p>
            <a:pPr>
              <a:lnSpc>
                <a:spcPct val="120000"/>
              </a:lnSpc>
            </a:pPr>
            <a:r>
              <a:rPr lang="en-US"/>
              <a:t>Geriatrician</a:t>
            </a:r>
          </a:p>
          <a:p>
            <a:pPr>
              <a:lnSpc>
                <a:spcPct val="120000"/>
              </a:lnSpc>
            </a:pPr>
            <a:r>
              <a:rPr lang="en-US"/>
              <a:t>Integrative medicine providers</a:t>
            </a:r>
          </a:p>
          <a:p>
            <a:pPr>
              <a:lnSpc>
                <a:spcPct val="120000"/>
              </a:lnSpc>
            </a:pPr>
            <a:r>
              <a:rPr lang="en-US"/>
              <a:t>Support groups/caregivers</a:t>
            </a:r>
          </a:p>
          <a:p>
            <a:pPr>
              <a:lnSpc>
                <a:spcPct val="120000"/>
              </a:lnSpc>
            </a:pPr>
            <a:endParaRPr lang="en-US"/>
          </a:p>
        </p:txBody>
      </p:sp>
    </p:spTree>
    <p:extLst>
      <p:ext uri="{BB962C8B-B14F-4D97-AF65-F5344CB8AC3E}">
        <p14:creationId xmlns:p14="http://schemas.microsoft.com/office/powerpoint/2010/main" val="12243256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F6DE3-965B-4ADE-8D9B-4EC2D95544A0}"/>
              </a:ext>
            </a:extLst>
          </p:cNvPr>
          <p:cNvSpPr>
            <a:spLocks noGrp="1"/>
          </p:cNvSpPr>
          <p:nvPr>
            <p:ph type="title"/>
          </p:nvPr>
        </p:nvSpPr>
        <p:spPr/>
        <p:txBody>
          <a:bodyPr/>
          <a:lstStyle/>
          <a:p>
            <a:r>
              <a:rPr lang="en-US"/>
              <a:t>Case Study 2</a:t>
            </a:r>
          </a:p>
        </p:txBody>
      </p:sp>
      <p:sp>
        <p:nvSpPr>
          <p:cNvPr id="3" name="Content Placeholder 2">
            <a:extLst>
              <a:ext uri="{FF2B5EF4-FFF2-40B4-BE49-F238E27FC236}">
                <a16:creationId xmlns:a16="http://schemas.microsoft.com/office/drawing/2014/main" id="{850AA981-ED22-8B41-F483-AB923C161975}"/>
              </a:ext>
            </a:extLst>
          </p:cNvPr>
          <p:cNvSpPr>
            <a:spLocks noGrp="1"/>
          </p:cNvSpPr>
          <p:nvPr>
            <p:ph idx="1"/>
          </p:nvPr>
        </p:nvSpPr>
        <p:spPr>
          <a:xfrm>
            <a:off x="609600" y="1540552"/>
            <a:ext cx="10972800" cy="4373563"/>
          </a:xfrm>
        </p:spPr>
        <p:txBody>
          <a:bodyPr>
            <a:noAutofit/>
          </a:bodyPr>
          <a:lstStyle/>
          <a:p>
            <a:r>
              <a:rPr lang="en-US"/>
              <a:t>Which of the following statements should NOT require any action by the nurse?  </a:t>
            </a:r>
          </a:p>
          <a:p>
            <a:pPr marL="0" indent="0">
              <a:buNone/>
            </a:pPr>
            <a:endParaRPr lang="en-US" sz="1000"/>
          </a:p>
          <a:p>
            <a:pPr marL="914400" lvl="1" indent="-457200">
              <a:buFont typeface="+mj-lt"/>
              <a:buAutoNum type="alphaLcPeriod"/>
            </a:pPr>
            <a:r>
              <a:rPr lang="en-US" sz="2400"/>
              <a:t>“The copay for these new pills is $2,500 per month. I'm not sure I can afford that?”</a:t>
            </a:r>
          </a:p>
          <a:p>
            <a:pPr marL="914400" lvl="1" indent="-457200">
              <a:buFont typeface="+mj-lt"/>
              <a:buAutoNum type="alphaLcPeriod"/>
            </a:pPr>
            <a:endParaRPr lang="en-US" sz="1000"/>
          </a:p>
          <a:p>
            <a:pPr marL="914400" lvl="1" indent="-457200">
              <a:buFont typeface="+mj-lt"/>
              <a:buAutoNum type="alphaLcPeriod"/>
            </a:pPr>
            <a:r>
              <a:rPr lang="en-US" sz="2400"/>
              <a:t>“I don't know what meds I'm on. My pregnant daughter is so great and pours all the meds for me”</a:t>
            </a:r>
          </a:p>
          <a:p>
            <a:pPr marL="914400" lvl="1" indent="-457200">
              <a:buFont typeface="+mj-lt"/>
              <a:buAutoNum type="alphaLcPeriod"/>
            </a:pPr>
            <a:endParaRPr lang="en-US" sz="1000"/>
          </a:p>
          <a:p>
            <a:pPr marL="914400" lvl="1" indent="-457200">
              <a:buFont typeface="+mj-lt"/>
              <a:buAutoNum type="alphaLcPeriod"/>
            </a:pPr>
            <a:r>
              <a:rPr lang="en-US" sz="2400"/>
              <a:t>“I feel my best when I do the same exercises that I did before my diagnosis”</a:t>
            </a:r>
          </a:p>
          <a:p>
            <a:pPr marL="914400" lvl="1" indent="-457200">
              <a:buFont typeface="+mj-lt"/>
              <a:buAutoNum type="alphaLcPeriod"/>
            </a:pPr>
            <a:endParaRPr lang="en-US" sz="1000"/>
          </a:p>
          <a:p>
            <a:pPr marL="914400" lvl="1" indent="-457200">
              <a:buFont typeface="+mj-lt"/>
              <a:buAutoNum type="alphaLcPeriod"/>
            </a:pPr>
            <a:r>
              <a:rPr lang="en-US" sz="2400"/>
              <a:t>“I read that I should be increasing protein and meat with a diagnosis of prostate cancer to maintain more muscle mass" </a:t>
            </a:r>
          </a:p>
        </p:txBody>
      </p:sp>
    </p:spTree>
    <p:extLst>
      <p:ext uri="{BB962C8B-B14F-4D97-AF65-F5344CB8AC3E}">
        <p14:creationId xmlns:p14="http://schemas.microsoft.com/office/powerpoint/2010/main" val="24942839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F6DE3-965B-4ADE-8D9B-4EC2D95544A0}"/>
              </a:ext>
            </a:extLst>
          </p:cNvPr>
          <p:cNvSpPr>
            <a:spLocks noGrp="1"/>
          </p:cNvSpPr>
          <p:nvPr>
            <p:ph type="title"/>
          </p:nvPr>
        </p:nvSpPr>
        <p:spPr/>
        <p:txBody>
          <a:bodyPr/>
          <a:lstStyle/>
          <a:p>
            <a:r>
              <a:rPr lang="en-US"/>
              <a:t>Case Study 2</a:t>
            </a:r>
          </a:p>
        </p:txBody>
      </p:sp>
      <p:sp>
        <p:nvSpPr>
          <p:cNvPr id="3" name="Content Placeholder 2">
            <a:extLst>
              <a:ext uri="{FF2B5EF4-FFF2-40B4-BE49-F238E27FC236}">
                <a16:creationId xmlns:a16="http://schemas.microsoft.com/office/drawing/2014/main" id="{850AA981-ED22-8B41-F483-AB923C161975}"/>
              </a:ext>
            </a:extLst>
          </p:cNvPr>
          <p:cNvSpPr>
            <a:spLocks noGrp="1"/>
          </p:cNvSpPr>
          <p:nvPr>
            <p:ph idx="1"/>
          </p:nvPr>
        </p:nvSpPr>
        <p:spPr>
          <a:xfrm>
            <a:off x="609600" y="1540552"/>
            <a:ext cx="10972800" cy="4373563"/>
          </a:xfrm>
        </p:spPr>
        <p:txBody>
          <a:bodyPr>
            <a:noAutofit/>
          </a:bodyPr>
          <a:lstStyle/>
          <a:p>
            <a:r>
              <a:rPr lang="en-US"/>
              <a:t>Which of the following statements should NOT require any action by the nurse?  </a:t>
            </a:r>
          </a:p>
          <a:p>
            <a:pPr marL="0" indent="0">
              <a:buNone/>
            </a:pPr>
            <a:endParaRPr lang="en-US" sz="1000"/>
          </a:p>
          <a:p>
            <a:pPr marL="914400" lvl="1" indent="-457200">
              <a:buFont typeface="+mj-lt"/>
              <a:buAutoNum type="alphaLcPeriod"/>
            </a:pPr>
            <a:r>
              <a:rPr lang="en-US" sz="2400"/>
              <a:t>“The copay for these new pills is $2,500 per month. I'm not sure I can afford that?”</a:t>
            </a:r>
          </a:p>
          <a:p>
            <a:pPr marL="914400" lvl="1" indent="-457200">
              <a:buFont typeface="+mj-lt"/>
              <a:buAutoNum type="alphaLcPeriod"/>
            </a:pPr>
            <a:endParaRPr lang="en-US" sz="1000"/>
          </a:p>
          <a:p>
            <a:pPr marL="914400" lvl="1" indent="-457200">
              <a:buFont typeface="+mj-lt"/>
              <a:buAutoNum type="alphaLcPeriod"/>
            </a:pPr>
            <a:r>
              <a:rPr lang="en-US" sz="2400"/>
              <a:t>“I don't know what meds I'm on. My pregnant daughter is so great and pours all the meds for me”</a:t>
            </a:r>
          </a:p>
          <a:p>
            <a:pPr marL="914400" lvl="1" indent="-457200">
              <a:buFont typeface="+mj-lt"/>
              <a:buAutoNum type="alphaLcPeriod"/>
            </a:pPr>
            <a:endParaRPr lang="en-US" sz="1000"/>
          </a:p>
          <a:p>
            <a:pPr marL="914400" lvl="1" indent="-457200">
              <a:buFont typeface="+mj-lt"/>
              <a:buAutoNum type="alphaLcPeriod"/>
            </a:pPr>
            <a:r>
              <a:rPr lang="en-US" sz="2400" b="1"/>
              <a:t>“I feel my best when I do the same exercises that I did before my diagnosis”</a:t>
            </a:r>
          </a:p>
          <a:p>
            <a:pPr marL="914400" lvl="1" indent="-457200">
              <a:buFont typeface="+mj-lt"/>
              <a:buAutoNum type="alphaLcPeriod"/>
            </a:pPr>
            <a:endParaRPr lang="en-US" sz="1000"/>
          </a:p>
          <a:p>
            <a:pPr marL="914400" lvl="1" indent="-457200">
              <a:buFont typeface="+mj-lt"/>
              <a:buAutoNum type="alphaLcPeriod"/>
            </a:pPr>
            <a:r>
              <a:rPr lang="en-US" sz="2400"/>
              <a:t>“I read that I should be increasing protein and meat with a diagnosis of prostate cancer to maintain more muscle mass" </a:t>
            </a:r>
          </a:p>
        </p:txBody>
      </p:sp>
    </p:spTree>
    <p:extLst>
      <p:ext uri="{BB962C8B-B14F-4D97-AF65-F5344CB8AC3E}">
        <p14:creationId xmlns:p14="http://schemas.microsoft.com/office/powerpoint/2010/main" val="32034254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7D6D4-5158-4B3D-CC57-BDB9880BFE82}"/>
              </a:ext>
            </a:extLst>
          </p:cNvPr>
          <p:cNvSpPr>
            <a:spLocks noGrp="1"/>
          </p:cNvSpPr>
          <p:nvPr>
            <p:ph type="title"/>
          </p:nvPr>
        </p:nvSpPr>
        <p:spPr>
          <a:xfrm>
            <a:off x="609600" y="233255"/>
            <a:ext cx="10972800" cy="1200329"/>
          </a:xfrm>
        </p:spPr>
        <p:txBody>
          <a:bodyPr/>
          <a:lstStyle/>
          <a:p>
            <a:r>
              <a:rPr lang="en-US">
                <a:latin typeface="News Gothic MT"/>
              </a:rPr>
              <a:t>Key Takeaways for Metastatic CRPC</a:t>
            </a:r>
            <a:br>
              <a:rPr lang="en-US"/>
            </a:br>
            <a:endParaRPr lang="en-US"/>
          </a:p>
        </p:txBody>
      </p:sp>
      <p:sp>
        <p:nvSpPr>
          <p:cNvPr id="9" name="Text Placeholder 8">
            <a:extLst>
              <a:ext uri="{FF2B5EF4-FFF2-40B4-BE49-F238E27FC236}">
                <a16:creationId xmlns:a16="http://schemas.microsoft.com/office/drawing/2014/main" id="{5A99A4D7-C593-AAD8-6CDC-E0486613629C}"/>
              </a:ext>
            </a:extLst>
          </p:cNvPr>
          <p:cNvSpPr>
            <a:spLocks noGrp="1"/>
          </p:cNvSpPr>
          <p:nvPr>
            <p:ph type="body" sz="quarter" idx="12"/>
          </p:nvPr>
        </p:nvSpPr>
        <p:spPr>
          <a:xfrm>
            <a:off x="193575" y="6575082"/>
            <a:ext cx="1702389" cy="153888"/>
          </a:xfrm>
        </p:spPr>
        <p:txBody>
          <a:bodyPr/>
          <a:lstStyle/>
          <a:p>
            <a:r>
              <a:rPr lang="en-US"/>
              <a:t>DDI = drug-drug interaction.</a:t>
            </a:r>
          </a:p>
        </p:txBody>
      </p:sp>
      <p:sp>
        <p:nvSpPr>
          <p:cNvPr id="8" name="Content Placeholder 7">
            <a:extLst>
              <a:ext uri="{FF2B5EF4-FFF2-40B4-BE49-F238E27FC236}">
                <a16:creationId xmlns:a16="http://schemas.microsoft.com/office/drawing/2014/main" id="{1CAA4A07-B0B6-2522-EB7D-0F3E347D9D68}"/>
              </a:ext>
            </a:extLst>
          </p:cNvPr>
          <p:cNvSpPr>
            <a:spLocks noGrp="1"/>
          </p:cNvSpPr>
          <p:nvPr>
            <p:ph idx="1"/>
          </p:nvPr>
        </p:nvSpPr>
        <p:spPr/>
        <p:txBody>
          <a:bodyPr/>
          <a:lstStyle/>
          <a:p>
            <a:r>
              <a:rPr lang="en-US" sz="2800">
                <a:latin typeface="News Gothic MT"/>
              </a:rPr>
              <a:t>Much progress has been made in the treatment of mCRPC</a:t>
            </a:r>
          </a:p>
          <a:p>
            <a:endParaRPr lang="en-US" sz="2800">
              <a:latin typeface="News Gothic MT"/>
            </a:endParaRPr>
          </a:p>
          <a:p>
            <a:r>
              <a:rPr lang="en-US" sz="2800">
                <a:latin typeface="News Gothic MT"/>
              </a:rPr>
              <a:t>mCRPC has become much more complicated to manage with novel drugs and new combinations</a:t>
            </a:r>
          </a:p>
          <a:p>
            <a:endParaRPr lang="en-US" sz="2800">
              <a:latin typeface="News Gothic MT"/>
            </a:endParaRPr>
          </a:p>
          <a:p>
            <a:r>
              <a:rPr lang="en-US" sz="2800">
                <a:latin typeface="News Gothic MT"/>
              </a:rPr>
              <a:t>DDIs and patient education are more critical than ever</a:t>
            </a:r>
          </a:p>
          <a:p>
            <a:endParaRPr lang="en-US" sz="2800">
              <a:latin typeface="News Gothic MT"/>
            </a:endParaRPr>
          </a:p>
          <a:p>
            <a:r>
              <a:rPr lang="en-US" sz="2800">
                <a:latin typeface="News Gothic MT"/>
              </a:rPr>
              <a:t>Multidisciplinary teams and shared decision making are steps to success</a:t>
            </a:r>
            <a:endParaRPr lang="en-US" sz="2800"/>
          </a:p>
          <a:p>
            <a:endParaRPr lang="en-US"/>
          </a:p>
          <a:p>
            <a:endParaRPr lang="en-US"/>
          </a:p>
          <a:p>
            <a:endParaRPr lang="en-US"/>
          </a:p>
        </p:txBody>
      </p:sp>
    </p:spTree>
    <p:extLst>
      <p:ext uri="{BB962C8B-B14F-4D97-AF65-F5344CB8AC3E}">
        <p14:creationId xmlns:p14="http://schemas.microsoft.com/office/powerpoint/2010/main" val="2589695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9C03E2-0EC4-75A5-837E-2C6CF0E8B038}"/>
              </a:ext>
            </a:extLst>
          </p:cNvPr>
          <p:cNvSpPr>
            <a:spLocks noGrp="1"/>
          </p:cNvSpPr>
          <p:nvPr>
            <p:ph type="title"/>
          </p:nvPr>
        </p:nvSpPr>
        <p:spPr/>
        <p:txBody>
          <a:bodyPr/>
          <a:lstStyle/>
          <a:p>
            <a:r>
              <a:rPr lang="en-US"/>
              <a:t>References</a:t>
            </a:r>
          </a:p>
        </p:txBody>
      </p:sp>
      <p:sp>
        <p:nvSpPr>
          <p:cNvPr id="7" name="Content Placeholder 6">
            <a:extLst>
              <a:ext uri="{FF2B5EF4-FFF2-40B4-BE49-F238E27FC236}">
                <a16:creationId xmlns:a16="http://schemas.microsoft.com/office/drawing/2014/main" id="{B16B1F98-5D5C-32F8-73C5-D0367F881B16}"/>
              </a:ext>
            </a:extLst>
          </p:cNvPr>
          <p:cNvSpPr>
            <a:spLocks noGrp="1"/>
          </p:cNvSpPr>
          <p:nvPr>
            <p:ph idx="1"/>
          </p:nvPr>
        </p:nvSpPr>
        <p:spPr/>
        <p:txBody>
          <a:bodyPr>
            <a:noAutofit/>
          </a:bodyPr>
          <a:lstStyle/>
          <a:p>
            <a:pPr>
              <a:spcAft>
                <a:spcPts val="200"/>
              </a:spcAft>
              <a:buNone/>
            </a:pPr>
            <a:r>
              <a:rPr lang="en-US" sz="1000"/>
              <a:t>Abida W, Patnaik A, Campbell D, et al (2020). Rucaparib in men with metastatic castration-resistant prostate cancer harboring a BRCA1 or BRCA2 gene alteration. </a:t>
            </a:r>
            <a:r>
              <a:rPr lang="en-US" sz="1000" i="1"/>
              <a:t>J Clin Oncol, </a:t>
            </a:r>
            <a:r>
              <a:rPr lang="en-US" sz="1000"/>
              <a:t>38(32):3763-3772. DOI:10.1200/JCO.20.01035</a:t>
            </a:r>
          </a:p>
          <a:p>
            <a:pPr>
              <a:spcAft>
                <a:spcPts val="200"/>
              </a:spcAft>
              <a:buNone/>
            </a:pPr>
            <a:r>
              <a:rPr lang="en-US" sz="1000"/>
              <a:t>American Cancer Society (2022). Prostate cancer research highlights. Available at: https://www.cancer.org/research/acs-research-highlights/prostate-cancer-research-highlights.html</a:t>
            </a:r>
          </a:p>
          <a:p>
            <a:pPr>
              <a:spcAft>
                <a:spcPts val="200"/>
              </a:spcAft>
              <a:buNone/>
            </a:pPr>
            <a:r>
              <a:rPr lang="en-US" sz="1000"/>
              <a:t>Antonarakis E, Piulats JM, Gross-Goupil M, et al (2020). Pembrolizumab for treatment-refractory metastatic castration-resistant prostate cancer: multicohort open-label phase II KEYNOTE-199 study. </a:t>
            </a:r>
            <a:r>
              <a:rPr lang="en-US" sz="1000" i="1"/>
              <a:t>J Clin Oncol</a:t>
            </a:r>
            <a:r>
              <a:rPr lang="en-US" sz="1000"/>
              <a:t>, 38(5):395-405. DOI:10.1200/JCO.19.01638</a:t>
            </a:r>
          </a:p>
          <a:p>
            <a:pPr>
              <a:spcAft>
                <a:spcPts val="200"/>
              </a:spcAft>
              <a:buNone/>
            </a:pPr>
            <a:r>
              <a:rPr lang="en-US" sz="1000"/>
              <a:t>Bailey DG, Dresser G &amp; Arnold JMO (2013). Grapefruit-medication interactions: forbidden fruit or avoidable consequences? </a:t>
            </a:r>
            <a:r>
              <a:rPr lang="en-US" sz="1000" i="1"/>
              <a:t>CMAJ</a:t>
            </a:r>
            <a:r>
              <a:rPr lang="en-US" sz="1000"/>
              <a:t>, 185(4):309-316. DOI:10.1503/cmaj.120951</a:t>
            </a:r>
          </a:p>
          <a:p>
            <a:pPr>
              <a:spcAft>
                <a:spcPts val="200"/>
              </a:spcAft>
              <a:buNone/>
            </a:pPr>
            <a:r>
              <a:rPr lang="en-US" sz="1000"/>
              <a:t>Bennet C, Davis ID &amp; Hamid AA (2020). Nursing implications of recent changes in management practices for metastatic prostate cancer. </a:t>
            </a:r>
            <a:r>
              <a:rPr lang="en-US" sz="1000" i="1"/>
              <a:t>Semin Oncol Nurs, </a:t>
            </a:r>
            <a:r>
              <a:rPr lang="en-US" sz="1000"/>
              <a:t>36(4):151047. DOI:10.1016/j.soncn.2020.151047</a:t>
            </a:r>
          </a:p>
          <a:p>
            <a:pPr>
              <a:spcAft>
                <a:spcPts val="200"/>
              </a:spcAft>
              <a:buNone/>
            </a:pPr>
            <a:r>
              <a:rPr lang="en-US" sz="1000"/>
              <a:t>Cancer.net (2021). Prostate cancer: stages and grades. Available at:https://www.cancer.net/cancer-types/prostate-cancer/stages-and-grades</a:t>
            </a:r>
          </a:p>
          <a:p>
            <a:pPr>
              <a:spcAft>
                <a:spcPts val="200"/>
              </a:spcAft>
              <a:buNone/>
            </a:pPr>
            <a:r>
              <a:rPr lang="en-US" sz="1000"/>
              <a:t>Chemocare.com (2022). Docetaxel. Available at: https://</a:t>
            </a:r>
            <a:r>
              <a:rPr lang="en-US" sz="1000" err="1"/>
              <a:t>chemocare.com</a:t>
            </a:r>
            <a:r>
              <a:rPr lang="en-US" sz="1000"/>
              <a:t>/chemotherapy/drug-info/</a:t>
            </a:r>
            <a:r>
              <a:rPr lang="en-US" sz="1000" err="1"/>
              <a:t>docetaxel.aspx</a:t>
            </a:r>
            <a:endParaRPr lang="en-US" sz="1000"/>
          </a:p>
          <a:p>
            <a:pPr>
              <a:spcAft>
                <a:spcPts val="200"/>
              </a:spcAft>
              <a:buNone/>
            </a:pPr>
            <a:r>
              <a:rPr lang="en-US" sz="1000"/>
              <a:t>Chi K, </a:t>
            </a:r>
            <a:r>
              <a:rPr lang="en-US" sz="1000" err="1"/>
              <a:t>Rathkopf</a:t>
            </a:r>
            <a:r>
              <a:rPr lang="en-US" sz="1000"/>
              <a:t> D, Smith M, et al (2022). Phase 3 MAGNITUDE study: First results of niraparib (NIRA) with abiraterone acetate and prednisone (AAP) as first-line therapy in patients (pts) with metastatic castration-resistant prostate cancer (mCRPC) with and without homologous recombination repair (HRR) gene alterations [oral presentation]. </a:t>
            </a:r>
            <a:r>
              <a:rPr lang="en-US" sz="1000" i="1"/>
              <a:t>J Clin Oncol</a:t>
            </a:r>
            <a:r>
              <a:rPr lang="en-US" sz="1000"/>
              <a:t>, 40(6_suppl) 12-12. DOI:10.1200/JCO.2022.40.6_suppl.012</a:t>
            </a:r>
          </a:p>
          <a:p>
            <a:pPr>
              <a:spcAft>
                <a:spcPts val="200"/>
              </a:spcAft>
              <a:buNone/>
            </a:pPr>
            <a:r>
              <a:rPr lang="en-US" sz="1000"/>
              <a:t>Clarke N, </a:t>
            </a:r>
            <a:r>
              <a:rPr lang="en-US" sz="1000" err="1"/>
              <a:t>Wiechno</a:t>
            </a:r>
            <a:r>
              <a:rPr lang="en-US" sz="1000"/>
              <a:t> P, Alekseev B, et al (2018). Olaparib compared with abiraterone in patients with metastatic castration-resistant prostate cancer: a randomized, double-blind, placebo-controlled, phase 2 trial. </a:t>
            </a:r>
            <a:r>
              <a:rPr lang="en-US" sz="1000" i="1"/>
              <a:t>Lancet Oncol, </a:t>
            </a:r>
            <a:r>
              <a:rPr lang="en-US" sz="1000"/>
              <a:t>19(7):975-986. DOI:10.1016/S1470-2045(18)30365-6</a:t>
            </a:r>
          </a:p>
          <a:p>
            <a:pPr>
              <a:spcAft>
                <a:spcPts val="200"/>
              </a:spcAft>
              <a:buNone/>
            </a:pPr>
            <a:r>
              <a:rPr lang="en-US" sz="1000"/>
              <a:t>Clarke NW, Armstrong AJ, </a:t>
            </a:r>
            <a:r>
              <a:rPr lang="en-US" sz="1000" err="1"/>
              <a:t>Tiery-Vuillemin</a:t>
            </a:r>
            <a:r>
              <a:rPr lang="en-US" sz="1000"/>
              <a:t> A, et al (2022). Abiraterone and olaparib for metastatic castration-resistant prostate cancer. </a:t>
            </a:r>
            <a:r>
              <a:rPr lang="en-US" sz="1000" i="1"/>
              <a:t>NEJM Evidence. </a:t>
            </a:r>
            <a:r>
              <a:rPr lang="en-US" sz="1000"/>
              <a:t>DOI:10.1056/EVIDoa2200043</a:t>
            </a:r>
          </a:p>
          <a:p>
            <a:pPr>
              <a:spcAft>
                <a:spcPts val="200"/>
              </a:spcAft>
              <a:buNone/>
            </a:pPr>
            <a:r>
              <a:rPr lang="en-US" sz="1000"/>
              <a:t>Cleveland Clinic (2021). Cancer fatigue. Available at: https://</a:t>
            </a:r>
            <a:r>
              <a:rPr lang="en-US" sz="1000" err="1"/>
              <a:t>my.clevelandclinic.org</a:t>
            </a:r>
            <a:r>
              <a:rPr lang="en-US" sz="1000"/>
              <a:t>/health/diseases/5230-cancer-fatigue</a:t>
            </a:r>
          </a:p>
          <a:p>
            <a:pPr>
              <a:spcAft>
                <a:spcPts val="200"/>
              </a:spcAft>
              <a:buNone/>
            </a:pPr>
            <a:r>
              <a:rPr lang="en-US" sz="1000"/>
              <a:t>Clinicaltrials.gov (2022a). An efficacy and safety study of apalutamide (JNJ-56021927) in combination with abiraterone acetate and prednisone versus abiraterone acetate and prednisone in participants with chemotherapy-naïve metastatic castration-resistant prostate cancer (mCRPC). NLM identifier: NCT02257736.</a:t>
            </a:r>
          </a:p>
          <a:p>
            <a:pPr>
              <a:spcAft>
                <a:spcPts val="200"/>
              </a:spcAft>
              <a:buNone/>
            </a:pPr>
            <a:r>
              <a:rPr lang="en-US" sz="1000"/>
              <a:t>Clinicaltrials.gov (2022b). A study of atezolizumab (anti-PD-L1 antibody) in combination with enzalutamide in participants with metastatic castration-resistant prostate cancer (mCRPC) after failure of an androgen synthesis inhibitor and failure of, ineligibility for, or refusal of a taxane regimen (IMbassador250). NLM identifier: NCT03016312.</a:t>
            </a:r>
          </a:p>
          <a:p>
            <a:pPr>
              <a:spcAft>
                <a:spcPts val="200"/>
              </a:spcAft>
              <a:buNone/>
            </a:pPr>
            <a:r>
              <a:rPr lang="en-US" sz="1000"/>
              <a:t>Clinicaltrials.gov (2022c). A study of niraparib in combination with abiraterone acetate and prednisone versus abiraterone acetate and prednisone for treatment of participants with metastatic prostate cancer (MAGNITUDE). NLM identifier: NCT03748641.</a:t>
            </a:r>
          </a:p>
          <a:p>
            <a:pPr>
              <a:spcAft>
                <a:spcPts val="200"/>
              </a:spcAft>
              <a:buNone/>
            </a:pPr>
            <a:r>
              <a:rPr lang="en-US" sz="1000"/>
              <a:t>Clinicaltrials.gov (2022d). A study of nivolumab or placebo in combination with docetaxel in men with advanced castration-resistant prostate cancer (CheckMate 7DX). NLM identifier: NCT04100018.</a:t>
            </a:r>
          </a:p>
        </p:txBody>
      </p:sp>
    </p:spTree>
    <p:extLst>
      <p:ext uri="{BB962C8B-B14F-4D97-AF65-F5344CB8AC3E}">
        <p14:creationId xmlns:p14="http://schemas.microsoft.com/office/powerpoint/2010/main" val="11109547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9C03E2-0EC4-75A5-837E-2C6CF0E8B038}"/>
              </a:ext>
            </a:extLst>
          </p:cNvPr>
          <p:cNvSpPr>
            <a:spLocks noGrp="1"/>
          </p:cNvSpPr>
          <p:nvPr>
            <p:ph type="title"/>
          </p:nvPr>
        </p:nvSpPr>
        <p:spPr/>
        <p:txBody>
          <a:bodyPr/>
          <a:lstStyle/>
          <a:p>
            <a:r>
              <a:rPr lang="en-US"/>
              <a:t>References (cont.)</a:t>
            </a:r>
          </a:p>
        </p:txBody>
      </p:sp>
      <p:sp>
        <p:nvSpPr>
          <p:cNvPr id="7" name="Content Placeholder 6">
            <a:extLst>
              <a:ext uri="{FF2B5EF4-FFF2-40B4-BE49-F238E27FC236}">
                <a16:creationId xmlns:a16="http://schemas.microsoft.com/office/drawing/2014/main" id="{B16B1F98-5D5C-32F8-73C5-D0367F881B16}"/>
              </a:ext>
            </a:extLst>
          </p:cNvPr>
          <p:cNvSpPr>
            <a:spLocks noGrp="1"/>
          </p:cNvSpPr>
          <p:nvPr>
            <p:ph idx="1"/>
          </p:nvPr>
        </p:nvSpPr>
        <p:spPr/>
        <p:txBody>
          <a:bodyPr>
            <a:noAutofit/>
          </a:bodyPr>
          <a:lstStyle/>
          <a:p>
            <a:pPr>
              <a:spcAft>
                <a:spcPts val="200"/>
              </a:spcAft>
              <a:buNone/>
            </a:pPr>
            <a:r>
              <a:rPr lang="en-US" sz="1000"/>
              <a:t>Clinicaltrials.gov (2022e). Ipatasertib plus abiraterone plus prednisone/prednisolone, relative to placebo plus abiraterone plus prednisone/prednisolone in adult male patients with metastatic castrate-resistant prostate cancer (IPATential150). NLM identifier: NCT03072238.</a:t>
            </a:r>
          </a:p>
          <a:p>
            <a:pPr>
              <a:spcAft>
                <a:spcPts val="200"/>
              </a:spcAft>
              <a:buNone/>
            </a:pPr>
            <a:r>
              <a:rPr lang="en-US" sz="1000"/>
              <a:t>Clinicaltrials.gov (2022f). Study of cabozantinib in combination with atezolizumab versus second NHT in subjects with mCRPC (CONTACT-02). NLM identifier: NCT04446117.</a:t>
            </a:r>
          </a:p>
          <a:p>
            <a:pPr>
              <a:spcAft>
                <a:spcPts val="200"/>
              </a:spcAft>
              <a:buNone/>
            </a:pPr>
            <a:r>
              <a:rPr lang="en-US" sz="1000"/>
              <a:t>Clinicaltrials.gov (2022g). Study of pembrolizumab (MK-3475) in participants with metastatic castration-resistant prostate cancer (mCRPC)(MK-3475-199/KEYNOTE-199). NLM identifier: NCT02787005.</a:t>
            </a:r>
          </a:p>
          <a:p>
            <a:pPr>
              <a:spcAft>
                <a:spcPts val="200"/>
              </a:spcAft>
              <a:buNone/>
            </a:pPr>
            <a:r>
              <a:rPr lang="en-US" sz="1000"/>
              <a:t>Clinicaltrials.gov (2022h). Study of pembrolizumab (MK-3475) plus docetaxel versus placebo plus docetaxel in chemotherapy-naïve metastatic castration-resistant prostate cancer (mCRPC) (MK-3475-921/KEYNOTE-921). NLM identifier: NCT03834506.</a:t>
            </a:r>
          </a:p>
          <a:p>
            <a:pPr>
              <a:spcAft>
                <a:spcPts val="200"/>
              </a:spcAft>
              <a:buNone/>
            </a:pPr>
            <a:r>
              <a:rPr lang="en-US" sz="1000"/>
              <a:t>Clinicaltrials.gov (2022i). Study on olaparib plus abiraterone as first-line therapy in men with metastatic castration-resistant prostate cancer. NLM identifier: NCT03732820.</a:t>
            </a:r>
          </a:p>
          <a:p>
            <a:pPr>
              <a:spcAft>
                <a:spcPts val="200"/>
              </a:spcAft>
              <a:buNone/>
            </a:pPr>
            <a:r>
              <a:rPr lang="en-US" sz="1000"/>
              <a:t>Common Terminology Criteria for Adverse Events v5.0 (2017). Available at: https://</a:t>
            </a:r>
            <a:r>
              <a:rPr lang="en-US" sz="1000" err="1"/>
              <a:t>ctep.cancer.gov</a:t>
            </a:r>
            <a:r>
              <a:rPr lang="en-US" sz="1000"/>
              <a:t>/</a:t>
            </a:r>
            <a:r>
              <a:rPr lang="en-US" sz="1000" err="1"/>
              <a:t>protocoldevelopment</a:t>
            </a:r>
            <a:r>
              <a:rPr lang="en-US" sz="1000"/>
              <a:t>/</a:t>
            </a:r>
            <a:r>
              <a:rPr lang="en-US" sz="1000" err="1"/>
              <a:t>electronic_applications</a:t>
            </a:r>
            <a:r>
              <a:rPr lang="en-US" sz="1000"/>
              <a:t>/docs/ctcae_v5_quick_reference_8.5x11.pdf</a:t>
            </a:r>
          </a:p>
          <a:p>
            <a:pPr>
              <a:spcAft>
                <a:spcPts val="200"/>
              </a:spcAft>
              <a:buNone/>
            </a:pPr>
            <a:r>
              <a:rPr lang="en-US" sz="1000"/>
              <a:t>Crawford ED, Petrylak D &amp; Sartor O (2017). Navigating the evolving therapeutic landscape in advanced prostate cancer. </a:t>
            </a:r>
            <a:r>
              <a:rPr lang="en-US" sz="1000" i="1" err="1"/>
              <a:t>Urol</a:t>
            </a:r>
            <a:r>
              <a:rPr lang="en-US" sz="1000" i="1"/>
              <a:t> Oncol, </a:t>
            </a:r>
            <a:r>
              <a:rPr lang="en-US" sz="1000"/>
              <a:t>35S:S1-S13. DOI:10.1016/j.urolonc.2017.01.020</a:t>
            </a:r>
          </a:p>
          <a:p>
            <a:pPr>
              <a:spcAft>
                <a:spcPts val="200"/>
              </a:spcAft>
              <a:buNone/>
            </a:pPr>
            <a:r>
              <a:rPr lang="en-US" sz="1000"/>
              <a:t>de Bono J, Mateo J, </a:t>
            </a:r>
            <a:r>
              <a:rPr lang="en-US" sz="1000" err="1"/>
              <a:t>Fizazi</a:t>
            </a:r>
            <a:r>
              <a:rPr lang="en-US" sz="1000"/>
              <a:t> K, et al (2020). Olaparib for metastatic castration-resistant prostate cancer. </a:t>
            </a:r>
            <a:r>
              <a:rPr lang="en-US" sz="1000" i="1"/>
              <a:t>N Engl J Med,</a:t>
            </a:r>
            <a:r>
              <a:rPr lang="en-US" sz="1000"/>
              <a:t> 382(22):2091-2102. DOI:10.1056/NEJMoa1911440</a:t>
            </a:r>
          </a:p>
          <a:p>
            <a:pPr>
              <a:spcAft>
                <a:spcPts val="200"/>
              </a:spcAft>
              <a:buNone/>
            </a:pPr>
            <a:r>
              <a:rPr lang="en-US" sz="1000"/>
              <a:t>Droz JP, </a:t>
            </a:r>
            <a:r>
              <a:rPr lang="en-US" sz="1000" err="1"/>
              <a:t>Albrand</a:t>
            </a:r>
            <a:r>
              <a:rPr lang="en-US" sz="1000"/>
              <a:t> G, </a:t>
            </a:r>
            <a:r>
              <a:rPr lang="en-US" sz="1000" err="1"/>
              <a:t>Gillessen</a:t>
            </a:r>
            <a:r>
              <a:rPr lang="en-US" sz="1000"/>
              <a:t> S, et al (2017). Management of prostate cancer in elderly patients: recommendations of a task force of the International Society of Geriatric Oncology. </a:t>
            </a:r>
            <a:r>
              <a:rPr lang="en-US" sz="1000" i="1" err="1"/>
              <a:t>Eur</a:t>
            </a:r>
            <a:r>
              <a:rPr lang="en-US" sz="1000" i="1"/>
              <a:t> </a:t>
            </a:r>
            <a:r>
              <a:rPr lang="en-US" sz="1000" i="1" err="1"/>
              <a:t>Urol</a:t>
            </a:r>
            <a:r>
              <a:rPr lang="en-US" sz="1000" i="1"/>
              <a:t>, </a:t>
            </a:r>
            <a:r>
              <a:rPr lang="en-US" sz="1000"/>
              <a:t>72(4):521-531. DOI:10.1016/j.eururo.2016.12.025</a:t>
            </a:r>
          </a:p>
          <a:p>
            <a:pPr>
              <a:spcAft>
                <a:spcPts val="200"/>
              </a:spcAft>
              <a:buNone/>
            </a:pPr>
            <a:r>
              <a:rPr lang="en-US" sz="1000"/>
              <a:t>Ewalt MD, West H &amp; </a:t>
            </a:r>
            <a:r>
              <a:rPr lang="en-US" sz="1000" err="1"/>
              <a:t>Aisner</a:t>
            </a:r>
            <a:r>
              <a:rPr lang="en-US" sz="1000"/>
              <a:t> DL (2019). Next generation sequencing—testing multiple genetic markers at once. </a:t>
            </a:r>
            <a:r>
              <a:rPr lang="en-US" sz="1000" i="1"/>
              <a:t>JAMA Oncol</a:t>
            </a:r>
            <a:r>
              <a:rPr lang="en-US" sz="1000"/>
              <a:t>, 5(7):1076. DOI:10.1001/jamaoncol.2019.0453</a:t>
            </a:r>
          </a:p>
          <a:p>
            <a:pPr>
              <a:spcAft>
                <a:spcPts val="200"/>
              </a:spcAft>
              <a:buNone/>
            </a:pPr>
            <a:r>
              <a:rPr lang="en-US" sz="1000"/>
              <a:t>Ho MY &amp; Mackey JR (2014). Presentation and management of docetaxel-related adverse effects in patients with breast cancer. </a:t>
            </a:r>
            <a:r>
              <a:rPr lang="en-US" sz="1000" i="1"/>
              <a:t>Cancer </a:t>
            </a:r>
            <a:r>
              <a:rPr lang="en-US" sz="1000" i="1" err="1"/>
              <a:t>Manag</a:t>
            </a:r>
            <a:r>
              <a:rPr lang="en-US" sz="1000" i="1"/>
              <a:t> Res</a:t>
            </a:r>
            <a:r>
              <a:rPr lang="en-US" sz="1000"/>
              <a:t>, 6:253-259. DOI:10.2147/CMAR.S40601</a:t>
            </a:r>
          </a:p>
          <a:p>
            <a:pPr>
              <a:spcAft>
                <a:spcPts val="200"/>
              </a:spcAft>
              <a:buNone/>
            </a:pPr>
            <a:r>
              <a:rPr lang="en-US" sz="1000"/>
              <a:t>Hofman M, Emmett L, Sandhu S, et al (2021a). 117Lu-PSMA0617 (</a:t>
            </a:r>
            <a:r>
              <a:rPr lang="en-US" sz="1000" err="1"/>
              <a:t>LuPSMA</a:t>
            </a:r>
            <a:r>
              <a:rPr lang="en-US" sz="1000"/>
              <a:t>) versus cabazitaxel in metastatic castration-resistant prostate cancer mCRPC) progressing after docetaxel: updated results including progression-free survival (PFS) and patient-reported outcomes (PROs) (TheraP ANZUP 1603). </a:t>
            </a:r>
            <a:r>
              <a:rPr lang="en-US" sz="1000" i="1"/>
              <a:t>J Clin Oncol,</a:t>
            </a:r>
            <a:r>
              <a:rPr lang="en-US" sz="1000"/>
              <a:t> 39(suppl_6):6-6. DOI:10.1200/JCO.2021.39.6_suppl.6</a:t>
            </a:r>
          </a:p>
          <a:p>
            <a:pPr>
              <a:spcAft>
                <a:spcPts val="200"/>
              </a:spcAft>
              <a:buNone/>
            </a:pPr>
            <a:r>
              <a:rPr lang="en-US" sz="1000"/>
              <a:t>Hofman M, Emmett L, Sandhu S, et al (2021b). (177Lu) Lu-PSMA-617 versus cabazitaxel in patients with metastatic castration-resistant prostate cancer (TheraP): a </a:t>
            </a:r>
            <a:r>
              <a:rPr lang="en-US" sz="1000" err="1"/>
              <a:t>randomised</a:t>
            </a:r>
            <a:r>
              <a:rPr lang="en-US" sz="1000"/>
              <a:t>, open-label, phase 2 trial. </a:t>
            </a:r>
            <a:r>
              <a:rPr lang="en-US" sz="1000" i="1"/>
              <a:t>Lancet</a:t>
            </a:r>
            <a:r>
              <a:rPr lang="en-US" sz="1000"/>
              <a:t>, 397(10276) 797-804. DOI:10.1016/S0140-6736(21)00237-3</a:t>
            </a:r>
          </a:p>
          <a:p>
            <a:pPr>
              <a:spcAft>
                <a:spcPts val="200"/>
              </a:spcAft>
              <a:buNone/>
            </a:pPr>
            <a:r>
              <a:rPr lang="en-US" sz="1000"/>
              <a:t>Hussain M, Mateo J, </a:t>
            </a:r>
            <a:r>
              <a:rPr lang="en-US" sz="1000" err="1"/>
              <a:t>Fizazi</a:t>
            </a:r>
            <a:r>
              <a:rPr lang="en-US" sz="1000"/>
              <a:t> K, et al (2019). PROfound: Phase 3 study of olaparib versus enzalutamide or abiraterone for metastatic castration-resistant prostate cancer (mCRPC) with homologous recombination repair (HRR) gene alterations. </a:t>
            </a:r>
            <a:r>
              <a:rPr lang="en-US" sz="1000" i="1"/>
              <a:t>Ann Oncol</a:t>
            </a:r>
            <a:r>
              <a:rPr lang="en-US" sz="1000"/>
              <a:t>, 30(suppl_5): 851-934. DOI:10.1093/</a:t>
            </a:r>
            <a:r>
              <a:rPr lang="en-US" sz="1000" err="1"/>
              <a:t>annonc</a:t>
            </a:r>
            <a:r>
              <a:rPr lang="en-US" sz="1000"/>
              <a:t>/mdz394</a:t>
            </a:r>
          </a:p>
          <a:p>
            <a:pPr>
              <a:spcAft>
                <a:spcPts val="200"/>
              </a:spcAft>
              <a:buNone/>
            </a:pPr>
            <a:r>
              <a:rPr lang="en-US" sz="1000"/>
              <a:t>Johns Hopkins Medicine (2022). Prostate cancer stages. Available at: https://</a:t>
            </a:r>
            <a:r>
              <a:rPr lang="en-US" sz="1000" err="1"/>
              <a:t>www.hopkinsmedicine.org</a:t>
            </a:r>
            <a:r>
              <a:rPr lang="en-US" sz="1000"/>
              <a:t>/health/conditions-and-diseases/prostate-cancer/prostate-cancer-stages</a:t>
            </a:r>
          </a:p>
          <a:p>
            <a:pPr>
              <a:spcAft>
                <a:spcPts val="200"/>
              </a:spcAft>
              <a:buNone/>
            </a:pPr>
            <a:endParaRPr lang="en-US" sz="1000"/>
          </a:p>
          <a:p>
            <a:pPr>
              <a:spcAft>
                <a:spcPts val="200"/>
              </a:spcAft>
              <a:buNone/>
            </a:pPr>
            <a:endParaRPr lang="en-US" sz="1000"/>
          </a:p>
        </p:txBody>
      </p:sp>
    </p:spTree>
    <p:extLst>
      <p:ext uri="{BB962C8B-B14F-4D97-AF65-F5344CB8AC3E}">
        <p14:creationId xmlns:p14="http://schemas.microsoft.com/office/powerpoint/2010/main" val="26986965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9C03E2-0EC4-75A5-837E-2C6CF0E8B038}"/>
              </a:ext>
            </a:extLst>
          </p:cNvPr>
          <p:cNvSpPr>
            <a:spLocks noGrp="1"/>
          </p:cNvSpPr>
          <p:nvPr>
            <p:ph type="title"/>
          </p:nvPr>
        </p:nvSpPr>
        <p:spPr/>
        <p:txBody>
          <a:bodyPr/>
          <a:lstStyle/>
          <a:p>
            <a:r>
              <a:rPr lang="en-US"/>
              <a:t>References (cont.)</a:t>
            </a:r>
          </a:p>
        </p:txBody>
      </p:sp>
      <p:sp>
        <p:nvSpPr>
          <p:cNvPr id="7" name="Content Placeholder 6">
            <a:extLst>
              <a:ext uri="{FF2B5EF4-FFF2-40B4-BE49-F238E27FC236}">
                <a16:creationId xmlns:a16="http://schemas.microsoft.com/office/drawing/2014/main" id="{B16B1F98-5D5C-32F8-73C5-D0367F881B16}"/>
              </a:ext>
            </a:extLst>
          </p:cNvPr>
          <p:cNvSpPr>
            <a:spLocks noGrp="1"/>
          </p:cNvSpPr>
          <p:nvPr>
            <p:ph idx="1"/>
          </p:nvPr>
        </p:nvSpPr>
        <p:spPr/>
        <p:txBody>
          <a:bodyPr>
            <a:noAutofit/>
          </a:bodyPr>
          <a:lstStyle/>
          <a:p>
            <a:pPr>
              <a:spcAft>
                <a:spcPts val="200"/>
              </a:spcAft>
              <a:buNone/>
            </a:pPr>
            <a:r>
              <a:rPr lang="en-US" sz="1000" err="1"/>
              <a:t>Kensler</a:t>
            </a:r>
            <a:r>
              <a:rPr lang="en-US" sz="1000"/>
              <a:t> KH, </a:t>
            </a:r>
            <a:r>
              <a:rPr lang="en-US" sz="1000" err="1"/>
              <a:t>Pernar</a:t>
            </a:r>
            <a:r>
              <a:rPr lang="en-US" sz="1000"/>
              <a:t> CH, Mahal BA, et al (2021). Racial and ethnic variation in PSA testing and prostate cancer incidence following the 2012 USPSTF recommendation. </a:t>
            </a:r>
            <a:r>
              <a:rPr lang="en-US" sz="1000" i="1"/>
              <a:t>J Natl Cancer Inst, </a:t>
            </a:r>
            <a:r>
              <a:rPr lang="en-US" sz="1000"/>
              <a:t>113(6):719-726. DOI:10.1093/</a:t>
            </a:r>
            <a:r>
              <a:rPr lang="en-US" sz="1000" err="1"/>
              <a:t>jnci</a:t>
            </a:r>
            <a:r>
              <a:rPr lang="en-US" sz="1000"/>
              <a:t>/djaa171</a:t>
            </a:r>
          </a:p>
          <a:p>
            <a:pPr>
              <a:spcAft>
                <a:spcPts val="200"/>
              </a:spcAft>
              <a:buNone/>
            </a:pPr>
            <a:r>
              <a:rPr lang="en-US" sz="1000"/>
              <a:t>Kreis K, </a:t>
            </a:r>
            <a:r>
              <a:rPr lang="en-US" sz="1000" err="1"/>
              <a:t>Horenkamp</a:t>
            </a:r>
            <a:r>
              <a:rPr lang="en-US" sz="1000"/>
              <a:t>-Sonntag D, </a:t>
            </a:r>
            <a:r>
              <a:rPr lang="en-US" sz="1000" err="1"/>
              <a:t>Scheider</a:t>
            </a:r>
            <a:r>
              <a:rPr lang="en-US" sz="1000"/>
              <a:t> U, et al (2022). Safety and survival of docetaxel and </a:t>
            </a:r>
            <a:r>
              <a:rPr lang="en-US" sz="1000" err="1"/>
              <a:t>cabazitaxel</a:t>
            </a:r>
            <a:r>
              <a:rPr lang="en-US" sz="1000"/>
              <a:t> in metastatic castration-resistant prostate cancer. </a:t>
            </a:r>
            <a:r>
              <a:rPr lang="en-US" sz="1000" i="1"/>
              <a:t>BJU Int</a:t>
            </a:r>
            <a:r>
              <a:rPr lang="en-US" sz="1000"/>
              <a:t>, 129(4):470-479. DOI:10.1111/bju.15542</a:t>
            </a:r>
          </a:p>
          <a:p>
            <a:pPr>
              <a:spcAft>
                <a:spcPts val="200"/>
              </a:spcAft>
              <a:buNone/>
            </a:pPr>
            <a:r>
              <a:rPr lang="en-US" sz="1000"/>
              <a:t>Madsen LT, Craig C, Kuban DA, et al (2009). A multidisciplinary prostate cancer clinic for newly diagnosed patients. </a:t>
            </a:r>
            <a:r>
              <a:rPr lang="en-US" sz="1000" i="1"/>
              <a:t>CJON, </a:t>
            </a:r>
            <a:r>
              <a:rPr lang="en-US" sz="1000"/>
              <a:t>13(3):305-309. DOI:10.1188/09.CJON.305-309</a:t>
            </a:r>
          </a:p>
          <a:p>
            <a:pPr>
              <a:spcAft>
                <a:spcPts val="200"/>
              </a:spcAft>
              <a:buNone/>
            </a:pPr>
            <a:r>
              <a:rPr lang="en-US" sz="1000"/>
              <a:t>Memorial Sloan Kettering Cancer Center (2022). About herbs, botanicals &amp; other products. Available at: https://</a:t>
            </a:r>
            <a:r>
              <a:rPr lang="en-US" sz="1000" err="1"/>
              <a:t>www.mskcc.org</a:t>
            </a:r>
            <a:r>
              <a:rPr lang="en-US" sz="1000"/>
              <a:t>/cancer-care/diagnosis-treatment/symptom-management/integrative-medicine/herbs</a:t>
            </a:r>
          </a:p>
          <a:p>
            <a:pPr>
              <a:spcAft>
                <a:spcPts val="200"/>
              </a:spcAft>
              <a:buNone/>
            </a:pPr>
            <a:r>
              <a:rPr lang="en-US" sz="1000"/>
              <a:t>Morris M, de Bono J, Chi K, et al (2021). Phase III study of lutetium-177-PSMA-617 in patients with metastatic castration-resistant prostate cancer (VISION). </a:t>
            </a:r>
            <a:r>
              <a:rPr lang="en-US" sz="1000" i="1"/>
              <a:t>Jour of Clin Oncol</a:t>
            </a:r>
            <a:r>
              <a:rPr lang="en-US" sz="1000"/>
              <a:t>, 39(18_suppl). DOI:10.1200/JCO.2021.39.15_suppl.LBA4</a:t>
            </a:r>
          </a:p>
          <a:p>
            <a:pPr>
              <a:spcAft>
                <a:spcPts val="200"/>
              </a:spcAft>
              <a:buNone/>
            </a:pPr>
            <a:r>
              <a:rPr lang="en-US" sz="1000"/>
              <a:t>National Cancer Institute (2022). Prostate Cancer Treatment (PDQ</a:t>
            </a:r>
            <a:r>
              <a:rPr lang="en-US" sz="1000" baseline="30000"/>
              <a:t>®</a:t>
            </a:r>
            <a:r>
              <a:rPr lang="en-US" sz="1000"/>
              <a:t>)—patient version. Available at: https://</a:t>
            </a:r>
            <a:r>
              <a:rPr lang="en-US" sz="1000" err="1"/>
              <a:t>www.cancer.gov</a:t>
            </a:r>
            <a:r>
              <a:rPr lang="en-US" sz="1000"/>
              <a:t>/types/prostate/patient/prostate-treatment-pdq#:~:text=Stage%20I,-Enlarge&amp;text=Stage%20I%20prostate%20cancer.,during%20surgery%20for%20other%20reasons.</a:t>
            </a:r>
          </a:p>
          <a:p>
            <a:pPr>
              <a:spcAft>
                <a:spcPts val="200"/>
              </a:spcAft>
              <a:buNone/>
            </a:pPr>
            <a:r>
              <a:rPr lang="en-US" sz="1000">
                <a:latin typeface="News Gothic MT"/>
              </a:rPr>
              <a:t>National Comprehensive Cancer Network (2022). Clinical Practice Guidelines in Oncology: prostate cancer. Version 4.2022. Available at: https://</a:t>
            </a:r>
            <a:r>
              <a:rPr lang="en-US" sz="1000" err="1">
                <a:latin typeface="News Gothic MT"/>
              </a:rPr>
              <a:t>www.nccn.org</a:t>
            </a:r>
            <a:r>
              <a:rPr lang="en-US" sz="1000">
                <a:latin typeface="News Gothic MT"/>
              </a:rPr>
              <a:t>/professionals/</a:t>
            </a:r>
            <a:r>
              <a:rPr lang="en-US" sz="1000" err="1">
                <a:latin typeface="News Gothic MT"/>
              </a:rPr>
              <a:t>physician_gls</a:t>
            </a:r>
            <a:r>
              <a:rPr lang="en-US" sz="1000">
                <a:latin typeface="News Gothic MT"/>
              </a:rPr>
              <a:t>/pdf/</a:t>
            </a:r>
            <a:r>
              <a:rPr lang="en-US" sz="1000" err="1">
                <a:latin typeface="News Gothic MT"/>
              </a:rPr>
              <a:t>prostate.pdf</a:t>
            </a:r>
            <a:endParaRPr lang="en-US" sz="1000"/>
          </a:p>
          <a:p>
            <a:pPr>
              <a:spcAft>
                <a:spcPts val="200"/>
              </a:spcAft>
              <a:buNone/>
            </a:pPr>
            <a:r>
              <a:rPr lang="en-US" sz="1000"/>
              <a:t>Nguyen PL, Alibhai SMH, D’Amico AV, et al (2015). Adverse effects of androgen deprivation therapy and strategies to mitigate them. </a:t>
            </a:r>
            <a:r>
              <a:rPr lang="en-US" sz="1000" i="1"/>
              <a:t>European Urology, </a:t>
            </a:r>
            <a:r>
              <a:rPr lang="en-US" sz="1000"/>
              <a:t>67(5):825-836. DOI:10.1016/j.eururo.2014.07.010</a:t>
            </a:r>
          </a:p>
          <a:p>
            <a:pPr>
              <a:spcAft>
                <a:spcPts val="200"/>
              </a:spcAft>
              <a:buNone/>
            </a:pPr>
            <a:r>
              <a:rPr lang="en-US" sz="1000"/>
              <a:t>Novartis (2022). Novartis provides update on production of radioligand therapy medicines. Available at: https://</a:t>
            </a:r>
            <a:r>
              <a:rPr lang="en-US" sz="1000" err="1"/>
              <a:t>www.novartis.com</a:t>
            </a:r>
            <a:r>
              <a:rPr lang="en-US" sz="1000"/>
              <a:t>/news/media-releases/novartis-provides-update-production-radioligand-therapy-medicines</a:t>
            </a:r>
          </a:p>
          <a:p>
            <a:pPr>
              <a:spcAft>
                <a:spcPts val="200"/>
              </a:spcAft>
              <a:buNone/>
            </a:pPr>
            <a:r>
              <a:rPr lang="en-US" sz="1000"/>
              <a:t>Oncology Nursing Society (2022). Symptom interventions overview. Available at: https://</a:t>
            </a:r>
            <a:r>
              <a:rPr lang="en-US" sz="1000" err="1"/>
              <a:t>www.ons.org</a:t>
            </a:r>
            <a:r>
              <a:rPr lang="en-US" sz="1000"/>
              <a:t>/the-pep-topics</a:t>
            </a:r>
          </a:p>
          <a:p>
            <a:pPr>
              <a:spcAft>
                <a:spcPts val="200"/>
              </a:spcAft>
              <a:buNone/>
            </a:pPr>
            <a:r>
              <a:rPr lang="en-US" sz="1000" err="1"/>
              <a:t>Oudard</a:t>
            </a:r>
            <a:r>
              <a:rPr lang="en-US" sz="1000"/>
              <a:t> S, </a:t>
            </a:r>
            <a:r>
              <a:rPr lang="en-US" sz="1000" err="1"/>
              <a:t>Fizazi</a:t>
            </a:r>
            <a:r>
              <a:rPr lang="en-US" sz="1000"/>
              <a:t> K, </a:t>
            </a:r>
            <a:r>
              <a:rPr lang="en-US" sz="1000" err="1"/>
              <a:t>Sengeløv</a:t>
            </a:r>
            <a:r>
              <a:rPr lang="en-US" sz="1000"/>
              <a:t> L, et al (2017). </a:t>
            </a:r>
            <a:r>
              <a:rPr lang="en-US" sz="1000" err="1"/>
              <a:t>Cabazitaxel</a:t>
            </a:r>
            <a:r>
              <a:rPr lang="en-US" sz="1000"/>
              <a:t> versus docetaxel as first-line therapy for patients with metastatic castration-resistant prostate cancer: a randomized phase III trial—FIRSTANA. </a:t>
            </a:r>
            <a:r>
              <a:rPr lang="en-US" sz="1000" i="1"/>
              <a:t>J Clin Oncol, </a:t>
            </a:r>
            <a:r>
              <a:rPr lang="en-US" sz="1000"/>
              <a:t>35(28):3189-3197. DOI:10.1200/JCO.2016.72.1068</a:t>
            </a:r>
          </a:p>
          <a:p>
            <a:pPr>
              <a:spcAft>
                <a:spcPts val="200"/>
              </a:spcAft>
              <a:buNone/>
            </a:pPr>
            <a:r>
              <a:rPr lang="en-US" sz="1000"/>
              <a:t>Patil T &amp; Bernard B (2018). Complications of androgen deprivation therapy in men with prostate cancer. </a:t>
            </a:r>
            <a:r>
              <a:rPr lang="en-US" sz="1000" i="1"/>
              <a:t>Oncology (Williston Park), </a:t>
            </a:r>
            <a:r>
              <a:rPr lang="en-US" sz="1000"/>
              <a:t>32(9):470-474. </a:t>
            </a:r>
          </a:p>
          <a:p>
            <a:pPr>
              <a:spcAft>
                <a:spcPts val="200"/>
              </a:spcAft>
              <a:buNone/>
            </a:pPr>
            <a:r>
              <a:rPr lang="en-US" sz="1000"/>
              <a:t>Powles T, Yuen KC, </a:t>
            </a:r>
            <a:r>
              <a:rPr lang="en-US" sz="1000" err="1"/>
              <a:t>Gillessen</a:t>
            </a:r>
            <a:r>
              <a:rPr lang="en-US" sz="1000"/>
              <a:t> S, et al (2022). Atezolizumab with enzalutamide versus enzalutamide alone in metastatic </a:t>
            </a:r>
            <a:r>
              <a:rPr lang="en-US" sz="1000" err="1"/>
              <a:t>catration</a:t>
            </a:r>
            <a:r>
              <a:rPr lang="en-US" sz="1000"/>
              <a:t>-resistant prostate cancer: a randomized phase 3 trial. </a:t>
            </a:r>
            <a:r>
              <a:rPr lang="en-US" sz="1000" i="1"/>
              <a:t>Nature Medicine</a:t>
            </a:r>
            <a:r>
              <a:rPr lang="en-US" sz="1000"/>
              <a:t>, 28(1):144-153. DOI:10.1038/s41591-021-01600-6</a:t>
            </a:r>
          </a:p>
          <a:p>
            <a:pPr>
              <a:spcAft>
                <a:spcPts val="200"/>
              </a:spcAft>
              <a:buNone/>
            </a:pPr>
            <a:r>
              <a:rPr lang="en-US" sz="1000"/>
              <a:t>Prostate Cancer Research Institute (2022). Support groups. Available at: https://</a:t>
            </a:r>
            <a:r>
              <a:rPr lang="en-US" sz="1000" err="1"/>
              <a:t>pcri.org</a:t>
            </a:r>
            <a:r>
              <a:rPr lang="en-US" sz="1000"/>
              <a:t>/</a:t>
            </a:r>
            <a:r>
              <a:rPr lang="en-US" sz="1000" err="1"/>
              <a:t>supportgroups</a:t>
            </a:r>
            <a:endParaRPr lang="en-US" sz="1000"/>
          </a:p>
          <a:p>
            <a:pPr>
              <a:spcAft>
                <a:spcPts val="200"/>
              </a:spcAft>
              <a:buNone/>
            </a:pPr>
            <a:r>
              <a:rPr lang="en-US" sz="1000" err="1"/>
              <a:t>Rubraca</a:t>
            </a:r>
            <a:r>
              <a:rPr lang="en-US" sz="1000" baseline="30000"/>
              <a:t>®</a:t>
            </a:r>
            <a:r>
              <a:rPr lang="en-US" sz="1000"/>
              <a:t> (rucaparib) prescribing information (2022). Clovis Oncology. Available at: https://</a:t>
            </a:r>
            <a:r>
              <a:rPr lang="en-US" sz="1000" err="1"/>
              <a:t>clovisoncology.com</a:t>
            </a:r>
            <a:r>
              <a:rPr lang="en-US" sz="1000"/>
              <a:t>/pdfs/</a:t>
            </a:r>
            <a:r>
              <a:rPr lang="en-US" sz="1000" err="1"/>
              <a:t>RubracaUSPI.pdf</a:t>
            </a:r>
            <a:endParaRPr lang="en-US" sz="1000"/>
          </a:p>
        </p:txBody>
      </p:sp>
    </p:spTree>
    <p:extLst>
      <p:ext uri="{BB962C8B-B14F-4D97-AF65-F5344CB8AC3E}">
        <p14:creationId xmlns:p14="http://schemas.microsoft.com/office/powerpoint/2010/main" val="29974415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9C03E2-0EC4-75A5-837E-2C6CF0E8B038}"/>
              </a:ext>
            </a:extLst>
          </p:cNvPr>
          <p:cNvSpPr>
            <a:spLocks noGrp="1"/>
          </p:cNvSpPr>
          <p:nvPr>
            <p:ph type="title"/>
          </p:nvPr>
        </p:nvSpPr>
        <p:spPr/>
        <p:txBody>
          <a:bodyPr/>
          <a:lstStyle/>
          <a:p>
            <a:r>
              <a:rPr lang="en-US"/>
              <a:t>References (cont.)</a:t>
            </a:r>
          </a:p>
        </p:txBody>
      </p:sp>
      <p:sp>
        <p:nvSpPr>
          <p:cNvPr id="7" name="Content Placeholder 6">
            <a:extLst>
              <a:ext uri="{FF2B5EF4-FFF2-40B4-BE49-F238E27FC236}">
                <a16:creationId xmlns:a16="http://schemas.microsoft.com/office/drawing/2014/main" id="{B16B1F98-5D5C-32F8-73C5-D0367F881B16}"/>
              </a:ext>
            </a:extLst>
          </p:cNvPr>
          <p:cNvSpPr>
            <a:spLocks noGrp="1"/>
          </p:cNvSpPr>
          <p:nvPr>
            <p:ph idx="1"/>
          </p:nvPr>
        </p:nvSpPr>
        <p:spPr/>
        <p:txBody>
          <a:bodyPr>
            <a:noAutofit/>
          </a:bodyPr>
          <a:lstStyle/>
          <a:p>
            <a:pPr>
              <a:spcAft>
                <a:spcPts val="200"/>
              </a:spcAft>
              <a:buNone/>
            </a:pPr>
            <a:r>
              <a:rPr lang="en-US" sz="1000"/>
              <a:t>Saad F, Armstrong A, </a:t>
            </a:r>
            <a:r>
              <a:rPr lang="en-US" sz="1000" err="1"/>
              <a:t>Thiery-Vuillemin</a:t>
            </a:r>
            <a:r>
              <a:rPr lang="en-US" sz="1000"/>
              <a:t> A, et al (2022). PROpel: Phase III trial of olaparib (ola) and abiraterone (abi) versus placebo (</a:t>
            </a:r>
            <a:r>
              <a:rPr lang="en-US" sz="1000" err="1"/>
              <a:t>pbo</a:t>
            </a:r>
            <a:r>
              <a:rPr lang="en-US" sz="1000"/>
              <a:t>) and abi as first-line (1L) therapy for patients (pts) with metastatic castration-resistant prostate cancer (mCRPC) [oral presentation]. </a:t>
            </a:r>
            <a:r>
              <a:rPr lang="en-US" sz="1000" i="1"/>
              <a:t>Jour of Clin Oncol</a:t>
            </a:r>
            <a:r>
              <a:rPr lang="en-US" sz="1000"/>
              <a:t>, 40(6_suppl) 11-11. DOI:10.1200/JCO.2022.40.6_suppl.011</a:t>
            </a:r>
          </a:p>
          <a:p>
            <a:pPr>
              <a:spcAft>
                <a:spcPts val="200"/>
              </a:spcAft>
              <a:buNone/>
            </a:pPr>
            <a:r>
              <a:rPr lang="en-US" sz="1000"/>
              <a:t>Saad F, Efstathiou E, Attard G, et al (2022). </a:t>
            </a:r>
            <a:r>
              <a:rPr lang="en-US" sz="1000" err="1"/>
              <a:t>Apaluamide</a:t>
            </a:r>
            <a:r>
              <a:rPr lang="en-US" sz="1000"/>
              <a:t> plus abiraterone acetate and prednisone in metastatic, castration-resistant prostate cancer (ACIS): a </a:t>
            </a:r>
            <a:r>
              <a:rPr lang="en-US" sz="1000" err="1"/>
              <a:t>randomised</a:t>
            </a:r>
            <a:r>
              <a:rPr lang="en-US" sz="1000"/>
              <a:t>, placebo-controlled, double-</a:t>
            </a:r>
            <a:r>
              <a:rPr lang="en-US" sz="1000" err="1"/>
              <a:t>blindk</a:t>
            </a:r>
            <a:r>
              <a:rPr lang="en-US" sz="1000"/>
              <a:t>, </a:t>
            </a:r>
            <a:r>
              <a:rPr lang="en-US" sz="1000" err="1"/>
              <a:t>multinationl</a:t>
            </a:r>
            <a:r>
              <a:rPr lang="en-US" sz="1000"/>
              <a:t>, phase 3 study. </a:t>
            </a:r>
            <a:r>
              <a:rPr lang="en-US" sz="1000" i="1"/>
              <a:t>Lancet Oncol, </a:t>
            </a:r>
            <a:r>
              <a:rPr lang="en-US" sz="1000"/>
              <a:t>22(11):1541-1559. DOI:10.1016/S1470-2045(21)00402-2</a:t>
            </a:r>
          </a:p>
          <a:p>
            <a:pPr>
              <a:spcAft>
                <a:spcPts val="200"/>
              </a:spcAft>
              <a:buNone/>
            </a:pPr>
            <a:r>
              <a:rPr lang="en-US" sz="1000"/>
              <a:t>Sartor O, de Bono J, Chi KN, et al (2021). Lutetium-177-PSMA-617 for metastatic castration-resistant prostate cancer. </a:t>
            </a:r>
            <a:r>
              <a:rPr lang="en-US" sz="1000" i="1"/>
              <a:t>N Engl J Med, </a:t>
            </a:r>
            <a:r>
              <a:rPr lang="en-US" sz="1000"/>
              <a:t>385(12):1091-1103. DOI:10.1056/NEJMoa2107322</a:t>
            </a:r>
          </a:p>
          <a:p>
            <a:pPr>
              <a:spcAft>
                <a:spcPts val="200"/>
              </a:spcAft>
              <a:buNone/>
            </a:pPr>
            <a:r>
              <a:rPr lang="en-US" sz="1000"/>
              <a:t>Sperlich C &amp; Saad F (2013). Optimal management of patients receiving cabazitaxel-based chemotherapy</a:t>
            </a:r>
            <a:r>
              <a:rPr lang="en-US" sz="1000" i="1"/>
              <a:t>. Can </a:t>
            </a:r>
            <a:r>
              <a:rPr lang="en-US" sz="1000" i="1" err="1"/>
              <a:t>Urol</a:t>
            </a:r>
            <a:r>
              <a:rPr lang="en-US" sz="1000" i="1"/>
              <a:t> Assoc J, </a:t>
            </a:r>
            <a:r>
              <a:rPr lang="en-US" sz="1000"/>
              <a:t>7(2suppl_1):s18-s24. DOI:10.5489/cuaj.275</a:t>
            </a:r>
          </a:p>
          <a:p>
            <a:pPr>
              <a:spcAft>
                <a:spcPts val="200"/>
              </a:spcAft>
              <a:buNone/>
            </a:pPr>
            <a:r>
              <a:rPr lang="en-US" sz="1000"/>
              <a:t>Spratt DE, Shore N, Sartor O, et al (2021). Treating the patient and not just the cancer: therapeutic burden in prostate cancer. </a:t>
            </a:r>
            <a:r>
              <a:rPr lang="en-US" sz="1000" i="1"/>
              <a:t>Prostate Cancer Prostatic Dis</a:t>
            </a:r>
            <a:r>
              <a:rPr lang="en-US" sz="1000"/>
              <a:t>, 24:647–661. DOI:10.1038/s41391-021-00328-1</a:t>
            </a:r>
          </a:p>
          <a:p>
            <a:pPr>
              <a:spcAft>
                <a:spcPts val="200"/>
              </a:spcAft>
              <a:buNone/>
            </a:pPr>
            <a:r>
              <a:rPr lang="en-US" sz="1000"/>
              <a:t>Sweeney C, </a:t>
            </a:r>
            <a:r>
              <a:rPr lang="en-US" sz="1000" err="1"/>
              <a:t>Bracarda</a:t>
            </a:r>
            <a:r>
              <a:rPr lang="en-US" sz="1000"/>
              <a:t> S, Sternberg CN, et al (2021). Ipatasertib plus abiraterone and prednisolone in metastatic castration-resistant prostate cancer (IPATential150): a </a:t>
            </a:r>
            <a:r>
              <a:rPr lang="en-US" sz="1000" err="1"/>
              <a:t>multicentre</a:t>
            </a:r>
            <a:r>
              <a:rPr lang="en-US" sz="1000"/>
              <a:t>, randomized, double-blind, phase 3 trial. </a:t>
            </a:r>
            <a:r>
              <a:rPr lang="en-US" sz="1000" i="1"/>
              <a:t>Lancet</a:t>
            </a:r>
            <a:r>
              <a:rPr lang="en-US" sz="1000"/>
              <a:t>, 398(10295):131-142. DOI:10.1016/S0140-6736(21)00580-8</a:t>
            </a:r>
          </a:p>
          <a:p>
            <a:pPr>
              <a:spcAft>
                <a:spcPts val="200"/>
              </a:spcAft>
              <a:buNone/>
            </a:pPr>
            <a:r>
              <a:rPr lang="en-US" sz="1000"/>
              <a:t>Tookman L, Krell J, </a:t>
            </a:r>
            <a:r>
              <a:rPr lang="en-US" sz="1000" err="1"/>
              <a:t>Nkolobe</a:t>
            </a:r>
            <a:r>
              <a:rPr lang="en-US" sz="1000"/>
              <a:t> B, et al (2020). Practical guidance for the management of side effects during rucaparib therapy in a multidisciplinary UK setting. </a:t>
            </a:r>
            <a:r>
              <a:rPr lang="en-US" sz="1000" i="1" err="1"/>
              <a:t>Ther</a:t>
            </a:r>
            <a:r>
              <a:rPr lang="en-US" sz="1000" i="1"/>
              <a:t> Adv Med Oncol, </a:t>
            </a:r>
            <a:r>
              <a:rPr lang="en-US" sz="1000"/>
              <a:t>12:1758835921980. DOI:10.1177/1758835920921980</a:t>
            </a:r>
          </a:p>
          <a:p>
            <a:pPr>
              <a:spcAft>
                <a:spcPts val="200"/>
              </a:spcAft>
              <a:buNone/>
            </a:pPr>
            <a:r>
              <a:rPr lang="en-US" sz="1000"/>
              <a:t>US Food and Drug Administration (2022). FDA approves </a:t>
            </a:r>
            <a:r>
              <a:rPr lang="en-US" sz="1000" err="1"/>
              <a:t>Pluvicto</a:t>
            </a:r>
            <a:r>
              <a:rPr lang="en-US" sz="1000"/>
              <a:t> for metastatic castration-resistant prostate cancer. Available at: https://</a:t>
            </a:r>
            <a:r>
              <a:rPr lang="en-US" sz="1000" err="1"/>
              <a:t>www.fda.gov</a:t>
            </a:r>
            <a:r>
              <a:rPr lang="en-US" sz="1000"/>
              <a:t>/drugs/resources-information-approved-drugs/fda-approves-pluvicto-metastatic-castration-resistant-prostate-cancer</a:t>
            </a:r>
          </a:p>
          <a:p>
            <a:pPr>
              <a:spcAft>
                <a:spcPts val="200"/>
              </a:spcAft>
              <a:buNone/>
            </a:pPr>
            <a:r>
              <a:rPr lang="en-US" sz="1000"/>
              <a:t>Woodson AH (2019). Genetic counseling considerations for men with prostate cancer. </a:t>
            </a:r>
            <a:r>
              <a:rPr lang="en-US" sz="1000" i="1"/>
              <a:t>Can J </a:t>
            </a:r>
            <a:r>
              <a:rPr lang="en-US" sz="1000" i="1" err="1"/>
              <a:t>Urol</a:t>
            </a:r>
            <a:r>
              <a:rPr lang="en-US" sz="1000" i="1"/>
              <a:t>, 2</a:t>
            </a:r>
            <a:r>
              <a:rPr lang="en-US" sz="1000"/>
              <a:t>6(52):40-41. PMID:31629428</a:t>
            </a:r>
          </a:p>
        </p:txBody>
      </p:sp>
    </p:spTree>
    <p:extLst>
      <p:ext uri="{BB962C8B-B14F-4D97-AF65-F5344CB8AC3E}">
        <p14:creationId xmlns:p14="http://schemas.microsoft.com/office/powerpoint/2010/main" val="797328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42DC9-FDD1-4C6E-B89C-1A71CE07DD4F}"/>
              </a:ext>
            </a:extLst>
          </p:cNvPr>
          <p:cNvSpPr>
            <a:spLocks noGrp="1"/>
          </p:cNvSpPr>
          <p:nvPr>
            <p:ph type="title"/>
          </p:nvPr>
        </p:nvSpPr>
        <p:spPr/>
        <p:txBody>
          <a:bodyPr/>
          <a:lstStyle/>
          <a:p>
            <a:r>
              <a:rPr lang="en-US"/>
              <a:t>PSA Screening</a:t>
            </a:r>
          </a:p>
        </p:txBody>
      </p:sp>
      <p:sp>
        <p:nvSpPr>
          <p:cNvPr id="8" name="Text Placeholder 7">
            <a:extLst>
              <a:ext uri="{FF2B5EF4-FFF2-40B4-BE49-F238E27FC236}">
                <a16:creationId xmlns:a16="http://schemas.microsoft.com/office/drawing/2014/main" id="{8B022B41-6BCE-7552-7601-CAA9F5082148}"/>
              </a:ext>
            </a:extLst>
          </p:cNvPr>
          <p:cNvSpPr>
            <a:spLocks noGrp="1"/>
          </p:cNvSpPr>
          <p:nvPr>
            <p:ph type="body" sz="quarter" idx="12"/>
          </p:nvPr>
        </p:nvSpPr>
        <p:spPr>
          <a:xfrm>
            <a:off x="193575" y="6421193"/>
            <a:ext cx="1909177" cy="307777"/>
          </a:xfrm>
        </p:spPr>
        <p:txBody>
          <a:bodyPr/>
          <a:lstStyle/>
          <a:p>
            <a:r>
              <a:rPr lang="en-US"/>
              <a:t>PSA = prostate-specific antigen.</a:t>
            </a:r>
          </a:p>
          <a:p>
            <a:r>
              <a:rPr lang="en-US"/>
              <a:t>ACS, 2022.</a:t>
            </a:r>
          </a:p>
        </p:txBody>
      </p:sp>
      <p:sp>
        <p:nvSpPr>
          <p:cNvPr id="3" name="Content Placeholder 2">
            <a:extLst>
              <a:ext uri="{FF2B5EF4-FFF2-40B4-BE49-F238E27FC236}">
                <a16:creationId xmlns:a16="http://schemas.microsoft.com/office/drawing/2014/main" id="{2FEEA493-1F95-4301-90B2-A1F826D9C17B}"/>
              </a:ext>
            </a:extLst>
          </p:cNvPr>
          <p:cNvSpPr>
            <a:spLocks noGrp="1"/>
          </p:cNvSpPr>
          <p:nvPr>
            <p:ph idx="1"/>
          </p:nvPr>
        </p:nvSpPr>
        <p:spPr>
          <a:xfrm>
            <a:off x="609600" y="1793028"/>
            <a:ext cx="10972800" cy="4373563"/>
          </a:xfrm>
        </p:spPr>
        <p:txBody>
          <a:bodyPr/>
          <a:lstStyle/>
          <a:p>
            <a:r>
              <a:rPr lang="en-US" dirty="0"/>
              <a:t>Risk of dying from PC decreased by 50% from the mid-1990s to the mid-2010s due to improved treatment and earlier detection (PSA)</a:t>
            </a:r>
          </a:p>
          <a:p>
            <a:endParaRPr lang="en-US" dirty="0"/>
          </a:p>
          <a:p>
            <a:r>
              <a:rPr lang="en-US" dirty="0"/>
              <a:t>More recently, the risk of dying from PC is only decreasing by 0.6% per year</a:t>
            </a:r>
          </a:p>
        </p:txBody>
      </p:sp>
      <p:sp>
        <p:nvSpPr>
          <p:cNvPr id="7" name="Text Placeholder 6">
            <a:extLst>
              <a:ext uri="{FF2B5EF4-FFF2-40B4-BE49-F238E27FC236}">
                <a16:creationId xmlns:a16="http://schemas.microsoft.com/office/drawing/2014/main" id="{76945F0C-3F0B-C9CF-8F02-3F80BDC68A86}"/>
              </a:ext>
            </a:extLst>
          </p:cNvPr>
          <p:cNvSpPr>
            <a:spLocks noGrp="1"/>
          </p:cNvSpPr>
          <p:nvPr>
            <p:ph type="body" sz="quarter" idx="13"/>
          </p:nvPr>
        </p:nvSpPr>
        <p:spPr>
          <a:xfrm>
            <a:off x="622009" y="902405"/>
            <a:ext cx="10974916" cy="482133"/>
          </a:xfrm>
        </p:spPr>
        <p:txBody>
          <a:bodyPr/>
          <a:lstStyle/>
          <a:p>
            <a:r>
              <a:rPr lang="en-US"/>
              <a:t>How Changes are Affecting Incidence and Risk of Death</a:t>
            </a:r>
          </a:p>
        </p:txBody>
      </p:sp>
    </p:spTree>
    <p:extLst>
      <p:ext uri="{BB962C8B-B14F-4D97-AF65-F5344CB8AC3E}">
        <p14:creationId xmlns:p14="http://schemas.microsoft.com/office/powerpoint/2010/main" val="131190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A099-6480-2C0C-4063-8D4ADEC617A5}"/>
              </a:ext>
            </a:extLst>
          </p:cNvPr>
          <p:cNvSpPr>
            <a:spLocks noGrp="1"/>
          </p:cNvSpPr>
          <p:nvPr>
            <p:ph type="title"/>
          </p:nvPr>
        </p:nvSpPr>
        <p:spPr/>
        <p:txBody>
          <a:bodyPr/>
          <a:lstStyle/>
          <a:p>
            <a:r>
              <a:rPr lang="en-US"/>
              <a:t>Metastatic CRPC</a:t>
            </a:r>
          </a:p>
        </p:txBody>
      </p:sp>
      <p:sp>
        <p:nvSpPr>
          <p:cNvPr id="48" name="Text Placeholder 47">
            <a:extLst>
              <a:ext uri="{FF2B5EF4-FFF2-40B4-BE49-F238E27FC236}">
                <a16:creationId xmlns:a16="http://schemas.microsoft.com/office/drawing/2014/main" id="{0E984F16-5FF7-E81D-E594-C4F163229E5B}"/>
              </a:ext>
            </a:extLst>
          </p:cNvPr>
          <p:cNvSpPr>
            <a:spLocks noGrp="1"/>
          </p:cNvSpPr>
          <p:nvPr>
            <p:ph type="body" sz="quarter" idx="12"/>
          </p:nvPr>
        </p:nvSpPr>
        <p:spPr>
          <a:xfrm>
            <a:off x="193575" y="6421193"/>
            <a:ext cx="8745984" cy="307777"/>
          </a:xfrm>
        </p:spPr>
        <p:txBody>
          <a:bodyPr/>
          <a:lstStyle/>
          <a:p>
            <a:r>
              <a:rPr lang="en-US"/>
              <a:t>DRE = digital rectal exam; PSADT = PSA doubling time; NCCN = National Comprehensive Cancer Network; T = tumor; N = nodal; M = metastases.</a:t>
            </a:r>
          </a:p>
          <a:p>
            <a:r>
              <a:rPr lang="en-US"/>
              <a:t>NCCN, 2022.</a:t>
            </a:r>
          </a:p>
        </p:txBody>
      </p:sp>
      <p:sp>
        <p:nvSpPr>
          <p:cNvPr id="40" name="Content Placeholder 39">
            <a:extLst>
              <a:ext uri="{FF2B5EF4-FFF2-40B4-BE49-F238E27FC236}">
                <a16:creationId xmlns:a16="http://schemas.microsoft.com/office/drawing/2014/main" id="{D7671666-DF51-7655-4F7B-3E2B223A4531}"/>
              </a:ext>
            </a:extLst>
          </p:cNvPr>
          <p:cNvSpPr>
            <a:spLocks noGrp="1"/>
          </p:cNvSpPr>
          <p:nvPr>
            <p:ph idx="1"/>
          </p:nvPr>
        </p:nvSpPr>
        <p:spPr>
          <a:xfrm>
            <a:off x="6326910" y="1587023"/>
            <a:ext cx="5487719" cy="4126733"/>
          </a:xfrm>
          <a:ln w="38100">
            <a:solidFill>
              <a:schemeClr val="accent1"/>
            </a:solidFill>
          </a:ln>
        </p:spPr>
        <p:txBody>
          <a:bodyPr anchor="ctr">
            <a:normAutofit/>
          </a:bodyPr>
          <a:lstStyle/>
          <a:p>
            <a:pPr marL="635000" indent="-404813"/>
            <a:r>
              <a:rPr lang="en-US" sz="2200"/>
              <a:t>Perform physical exam</a:t>
            </a:r>
          </a:p>
          <a:p>
            <a:pPr marL="635000" indent="-404813"/>
            <a:r>
              <a:rPr lang="en-US" sz="2200"/>
              <a:t>Perform DRE to confirm clinical stage</a:t>
            </a:r>
          </a:p>
          <a:p>
            <a:pPr marL="635000" indent="-404813"/>
            <a:r>
              <a:rPr lang="en-US" sz="2200"/>
              <a:t>Perform and/or collect PSA and calculate PSADT</a:t>
            </a:r>
          </a:p>
          <a:p>
            <a:pPr marL="635000" indent="-404813"/>
            <a:r>
              <a:rPr lang="en-US" sz="2200"/>
              <a:t>Estimate life expectancy (see Principles of Life Expectancy-Estimation [PROS-A in NCCN])</a:t>
            </a:r>
          </a:p>
          <a:p>
            <a:pPr marL="635000" indent="-404813"/>
            <a:r>
              <a:rPr lang="en-US" sz="2200"/>
              <a:t>Inquire about known high-risk germline mutations</a:t>
            </a:r>
          </a:p>
          <a:p>
            <a:pPr marL="635000" indent="-404813"/>
            <a:r>
              <a:rPr lang="en-US" sz="2200"/>
              <a:t>Obtain family history</a:t>
            </a:r>
          </a:p>
        </p:txBody>
      </p:sp>
      <p:sp>
        <p:nvSpPr>
          <p:cNvPr id="8" name="Text Placeholder 7">
            <a:extLst>
              <a:ext uri="{FF2B5EF4-FFF2-40B4-BE49-F238E27FC236}">
                <a16:creationId xmlns:a16="http://schemas.microsoft.com/office/drawing/2014/main" id="{0F44F08D-89C0-74B0-346D-3C8444CFB60A}"/>
              </a:ext>
            </a:extLst>
          </p:cNvPr>
          <p:cNvSpPr>
            <a:spLocks noGrp="1"/>
          </p:cNvSpPr>
          <p:nvPr>
            <p:ph type="body" sz="quarter" idx="14"/>
          </p:nvPr>
        </p:nvSpPr>
        <p:spPr/>
        <p:txBody>
          <a:bodyPr/>
          <a:lstStyle/>
          <a:p>
            <a:r>
              <a:rPr lang="en-US"/>
              <a:t>NCCN Guidelines for Prostate Cancer Diagnosis</a:t>
            </a:r>
          </a:p>
        </p:txBody>
      </p:sp>
      <p:grpSp>
        <p:nvGrpSpPr>
          <p:cNvPr id="46" name="Group 45">
            <a:extLst>
              <a:ext uri="{FF2B5EF4-FFF2-40B4-BE49-F238E27FC236}">
                <a16:creationId xmlns:a16="http://schemas.microsoft.com/office/drawing/2014/main" id="{B265E6B9-8836-A138-4F84-ADAD420BA90D}"/>
              </a:ext>
            </a:extLst>
          </p:cNvPr>
          <p:cNvGrpSpPr/>
          <p:nvPr/>
        </p:nvGrpSpPr>
        <p:grpSpPr>
          <a:xfrm>
            <a:off x="814514" y="2542393"/>
            <a:ext cx="3905941" cy="2164694"/>
            <a:chOff x="709004" y="2670636"/>
            <a:chExt cx="3905941" cy="2164694"/>
          </a:xfrm>
        </p:grpSpPr>
        <p:sp>
          <p:nvSpPr>
            <p:cNvPr id="34" name="TextBox 33">
              <a:extLst>
                <a:ext uri="{FF2B5EF4-FFF2-40B4-BE49-F238E27FC236}">
                  <a16:creationId xmlns:a16="http://schemas.microsoft.com/office/drawing/2014/main" id="{1CF3B689-0DCC-EB88-BB18-FEE6B497B114}"/>
                </a:ext>
              </a:extLst>
            </p:cNvPr>
            <p:cNvSpPr txBox="1"/>
            <p:nvPr/>
          </p:nvSpPr>
          <p:spPr>
            <a:xfrm>
              <a:off x="709004" y="2670636"/>
              <a:ext cx="3654270" cy="738664"/>
            </a:xfrm>
            <a:prstGeom prst="rect">
              <a:avLst/>
            </a:prstGeom>
          </p:spPr>
          <p:txBody>
            <a:bodyPr wrap="none" lIns="0" tIns="0" rIns="0" bIns="0" rtlCol="0">
              <a:spAutoFit/>
            </a:bodyPr>
            <a:lstStyle/>
            <a:p>
              <a:r>
                <a:rPr lang="en-US" sz="2400" b="1">
                  <a:latin typeface="News Gothic MT" panose="020B0503020103020203" pitchFamily="34" charset="0"/>
                </a:rPr>
                <a:t>Regional prostate cancer</a:t>
              </a:r>
            </a:p>
            <a:p>
              <a:r>
                <a:rPr lang="en-US" sz="2400">
                  <a:latin typeface="News Gothic MT" panose="020B0503020103020203" pitchFamily="34" charset="0"/>
                </a:rPr>
                <a:t>(Any T, N1, M0)</a:t>
              </a:r>
            </a:p>
          </p:txBody>
        </p:sp>
        <p:sp>
          <p:nvSpPr>
            <p:cNvPr id="35" name="TextBox 34">
              <a:extLst>
                <a:ext uri="{FF2B5EF4-FFF2-40B4-BE49-F238E27FC236}">
                  <a16:creationId xmlns:a16="http://schemas.microsoft.com/office/drawing/2014/main" id="{B6F39519-21DD-D2FA-5C3D-36E2144FBBD4}"/>
                </a:ext>
              </a:extLst>
            </p:cNvPr>
            <p:cNvSpPr txBox="1"/>
            <p:nvPr/>
          </p:nvSpPr>
          <p:spPr>
            <a:xfrm>
              <a:off x="709004" y="4096666"/>
              <a:ext cx="3905941" cy="738664"/>
            </a:xfrm>
            <a:prstGeom prst="rect">
              <a:avLst/>
            </a:prstGeom>
          </p:spPr>
          <p:txBody>
            <a:bodyPr wrap="none" lIns="0" tIns="0" rIns="0" bIns="0" rtlCol="0">
              <a:spAutoFit/>
            </a:bodyPr>
            <a:lstStyle/>
            <a:p>
              <a:r>
                <a:rPr lang="en-US" sz="2400" b="1" dirty="0">
                  <a:latin typeface="News Gothic MT" panose="020B0503020103020203" pitchFamily="34" charset="0"/>
                </a:rPr>
                <a:t>Metastatic prostate cancer</a:t>
              </a:r>
            </a:p>
            <a:p>
              <a:r>
                <a:rPr lang="en-US" sz="2400" dirty="0">
                  <a:latin typeface="News Gothic MT" panose="020B0503020103020203" pitchFamily="34" charset="0"/>
                </a:rPr>
                <a:t>(Any T, any N, M1)</a:t>
              </a:r>
            </a:p>
          </p:txBody>
        </p:sp>
      </p:grpSp>
      <p:sp>
        <p:nvSpPr>
          <p:cNvPr id="44" name="Right Arrow 43">
            <a:extLst>
              <a:ext uri="{FF2B5EF4-FFF2-40B4-BE49-F238E27FC236}">
                <a16:creationId xmlns:a16="http://schemas.microsoft.com/office/drawing/2014/main" id="{E474D36F-DEA7-62C8-9DC7-D50D04099327}"/>
              </a:ext>
            </a:extLst>
          </p:cNvPr>
          <p:cNvSpPr/>
          <p:nvPr/>
        </p:nvSpPr>
        <p:spPr>
          <a:xfrm>
            <a:off x="4868467" y="2478422"/>
            <a:ext cx="1112520" cy="551061"/>
          </a:xfrm>
          <a:prstGeom prst="rightArrow">
            <a:avLst/>
          </a:prstGeom>
          <a:solidFill>
            <a:srgbClr val="6CA04D"/>
          </a:solidFill>
          <a:ln>
            <a:noFill/>
          </a:ln>
        </p:spPr>
        <p:txBody>
          <a:bodyPr vert="horz" lIns="91440" tIns="45720" rIns="91440" bIns="45720" rtlCol="0" anchor="ctr">
            <a:normAutofit fontScale="92500" lnSpcReduction="10000"/>
          </a:bodyPr>
          <a:lstStyle/>
          <a:p>
            <a:pPr algn="ctr"/>
            <a:endParaRPr lang="en-US"/>
          </a:p>
        </p:txBody>
      </p:sp>
      <p:sp>
        <p:nvSpPr>
          <p:cNvPr id="45" name="Right Arrow 44">
            <a:extLst>
              <a:ext uri="{FF2B5EF4-FFF2-40B4-BE49-F238E27FC236}">
                <a16:creationId xmlns:a16="http://schemas.microsoft.com/office/drawing/2014/main" id="{FA85BFC8-EF64-51B9-1A17-135692DCBF22}"/>
              </a:ext>
            </a:extLst>
          </p:cNvPr>
          <p:cNvSpPr/>
          <p:nvPr/>
        </p:nvSpPr>
        <p:spPr>
          <a:xfrm>
            <a:off x="4920760" y="3880494"/>
            <a:ext cx="1112520" cy="551061"/>
          </a:xfrm>
          <a:prstGeom prst="rightArrow">
            <a:avLst/>
          </a:prstGeom>
          <a:solidFill>
            <a:srgbClr val="6CA04D"/>
          </a:solidFill>
          <a:ln>
            <a:noFill/>
          </a:ln>
        </p:spPr>
        <p:txBody>
          <a:bodyPr vert="horz" lIns="91440" tIns="45720" rIns="91440" bIns="45720" rtlCol="0" anchor="ctr">
            <a:normAutofit fontScale="92500" lnSpcReduction="10000"/>
          </a:bodyPr>
          <a:lstStyle/>
          <a:p>
            <a:pPr algn="ctr"/>
            <a:endParaRPr lang="en-US"/>
          </a:p>
        </p:txBody>
      </p:sp>
    </p:spTree>
    <p:extLst>
      <p:ext uri="{BB962C8B-B14F-4D97-AF65-F5344CB8AC3E}">
        <p14:creationId xmlns:p14="http://schemas.microsoft.com/office/powerpoint/2010/main" val="2317733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A099-6480-2C0C-4063-8D4ADEC617A5}"/>
              </a:ext>
            </a:extLst>
          </p:cNvPr>
          <p:cNvSpPr>
            <a:spLocks noGrp="1"/>
          </p:cNvSpPr>
          <p:nvPr>
            <p:ph type="title"/>
          </p:nvPr>
        </p:nvSpPr>
        <p:spPr>
          <a:xfrm>
            <a:off x="609600" y="233255"/>
            <a:ext cx="10972800" cy="646331"/>
          </a:xfrm>
        </p:spPr>
        <p:txBody>
          <a:bodyPr/>
          <a:lstStyle/>
          <a:p>
            <a:r>
              <a:rPr lang="en-US"/>
              <a:t>Metastatic CRPC: Diagnosis </a:t>
            </a:r>
          </a:p>
        </p:txBody>
      </p:sp>
      <p:pic>
        <p:nvPicPr>
          <p:cNvPr id="4" name="Picture 4" descr="Timeline&#10;&#10;Description automatically generated">
            <a:extLst>
              <a:ext uri="{FF2B5EF4-FFF2-40B4-BE49-F238E27FC236}">
                <a16:creationId xmlns:a16="http://schemas.microsoft.com/office/drawing/2014/main" id="{79D3D18C-CB97-3EB3-917F-CB6F715EFD1E}"/>
              </a:ext>
            </a:extLst>
          </p:cNvPr>
          <p:cNvPicPr>
            <a:picLocks noChangeAspect="1"/>
          </p:cNvPicPr>
          <p:nvPr/>
        </p:nvPicPr>
        <p:blipFill>
          <a:blip r:embed="rId2"/>
          <a:stretch>
            <a:fillRect/>
          </a:stretch>
        </p:blipFill>
        <p:spPr>
          <a:xfrm>
            <a:off x="2764129" y="7301841"/>
            <a:ext cx="8241328" cy="4544784"/>
          </a:xfrm>
          <a:prstGeom prst="rect">
            <a:avLst/>
          </a:prstGeom>
        </p:spPr>
      </p:pic>
      <p:sp>
        <p:nvSpPr>
          <p:cNvPr id="34" name="Text Placeholder 33">
            <a:extLst>
              <a:ext uri="{FF2B5EF4-FFF2-40B4-BE49-F238E27FC236}">
                <a16:creationId xmlns:a16="http://schemas.microsoft.com/office/drawing/2014/main" id="{4D6B1CF9-5715-B271-752F-B66D83F81844}"/>
              </a:ext>
            </a:extLst>
          </p:cNvPr>
          <p:cNvSpPr>
            <a:spLocks noGrp="1"/>
          </p:cNvSpPr>
          <p:nvPr>
            <p:ph type="body" sz="quarter" idx="12"/>
          </p:nvPr>
        </p:nvSpPr>
        <p:spPr>
          <a:xfrm>
            <a:off x="193575" y="6575082"/>
            <a:ext cx="1258358" cy="153888"/>
          </a:xfrm>
        </p:spPr>
        <p:txBody>
          <a:bodyPr/>
          <a:lstStyle/>
          <a:p>
            <a:r>
              <a:rPr lang="en-US"/>
              <a:t>Crawford et al, 2017.</a:t>
            </a:r>
          </a:p>
        </p:txBody>
      </p:sp>
      <p:grpSp>
        <p:nvGrpSpPr>
          <p:cNvPr id="3" name="Group 2">
            <a:extLst>
              <a:ext uri="{FF2B5EF4-FFF2-40B4-BE49-F238E27FC236}">
                <a16:creationId xmlns:a16="http://schemas.microsoft.com/office/drawing/2014/main" id="{B35EB939-6E52-B09D-67AF-6BCD0ACFC8A8}"/>
              </a:ext>
            </a:extLst>
          </p:cNvPr>
          <p:cNvGrpSpPr/>
          <p:nvPr/>
        </p:nvGrpSpPr>
        <p:grpSpPr>
          <a:xfrm>
            <a:off x="11582400" y="7301841"/>
            <a:ext cx="8672514" cy="4109354"/>
            <a:chOff x="1737677" y="1456214"/>
            <a:chExt cx="8672514" cy="4109354"/>
          </a:xfrm>
        </p:grpSpPr>
        <p:sp>
          <p:nvSpPr>
            <p:cNvPr id="6" name="Rectangle 5">
              <a:extLst>
                <a:ext uri="{FF2B5EF4-FFF2-40B4-BE49-F238E27FC236}">
                  <a16:creationId xmlns:a16="http://schemas.microsoft.com/office/drawing/2014/main" id="{2952929C-C136-2511-9196-666A17461C6B}"/>
                </a:ext>
              </a:extLst>
            </p:cNvPr>
            <p:cNvSpPr/>
            <p:nvPr/>
          </p:nvSpPr>
          <p:spPr>
            <a:xfrm>
              <a:off x="1737677" y="1456214"/>
              <a:ext cx="5694532" cy="2689952"/>
            </a:xfrm>
            <a:prstGeom prst="rect">
              <a:avLst/>
            </a:prstGeom>
            <a:solidFill>
              <a:schemeClr val="bg1">
                <a:lumMod val="95000"/>
              </a:schemeClr>
            </a:solidFill>
            <a:ln>
              <a:noFill/>
            </a:ln>
          </p:spPr>
          <p:txBody>
            <a:bodyPr vert="horz" lIns="91440" tIns="45720" rIns="91440" bIns="45720" rtlCol="0" anchor="ctr">
              <a:normAutofit/>
            </a:bodyPr>
            <a:lstStyle/>
            <a:p>
              <a:pPr algn="ctr"/>
              <a:endParaRPr lang="en-US"/>
            </a:p>
          </p:txBody>
        </p:sp>
        <p:sp>
          <p:nvSpPr>
            <p:cNvPr id="7" name="Rectangle 6">
              <a:extLst>
                <a:ext uri="{FF2B5EF4-FFF2-40B4-BE49-F238E27FC236}">
                  <a16:creationId xmlns:a16="http://schemas.microsoft.com/office/drawing/2014/main" id="{6E94FDFA-B8CC-6780-EF5F-CE603C464912}"/>
                </a:ext>
              </a:extLst>
            </p:cNvPr>
            <p:cNvSpPr/>
            <p:nvPr/>
          </p:nvSpPr>
          <p:spPr>
            <a:xfrm>
              <a:off x="7432209" y="1460077"/>
              <a:ext cx="2977982" cy="2689952"/>
            </a:xfrm>
            <a:prstGeom prst="rect">
              <a:avLst/>
            </a:prstGeom>
            <a:solidFill>
              <a:schemeClr val="bg1">
                <a:lumMod val="85000"/>
              </a:schemeClr>
            </a:solidFill>
            <a:ln>
              <a:noFill/>
            </a:ln>
          </p:spPr>
          <p:txBody>
            <a:bodyPr vert="horz" lIns="91440" tIns="45720" rIns="91440" bIns="45720" rtlCol="0" anchor="ctr">
              <a:normAutofit/>
            </a:bodyPr>
            <a:lstStyle/>
            <a:p>
              <a:pPr algn="ctr"/>
              <a:endParaRPr lang="en-US"/>
            </a:p>
          </p:txBody>
        </p:sp>
        <p:sp>
          <p:nvSpPr>
            <p:cNvPr id="8" name="Freeform 7">
              <a:extLst>
                <a:ext uri="{FF2B5EF4-FFF2-40B4-BE49-F238E27FC236}">
                  <a16:creationId xmlns:a16="http://schemas.microsoft.com/office/drawing/2014/main" id="{E719785B-4F1E-9FDD-7A07-CF72206907D7}"/>
                </a:ext>
              </a:extLst>
            </p:cNvPr>
            <p:cNvSpPr/>
            <p:nvPr/>
          </p:nvSpPr>
          <p:spPr>
            <a:xfrm>
              <a:off x="1737678" y="1616841"/>
              <a:ext cx="8672513" cy="2124704"/>
            </a:xfrm>
            <a:custGeom>
              <a:avLst/>
              <a:gdLst>
                <a:gd name="connsiteX0" fmla="*/ 0 w 8029575"/>
                <a:gd name="connsiteY0" fmla="*/ 1514475 h 1653217"/>
                <a:gd name="connsiteX1" fmla="*/ 357187 w 8029575"/>
                <a:gd name="connsiteY1" fmla="*/ 1585913 h 1653217"/>
                <a:gd name="connsiteX2" fmla="*/ 442912 w 8029575"/>
                <a:gd name="connsiteY2" fmla="*/ 1200150 h 1653217"/>
                <a:gd name="connsiteX3" fmla="*/ 1028700 w 8029575"/>
                <a:gd name="connsiteY3" fmla="*/ 1628775 h 1653217"/>
                <a:gd name="connsiteX4" fmla="*/ 1828800 w 8029575"/>
                <a:gd name="connsiteY4" fmla="*/ 314325 h 1653217"/>
                <a:gd name="connsiteX5" fmla="*/ 2300287 w 8029575"/>
                <a:gd name="connsiteY5" fmla="*/ 1500188 h 1653217"/>
                <a:gd name="connsiteX6" fmla="*/ 3571875 w 8029575"/>
                <a:gd name="connsiteY6" fmla="*/ 1414463 h 1653217"/>
                <a:gd name="connsiteX7" fmla="*/ 5643562 w 8029575"/>
                <a:gd name="connsiteY7" fmla="*/ 357188 h 1653217"/>
                <a:gd name="connsiteX8" fmla="*/ 6372225 w 8029575"/>
                <a:gd name="connsiteY8" fmla="*/ 1028700 h 1653217"/>
                <a:gd name="connsiteX9" fmla="*/ 8029575 w 8029575"/>
                <a:gd name="connsiteY9" fmla="*/ 0 h 1653217"/>
                <a:gd name="connsiteX0" fmla="*/ 0 w 8672513"/>
                <a:gd name="connsiteY0" fmla="*/ 1985962 h 2124704"/>
                <a:gd name="connsiteX1" fmla="*/ 357187 w 8672513"/>
                <a:gd name="connsiteY1" fmla="*/ 2057400 h 2124704"/>
                <a:gd name="connsiteX2" fmla="*/ 442912 w 8672513"/>
                <a:gd name="connsiteY2" fmla="*/ 1671637 h 2124704"/>
                <a:gd name="connsiteX3" fmla="*/ 1028700 w 8672513"/>
                <a:gd name="connsiteY3" fmla="*/ 2100262 h 2124704"/>
                <a:gd name="connsiteX4" fmla="*/ 1828800 w 8672513"/>
                <a:gd name="connsiteY4" fmla="*/ 785812 h 2124704"/>
                <a:gd name="connsiteX5" fmla="*/ 2300287 w 8672513"/>
                <a:gd name="connsiteY5" fmla="*/ 1971675 h 2124704"/>
                <a:gd name="connsiteX6" fmla="*/ 3571875 w 8672513"/>
                <a:gd name="connsiteY6" fmla="*/ 1885950 h 2124704"/>
                <a:gd name="connsiteX7" fmla="*/ 5643562 w 8672513"/>
                <a:gd name="connsiteY7" fmla="*/ 828675 h 2124704"/>
                <a:gd name="connsiteX8" fmla="*/ 6372225 w 8672513"/>
                <a:gd name="connsiteY8" fmla="*/ 1500187 h 2124704"/>
                <a:gd name="connsiteX9" fmla="*/ 8672513 w 8672513"/>
                <a:gd name="connsiteY9" fmla="*/ 0 h 212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2513" h="2124704">
                  <a:moveTo>
                    <a:pt x="0" y="1985962"/>
                  </a:moveTo>
                  <a:cubicBezTo>
                    <a:pt x="141684" y="2047875"/>
                    <a:pt x="283368" y="2109788"/>
                    <a:pt x="357187" y="2057400"/>
                  </a:cubicBezTo>
                  <a:cubicBezTo>
                    <a:pt x="431006" y="2005013"/>
                    <a:pt x="330993" y="1664493"/>
                    <a:pt x="442912" y="1671637"/>
                  </a:cubicBezTo>
                  <a:cubicBezTo>
                    <a:pt x="554831" y="1678781"/>
                    <a:pt x="797719" y="2247900"/>
                    <a:pt x="1028700" y="2100262"/>
                  </a:cubicBezTo>
                  <a:cubicBezTo>
                    <a:pt x="1259681" y="1952624"/>
                    <a:pt x="1616869" y="807243"/>
                    <a:pt x="1828800" y="785812"/>
                  </a:cubicBezTo>
                  <a:cubicBezTo>
                    <a:pt x="2040731" y="764381"/>
                    <a:pt x="2009774" y="1788319"/>
                    <a:pt x="2300287" y="1971675"/>
                  </a:cubicBezTo>
                  <a:cubicBezTo>
                    <a:pt x="2590800" y="2155031"/>
                    <a:pt x="3014663" y="2076450"/>
                    <a:pt x="3571875" y="1885950"/>
                  </a:cubicBezTo>
                  <a:cubicBezTo>
                    <a:pt x="4129088" y="1695450"/>
                    <a:pt x="5176837" y="892969"/>
                    <a:pt x="5643562" y="828675"/>
                  </a:cubicBezTo>
                  <a:cubicBezTo>
                    <a:pt x="6110287" y="764381"/>
                    <a:pt x="5974556" y="1559718"/>
                    <a:pt x="6372225" y="1500187"/>
                  </a:cubicBezTo>
                  <a:cubicBezTo>
                    <a:pt x="6769894" y="1440656"/>
                    <a:pt x="8360569" y="190500"/>
                    <a:pt x="8672513" y="0"/>
                  </a:cubicBezTo>
                </a:path>
              </a:pathLst>
            </a:custGeom>
            <a:noFill/>
            <a:ln w="76200" cap="sq">
              <a:solidFill>
                <a:schemeClr val="accent2"/>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9" name="Rectangle 8">
              <a:extLst>
                <a:ext uri="{FF2B5EF4-FFF2-40B4-BE49-F238E27FC236}">
                  <a16:creationId xmlns:a16="http://schemas.microsoft.com/office/drawing/2014/main" id="{219D9082-B57B-0B56-A9A4-D5A073447E6A}"/>
                </a:ext>
              </a:extLst>
            </p:cNvPr>
            <p:cNvSpPr/>
            <p:nvPr/>
          </p:nvSpPr>
          <p:spPr>
            <a:xfrm>
              <a:off x="1737678" y="4156719"/>
              <a:ext cx="5229225" cy="471488"/>
            </a:xfrm>
            <a:prstGeom prst="rect">
              <a:avLst/>
            </a:prstGeom>
            <a:solidFill>
              <a:schemeClr val="accent1"/>
            </a:solidFill>
            <a:ln>
              <a:noFill/>
            </a:ln>
          </p:spPr>
          <p:txBody>
            <a:bodyPr vert="horz" lIns="91440" tIns="45720" rIns="91440" bIns="45720" rtlCol="0" anchor="ctr">
              <a:normAutofit/>
            </a:bodyPr>
            <a:lstStyle/>
            <a:p>
              <a:pPr algn="ctr"/>
              <a:r>
                <a:rPr lang="en-US" sz="1800">
                  <a:solidFill>
                    <a:schemeClr val="bg1"/>
                  </a:solidFill>
                  <a:latin typeface="News Gothic MT" panose="020B0503020103020203" pitchFamily="34" charset="0"/>
                </a:rPr>
                <a:t>Asymptomatic</a:t>
              </a:r>
            </a:p>
          </p:txBody>
        </p:sp>
        <p:sp>
          <p:nvSpPr>
            <p:cNvPr id="10" name="Rectangle 9">
              <a:extLst>
                <a:ext uri="{FF2B5EF4-FFF2-40B4-BE49-F238E27FC236}">
                  <a16:creationId xmlns:a16="http://schemas.microsoft.com/office/drawing/2014/main" id="{801BE55B-BA47-B8BB-C409-4E3A2EA4E3F4}"/>
                </a:ext>
              </a:extLst>
            </p:cNvPr>
            <p:cNvSpPr/>
            <p:nvPr/>
          </p:nvSpPr>
          <p:spPr>
            <a:xfrm>
              <a:off x="6966903" y="4153892"/>
              <a:ext cx="3440643" cy="471488"/>
            </a:xfrm>
            <a:prstGeom prst="rect">
              <a:avLst/>
            </a:prstGeom>
            <a:solidFill>
              <a:schemeClr val="accent1">
                <a:lumMod val="20000"/>
                <a:lumOff val="80000"/>
              </a:schemeClr>
            </a:solidFill>
            <a:ln>
              <a:noFill/>
            </a:ln>
          </p:spPr>
          <p:txBody>
            <a:bodyPr vert="horz" lIns="91440" tIns="45720" rIns="91440" bIns="45720" rtlCol="0" anchor="ctr">
              <a:normAutofit/>
            </a:bodyPr>
            <a:lstStyle/>
            <a:p>
              <a:pPr algn="ctr"/>
              <a:r>
                <a:rPr lang="en-US" sz="1800">
                  <a:latin typeface="News Gothic MT" panose="020B0503020103020203" pitchFamily="34" charset="0"/>
                </a:rPr>
                <a:t>Symptomatic</a:t>
              </a:r>
            </a:p>
          </p:txBody>
        </p:sp>
        <p:sp>
          <p:nvSpPr>
            <p:cNvPr id="11" name="Rectangle 10">
              <a:extLst>
                <a:ext uri="{FF2B5EF4-FFF2-40B4-BE49-F238E27FC236}">
                  <a16:creationId xmlns:a16="http://schemas.microsoft.com/office/drawing/2014/main" id="{1307721E-2115-BE56-55AF-BD1D38A3C9EF}"/>
                </a:ext>
              </a:extLst>
            </p:cNvPr>
            <p:cNvSpPr/>
            <p:nvPr/>
          </p:nvSpPr>
          <p:spPr>
            <a:xfrm>
              <a:off x="1737677" y="4623468"/>
              <a:ext cx="4389607" cy="471488"/>
            </a:xfrm>
            <a:prstGeom prst="rect">
              <a:avLst/>
            </a:prstGeom>
            <a:solidFill>
              <a:schemeClr val="accent3"/>
            </a:solidFill>
            <a:ln>
              <a:noFill/>
            </a:ln>
          </p:spPr>
          <p:txBody>
            <a:bodyPr vert="horz" lIns="91440" tIns="45720" rIns="91440" bIns="45720" rtlCol="0" anchor="ctr">
              <a:normAutofit/>
            </a:bodyPr>
            <a:lstStyle/>
            <a:p>
              <a:pPr algn="ctr"/>
              <a:r>
                <a:rPr lang="en-US" sz="1800">
                  <a:solidFill>
                    <a:schemeClr val="bg1"/>
                  </a:solidFill>
                  <a:latin typeface="News Gothic MT" panose="020B0503020103020203" pitchFamily="34" charset="0"/>
                </a:rPr>
                <a:t>Non-metastatic</a:t>
              </a:r>
            </a:p>
          </p:txBody>
        </p:sp>
        <p:sp>
          <p:nvSpPr>
            <p:cNvPr id="12" name="Rectangle 11">
              <a:extLst>
                <a:ext uri="{FF2B5EF4-FFF2-40B4-BE49-F238E27FC236}">
                  <a16:creationId xmlns:a16="http://schemas.microsoft.com/office/drawing/2014/main" id="{74B5FC03-D9A8-A47F-3CFB-0E227BABA462}"/>
                </a:ext>
              </a:extLst>
            </p:cNvPr>
            <p:cNvSpPr/>
            <p:nvPr/>
          </p:nvSpPr>
          <p:spPr>
            <a:xfrm>
              <a:off x="6127284" y="4633106"/>
              <a:ext cx="4280262" cy="471488"/>
            </a:xfrm>
            <a:prstGeom prst="rect">
              <a:avLst/>
            </a:prstGeom>
            <a:solidFill>
              <a:schemeClr val="accent3">
                <a:lumMod val="20000"/>
                <a:lumOff val="80000"/>
              </a:schemeClr>
            </a:solidFill>
            <a:ln>
              <a:noFill/>
            </a:ln>
          </p:spPr>
          <p:txBody>
            <a:bodyPr vert="horz" lIns="91440" tIns="45720" rIns="91440" bIns="45720" rtlCol="0" anchor="ctr">
              <a:normAutofit/>
            </a:bodyPr>
            <a:lstStyle/>
            <a:p>
              <a:pPr algn="ctr"/>
              <a:r>
                <a:rPr lang="en-US" sz="1800">
                  <a:latin typeface="News Gothic MT" panose="020B0503020103020203" pitchFamily="34" charset="0"/>
                </a:rPr>
                <a:t>Metastatic</a:t>
              </a:r>
            </a:p>
          </p:txBody>
        </p:sp>
        <p:sp>
          <p:nvSpPr>
            <p:cNvPr id="13" name="Rectangle 12">
              <a:extLst>
                <a:ext uri="{FF2B5EF4-FFF2-40B4-BE49-F238E27FC236}">
                  <a16:creationId xmlns:a16="http://schemas.microsoft.com/office/drawing/2014/main" id="{08F67059-5A83-AC9C-A9A8-F4C853CDBC65}"/>
                </a:ext>
              </a:extLst>
            </p:cNvPr>
            <p:cNvSpPr/>
            <p:nvPr/>
          </p:nvSpPr>
          <p:spPr>
            <a:xfrm>
              <a:off x="1737677" y="5094080"/>
              <a:ext cx="3549989" cy="471488"/>
            </a:xfrm>
            <a:prstGeom prst="rect">
              <a:avLst/>
            </a:prstGeom>
            <a:solidFill>
              <a:schemeClr val="accent4"/>
            </a:solidFill>
            <a:ln>
              <a:noFill/>
            </a:ln>
          </p:spPr>
          <p:txBody>
            <a:bodyPr vert="horz" lIns="91440" tIns="45720" rIns="91440" bIns="45720" rtlCol="0" anchor="ctr">
              <a:normAutofit/>
            </a:bodyPr>
            <a:lstStyle/>
            <a:p>
              <a:pPr algn="ctr"/>
              <a:r>
                <a:rPr lang="en-US" sz="1800">
                  <a:solidFill>
                    <a:schemeClr val="bg1"/>
                  </a:solidFill>
                  <a:latin typeface="News Gothic MT" panose="020B0503020103020203" pitchFamily="34" charset="0"/>
                </a:rPr>
                <a:t>Castration-sensitive</a:t>
              </a:r>
            </a:p>
          </p:txBody>
        </p:sp>
        <p:sp>
          <p:nvSpPr>
            <p:cNvPr id="14" name="Rectangle 13">
              <a:extLst>
                <a:ext uri="{FF2B5EF4-FFF2-40B4-BE49-F238E27FC236}">
                  <a16:creationId xmlns:a16="http://schemas.microsoft.com/office/drawing/2014/main" id="{7C7F2A75-FA2B-8A13-A328-26CA26FBF3A8}"/>
                </a:ext>
              </a:extLst>
            </p:cNvPr>
            <p:cNvSpPr/>
            <p:nvPr/>
          </p:nvSpPr>
          <p:spPr>
            <a:xfrm>
              <a:off x="5287666" y="5094080"/>
              <a:ext cx="5119880" cy="471488"/>
            </a:xfrm>
            <a:prstGeom prst="rect">
              <a:avLst/>
            </a:prstGeom>
            <a:solidFill>
              <a:schemeClr val="accent4">
                <a:lumMod val="20000"/>
                <a:lumOff val="80000"/>
              </a:schemeClr>
            </a:solidFill>
            <a:ln>
              <a:noFill/>
            </a:ln>
          </p:spPr>
          <p:txBody>
            <a:bodyPr vert="horz" lIns="91440" tIns="45720" rIns="91440" bIns="45720" rtlCol="0" anchor="ctr">
              <a:normAutofit/>
            </a:bodyPr>
            <a:lstStyle/>
            <a:p>
              <a:pPr algn="ctr"/>
              <a:r>
                <a:rPr lang="en-US" sz="1800">
                  <a:latin typeface="News Gothic MT" panose="020B0503020103020203" pitchFamily="34" charset="0"/>
                </a:rPr>
                <a:t>Castration-resistant</a:t>
              </a:r>
            </a:p>
          </p:txBody>
        </p:sp>
        <p:sp>
          <p:nvSpPr>
            <p:cNvPr id="15" name="TextBox 14">
              <a:extLst>
                <a:ext uri="{FF2B5EF4-FFF2-40B4-BE49-F238E27FC236}">
                  <a16:creationId xmlns:a16="http://schemas.microsoft.com/office/drawing/2014/main" id="{3A1331FA-A539-A068-23ED-6181CA8771F5}"/>
                </a:ext>
              </a:extLst>
            </p:cNvPr>
            <p:cNvSpPr txBox="1"/>
            <p:nvPr/>
          </p:nvSpPr>
          <p:spPr>
            <a:xfrm>
              <a:off x="1858092" y="2414942"/>
              <a:ext cx="1309654" cy="369332"/>
            </a:xfrm>
            <a:prstGeom prst="rect">
              <a:avLst/>
            </a:prstGeom>
          </p:spPr>
          <p:txBody>
            <a:bodyPr wrap="none" lIns="0" tIns="0" rIns="0" bIns="0" rtlCol="0">
              <a:spAutoFit/>
            </a:bodyPr>
            <a:lstStyle/>
            <a:p>
              <a:r>
                <a:rPr lang="en-US" sz="1200">
                  <a:latin typeface="News Gothic MT" panose="020B0503020103020203" pitchFamily="34" charset="0"/>
                </a:rPr>
                <a:t>Local Therapies:</a:t>
              </a:r>
            </a:p>
            <a:p>
              <a:r>
                <a:rPr lang="en-US" sz="1200">
                  <a:latin typeface="News Gothic MT" panose="020B0503020103020203" pitchFamily="34" charset="0"/>
                </a:rPr>
                <a:t>Surgery/Radiation</a:t>
              </a:r>
            </a:p>
          </p:txBody>
        </p:sp>
        <p:sp>
          <p:nvSpPr>
            <p:cNvPr id="16" name="TextBox 15">
              <a:extLst>
                <a:ext uri="{FF2B5EF4-FFF2-40B4-BE49-F238E27FC236}">
                  <a16:creationId xmlns:a16="http://schemas.microsoft.com/office/drawing/2014/main" id="{14169E64-8F95-CB17-F7F7-E768B45274BB}"/>
                </a:ext>
              </a:extLst>
            </p:cNvPr>
            <p:cNvSpPr txBox="1"/>
            <p:nvPr/>
          </p:nvSpPr>
          <p:spPr>
            <a:xfrm>
              <a:off x="3173329" y="1714623"/>
              <a:ext cx="818236" cy="553998"/>
            </a:xfrm>
            <a:prstGeom prst="rect">
              <a:avLst/>
            </a:prstGeom>
          </p:spPr>
          <p:txBody>
            <a:bodyPr wrap="none" lIns="0" tIns="0" rIns="0" bIns="0" rtlCol="0">
              <a:spAutoFit/>
            </a:bodyPr>
            <a:lstStyle/>
            <a:p>
              <a:r>
                <a:rPr lang="en-US" sz="1200">
                  <a:latin typeface="News Gothic MT" panose="020B0503020103020203" pitchFamily="34" charset="0"/>
                </a:rPr>
                <a:t>Androgen</a:t>
              </a:r>
            </a:p>
            <a:p>
              <a:r>
                <a:rPr lang="en-US" sz="1200">
                  <a:latin typeface="News Gothic MT" panose="020B0503020103020203" pitchFamily="34" charset="0"/>
                </a:rPr>
                <a:t>Deprivation</a:t>
              </a:r>
            </a:p>
            <a:p>
              <a:r>
                <a:rPr lang="en-US" sz="1200">
                  <a:latin typeface="News Gothic MT" panose="020B0503020103020203" pitchFamily="34" charset="0"/>
                </a:rPr>
                <a:t>Therapy</a:t>
              </a:r>
            </a:p>
          </p:txBody>
        </p:sp>
        <p:sp>
          <p:nvSpPr>
            <p:cNvPr id="17" name="TextBox 16">
              <a:extLst>
                <a:ext uri="{FF2B5EF4-FFF2-40B4-BE49-F238E27FC236}">
                  <a16:creationId xmlns:a16="http://schemas.microsoft.com/office/drawing/2014/main" id="{42FD3C4F-777B-F4A7-ABA4-A4E2D8167A85}"/>
                </a:ext>
              </a:extLst>
            </p:cNvPr>
            <p:cNvSpPr txBox="1"/>
            <p:nvPr/>
          </p:nvSpPr>
          <p:spPr>
            <a:xfrm>
              <a:off x="4171251" y="2414942"/>
              <a:ext cx="970971" cy="738664"/>
            </a:xfrm>
            <a:prstGeom prst="rect">
              <a:avLst/>
            </a:prstGeom>
          </p:spPr>
          <p:txBody>
            <a:bodyPr wrap="none" lIns="0" tIns="0" rIns="0" bIns="0" rtlCol="0">
              <a:spAutoFit/>
            </a:bodyPr>
            <a:lstStyle/>
            <a:p>
              <a:r>
                <a:rPr lang="en-US" sz="1200">
                  <a:latin typeface="News Gothic MT" panose="020B0503020103020203" pitchFamily="34" charset="0"/>
                </a:rPr>
                <a:t>Abiraterone</a:t>
              </a:r>
            </a:p>
            <a:p>
              <a:r>
                <a:rPr lang="en-US" sz="1200">
                  <a:latin typeface="News Gothic MT" panose="020B0503020103020203" pitchFamily="34" charset="0"/>
                </a:rPr>
                <a:t>Apalutamide</a:t>
              </a:r>
            </a:p>
            <a:p>
              <a:r>
                <a:rPr lang="en-US" sz="1200" err="1">
                  <a:latin typeface="News Gothic MT" panose="020B0503020103020203" pitchFamily="34" charset="0"/>
                </a:rPr>
                <a:t>Daralutamide</a:t>
              </a:r>
              <a:endParaRPr lang="en-US" sz="1200">
                <a:latin typeface="News Gothic MT" panose="020B0503020103020203" pitchFamily="34" charset="0"/>
              </a:endParaRPr>
            </a:p>
            <a:p>
              <a:r>
                <a:rPr lang="en-US" sz="1200">
                  <a:latin typeface="News Gothic MT" panose="020B0503020103020203" pitchFamily="34" charset="0"/>
                </a:rPr>
                <a:t>Enzalutamide</a:t>
              </a:r>
            </a:p>
          </p:txBody>
        </p:sp>
        <p:sp>
          <p:nvSpPr>
            <p:cNvPr id="18" name="TextBox 17">
              <a:extLst>
                <a:ext uri="{FF2B5EF4-FFF2-40B4-BE49-F238E27FC236}">
                  <a16:creationId xmlns:a16="http://schemas.microsoft.com/office/drawing/2014/main" id="{730D4281-9600-56EA-270C-F30A4B934DB7}"/>
                </a:ext>
              </a:extLst>
            </p:cNvPr>
            <p:cNvSpPr txBox="1"/>
            <p:nvPr/>
          </p:nvSpPr>
          <p:spPr>
            <a:xfrm>
              <a:off x="5425197" y="1713807"/>
              <a:ext cx="888064" cy="184666"/>
            </a:xfrm>
            <a:prstGeom prst="rect">
              <a:avLst/>
            </a:prstGeom>
          </p:spPr>
          <p:txBody>
            <a:bodyPr wrap="none" lIns="0" tIns="0" rIns="0" bIns="0" rtlCol="0">
              <a:spAutoFit/>
            </a:bodyPr>
            <a:lstStyle/>
            <a:p>
              <a:pPr algn="ctr"/>
              <a:r>
                <a:rPr lang="en-US" sz="1200" err="1">
                  <a:latin typeface="News Gothic MT" panose="020B0503020103020203" pitchFamily="34" charset="0"/>
                </a:rPr>
                <a:t>Sipuleucel</a:t>
              </a:r>
              <a:r>
                <a:rPr lang="en-US" sz="1200">
                  <a:latin typeface="News Gothic MT" panose="020B0503020103020203" pitchFamily="34" charset="0"/>
                </a:rPr>
                <a:t>-T</a:t>
              </a:r>
            </a:p>
          </p:txBody>
        </p:sp>
        <p:sp>
          <p:nvSpPr>
            <p:cNvPr id="19" name="TextBox 18">
              <a:extLst>
                <a:ext uri="{FF2B5EF4-FFF2-40B4-BE49-F238E27FC236}">
                  <a16:creationId xmlns:a16="http://schemas.microsoft.com/office/drawing/2014/main" id="{A4B059AA-46DF-5C84-F5B3-C10026715EF0}"/>
                </a:ext>
              </a:extLst>
            </p:cNvPr>
            <p:cNvSpPr txBox="1"/>
            <p:nvPr/>
          </p:nvSpPr>
          <p:spPr>
            <a:xfrm>
              <a:off x="7082115" y="1712217"/>
              <a:ext cx="694229" cy="184666"/>
            </a:xfrm>
            <a:prstGeom prst="rect">
              <a:avLst/>
            </a:prstGeom>
          </p:spPr>
          <p:txBody>
            <a:bodyPr wrap="none" lIns="0" tIns="0" rIns="0" bIns="0" rtlCol="0">
              <a:spAutoFit/>
            </a:bodyPr>
            <a:lstStyle/>
            <a:p>
              <a:pPr algn="ctr"/>
              <a:r>
                <a:rPr lang="en-US" sz="1200">
                  <a:latin typeface="News Gothic MT" panose="020B0503020103020203" pitchFamily="34" charset="0"/>
                </a:rPr>
                <a:t>Docetaxel</a:t>
              </a:r>
            </a:p>
          </p:txBody>
        </p:sp>
        <p:sp>
          <p:nvSpPr>
            <p:cNvPr id="20" name="TextBox 19">
              <a:extLst>
                <a:ext uri="{FF2B5EF4-FFF2-40B4-BE49-F238E27FC236}">
                  <a16:creationId xmlns:a16="http://schemas.microsoft.com/office/drawing/2014/main" id="{C2988711-7A2D-0E1B-43C2-3235EB165A85}"/>
                </a:ext>
              </a:extLst>
            </p:cNvPr>
            <p:cNvSpPr txBox="1"/>
            <p:nvPr/>
          </p:nvSpPr>
          <p:spPr>
            <a:xfrm>
              <a:off x="7041508" y="3277324"/>
              <a:ext cx="904094" cy="184666"/>
            </a:xfrm>
            <a:prstGeom prst="rect">
              <a:avLst/>
            </a:prstGeom>
          </p:spPr>
          <p:txBody>
            <a:bodyPr wrap="none" lIns="0" tIns="0" rIns="0" bIns="0" rtlCol="0">
              <a:spAutoFit/>
            </a:bodyPr>
            <a:lstStyle/>
            <a:p>
              <a:pPr algn="ctr"/>
              <a:r>
                <a:rPr lang="en-US" sz="1200">
                  <a:latin typeface="News Gothic MT" panose="020B0503020103020203" pitchFamily="34" charset="0"/>
                </a:rPr>
                <a:t>Radium-223</a:t>
              </a:r>
            </a:p>
          </p:txBody>
        </p:sp>
        <p:sp>
          <p:nvSpPr>
            <p:cNvPr id="21" name="TextBox 20">
              <a:extLst>
                <a:ext uri="{FF2B5EF4-FFF2-40B4-BE49-F238E27FC236}">
                  <a16:creationId xmlns:a16="http://schemas.microsoft.com/office/drawing/2014/main" id="{D7D61402-B8D7-C76D-1F66-3C86E1F8E61D}"/>
                </a:ext>
              </a:extLst>
            </p:cNvPr>
            <p:cNvSpPr txBox="1"/>
            <p:nvPr/>
          </p:nvSpPr>
          <p:spPr>
            <a:xfrm>
              <a:off x="8406680" y="2042342"/>
              <a:ext cx="816057" cy="184666"/>
            </a:xfrm>
            <a:prstGeom prst="rect">
              <a:avLst/>
            </a:prstGeom>
          </p:spPr>
          <p:txBody>
            <a:bodyPr wrap="none" lIns="0" tIns="0" rIns="0" bIns="0" rtlCol="0">
              <a:spAutoFit/>
            </a:bodyPr>
            <a:lstStyle/>
            <a:p>
              <a:pPr algn="ctr"/>
              <a:r>
                <a:rPr lang="en-US" sz="1200" err="1">
                  <a:latin typeface="News Gothic MT" panose="020B0503020103020203" pitchFamily="34" charset="0"/>
                </a:rPr>
                <a:t>Cabazitaxel</a:t>
              </a:r>
              <a:endParaRPr lang="en-US" sz="1200">
                <a:latin typeface="News Gothic MT" panose="020B0503020103020203" pitchFamily="34" charset="0"/>
              </a:endParaRPr>
            </a:p>
          </p:txBody>
        </p:sp>
        <p:sp>
          <p:nvSpPr>
            <p:cNvPr id="22" name="TextBox 21">
              <a:extLst>
                <a:ext uri="{FF2B5EF4-FFF2-40B4-BE49-F238E27FC236}">
                  <a16:creationId xmlns:a16="http://schemas.microsoft.com/office/drawing/2014/main" id="{ED61DD34-8DBD-9944-CFF4-72C624328D69}"/>
                </a:ext>
              </a:extLst>
            </p:cNvPr>
            <p:cNvSpPr txBox="1"/>
            <p:nvPr/>
          </p:nvSpPr>
          <p:spPr>
            <a:xfrm>
              <a:off x="6354556" y="1990545"/>
              <a:ext cx="612347" cy="184666"/>
            </a:xfrm>
            <a:prstGeom prst="rect">
              <a:avLst/>
            </a:prstGeom>
          </p:spPr>
          <p:txBody>
            <a:bodyPr wrap="none" lIns="0" tIns="0" rIns="0" bIns="0" rtlCol="0">
              <a:spAutoFit/>
            </a:bodyPr>
            <a:lstStyle/>
            <a:p>
              <a:r>
                <a:rPr lang="en-US" sz="1200">
                  <a:latin typeface="News Gothic MT" panose="020B0503020103020203" pitchFamily="34" charset="0"/>
                </a:rPr>
                <a:t>Olaparib</a:t>
              </a:r>
            </a:p>
          </p:txBody>
        </p:sp>
        <p:sp>
          <p:nvSpPr>
            <p:cNvPr id="23" name="TextBox 22">
              <a:extLst>
                <a:ext uri="{FF2B5EF4-FFF2-40B4-BE49-F238E27FC236}">
                  <a16:creationId xmlns:a16="http://schemas.microsoft.com/office/drawing/2014/main" id="{6F6715B6-C9E1-EBA9-F338-A689D2B1066B}"/>
                </a:ext>
              </a:extLst>
            </p:cNvPr>
            <p:cNvSpPr txBox="1"/>
            <p:nvPr/>
          </p:nvSpPr>
          <p:spPr>
            <a:xfrm>
              <a:off x="6354556" y="2136866"/>
              <a:ext cx="735779" cy="184666"/>
            </a:xfrm>
            <a:prstGeom prst="rect">
              <a:avLst/>
            </a:prstGeom>
          </p:spPr>
          <p:txBody>
            <a:bodyPr wrap="none" lIns="0" tIns="0" rIns="0" bIns="0" rtlCol="0">
              <a:spAutoFit/>
            </a:bodyPr>
            <a:lstStyle/>
            <a:p>
              <a:r>
                <a:rPr lang="en-US" sz="1200">
                  <a:latin typeface="News Gothic MT" panose="020B0503020103020203" pitchFamily="34" charset="0"/>
                </a:rPr>
                <a:t>Rucaparib</a:t>
              </a:r>
            </a:p>
          </p:txBody>
        </p:sp>
        <p:sp>
          <p:nvSpPr>
            <p:cNvPr id="24" name="TextBox 23">
              <a:extLst>
                <a:ext uri="{FF2B5EF4-FFF2-40B4-BE49-F238E27FC236}">
                  <a16:creationId xmlns:a16="http://schemas.microsoft.com/office/drawing/2014/main" id="{132BCF73-E782-3356-0F5E-7EE819BC6671}"/>
                </a:ext>
              </a:extLst>
            </p:cNvPr>
            <p:cNvSpPr txBox="1"/>
            <p:nvPr/>
          </p:nvSpPr>
          <p:spPr>
            <a:xfrm>
              <a:off x="8814709" y="3277324"/>
              <a:ext cx="1197444" cy="184666"/>
            </a:xfrm>
            <a:prstGeom prst="rect">
              <a:avLst/>
            </a:prstGeom>
          </p:spPr>
          <p:txBody>
            <a:bodyPr wrap="none" lIns="0" tIns="0" rIns="0" bIns="0" rtlCol="0">
              <a:spAutoFit/>
            </a:bodyPr>
            <a:lstStyle/>
            <a:p>
              <a:r>
                <a:rPr lang="en-US" sz="1200" baseline="30000">
                  <a:latin typeface="News Gothic MT" panose="020B0503020103020203" pitchFamily="34" charset="0"/>
                </a:rPr>
                <a:t>177</a:t>
              </a:r>
              <a:r>
                <a:rPr lang="en-US" sz="1200">
                  <a:latin typeface="News Gothic MT" panose="020B0503020103020203" pitchFamily="34" charset="0"/>
                </a:rPr>
                <a:t>Lu-PSMA-617</a:t>
              </a:r>
            </a:p>
          </p:txBody>
        </p:sp>
      </p:grpSp>
      <p:pic>
        <p:nvPicPr>
          <p:cNvPr id="26" name="Picture 25" descr="Timeline&#10;&#10;Description automatically generated">
            <a:extLst>
              <a:ext uri="{FF2B5EF4-FFF2-40B4-BE49-F238E27FC236}">
                <a16:creationId xmlns:a16="http://schemas.microsoft.com/office/drawing/2014/main" id="{FFC4C1DC-3496-73CC-77B2-A274EDD318F9}"/>
              </a:ext>
            </a:extLst>
          </p:cNvPr>
          <p:cNvPicPr>
            <a:picLocks noChangeAspect="1"/>
          </p:cNvPicPr>
          <p:nvPr/>
        </p:nvPicPr>
        <p:blipFill rotWithShape="1">
          <a:blip r:embed="rId3">
            <a:extLst>
              <a:ext uri="{28A0092B-C50C-407E-A947-70E740481C1C}">
                <a14:useLocalDpi xmlns:a14="http://schemas.microsoft.com/office/drawing/2010/main" val="0"/>
              </a:ext>
            </a:extLst>
          </a:blip>
          <a:srcRect l="761" r="910"/>
          <a:stretch/>
        </p:blipFill>
        <p:spPr>
          <a:xfrm>
            <a:off x="1171575" y="1183734"/>
            <a:ext cx="9833882" cy="4725912"/>
          </a:xfrm>
          <a:prstGeom prst="rect">
            <a:avLst/>
          </a:prstGeom>
        </p:spPr>
      </p:pic>
    </p:spTree>
    <p:extLst>
      <p:ext uri="{BB962C8B-B14F-4D97-AF65-F5344CB8AC3E}">
        <p14:creationId xmlns:p14="http://schemas.microsoft.com/office/powerpoint/2010/main" val="4084569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B6E8C-A776-B945-35FE-9483FB009094}"/>
              </a:ext>
            </a:extLst>
          </p:cNvPr>
          <p:cNvSpPr>
            <a:spLocks noGrp="1"/>
          </p:cNvSpPr>
          <p:nvPr>
            <p:ph type="title"/>
          </p:nvPr>
        </p:nvSpPr>
        <p:spPr/>
        <p:txBody>
          <a:bodyPr/>
          <a:lstStyle/>
          <a:p>
            <a:r>
              <a:rPr lang="en-US"/>
              <a:t>Alphabet Soup: Testing the Cancer for Mutations</a:t>
            </a:r>
          </a:p>
        </p:txBody>
      </p:sp>
      <p:sp>
        <p:nvSpPr>
          <p:cNvPr id="3" name="Text Placeholder 2">
            <a:extLst>
              <a:ext uri="{FF2B5EF4-FFF2-40B4-BE49-F238E27FC236}">
                <a16:creationId xmlns:a16="http://schemas.microsoft.com/office/drawing/2014/main" id="{845A6493-89D4-1C11-42B5-CE41ED11B826}"/>
              </a:ext>
            </a:extLst>
          </p:cNvPr>
          <p:cNvSpPr>
            <a:spLocks noGrp="1"/>
          </p:cNvSpPr>
          <p:nvPr>
            <p:ph type="body" sz="quarter" idx="12"/>
          </p:nvPr>
        </p:nvSpPr>
        <p:spPr>
          <a:xfrm>
            <a:off x="193575" y="6575082"/>
            <a:ext cx="1030731" cy="153888"/>
          </a:xfrm>
        </p:spPr>
        <p:txBody>
          <a:bodyPr/>
          <a:lstStyle/>
          <a:p>
            <a:r>
              <a:rPr lang="en-US"/>
              <a:t>Ewalt et al, 2019.</a:t>
            </a:r>
          </a:p>
        </p:txBody>
      </p:sp>
      <p:sp>
        <p:nvSpPr>
          <p:cNvPr id="4" name="Content Placeholder 3">
            <a:extLst>
              <a:ext uri="{FF2B5EF4-FFF2-40B4-BE49-F238E27FC236}">
                <a16:creationId xmlns:a16="http://schemas.microsoft.com/office/drawing/2014/main" id="{E24F9DF2-E69D-5608-75BA-E823CFB71169}"/>
              </a:ext>
            </a:extLst>
          </p:cNvPr>
          <p:cNvSpPr>
            <a:spLocks noGrp="1"/>
          </p:cNvSpPr>
          <p:nvPr>
            <p:ph idx="1"/>
          </p:nvPr>
        </p:nvSpPr>
        <p:spPr/>
        <p:txBody>
          <a:bodyPr>
            <a:normAutofit/>
          </a:bodyPr>
          <a:lstStyle/>
          <a:p>
            <a:r>
              <a:rPr lang="en-US"/>
              <a:t>Next-generation sequencing (NGS)</a:t>
            </a:r>
          </a:p>
          <a:p>
            <a:r>
              <a:rPr lang="en-US"/>
              <a:t>Comprehensive genomic profiling (CGP)</a:t>
            </a:r>
          </a:p>
          <a:p>
            <a:r>
              <a:rPr lang="en-US"/>
              <a:t>DNA sequencing</a:t>
            </a:r>
          </a:p>
          <a:p>
            <a:endParaRPr lang="en-US"/>
          </a:p>
          <a:p>
            <a:r>
              <a:rPr lang="en-US"/>
              <a:t>Primary tumor if not metastatic</a:t>
            </a:r>
          </a:p>
          <a:p>
            <a:r>
              <a:rPr lang="en-US"/>
              <a:t>Metastatic tissue, if possible; if not, then circulating DNA blood test </a:t>
            </a:r>
          </a:p>
          <a:p>
            <a:endParaRPr lang="en-US"/>
          </a:p>
          <a:p>
            <a:r>
              <a:rPr lang="en-US"/>
              <a:t>Patient education and managing expectations that these results may not be used right away </a:t>
            </a:r>
          </a:p>
        </p:txBody>
      </p:sp>
    </p:spTree>
    <p:extLst>
      <p:ext uri="{BB962C8B-B14F-4D97-AF65-F5344CB8AC3E}">
        <p14:creationId xmlns:p14="http://schemas.microsoft.com/office/powerpoint/2010/main" val="2703063660"/>
      </p:ext>
    </p:extLst>
  </p:cSld>
  <p:clrMapOvr>
    <a:masterClrMapping/>
  </p:clrMapOvr>
</p:sld>
</file>

<file path=ppt/theme/theme1.xml><?xml version="1.0" encoding="utf-8"?>
<a:theme xmlns:a="http://schemas.openxmlformats.org/drawingml/2006/main" name="i3 Health Template 2022">
  <a:themeElements>
    <a:clrScheme name="Custom 1">
      <a:dk1>
        <a:srgbClr val="000000"/>
      </a:dk1>
      <a:lt1>
        <a:srgbClr val="FFFFFF"/>
      </a:lt1>
      <a:dk2>
        <a:srgbClr val="000000"/>
      </a:dk2>
      <a:lt2>
        <a:srgbClr val="808080"/>
      </a:lt2>
      <a:accent1>
        <a:srgbClr val="568E14"/>
      </a:accent1>
      <a:accent2>
        <a:srgbClr val="B1D600"/>
      </a:accent2>
      <a:accent3>
        <a:srgbClr val="14568E"/>
      </a:accent3>
      <a:accent4>
        <a:srgbClr val="EE8A44"/>
      </a:accent4>
      <a:accent5>
        <a:srgbClr val="0082A2"/>
      </a:accent5>
      <a:accent6>
        <a:srgbClr val="969D9C"/>
      </a:accent6>
      <a:hlink>
        <a:srgbClr val="FF9933"/>
      </a:hlink>
      <a:folHlink>
        <a:srgbClr val="E7BE5A"/>
      </a:folHlink>
    </a:clrScheme>
    <a:fontScheme name="MedPanel092402 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horz" lIns="91440" tIns="45720" rIns="91440" bIns="45720" rtlCol="0" anchor="ctr">
        <a:normAutofit fontScale="92500" lnSpcReduction="10000"/>
      </a:bodyPr>
      <a:lstStyle>
        <a:defPPr>
          <a:defRPr dirty="0" smtClean="0"/>
        </a:defPPr>
      </a:lstStyle>
    </a:spDef>
    <a:lnDef>
      <a:spPr bwMode="auto">
        <a:xfrm>
          <a:off x="0" y="0"/>
          <a:ext cx="1" cy="1"/>
        </a:xfrm>
        <a:custGeom>
          <a:avLst/>
          <a:gdLst/>
          <a:ahLst/>
          <a:cxnLst/>
          <a:rect l="0" t="0" r="0" b="0"/>
          <a:pathLst/>
        </a:custGeom>
        <a:solidFill>
          <a:srgbClr val="606BA1"/>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txDef>
      <a:spPr/>
      <a:bodyPr lIns="0" tIns="0" rIns="0" bIns="0">
        <a:spAutoFit/>
      </a:bodyPr>
      <a:lstStyle>
        <a:defPPr>
          <a:defRPr smtClean="0"/>
        </a:defPPr>
      </a:lstStyle>
    </a:txDef>
  </a:objectDefaults>
  <a:extraClrSchemeLst>
    <a:extraClrScheme>
      <a:clrScheme name="MedPanel092402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edPanel092402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edPanel092402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Panel092402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Panel092402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edPanel092402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edPanel092402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PPT Template 2022" id="{4467E4EB-3B7D-5242-A9A5-9B9515498509}" vid="{F9213587-A113-B94E-9BB7-C83D59E31C0A}"/>
    </a:ext>
  </a:extLst>
</a:theme>
</file>

<file path=ppt/theme/theme2.xml><?xml version="1.0" encoding="utf-8"?>
<a:theme xmlns:a="http://schemas.openxmlformats.org/drawingml/2006/main" name="i3 Health Template 2022 no logo">
  <a:themeElements>
    <a:clrScheme name="i3Health">
      <a:dk1>
        <a:srgbClr val="000000"/>
      </a:dk1>
      <a:lt1>
        <a:srgbClr val="FFFFFF"/>
      </a:lt1>
      <a:dk2>
        <a:srgbClr val="000000"/>
      </a:dk2>
      <a:lt2>
        <a:srgbClr val="808080"/>
      </a:lt2>
      <a:accent1>
        <a:srgbClr val="568E14"/>
      </a:accent1>
      <a:accent2>
        <a:srgbClr val="B1D600"/>
      </a:accent2>
      <a:accent3>
        <a:srgbClr val="14568E"/>
      </a:accent3>
      <a:accent4>
        <a:srgbClr val="3C4E53"/>
      </a:accent4>
      <a:accent5>
        <a:srgbClr val="DB8159"/>
      </a:accent5>
      <a:accent6>
        <a:srgbClr val="7DA1CB"/>
      </a:accent6>
      <a:hlink>
        <a:srgbClr val="FF9933"/>
      </a:hlink>
      <a:folHlink>
        <a:srgbClr val="E7BE5A"/>
      </a:folHlink>
    </a:clrScheme>
    <a:fontScheme name="MedPanel092402 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horz" lIns="91440" tIns="45720" rIns="91440" bIns="45720" rtlCol="0" anchor="ctr">
        <a:normAutofit fontScale="92500" lnSpcReduction="10000"/>
      </a:bodyPr>
      <a:lstStyle>
        <a:defPPr>
          <a:defRPr dirty="0" smtClean="0"/>
        </a:defPPr>
      </a:lstStyle>
    </a:spDef>
    <a:lnDef>
      <a:spPr bwMode="auto">
        <a:xfrm>
          <a:off x="0" y="0"/>
          <a:ext cx="1" cy="1"/>
        </a:xfrm>
        <a:custGeom>
          <a:avLst/>
          <a:gdLst/>
          <a:ahLst/>
          <a:cxnLst/>
          <a:rect l="0" t="0" r="0" b="0"/>
          <a:pathLst/>
        </a:custGeom>
        <a:solidFill>
          <a:srgbClr val="606BA1"/>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txDef>
      <a:spPr/>
      <a:bodyPr lIns="0" tIns="0" rIns="0" bIns="0">
        <a:spAutoFit/>
      </a:bodyPr>
      <a:lstStyle>
        <a:defPPr>
          <a:defRPr smtClean="0"/>
        </a:defPPr>
      </a:lstStyle>
    </a:txDef>
  </a:objectDefaults>
  <a:extraClrSchemeLst>
    <a:extraClrScheme>
      <a:clrScheme name="MedPanel092402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edPanel092402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edPanel092402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Panel092402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Panel092402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edPanel092402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edPanel092402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PPT Template 2022" id="{4467E4EB-3B7D-5242-A9A5-9B9515498509}" vid="{FE797542-1BF5-5544-ADE0-C00F998BF3C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 PPT Template 2022</Template>
  <TotalTime>1</TotalTime>
  <Words>13487</Words>
  <Application>Microsoft Macintosh PowerPoint</Application>
  <PresentationFormat>Widescreen</PresentationFormat>
  <Paragraphs>1230</Paragraphs>
  <Slides>57</Slides>
  <Notes>36</Notes>
  <HiddenSlides>1</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57</vt:i4>
      </vt:variant>
    </vt:vector>
  </HeadingPairs>
  <TitlesOfParts>
    <vt:vector size="70" baseType="lpstr">
      <vt:lpstr>-apple-system</vt:lpstr>
      <vt:lpstr>Arial</vt:lpstr>
      <vt:lpstr>Calibri</vt:lpstr>
      <vt:lpstr>Helvetica Neue</vt:lpstr>
      <vt:lpstr>Libre Baskerville</vt:lpstr>
      <vt:lpstr>News Gothic MT</vt:lpstr>
      <vt:lpstr>Open Sans</vt:lpstr>
      <vt:lpstr>Roboto</vt:lpstr>
      <vt:lpstr>Source Sans Pro</vt:lpstr>
      <vt:lpstr>Wingdings</vt:lpstr>
      <vt:lpstr>i3 Health Template 2022</vt:lpstr>
      <vt:lpstr>i3 Health Template 2022 no logo</vt:lpstr>
      <vt:lpstr>PowerPoint.Show.8</vt:lpstr>
      <vt:lpstr>Overcoming Nursing Management Challenges in Metastatic Castration-Resistant Prostate Cancer </vt:lpstr>
      <vt:lpstr>PowerPoint Presentation</vt:lpstr>
      <vt:lpstr>Disclosures</vt:lpstr>
      <vt:lpstr>Learning Objectives</vt:lpstr>
      <vt:lpstr>Prostate Cancer (PC) in 2022 </vt:lpstr>
      <vt:lpstr>PSA Screening</vt:lpstr>
      <vt:lpstr>Metastatic CRPC</vt:lpstr>
      <vt:lpstr>Metastatic CRPC: Diagnosis </vt:lpstr>
      <vt:lpstr>Alphabet Soup: Testing the Cancer for Mutations</vt:lpstr>
      <vt:lpstr>PC: NCCN-Recommended Somatic Tumor Testing</vt:lpstr>
      <vt:lpstr>PC: NCCN-Recommended Germline Testing  </vt:lpstr>
      <vt:lpstr>Prostate Cancer Staging </vt:lpstr>
      <vt:lpstr>mCRPC: Staging</vt:lpstr>
      <vt:lpstr>mCRPC: Staging</vt:lpstr>
      <vt:lpstr>Case Study 1: Mr. DB </vt:lpstr>
      <vt:lpstr>Case Study 1: Mr. DB (cont.) </vt:lpstr>
      <vt:lpstr>NCCN Guidelines: Systemic Therapy mCRPC </vt:lpstr>
      <vt:lpstr>Types of Systemic Treatments for PC</vt:lpstr>
      <vt:lpstr>Metastatic CRPC</vt:lpstr>
      <vt:lpstr>Manopause</vt:lpstr>
      <vt:lpstr>PROfound: Olaparib for Patients With HRR Mutation</vt:lpstr>
      <vt:lpstr>Can PARP Inhibitors Help More Men With Prostate Cancer?  </vt:lpstr>
      <vt:lpstr>PROpel: Olaparib + Abiraterone vs Placebo + Abiraterone</vt:lpstr>
      <vt:lpstr>PROpel: Olaparib + Abiraterone (cont.)</vt:lpstr>
      <vt:lpstr>PROpel: Safety Summary</vt:lpstr>
      <vt:lpstr>PROpel: Olaparib + Abiraterone (cont.) </vt:lpstr>
      <vt:lpstr>Rucaparib for Patients With BRCA-Mutated mCRPC </vt:lpstr>
      <vt:lpstr>Managing Expectations With PARP Inhibitors</vt:lpstr>
      <vt:lpstr>Chemotherapies for mCRPC: Docetaxel  </vt:lpstr>
      <vt:lpstr>Chemotherapies for mCRPC: Cabazitaxel</vt:lpstr>
      <vt:lpstr>177Lu-PSMA-517: Mechanism of Action </vt:lpstr>
      <vt:lpstr>VISION: 177Lu-PSMA-617 for mCRPC</vt:lpstr>
      <vt:lpstr>VISION: 177Lu-PSMA-617 for mCRPC (cont.)</vt:lpstr>
      <vt:lpstr>TheraP ANZUP 1603: 177Lu-PSMA-617 vs Cabazitaxel for mCRPC </vt:lpstr>
      <vt:lpstr>177Lu-PSMA-617: Access</vt:lpstr>
      <vt:lpstr>Differences Between TheraP and VISION</vt:lpstr>
      <vt:lpstr>Immunotherapy: Pembrolizumab</vt:lpstr>
      <vt:lpstr>Future Directions</vt:lpstr>
      <vt:lpstr>New Imaging Techniques for Prostate Cancer </vt:lpstr>
      <vt:lpstr>Novel Combinations and Agents</vt:lpstr>
      <vt:lpstr>PROpel: Abiraterone ± Olaparib</vt:lpstr>
      <vt:lpstr>MAGNITUDE: Niraparib + Abiraterone Acetate and Prednisone </vt:lpstr>
      <vt:lpstr>MAGNITUDE: Investigator Conclusions</vt:lpstr>
      <vt:lpstr>Conclusions for mCRPC</vt:lpstr>
      <vt:lpstr>Drug-to-Drug Interactions and the Role of Multidisciplinary Care </vt:lpstr>
      <vt:lpstr>Strategies to Manage Drug-to-Drug Interactions</vt:lpstr>
      <vt:lpstr>Food-to-Drug Interactions </vt:lpstr>
      <vt:lpstr>Grading/Assessment of Adverse Events </vt:lpstr>
      <vt:lpstr>Management of Adverse Events</vt:lpstr>
      <vt:lpstr>Nursing Interventions/Patient Counseling </vt:lpstr>
      <vt:lpstr>Case Study 2</vt:lpstr>
      <vt:lpstr>Case Study 2</vt:lpstr>
      <vt:lpstr>Key Takeaways for Metastatic CRPC </vt:lpstr>
      <vt:lpstr>References</vt:lpstr>
      <vt:lpstr>References (cont.)</vt:lpstr>
      <vt:lpstr>References (cont.)</vt:lpstr>
      <vt:lpstr>References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Kathleen Burns NP</dc:creator>
  <cp:lastModifiedBy>Madelyne Fabrizio</cp:lastModifiedBy>
  <cp:revision>3</cp:revision>
  <dcterms:created xsi:type="dcterms:W3CDTF">2022-07-03T01:03:10Z</dcterms:created>
  <dcterms:modified xsi:type="dcterms:W3CDTF">2022-09-01T12:06:06Z</dcterms:modified>
</cp:coreProperties>
</file>