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Lst>
  <p:sldSz cy="5143500" cx="9144000"/>
  <p:notesSz cx="6858000" cy="9144000"/>
  <p:embeddedFontLst>
    <p:embeddedFont>
      <p:font typeface="Raleway"/>
      <p:regular r:id="rId91"/>
      <p:bold r:id="rId92"/>
      <p:italic r:id="rId93"/>
      <p:boldItalic r:id="rId94"/>
    </p:embeddedFont>
    <p:embeddedFont>
      <p:font typeface="Roboto"/>
      <p:regular r:id="rId95"/>
      <p:bold r:id="rId96"/>
      <p:italic r:id="rId97"/>
      <p:boldItalic r:id="rId98"/>
    </p:embeddedFont>
    <p:embeddedFont>
      <p:font typeface="Raleway Thin"/>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9AA0A6"/>
          </p15:clr>
        </p15:guide>
        <p15:guide id="2" pos="2880">
          <p15:clr>
            <a:srgbClr val="A4A3A4"/>
          </p15:clr>
        </p15:guide>
      </p15:sldGuideLst>
    </p:ext>
    <p:ext uri="http://customooxmlschemas.google.com/">
      <go:slidesCustomData xmlns:go="http://customooxmlschemas.google.com/" r:id="rId103" roundtripDataSignature="AMtx7mhQkFOGVSQceyfe6qDNy7QR0v0f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E571F9-5353-4BD4-A28E-19D8759DBF84}">
  <a:tblStyle styleId="{75E571F9-5353-4BD4-A28E-19D8759DBF8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5A08BC4-0E26-4B5B-9F1F-6AB986E2B08B}" styleName="Table_1">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3C20A240-FD70-4814-A569-3ECD7435B22B}" styleName="Table_2">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5F8F8"/>
          </a:solidFill>
        </a:fill>
      </a:tcStyle>
    </a:band1H>
    <a:band2H>
      <a:tcTxStyle b="off" i="off"/>
    </a:band2H>
    <a:band1V>
      <a:tcTxStyle b="off" i="off"/>
      <a:tcStyle>
        <a:fill>
          <a:solidFill>
            <a:srgbClr val="F5F8F8"/>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Arial"/>
          <a:ea typeface="Arial"/>
          <a:cs typeface="Arial"/>
        </a:font>
        <a:schemeClr val="lt1"/>
      </a:tcTxStyle>
      <a:tcStyle>
        <a:fill>
          <a:solidFill>
            <a:schemeClr val="accent1"/>
          </a:solidFill>
        </a:fill>
      </a:tcStyle>
    </a:firstRow>
    <a:neCell>
      <a:tcTxStyle b="off" i="off"/>
    </a:neCell>
    <a:nwCell>
      <a:tcTxStyle b="off" i="off"/>
    </a:nwCell>
  </a:tblStyle>
  <a:tblStyle styleId="{EFE47F11-8554-4E41-97A3-4C12B7A7CBD9}"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5F8F8"/>
          </a:solidFill>
        </a:fill>
      </a:tcStyle>
    </a:wholeTbl>
    <a:band1H>
      <a:tcTxStyle b="off" i="off"/>
      <a:tcStyle>
        <a:fill>
          <a:solidFill>
            <a:srgbClr val="ECF2F2"/>
          </a:solidFill>
        </a:fill>
      </a:tcStyle>
    </a:band1H>
    <a:band2H>
      <a:tcTxStyle b="off" i="off"/>
    </a:band2H>
    <a:band1V>
      <a:tcTxStyle b="off" i="off"/>
      <a:tcStyle>
        <a:fill>
          <a:solidFill>
            <a:srgbClr val="ECF2F2"/>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0D7F42F-172A-4186-A601-DBF9E2B0C59D}" styleName="Table_4">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5F8F8"/>
          </a:solidFill>
        </a:fill>
      </a:tcStyle>
    </a:wholeTbl>
    <a:band1H>
      <a:tcTxStyle b="off" i="off"/>
      <a:tcStyle>
        <a:fill>
          <a:solidFill>
            <a:srgbClr val="ECF2F2"/>
          </a:solidFill>
        </a:fill>
      </a:tcStyle>
    </a:band1H>
    <a:band2H>
      <a:tcTxStyle b="off" i="off"/>
    </a:band2H>
    <a:band1V>
      <a:tcTxStyle b="off" i="off"/>
      <a:tcStyle>
        <a:fill>
          <a:solidFill>
            <a:srgbClr val="ECF2F2"/>
          </a:solidFill>
        </a:fill>
      </a:tcStyle>
    </a:band1V>
    <a:band2V>
      <a:tcTxStyle b="off" i="off"/>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F5F8F8"/>
          </a:solidFill>
        </a:fill>
      </a:tcStyle>
    </a:lastRow>
    <a:seCell>
      <a:tcTxStyle b="off" i="off"/>
    </a:seCell>
    <a:swCell>
      <a:tcTxStyle b="off" i="off"/>
    </a:swCell>
    <a:firstRow>
      <a:tcTxStyle b="on" i="off"/>
      <a:tcStyle>
        <a:fill>
          <a:solidFill>
            <a:srgbClr val="F5F8F8"/>
          </a:solidFill>
        </a:fill>
      </a:tcStyle>
    </a:firstRow>
    <a:neCell>
      <a:tcTxStyle b="off" i="off"/>
    </a:neCell>
    <a:nwCell>
      <a:tcTxStyle b="off" i="off"/>
    </a:nwCell>
  </a:tblStyle>
  <a:tblStyle styleId="{26F49F2A-40D7-4328-840A-ED7D090B5FF1}" styleName="Table_5">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customschemas.google.com/relationships/presentationmetadata" Target="metadata"/><Relationship Id="rId102" Type="http://schemas.openxmlformats.org/officeDocument/2006/relationships/font" Target="fonts/RalewayThin-boldItalic.fntdata"/><Relationship Id="rId101" Type="http://schemas.openxmlformats.org/officeDocument/2006/relationships/font" Target="fonts/RalewayThin-italic.fntdata"/><Relationship Id="rId100" Type="http://schemas.openxmlformats.org/officeDocument/2006/relationships/font" Target="fonts/RalewayThin-bold.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Roboto-regular.fntdata"/><Relationship Id="rId94" Type="http://schemas.openxmlformats.org/officeDocument/2006/relationships/font" Target="fonts/Raleway-boldItalic.fntdata"/><Relationship Id="rId97" Type="http://schemas.openxmlformats.org/officeDocument/2006/relationships/font" Target="fonts/Roboto-italic.fntdata"/><Relationship Id="rId96" Type="http://schemas.openxmlformats.org/officeDocument/2006/relationships/font" Target="fonts/Roboto-bold.fntdata"/><Relationship Id="rId11" Type="http://schemas.openxmlformats.org/officeDocument/2006/relationships/slide" Target="slides/slide4.xml"/><Relationship Id="rId99" Type="http://schemas.openxmlformats.org/officeDocument/2006/relationships/font" Target="fonts/RalewayThin-regular.fntdata"/><Relationship Id="rId10" Type="http://schemas.openxmlformats.org/officeDocument/2006/relationships/slide" Target="slides/slide3.xml"/><Relationship Id="rId98" Type="http://schemas.openxmlformats.org/officeDocument/2006/relationships/font" Target="fonts/Roboto-bold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Raleway-regular.fntdata"/><Relationship Id="rId90" Type="http://schemas.openxmlformats.org/officeDocument/2006/relationships/slide" Target="slides/slide83.xml"/><Relationship Id="rId93" Type="http://schemas.openxmlformats.org/officeDocument/2006/relationships/font" Target="fonts/Raleway-italic.fntdata"/><Relationship Id="rId92" Type="http://schemas.openxmlformats.org/officeDocument/2006/relationships/font" Target="fonts/Raleway-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hajournals.org/doi/10.1161/JAHA.119.012639#:~:text=The%20most%20recent%20American%20College,an%20acute%20coronary%20syndrome%20(ACS)"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hajournals.org/reader/content/17795a95cb7/10.1161/CIR.0000000000000923/format/epub/EPUB/xhtml/index.xhtml#R23-R68"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https://www.ncbi.nlm.nih.gov/pmc/articles/PMC5920448/ - history of antiplatelet therapy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https://www.cdc.gov/heartdisease/facts.htm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Increasing prevalence of PCI, typically not for multivessel disease or complex lesions.. 600,000-1 million procedures annually.,  In-hospital Mortality only around 1.3% but can range from 0.65% (elective) to ~5% for STEMI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Mech – stents are foreign bodies inducing platelet adhesion, may also have high pressure implantation inducing vascular injury</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Early thrombosis = 1%, beyond 30 days 0.2-0.6% annually - fairly infrequent but high rates of mortality w/ 20% expected to have recurrent thrombosis . 10% of all cardiac deaths associated with stent thrombosis. </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Reported rates tend to be lower in clinical trials (or meta-analyses of clinical trials) than in registries, as trials often enroll lower risk patients.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Silent – only seen on angiography w/o symptoms, possible – unexplained death 30 days or later, probably – unexplained death within 30 days or abnormal EKG w/ recent stent, definite – thrombosis on angiograph + ischemic signs/sx in 48 hrs</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 Risk factors – type of ACS, higher risk with STEMI possibly due to increased inflammation from necrotic tissue upon re-exposure to blood flow; stent thrombogenicity – strut thickness, polymer type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https://www.ncbi.nlm.nih.gov/pmc/articles/PMC6313463/</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Since the introduction of drug-eluting stents (DES), most interventional centers have noted stent thrombosis up to 3 years after implantation, a complication rarely seen with bare-metal stents.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As a result, although primarily aimed at preventing vascular smooth muscle cell proliferation and migration (ie, key factors in the development of restenosis), DES also impair reendothelialization, which leads to delayed arterial healing, and induce tissue factor expression, which results in a prothrombogenic environment.</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Very late stent thrombosis is distinctly associated solely with DES – likely due to hypersensitivity reactions, excessive fibrin deposits or neoatherosclerosis</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No overall significant difference between rates of stent thrombosis between BMS and DES, just the timing differs (for BMS really rare past the first month)</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The point behind DES was to inhibit the response to injury responsible for restenosis after BMS </a:t>
            </a:r>
            <a:endParaRPr/>
          </a:p>
          <a:p>
            <a:pPr indent="0" lvl="0" marL="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Novel approach stents coated with substances that facilitate reendothelialization such as CD34 antibodies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Considering all of these factors, selection of an antiplatelet regimen is paramount to ensuring success of the stent. DAPT is standard of care after PCI, has been essential in reducing stent thrombosis but for how long? Even CURE trial has shown increased bleeding risk. </a:t>
            </a:r>
            <a:endParaRPr/>
          </a:p>
          <a:p>
            <a:pPr indent="0" lvl="0" marL="0" rtl="0" algn="l">
              <a:lnSpc>
                <a:spcPct val="100000"/>
              </a:lnSpc>
              <a:spcBef>
                <a:spcPts val="0"/>
              </a:spcBef>
              <a:spcAft>
                <a:spcPts val="0"/>
              </a:spcAft>
              <a:buSzPts val="1100"/>
              <a:buNone/>
            </a:pPr>
            <a:r>
              <a:rPr lang="en-US"/>
              <a:t>https://www.ahajournals.org/doi/epub/10.1161/STR.0000000000000211 - guidelines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c59938e43d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c59938e43d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DAPT-STEMI (STEMI only, randomized after 6 months if event free) - https://www.ncbi.nlm.nih.gov/pmc/articles/PMC6167608/ </a:t>
            </a:r>
            <a:endParaRPr/>
          </a:p>
          <a:p>
            <a:pPr indent="0" lvl="0" marL="0" rtl="0" algn="l">
              <a:lnSpc>
                <a:spcPct val="100000"/>
              </a:lnSpc>
              <a:spcBef>
                <a:spcPts val="0"/>
              </a:spcBef>
              <a:spcAft>
                <a:spcPts val="0"/>
              </a:spcAft>
              <a:buSzPts val="1100"/>
              <a:buNone/>
            </a:pPr>
            <a:r>
              <a:rPr lang="en-US"/>
              <a:t>SMART-DATE https://pubmed.ncbi.nlm.nih.gov/29544699/</a:t>
            </a:r>
            <a:endParaRPr/>
          </a:p>
          <a:p>
            <a:pPr indent="0" lvl="0" marL="0" rtl="0" algn="l">
              <a:lnSpc>
                <a:spcPct val="100000"/>
              </a:lnSpc>
              <a:spcBef>
                <a:spcPts val="0"/>
              </a:spcBef>
              <a:spcAft>
                <a:spcPts val="0"/>
              </a:spcAft>
              <a:buSzPts val="1100"/>
              <a:buNone/>
            </a:pPr>
            <a:r>
              <a:rPr lang="en-US"/>
              <a:t>REDUCE - https://eurointervention.pcronline.com/article/final-results-of-the-randomised-evaluation-of-short-term-dual-antiplatelet-therapy-in-patients-with-acute-coronary-syndrome-treated-with-anew-generation-stent-reduce-trial (pcrusername, pcrpassword)</a:t>
            </a:r>
            <a:endParaRPr/>
          </a:p>
          <a:p>
            <a:pPr indent="0" lvl="0" marL="0" rtl="0" algn="l">
              <a:lnSpc>
                <a:spcPct val="100000"/>
              </a:lnSpc>
              <a:spcBef>
                <a:spcPts val="0"/>
              </a:spcBef>
              <a:spcAft>
                <a:spcPts val="0"/>
              </a:spcAft>
              <a:buSzPts val="1100"/>
              <a:buNone/>
            </a:pPr>
            <a:r>
              <a:rPr lang="en-US"/>
              <a:t>-&gt; these are using a mix of p2y12s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c69baed499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39" name="Google Shape;139;gc69baed499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Examples of </a:t>
            </a:r>
            <a:r>
              <a:rPr b="1" lang="en-US"/>
              <a:t>relevant</a:t>
            </a:r>
            <a:r>
              <a:rPr lang="en-US"/>
              <a:t> relationships to be reported include: Salary/Employee, royalty, patent holder, consulting fees, Non-CE Services received directly from the Commercial Interests, ownership Interest (stock, stock options), other</a:t>
            </a:r>
            <a:endParaRPr/>
          </a:p>
        </p:txBody>
      </p:sp>
      <p:sp>
        <p:nvSpPr>
          <p:cNvPr id="140" name="Google Shape;140;gc69baed499_0_170:notes"/>
          <p:cNvSpPr txBox="1"/>
          <p:nvPr/>
        </p:nvSpPr>
        <p:spPr>
          <a:xfrm>
            <a:off x="3884612" y="8685212"/>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Bioresorbable polymer sirolimus eluting stents; loading doses of asa 300mg and ticagrelor 180 mg if not already taking. Asa dose = 100 mg. use of other antiplatelets or anticoagulants not allowed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randomization stratified according to presence of diabetes and STEMI, randomized 1 day after PCI. Primary PCI in 34% of patients – only included patients presenting w/ ACS (excluded elective PCI) which are more likely to clot and bleed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Primary outcome: 3.9% vs. 5.9%. Lower than expected event rates. Discussion about composite outcome</a:t>
            </a:r>
            <a:endParaRPr/>
          </a:p>
          <a:p>
            <a:pPr indent="0" lvl="0" marL="0" rtl="0" algn="l">
              <a:lnSpc>
                <a:spcPct val="100000"/>
              </a:lnSpc>
              <a:spcBef>
                <a:spcPts val="0"/>
              </a:spcBef>
              <a:spcAft>
                <a:spcPts val="0"/>
              </a:spcAft>
              <a:buSzPts val="1100"/>
              <a:buNone/>
            </a:pPr>
            <a:r>
              <a:rPr lang="en-US"/>
              <a:t>TIMI major: intracranial, hemorrhage w/ hgb decrease of 5, fatal bleeding causing death w/in 7 days; study was actually underpowered so definitely underpowered for these secondary outcomes. No differences in stent thrombosis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Patients w/ high bleeding risk = 40% of those undergoing PCI</a:t>
            </a:r>
            <a:endParaRPr/>
          </a:p>
          <a:p>
            <a:pPr indent="0" lvl="0" marL="0" rtl="0" algn="l">
              <a:lnSpc>
                <a:spcPct val="100000"/>
              </a:lnSpc>
              <a:spcBef>
                <a:spcPts val="0"/>
              </a:spcBef>
              <a:spcAft>
                <a:spcPts val="0"/>
              </a:spcAft>
              <a:buSzPts val="1100"/>
              <a:buNone/>
            </a:pPr>
            <a:r>
              <a:rPr lang="en-US"/>
              <a:t>Randomization after 3 months but landmark results showed consistency w/ main results</a:t>
            </a:r>
            <a:endParaRPr/>
          </a:p>
          <a:p>
            <a:pPr indent="0" lvl="0" marL="0" rtl="0" algn="l">
              <a:lnSpc>
                <a:spcPct val="100000"/>
              </a:lnSpc>
              <a:spcBef>
                <a:spcPts val="0"/>
              </a:spcBef>
              <a:spcAft>
                <a:spcPts val="0"/>
              </a:spcAft>
              <a:buSzPts val="1100"/>
              <a:buNone/>
            </a:pPr>
            <a:r>
              <a:rPr lang="en-US"/>
              <a:t>South Korea but not using clopidogrel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vs TICO excluded patients w/ high bleed risk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shortest duration of DAPT…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Moving away with longer durations due to improvements in stent technology but this is what happened before. </a:t>
            </a:r>
            <a:endParaRPr/>
          </a:p>
          <a:p>
            <a:pPr indent="0" lvl="0" marL="0" rtl="0" algn="l">
              <a:lnSpc>
                <a:spcPct val="100000"/>
              </a:lnSpc>
              <a:spcBef>
                <a:spcPts val="0"/>
              </a:spcBef>
              <a:spcAft>
                <a:spcPts val="0"/>
              </a:spcAft>
              <a:buSzPts val="1100"/>
              <a:buNone/>
            </a:pPr>
            <a:r>
              <a:rPr lang="en-US" u="sng">
                <a:solidFill>
                  <a:schemeClr val="hlink"/>
                </a:solidFill>
                <a:hlinkClick r:id="rId2"/>
              </a:rPr>
              <a:t>https://www.ahajournals.org/doi/10.1161/JAHA.119.012639#:~:text=The%20most%20recent%20American%20College,an%20acute%20coronary%20syndrome%20(ACS)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DAPT - T</a:t>
            </a:r>
            <a:r>
              <a:rPr lang="en-US" sz="1450">
                <a:solidFill>
                  <a:srgbClr val="4D4D4D"/>
                </a:solidFill>
                <a:highlight>
                  <a:srgbClr val="FFFFFF"/>
                </a:highlight>
                <a:latin typeface="Times New Roman"/>
                <a:ea typeface="Times New Roman"/>
                <a:cs typeface="Times New Roman"/>
                <a:sym typeface="Times New Roman"/>
              </a:rPr>
              <a:t>he current study detected an increased risk of myocardial infarction (both stent-related and non–stent-related) in both study groups during the first 3 months after discontinuation.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who benefits? Can be hard to balance in clinical practice.  Yeh et al. conducted study that developed and validated a tool to help assess risk vs. benefit of DAPT past 12 months (@30 months)</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Continued thienopyridine was associated with smaller increases in bleeding among the high score group.  </a:t>
            </a:r>
            <a:endParaRPr/>
          </a:p>
          <a:p>
            <a:pPr indent="0" lvl="0" marL="0" rtl="0" algn="l">
              <a:lnSpc>
                <a:spcPct val="100000"/>
              </a:lnSpc>
              <a:spcBef>
                <a:spcPts val="0"/>
              </a:spcBef>
              <a:spcAft>
                <a:spcPts val="0"/>
              </a:spcAft>
              <a:buSzPts val="1100"/>
              <a:buNone/>
            </a:pPr>
            <a:r>
              <a:rPr lang="en-US"/>
              <a:t>https://jamanetwork.com/journals/jama/fullarticle/2508253</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Continued thienopyridine was associated with smaller increases in bleeding among the high score group.  </a:t>
            </a:r>
            <a:endParaRPr/>
          </a:p>
          <a:p>
            <a:pPr indent="0" lvl="0" marL="0" rtl="0" algn="l">
              <a:lnSpc>
                <a:spcPct val="100000"/>
              </a:lnSpc>
              <a:spcBef>
                <a:spcPts val="0"/>
              </a:spcBef>
              <a:spcAft>
                <a:spcPts val="0"/>
              </a:spcAft>
              <a:buSzPts val="1100"/>
              <a:buNone/>
            </a:pPr>
            <a:r>
              <a:rPr lang="en-US"/>
              <a:t>https://jamanetwork.com/journals/jama/fullarticle/2508253</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0" name="Google Shape;56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Continuing aspirin vs. P2Y12? What happens after 12 months?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https://www.dicardiology.com/article/tavr-now-dominant-form-aortic-valve-replacement-united-states#:~:text=TAVR%20Procedure%20Volumes%20In%20the,TAVR%20for%20low%2Drisk%20patients.</a:t>
            </a:r>
            <a:endParaRPr/>
          </a:p>
          <a:p>
            <a:pPr indent="-171450" lvl="0" marL="171450" marR="0" rtl="0" algn="l">
              <a:lnSpc>
                <a:spcPct val="100000"/>
              </a:lnSpc>
              <a:spcBef>
                <a:spcPts val="0"/>
              </a:spcBef>
              <a:spcAft>
                <a:spcPts val="0"/>
              </a:spcAft>
              <a:buClr>
                <a:srgbClr val="000000"/>
              </a:buClr>
              <a:buSzPts val="1100"/>
              <a:buFont typeface="Noto Sans Symbols"/>
              <a:buChar char="⮚"/>
            </a:pPr>
            <a:r>
              <a:rPr lang="en-US" sz="1100">
                <a:latin typeface="Raleway"/>
                <a:ea typeface="Raleway"/>
                <a:cs typeface="Raleway"/>
                <a:sym typeface="Raleway"/>
              </a:rPr>
              <a:t>72,000 procedures performed in 2019, exceeding all surgical aortic replacement ~55,000</a:t>
            </a:r>
            <a:endParaRPr/>
          </a:p>
          <a:p>
            <a:pPr indent="0" lvl="0" marL="0" marR="0" rtl="0" algn="l">
              <a:lnSpc>
                <a:spcPct val="100000"/>
              </a:lnSpc>
              <a:spcBef>
                <a:spcPts val="0"/>
              </a:spcBef>
              <a:spcAft>
                <a:spcPts val="0"/>
              </a:spcAft>
              <a:buClr>
                <a:srgbClr val="000000"/>
              </a:buClr>
              <a:buSzPts val="1100"/>
              <a:buFont typeface="Noto Sans Symbols"/>
              <a:buNone/>
            </a:pPr>
            <a:r>
              <a:rPr lang="en-US" sz="1100">
                <a:latin typeface="Raleway"/>
                <a:ea typeface="Raleway"/>
                <a:cs typeface="Raleway"/>
                <a:sym typeface="Raleway"/>
              </a:rPr>
              <a:t>Decreased in-hospital /30-day mortality and stroke rates compared to TAVRs performed in 2011-2013</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Early TAVR = 2011-2013</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Bleeding – Combordities = peripheral vasculopathy, chronic kidney disease; acquired – 67% vWF and 45% thrombocytopenia. </a:t>
            </a:r>
            <a:r>
              <a:rPr b="0" i="0" lang="en-US" sz="1100" u="none" cap="none" strike="noStrike">
                <a:solidFill>
                  <a:srgbClr val="000000"/>
                </a:solidFill>
                <a:latin typeface="Arial"/>
                <a:ea typeface="Arial"/>
                <a:cs typeface="Arial"/>
                <a:sym typeface="Arial"/>
              </a:rPr>
              <a:t>unfolding of vWF multimers impairs their pivotal role in primary hemostasis and platelet activation due to turbulent flow through the stenotic valve. Can persist due to shear stress across regurgitant prosthesis. Acquired thrombocytopenia secondary to increased platelet consumption secondary to an immune response (to the bioprosthesis material or to the fixation medium) or to an inflammatory reaction. </a:t>
            </a:r>
            <a:r>
              <a:rPr lang="en-US"/>
              <a:t>Reduction in procedural bleeding with better techniques from 24% to 10 to 3%, but high mortality persists with late onset bleeding, represented mostly by GI, and neurological bleeidng</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Thrombosis – little is known about TAVR endothelialization, post mortem findings, endo possibly as early as 28 days, likely complete by 3 months; decreased turbulence, flow velocity, shear rate through TAVR vs native valve (may contribute to thrombosis)</a:t>
            </a:r>
            <a:endParaRPr/>
          </a:p>
          <a:p>
            <a:pPr indent="0" lvl="0" marL="0" rtl="0" algn="l">
              <a:lnSpc>
                <a:spcPct val="100000"/>
              </a:lnSpc>
              <a:spcBef>
                <a:spcPts val="0"/>
              </a:spcBef>
              <a:spcAft>
                <a:spcPts val="0"/>
              </a:spcAft>
              <a:buSzPts val="1100"/>
              <a:buNone/>
            </a:pPr>
            <a:r>
              <a:rPr lang="en-US"/>
              <a:t>Increased thromboembolic burden – severe atherosclerosis/atrial fibrillation</a:t>
            </a:r>
            <a:endParaRPr/>
          </a:p>
          <a:p>
            <a:pPr indent="0" lvl="0" marL="0" rtl="0" algn="l">
              <a:lnSpc>
                <a:spcPct val="100000"/>
              </a:lnSpc>
              <a:spcBef>
                <a:spcPts val="0"/>
              </a:spcBef>
              <a:spcAft>
                <a:spcPts val="0"/>
              </a:spcAft>
              <a:buSzPts val="1100"/>
              <a:buNone/>
            </a:pPr>
            <a:r>
              <a:rPr lang="en-US"/>
              <a:t>Peaks within 48 hrs because can have ischemic stroke from dislodegement of debris during deployment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https://www.ahajournals.org/doi/pdf/10.1161/CIR.0000000000000923 – pg. e142</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Warfarin - </a:t>
            </a:r>
            <a:r>
              <a:rPr b="0" i="0" lang="en-US" sz="1100" u="none" cap="none" strike="noStrike">
                <a:solidFill>
                  <a:srgbClr val="000000"/>
                </a:solidFill>
                <a:latin typeface="Arial"/>
                <a:ea typeface="Arial"/>
                <a:cs typeface="Arial"/>
                <a:sym typeface="Arial"/>
              </a:rPr>
              <a:t>PARTNER 2 investigators reported that the use of an anticoagulant (95% warfarin) after TAVI in intermediate– or higher–surgical risk patients was associated with a lower incidence of an increase in mean gradient &gt;10 mm Hg over the first year after implantation.</a:t>
            </a:r>
            <a:r>
              <a:rPr b="0" baseline="3000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23</a:t>
            </a:r>
            <a:r>
              <a:rPr b="0" i="0" lang="en-US" sz="1100" u="none" cap="none" strike="noStrike">
                <a:solidFill>
                  <a:srgbClr val="000000"/>
                </a:solidFill>
                <a:latin typeface="Arial"/>
                <a:ea typeface="Arial"/>
                <a:cs typeface="Arial"/>
                <a:sym typeface="Arial"/>
              </a:rPr>
              <a:t> This Doppler finding may reflect the development of leaflet thrombosis, </a:t>
            </a:r>
            <a:endParaRPr/>
          </a:p>
          <a:p>
            <a:pPr indent="0" lvl="0" marL="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 Abdul et al. Combining warfarin with either SAPT or DAPT in patients w/ afib found no benefits with stroke, or adverse CV events but increased risk of major bleeding.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Where the first recommendation came from, small underpowered, composite outcome not significant</a:t>
            </a:r>
            <a:endParaRPr/>
          </a:p>
          <a:p>
            <a:pPr indent="0" lvl="0" marL="0" rtl="0" algn="l">
              <a:lnSpc>
                <a:spcPct val="100000"/>
              </a:lnSpc>
              <a:spcBef>
                <a:spcPts val="0"/>
              </a:spcBef>
              <a:spcAft>
                <a:spcPts val="0"/>
              </a:spcAft>
              <a:buSzPts val="1100"/>
              <a:buNone/>
            </a:pPr>
            <a:r>
              <a:rPr lang="en-US"/>
              <a:t>Stopped prematurely @ 74% enrollment; hypothesis generating – more bleeding p = 0.03; also for balloon expandable Edwards valves.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No robust evidence about the recommendation of DAPT at the time of the guidelines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Zuo et al. meta analysis?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59938e43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c59938e43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9" name="Google Shape;65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excluded those with DES in past 3 months or BMS in past month.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VARC does not differentiate between procedure and non-procedural bleeding, so procedural bleeding defined by BARC type 4 (intracranial bleeding within 48 hrs surg operation, reoperation after closure of sternotomy to controll bleeding, transfusion of at least 5 PRBC units within 48 hrs or chest tube output 2L within 24 hrs) + also bleeding at puncture site. - so nonprocedure related bleeding excluded this BARC 4 def</a:t>
            </a:r>
            <a:endParaRPr/>
          </a:p>
          <a:p>
            <a:pPr indent="0" lvl="0" marL="0" rtl="0" algn="l">
              <a:lnSpc>
                <a:spcPct val="100000"/>
              </a:lnSpc>
              <a:spcBef>
                <a:spcPts val="0"/>
              </a:spcBef>
              <a:spcAft>
                <a:spcPts val="0"/>
              </a:spcAft>
              <a:buSzPts val="1100"/>
              <a:buNone/>
            </a:pPr>
            <a:r>
              <a:rPr lang="en-US"/>
              <a:t>Powered for first composite (which includes bleeding) but not second composite, which isolates ischemic events</a:t>
            </a:r>
            <a:endParaRPr/>
          </a:p>
          <a:p>
            <a:pPr indent="0" lvl="0" marL="0" rtl="0" algn="l">
              <a:lnSpc>
                <a:spcPct val="100000"/>
              </a:lnSpc>
              <a:spcBef>
                <a:spcPts val="0"/>
              </a:spcBef>
              <a:spcAft>
                <a:spcPts val="0"/>
              </a:spcAft>
              <a:buSzPts val="1100"/>
              <a:buNone/>
            </a:pPr>
            <a:r>
              <a:rPr lang="en-US"/>
              <a:t>Going for superiority for primary and noninferiority for secondary outcomes, but if met went for superiority (first composite met)</a:t>
            </a:r>
            <a:endParaRPr/>
          </a:p>
          <a:p>
            <a:pPr indent="0" lvl="0" marL="0" rtl="0" algn="l">
              <a:lnSpc>
                <a:spcPct val="100000"/>
              </a:lnSpc>
              <a:spcBef>
                <a:spcPts val="0"/>
              </a:spcBef>
              <a:spcAft>
                <a:spcPts val="0"/>
              </a:spcAft>
              <a:buSzPts val="1100"/>
              <a:buNone/>
            </a:pPr>
            <a:r>
              <a:rPr lang="en-US"/>
              <a:t>Driven by differences in major bleeding; not able to detect thromboembolic events but individual death, stroke, MI had no difference</a:t>
            </a:r>
            <a:endParaRPr/>
          </a:p>
          <a:p>
            <a:pPr indent="0" lvl="0" marL="0" rtl="0" algn="l">
              <a:lnSpc>
                <a:spcPct val="100000"/>
              </a:lnSpc>
              <a:spcBef>
                <a:spcPts val="0"/>
              </a:spcBef>
              <a:spcAft>
                <a:spcPts val="0"/>
              </a:spcAft>
              <a:buSzPts val="1100"/>
              <a:buNone/>
            </a:pPr>
            <a:r>
              <a:rPr lang="en-US"/>
              <a:t>4.8% in asa alone group received clopidogrel alone</a:t>
            </a:r>
            <a:endParaRPr/>
          </a:p>
          <a:p>
            <a:pPr indent="0" lvl="0" marL="0" rtl="0" algn="l">
              <a:lnSpc>
                <a:spcPct val="100000"/>
              </a:lnSpc>
              <a:spcBef>
                <a:spcPts val="0"/>
              </a:spcBef>
              <a:spcAft>
                <a:spcPts val="0"/>
              </a:spcAft>
              <a:buSzPts val="1100"/>
              <a:buNone/>
            </a:pPr>
            <a:r>
              <a:rPr lang="en-US"/>
              <a:t>oral anticoag initiated in 13.3% of ASA alone and 9.6% in DAPT early on in 90 days (usually for new onset afib)</a:t>
            </a:r>
            <a:endParaRPr/>
          </a:p>
          <a:p>
            <a:pPr indent="0" lvl="0" marL="0" rtl="0" algn="l">
              <a:lnSpc>
                <a:spcPct val="100000"/>
              </a:lnSpc>
              <a:spcBef>
                <a:spcPts val="0"/>
              </a:spcBef>
              <a:spcAft>
                <a:spcPts val="0"/>
              </a:spcAft>
              <a:buSzPts val="1100"/>
              <a:buNone/>
            </a:pPr>
            <a:r>
              <a:rPr lang="en-US" sz="1450">
                <a:solidFill>
                  <a:srgbClr val="4D4D4D"/>
                </a:solidFill>
                <a:highlight>
                  <a:srgbClr val="FFFFFF"/>
                </a:highlight>
                <a:latin typeface="Times New Roman"/>
                <a:ea typeface="Times New Roman"/>
                <a:cs typeface="Times New Roman"/>
                <a:sym typeface="Times New Roman"/>
              </a:rPr>
              <a:t>The incidence of severe procedure-related bleeding, defined as BARC type 4, was low (1.8%), but it was observed only in patients receiving aspirin plus clopidogrel.</a:t>
            </a:r>
            <a:endParaRPr sz="1450">
              <a:solidFill>
                <a:srgbClr val="4D4D4D"/>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sz="1450">
              <a:solidFill>
                <a:srgbClr val="4D4D4D"/>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US" sz="1450">
                <a:solidFill>
                  <a:srgbClr val="4D4D4D"/>
                </a:solidFill>
                <a:highlight>
                  <a:srgbClr val="FFFFFF"/>
                </a:highlight>
                <a:latin typeface="Times New Roman"/>
                <a:ea typeface="Times New Roman"/>
                <a:cs typeface="Times New Roman"/>
                <a:sym typeface="Times New Roman"/>
              </a:rPr>
              <a:t>TAVI access site accounted for 29 of 50 patients (58.0%) receiving aspirin alone and in 48 of 89 patients (53.9%) receiving aspirin plus clopidogrel Although most bleeding was related to the TAVI access site, these events did not qualify as procedure-related BARC type 4 bleeding and were classified as non–procedure-related. but there was stat sig difference between groups for major, life threatening or disabling bleeding (RR 0.48, stat sig) 10% vs 5% rate and driven by major bleeding events</a:t>
            </a:r>
            <a:endParaRPr sz="1450">
              <a:solidFill>
                <a:srgbClr val="4D4D4D"/>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sz="1450">
              <a:solidFill>
                <a:srgbClr val="4D4D4D"/>
              </a:solidFill>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US" sz="1450">
                <a:solidFill>
                  <a:srgbClr val="4D4D4D"/>
                </a:solidFill>
                <a:highlight>
                  <a:srgbClr val="FFFFFF"/>
                </a:highlight>
                <a:latin typeface="Times New Roman"/>
                <a:ea typeface="Times New Roman"/>
                <a:cs typeface="Times New Roman"/>
                <a:sym typeface="Times New Roman"/>
              </a:rPr>
              <a:t>Most bleeding occurred by 30 days</a:t>
            </a:r>
            <a:endParaRPr sz="1450">
              <a:solidFill>
                <a:srgbClr val="4D4D4D"/>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c309a05d4e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c309a05d4e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Most bleeding occurred by 30 days, not the kind associated with high mortality</a:t>
            </a:r>
            <a:endParaRPr sz="1450">
              <a:solidFill>
                <a:srgbClr val="4D4D4D"/>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Retrospective analysis of 649 TAVR procedures; mean time to thrombosis 181 days; clinical = symptoms or increased transvalvular aortic gradients</a:t>
            </a:r>
            <a:endParaRPr/>
          </a:p>
          <a:p>
            <a:pPr indent="0" lvl="0" marL="0" rtl="0" algn="l">
              <a:lnSpc>
                <a:spcPct val="100000"/>
              </a:lnSpc>
              <a:spcBef>
                <a:spcPts val="0"/>
              </a:spcBef>
              <a:spcAft>
                <a:spcPts val="0"/>
              </a:spcAft>
              <a:buSzPts val="1100"/>
              <a:buNone/>
            </a:pPr>
            <a:r>
              <a:rPr lang="en-US"/>
              <a:t>https://www.jacc.org/doi/full/10.1016/j.jcin.2017.01.045#fig5</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Driven by noncardiovascular deaths</a:t>
            </a:r>
            <a:endParaRPr/>
          </a:p>
          <a:p>
            <a:pPr indent="0" lvl="0" marL="0" rtl="0" algn="l">
              <a:lnSpc>
                <a:spcPct val="100000"/>
              </a:lnSpc>
              <a:spcBef>
                <a:spcPts val="0"/>
              </a:spcBef>
              <a:spcAft>
                <a:spcPts val="0"/>
              </a:spcAft>
              <a:buSzPts val="1100"/>
              <a:buNone/>
            </a:pPr>
            <a:r>
              <a:rPr lang="en-US"/>
              <a:t>Led to recommendation in the guidelines that the use of low dose Xarelto plus aspirin was contraindicated in the absence of anticoag indication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59938e43d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c59938e43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Up to this point, all studies have excluded patients with atrial fibrillation requiring anticoagulation, but this is a large population</a:t>
            </a:r>
            <a:endParaRPr/>
          </a:p>
          <a:p>
            <a:pPr indent="0" lvl="0" marL="0" rtl="0" algn="l">
              <a:lnSpc>
                <a:spcPct val="100000"/>
              </a:lnSpc>
              <a:spcBef>
                <a:spcPts val="0"/>
              </a:spcBef>
              <a:spcAft>
                <a:spcPts val="0"/>
              </a:spcAft>
              <a:buSzPts val="1100"/>
              <a:buNone/>
            </a:pPr>
            <a:r>
              <a:rPr lang="en-US"/>
              <a:t>Management of these patients not well addressed in the ACC guidelines but ESC guidelines suggest use of VKA alone or in combination with asa or clopidogrel but risk of bleeding not well studied</a:t>
            </a:r>
            <a:endParaRPr/>
          </a:p>
          <a:p>
            <a:pPr indent="0" lvl="0" marL="0" rtl="0" algn="l">
              <a:lnSpc>
                <a:spcPct val="100000"/>
              </a:lnSpc>
              <a:spcBef>
                <a:spcPts val="0"/>
              </a:spcBef>
              <a:spcAft>
                <a:spcPts val="0"/>
              </a:spcAft>
              <a:buSzPts val="1100"/>
              <a:buNone/>
            </a:pPr>
            <a:r>
              <a:rPr lang="en-US"/>
              <a:t>New onset vs. pre-existing?</a:t>
            </a:r>
            <a:endParaRPr/>
          </a:p>
          <a:p>
            <a:pPr indent="0" lvl="0" marL="0" rtl="0" algn="l">
              <a:lnSpc>
                <a:spcPct val="100000"/>
              </a:lnSpc>
              <a:spcBef>
                <a:spcPts val="0"/>
              </a:spcBef>
              <a:spcAft>
                <a:spcPts val="0"/>
              </a:spcAft>
              <a:buSzPts val="1100"/>
              <a:buNone/>
            </a:pPr>
            <a:r>
              <a:rPr lang="en-US"/>
              <a:t>https://www.ahajournals.org/doi/pdf/10.1161/CIRCINTERVENTIONS.115.002766</a:t>
            </a:r>
            <a:endParaRPr/>
          </a:p>
          <a:p>
            <a:pPr indent="0" lvl="0" marL="0" rtl="0" algn="l">
              <a:lnSpc>
                <a:spcPct val="100000"/>
              </a:lnSpc>
              <a:spcBef>
                <a:spcPts val="0"/>
              </a:spcBef>
              <a:spcAft>
                <a:spcPts val="0"/>
              </a:spcAft>
              <a:buSzPts val="1100"/>
              <a:buNone/>
            </a:pPr>
            <a:r>
              <a:rPr lang="en-US"/>
              <a:t>https://www.ahajournals.org/doi/10.1161/circinterventions.112.000124</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c59938e43d_0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4" name="Google Shape;824;gc59938e43d_0_4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2" name="Google Shape;83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same thing where puncture site bleeding and minor procedure related bleeding classified as non-procedure related bleeding</a:t>
            </a:r>
            <a:endParaRPr/>
          </a:p>
          <a:p>
            <a:pPr indent="0" lvl="0" marL="0" rtl="0" algn="l">
              <a:lnSpc>
                <a:spcPct val="100000"/>
              </a:lnSpc>
              <a:spcBef>
                <a:spcPts val="0"/>
              </a:spcBef>
              <a:spcAft>
                <a:spcPts val="0"/>
              </a:spcAft>
              <a:buSzPts val="1100"/>
              <a:buNone/>
            </a:pPr>
            <a:r>
              <a:rPr lang="en-US"/>
              <a:t>TAVI access site was the most common location of bleeding in both groups (about half in both groups) - significant? no stat sig difference for major or life threatening but may not be powered to detect. </a:t>
            </a:r>
            <a:endParaRPr/>
          </a:p>
          <a:p>
            <a:pPr indent="0" lvl="0" marL="0" rtl="0" algn="l">
              <a:lnSpc>
                <a:spcPct val="100000"/>
              </a:lnSpc>
              <a:spcBef>
                <a:spcPts val="0"/>
              </a:spcBef>
              <a:spcAft>
                <a:spcPts val="0"/>
              </a:spcAft>
              <a:buSzPts val="1100"/>
              <a:buNone/>
            </a:pPr>
            <a:r>
              <a:rPr lang="en-US"/>
              <a:t>both secondary outcomes met noninferiority, but first met superiority </a:t>
            </a:r>
            <a:endParaRPr/>
          </a:p>
          <a:p>
            <a:pPr indent="0" lvl="0" marL="0" rtl="0" algn="l">
              <a:lnSpc>
                <a:spcPct val="100000"/>
              </a:lnSpc>
              <a:spcBef>
                <a:spcPts val="0"/>
              </a:spcBef>
              <a:spcAft>
                <a:spcPts val="0"/>
              </a:spcAft>
              <a:buSzPts val="1100"/>
              <a:buNone/>
            </a:pPr>
            <a:r>
              <a:rPr lang="en-US"/>
              <a:t>most bleeding occurred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c309a05d4e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9" name="Google Shape;839;gc309a05d4e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discretionary allowance of cessation of clopidogrel 1 month earlier or later than 3 months, but 3 month adherence still 95%</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Trends?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3" name="Google Shape;85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Continuing aspirin vs. P2Y12? What happens after 12 months?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59938e43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c59938e43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9" name="Google Shape;87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6" name="Google Shape;88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https://www.ncbi.nlm.nih.gov/books/NBK459143/ - statpearls</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6" name="Google Shape;93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cdc.gov/stroke/facts.htm#:~:text=Stroke%20Statistics&amp;text=Every%20year%2C%20more%20than%20795%2C000,are%20first%20or%20new%20strokes.&amp;text=About%20185%2C000%20strokes%E2%80%94nearly%201,have%20had%20a%20previous%20stroke.&amp;text=About%2087%25%20of%20all%20strokes,to%20the%20brain%20is%20blocked.</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https://www.stroke.nih.gov/resources/scale.htm</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https://www.ahajournals.org/doi/epub/10.1161/STR.0000000000000211 - guidelines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2" name="Google Shape;101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TARDIS trial for triple therapy</a:t>
            </a:r>
            <a:endParaRPr/>
          </a:p>
          <a:p>
            <a:pPr indent="0" lvl="0" marL="0" rtl="0" algn="l">
              <a:lnSpc>
                <a:spcPct val="100000"/>
              </a:lnSpc>
              <a:spcBef>
                <a:spcPts val="0"/>
              </a:spcBef>
              <a:spcAft>
                <a:spcPts val="0"/>
              </a:spcAft>
              <a:buSzPts val="1100"/>
              <a:buNone/>
            </a:pPr>
            <a:r>
              <a:rPr lang="en-US"/>
              <a:t>https://www.ahajournals.org/doi/epub/10.1161/STR.0000000000000211 - guidelines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0" name="Google Shape;103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6" name="Google Shape;104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Clopidogrel loaded with 300 mg</a:t>
            </a:r>
            <a:endParaRPr/>
          </a:p>
          <a:p>
            <a:pPr indent="0" lvl="0" marL="0" rtl="0" algn="l">
              <a:lnSpc>
                <a:spcPct val="100000"/>
              </a:lnSpc>
              <a:spcBef>
                <a:spcPts val="0"/>
              </a:spcBef>
              <a:spcAft>
                <a:spcPts val="0"/>
              </a:spcAft>
              <a:buSzPts val="1100"/>
              <a:buNone/>
            </a:pPr>
            <a:r>
              <a:rPr lang="en-US"/>
              <a:t>Primary outcome: ischemic stroke at 90 days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8" name="Google Shape;1068;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7" name="Google Shape;107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5" name="Google Shape;1085;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1" name="Google Shape;1101;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Clopidogrel loaded with 600 mg</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3" name="Google Shape;1123;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5" name="Google Shape;113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1" name="Google Shape;1151;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Aspirin 300-325 mg then 75-100 mg daily</a:t>
            </a:r>
            <a:endParaRPr/>
          </a:p>
          <a:p>
            <a:pPr indent="0" lvl="0" marL="0" rtl="0" algn="l">
              <a:lnSpc>
                <a:spcPct val="100000"/>
              </a:lnSpc>
              <a:spcBef>
                <a:spcPts val="0"/>
              </a:spcBef>
              <a:spcAft>
                <a:spcPts val="0"/>
              </a:spcAft>
              <a:buSzPts val="1100"/>
              <a:buNone/>
            </a:pPr>
            <a:r>
              <a:rPr lang="en-US"/>
              <a:t>NIHSS 5 or less.</a:t>
            </a:r>
            <a:endParaRPr/>
          </a:p>
          <a:p>
            <a:pPr indent="0" lvl="0" marL="0" rtl="0" algn="l">
              <a:lnSpc>
                <a:spcPct val="100000"/>
              </a:lnSpc>
              <a:spcBef>
                <a:spcPts val="0"/>
              </a:spcBef>
              <a:spcAft>
                <a:spcPts val="0"/>
              </a:spcAft>
              <a:buSzPts val="1100"/>
              <a:buNone/>
            </a:pPr>
            <a:r>
              <a:rPr lang="en-US"/>
              <a:t>After 30 days, just standard of care according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African Americans underrepresented, although included NIH up to 5, most still 3 or less. mostly stroke, less so for TIA</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9" name="Google Shape;117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c59938e43d_0_4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0" name="Google Shape;1190;gc59938e43d_0_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Followed for an additional 30 days after 30 day trial treatment</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8" name="Google Shape;1198;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Loaded asa for thales.., after fibrinolysis, need concomitant anticoag,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What about triple therapy? If need anticoag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1" name="Google Shape;1231;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c4bfd7543b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3" name="Google Shape;1243;gc4bfd7543b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9" name="Google Shape;1249;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type="title">
  <p:cSld name="TITLE">
    <p:spTree>
      <p:nvGrpSpPr>
        <p:cNvPr id="8" name="Shape 8"/>
        <p:cNvGrpSpPr/>
        <p:nvPr/>
      </p:nvGrpSpPr>
      <p:grpSpPr>
        <a:xfrm>
          <a:off x="0" y="0"/>
          <a:ext cx="0" cy="0"/>
          <a:chOff x="0" y="0"/>
          <a:chExt cx="0" cy="0"/>
        </a:xfrm>
      </p:grpSpPr>
      <p:sp>
        <p:nvSpPr>
          <p:cNvPr id="9" name="Google Shape;9;p83"/>
          <p:cNvSpPr/>
          <p:nvPr/>
        </p:nvSpPr>
        <p:spPr>
          <a:xfrm>
            <a:off x="2336550" y="994304"/>
            <a:ext cx="4470900" cy="24258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83"/>
          <p:cNvSpPr txBox="1"/>
          <p:nvPr>
            <p:ph type="ctrTitle"/>
          </p:nvPr>
        </p:nvSpPr>
        <p:spPr>
          <a:xfrm>
            <a:off x="2883300" y="1961550"/>
            <a:ext cx="3377400" cy="64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p:txBody>
      </p:sp>
      <p:sp>
        <p:nvSpPr>
          <p:cNvPr id="11" name="Google Shape;11;p83"/>
          <p:cNvSpPr txBox="1"/>
          <p:nvPr>
            <p:ph idx="1" type="subTitle"/>
          </p:nvPr>
        </p:nvSpPr>
        <p:spPr>
          <a:xfrm>
            <a:off x="2910750" y="2483508"/>
            <a:ext cx="3322500" cy="37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200"/>
              <a:buNone/>
              <a:defRPr>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gc69baed499_0_19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4" name="Google Shape;74;gc69baed499_0_196"/>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5" name="Google Shape;75;gc69baed499_0_196"/>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gc69baed499_0_196"/>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gc69baed499_0_196"/>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gc69baed499_0_20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0" name="Google Shape;80;gc69baed499_0_20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1" name="Google Shape;81;gc69baed499_0_20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82" name="Google Shape;82;gc69baed499_0_202"/>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gc69baed499_0_202"/>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gc69baed499_0_202"/>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gc69baed499_0_209"/>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7" name="Google Shape;87;gc69baed499_0_209"/>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Arial"/>
              <a:buChar char="•"/>
              <a:defRPr sz="3200"/>
            </a:lvl1pPr>
            <a:lvl2pPr indent="-406400" lvl="1" marL="914400" rtl="0" algn="l">
              <a:spcBef>
                <a:spcPts val="560"/>
              </a:spcBef>
              <a:spcAft>
                <a:spcPts val="0"/>
              </a:spcAft>
              <a:buClr>
                <a:schemeClr val="dk1"/>
              </a:buClr>
              <a:buSzPts val="2800"/>
              <a:buFont typeface="Arial"/>
              <a:buChar char="–"/>
              <a:defRPr sz="2800"/>
            </a:lvl2pPr>
            <a:lvl3pPr indent="-381000" lvl="2" marL="1371600" rtl="0" algn="l">
              <a:spcBef>
                <a:spcPts val="480"/>
              </a:spcBef>
              <a:spcAft>
                <a:spcPts val="0"/>
              </a:spcAft>
              <a:buClr>
                <a:schemeClr val="dk1"/>
              </a:buClr>
              <a:buSzPts val="2400"/>
              <a:buFont typeface="Arial"/>
              <a:buChar char="•"/>
              <a:defRPr sz="2400"/>
            </a:lvl3pPr>
            <a:lvl4pPr indent="-355600" lvl="3" marL="1828800" rtl="0" algn="l">
              <a:spcBef>
                <a:spcPts val="400"/>
              </a:spcBef>
              <a:spcAft>
                <a:spcPts val="0"/>
              </a:spcAft>
              <a:buClr>
                <a:schemeClr val="dk1"/>
              </a:buClr>
              <a:buSzPts val="2000"/>
              <a:buFont typeface="Arial"/>
              <a:buChar char="–"/>
              <a:defRPr sz="2000"/>
            </a:lvl4pPr>
            <a:lvl5pPr indent="-355600" lvl="4" marL="2286000" rtl="0" algn="l">
              <a:spcBef>
                <a:spcPts val="400"/>
              </a:spcBef>
              <a:spcAft>
                <a:spcPts val="0"/>
              </a:spcAft>
              <a:buClr>
                <a:schemeClr val="dk1"/>
              </a:buClr>
              <a:buSzPts val="2000"/>
              <a:buFont typeface="Arial"/>
              <a:buChar char="»"/>
              <a:defRPr sz="2000"/>
            </a:lvl5pPr>
            <a:lvl6pPr indent="-355600" lvl="5" marL="2743200" rtl="0" algn="l">
              <a:spcBef>
                <a:spcPts val="400"/>
              </a:spcBef>
              <a:spcAft>
                <a:spcPts val="0"/>
              </a:spcAft>
              <a:buClr>
                <a:schemeClr val="dk1"/>
              </a:buClr>
              <a:buSzPts val="2000"/>
              <a:buFont typeface="Arial"/>
              <a:buChar char="»"/>
              <a:defRPr sz="2000"/>
            </a:lvl6pPr>
            <a:lvl7pPr indent="-355600" lvl="6" marL="3200400" rtl="0" algn="l">
              <a:spcBef>
                <a:spcPts val="400"/>
              </a:spcBef>
              <a:spcAft>
                <a:spcPts val="0"/>
              </a:spcAft>
              <a:buClr>
                <a:schemeClr val="dk1"/>
              </a:buClr>
              <a:buSzPts val="2000"/>
              <a:buFont typeface="Arial"/>
              <a:buChar char="»"/>
              <a:defRPr sz="2000"/>
            </a:lvl7pPr>
            <a:lvl8pPr indent="-355600" lvl="7" marL="3657600" rtl="0" algn="l">
              <a:spcBef>
                <a:spcPts val="400"/>
              </a:spcBef>
              <a:spcAft>
                <a:spcPts val="0"/>
              </a:spcAft>
              <a:buClr>
                <a:schemeClr val="dk1"/>
              </a:buClr>
              <a:buSzPts val="2000"/>
              <a:buFont typeface="Arial"/>
              <a:buChar char="»"/>
              <a:defRPr sz="2000"/>
            </a:lvl8pPr>
            <a:lvl9pPr indent="-355600" lvl="8" marL="4114800" rtl="0" algn="l">
              <a:spcBef>
                <a:spcPts val="400"/>
              </a:spcBef>
              <a:spcAft>
                <a:spcPts val="0"/>
              </a:spcAft>
              <a:buClr>
                <a:schemeClr val="dk1"/>
              </a:buClr>
              <a:buSzPts val="2000"/>
              <a:buFont typeface="Arial"/>
              <a:buChar char="»"/>
              <a:defRPr sz="2000"/>
            </a:lvl9pPr>
          </a:lstStyle>
          <a:p/>
        </p:txBody>
      </p:sp>
      <p:sp>
        <p:nvSpPr>
          <p:cNvPr id="88" name="Google Shape;88;gc69baed499_0_209"/>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89" name="Google Shape;89;gc69baed499_0_209"/>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c69baed499_0_209"/>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gc69baed499_0_209"/>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gc69baed499_0_2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4" name="Google Shape;94;gc69baed499_0_216"/>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gc69baed499_0_216"/>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c69baed499_0_216"/>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gc69baed499_0_2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99" name="Google Shape;99;gc69baed499_0_221"/>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100" name="Google Shape;100;gc69baed499_0_221"/>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101" name="Google Shape;101;gc69baed499_0_221"/>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102" name="Google Shape;102;gc69baed499_0_221"/>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103" name="Google Shape;103;gc69baed499_0_221"/>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c69baed499_0_221"/>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c69baed499_0_221"/>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gc69baed499_0_2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8" name="Google Shape;108;gc69baed499_0_230"/>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109" name="Google Shape;109;gc69baed499_0_230"/>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110" name="Google Shape;110;gc69baed499_0_230"/>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c69baed499_0_230"/>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c69baed499_0_230"/>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gc69baed499_0_237"/>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5" name="Google Shape;115;gc69baed499_0_237"/>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116" name="Google Shape;116;gc69baed499_0_237"/>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gc69baed499_0_237"/>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gc69baed499_0_237"/>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gc69baed499_0_24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gc69baed499_0_24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gc69baed499_0_243"/>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gc69baed499_0_243"/>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c69baed499_0_243"/>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gc69baed499_0_24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7" name="Google Shape;127;gc69baed499_0_24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Arial"/>
              <a:buNone/>
              <a:defRPr/>
            </a:lvl1pPr>
            <a:lvl2pPr lvl="1" rtl="0" algn="ctr">
              <a:spcBef>
                <a:spcPts val="560"/>
              </a:spcBef>
              <a:spcAft>
                <a:spcPts val="0"/>
              </a:spcAft>
              <a:buClr>
                <a:schemeClr val="dk1"/>
              </a:buClr>
              <a:buSzPts val="2800"/>
              <a:buFont typeface="Arial"/>
              <a:buNone/>
              <a:defRPr/>
            </a:lvl2pPr>
            <a:lvl3pPr lvl="2" rtl="0" algn="ctr">
              <a:spcBef>
                <a:spcPts val="480"/>
              </a:spcBef>
              <a:spcAft>
                <a:spcPts val="0"/>
              </a:spcAft>
              <a:buClr>
                <a:schemeClr val="dk1"/>
              </a:buClr>
              <a:buSzPts val="2400"/>
              <a:buFont typeface="Arial"/>
              <a:buNone/>
              <a:defRPr/>
            </a:lvl3pPr>
            <a:lvl4pPr lvl="3" rtl="0" algn="ctr">
              <a:spcBef>
                <a:spcPts val="400"/>
              </a:spcBef>
              <a:spcAft>
                <a:spcPts val="0"/>
              </a:spcAft>
              <a:buClr>
                <a:schemeClr val="dk1"/>
              </a:buClr>
              <a:buSzPts val="2000"/>
              <a:buFont typeface="Arial"/>
              <a:buNone/>
              <a:defRPr/>
            </a:lvl4pPr>
            <a:lvl5pPr lvl="4" rtl="0" algn="ctr">
              <a:spcBef>
                <a:spcPts val="400"/>
              </a:spcBef>
              <a:spcAft>
                <a:spcPts val="0"/>
              </a:spcAft>
              <a:buClr>
                <a:schemeClr val="dk1"/>
              </a:buClr>
              <a:buSzPts val="2000"/>
              <a:buFont typeface="Arial"/>
              <a:buNone/>
              <a:defRPr/>
            </a:lvl5pPr>
            <a:lvl6pPr lvl="5" rtl="0" algn="ctr">
              <a:spcBef>
                <a:spcPts val="400"/>
              </a:spcBef>
              <a:spcAft>
                <a:spcPts val="0"/>
              </a:spcAft>
              <a:buClr>
                <a:schemeClr val="dk1"/>
              </a:buClr>
              <a:buSzPts val="2000"/>
              <a:buFont typeface="Arial"/>
              <a:buNone/>
              <a:defRPr/>
            </a:lvl6pPr>
            <a:lvl7pPr lvl="6" rtl="0" algn="ctr">
              <a:spcBef>
                <a:spcPts val="400"/>
              </a:spcBef>
              <a:spcAft>
                <a:spcPts val="0"/>
              </a:spcAft>
              <a:buClr>
                <a:schemeClr val="dk1"/>
              </a:buClr>
              <a:buSzPts val="2000"/>
              <a:buFont typeface="Arial"/>
              <a:buNone/>
              <a:defRPr/>
            </a:lvl7pPr>
            <a:lvl8pPr lvl="7" rtl="0" algn="ctr">
              <a:spcBef>
                <a:spcPts val="400"/>
              </a:spcBef>
              <a:spcAft>
                <a:spcPts val="0"/>
              </a:spcAft>
              <a:buClr>
                <a:schemeClr val="dk1"/>
              </a:buClr>
              <a:buSzPts val="2000"/>
              <a:buFont typeface="Arial"/>
              <a:buNone/>
              <a:defRPr/>
            </a:lvl8pPr>
            <a:lvl9pPr lvl="8" rtl="0" algn="ctr">
              <a:spcBef>
                <a:spcPts val="400"/>
              </a:spcBef>
              <a:spcAft>
                <a:spcPts val="0"/>
              </a:spcAft>
              <a:buClr>
                <a:schemeClr val="dk1"/>
              </a:buClr>
              <a:buSzPts val="2000"/>
              <a:buFont typeface="Arial"/>
              <a:buNone/>
              <a:defRPr/>
            </a:lvl9pPr>
          </a:lstStyle>
          <a:p/>
        </p:txBody>
      </p:sp>
      <p:sp>
        <p:nvSpPr>
          <p:cNvPr id="128" name="Google Shape;128;gc69baed499_0_249"/>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c69baed499_0_249"/>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gc69baed499_0_249"/>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spTree>
      <p:nvGrpSpPr>
        <p:cNvPr id="13" name="Shape 13"/>
        <p:cNvGrpSpPr/>
        <p:nvPr/>
      </p:nvGrpSpPr>
      <p:grpSpPr>
        <a:xfrm>
          <a:off x="0" y="0"/>
          <a:ext cx="0" cy="0"/>
          <a:chOff x="0" y="0"/>
          <a:chExt cx="0" cy="0"/>
        </a:xfrm>
      </p:grpSpPr>
      <p:sp>
        <p:nvSpPr>
          <p:cNvPr id="14" name="Google Shape;14;p84"/>
          <p:cNvSpPr txBox="1"/>
          <p:nvPr>
            <p:ph idx="1" type="subTitle"/>
          </p:nvPr>
        </p:nvSpPr>
        <p:spPr>
          <a:xfrm>
            <a:off x="1667753" y="1682738"/>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15" name="Google Shape;15;p84"/>
          <p:cNvSpPr txBox="1"/>
          <p:nvPr>
            <p:ph type="title"/>
          </p:nvPr>
        </p:nvSpPr>
        <p:spPr>
          <a:xfrm>
            <a:off x="1500750" y="1490367"/>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16" name="Google Shape;16;p84"/>
          <p:cNvSpPr txBox="1"/>
          <p:nvPr>
            <p:ph idx="2" type="title"/>
          </p:nvPr>
        </p:nvSpPr>
        <p:spPr>
          <a:xfrm>
            <a:off x="2826352" y="1282763"/>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
        <p:nvSpPr>
          <p:cNvPr id="17" name="Google Shape;17;p84"/>
          <p:cNvSpPr/>
          <p:nvPr/>
        </p:nvSpPr>
        <p:spPr>
          <a:xfrm>
            <a:off x="333700" y="-47850"/>
            <a:ext cx="227400" cy="52392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4"/>
          <p:cNvSpPr txBox="1"/>
          <p:nvPr>
            <p:ph idx="3" type="title"/>
          </p:nvPr>
        </p:nvSpPr>
        <p:spPr>
          <a:xfrm rot="-5400000">
            <a:off x="-1703750" y="2548403"/>
            <a:ext cx="4302300" cy="206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p:txBody>
      </p:sp>
      <p:sp>
        <p:nvSpPr>
          <p:cNvPr id="19" name="Google Shape;19;p84"/>
          <p:cNvSpPr txBox="1"/>
          <p:nvPr>
            <p:ph idx="4" type="subTitle"/>
          </p:nvPr>
        </p:nvSpPr>
        <p:spPr>
          <a:xfrm>
            <a:off x="1667753" y="2653210"/>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20" name="Google Shape;20;p84"/>
          <p:cNvSpPr txBox="1"/>
          <p:nvPr>
            <p:ph idx="5" type="title"/>
          </p:nvPr>
        </p:nvSpPr>
        <p:spPr>
          <a:xfrm>
            <a:off x="1500750" y="2460839"/>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1" name="Google Shape;21;p84"/>
          <p:cNvSpPr txBox="1"/>
          <p:nvPr>
            <p:ph idx="6" type="title"/>
          </p:nvPr>
        </p:nvSpPr>
        <p:spPr>
          <a:xfrm>
            <a:off x="2826352" y="2253235"/>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
        <p:nvSpPr>
          <p:cNvPr id="22" name="Google Shape;22;p84"/>
          <p:cNvSpPr txBox="1"/>
          <p:nvPr>
            <p:ph idx="7" type="subTitle"/>
          </p:nvPr>
        </p:nvSpPr>
        <p:spPr>
          <a:xfrm>
            <a:off x="1667753" y="3623655"/>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23" name="Google Shape;23;p84"/>
          <p:cNvSpPr txBox="1"/>
          <p:nvPr>
            <p:ph idx="8" type="title"/>
          </p:nvPr>
        </p:nvSpPr>
        <p:spPr>
          <a:xfrm>
            <a:off x="1500750" y="3431284"/>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4" name="Google Shape;24;p84"/>
          <p:cNvSpPr txBox="1"/>
          <p:nvPr>
            <p:ph idx="9" type="title"/>
          </p:nvPr>
        </p:nvSpPr>
        <p:spPr>
          <a:xfrm>
            <a:off x="2826352" y="3223680"/>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
        <p:nvSpPr>
          <p:cNvPr id="25" name="Google Shape;25;p84"/>
          <p:cNvSpPr txBox="1"/>
          <p:nvPr>
            <p:ph idx="13" type="subTitle"/>
          </p:nvPr>
        </p:nvSpPr>
        <p:spPr>
          <a:xfrm>
            <a:off x="5171303" y="1682738"/>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26" name="Google Shape;26;p84"/>
          <p:cNvSpPr txBox="1"/>
          <p:nvPr>
            <p:ph idx="14" type="title"/>
          </p:nvPr>
        </p:nvSpPr>
        <p:spPr>
          <a:xfrm>
            <a:off x="5004300" y="1490367"/>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27" name="Google Shape;27;p84"/>
          <p:cNvSpPr txBox="1"/>
          <p:nvPr>
            <p:ph idx="15" type="title"/>
          </p:nvPr>
        </p:nvSpPr>
        <p:spPr>
          <a:xfrm>
            <a:off x="6329903" y="1282763"/>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
        <p:nvSpPr>
          <p:cNvPr id="28" name="Google Shape;28;p84"/>
          <p:cNvSpPr txBox="1"/>
          <p:nvPr>
            <p:ph idx="16" type="subTitle"/>
          </p:nvPr>
        </p:nvSpPr>
        <p:spPr>
          <a:xfrm>
            <a:off x="5171303" y="2653210"/>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29" name="Google Shape;29;p84"/>
          <p:cNvSpPr txBox="1"/>
          <p:nvPr>
            <p:ph idx="17" type="title"/>
          </p:nvPr>
        </p:nvSpPr>
        <p:spPr>
          <a:xfrm>
            <a:off x="5004300" y="2460839"/>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30" name="Google Shape;30;p84"/>
          <p:cNvSpPr txBox="1"/>
          <p:nvPr>
            <p:ph idx="18" type="title"/>
          </p:nvPr>
        </p:nvSpPr>
        <p:spPr>
          <a:xfrm>
            <a:off x="6329903" y="2253235"/>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
        <p:nvSpPr>
          <p:cNvPr id="31" name="Google Shape;31;p84"/>
          <p:cNvSpPr txBox="1"/>
          <p:nvPr>
            <p:ph idx="19" type="subTitle"/>
          </p:nvPr>
        </p:nvSpPr>
        <p:spPr>
          <a:xfrm>
            <a:off x="5171303" y="3623655"/>
            <a:ext cx="2880600" cy="31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800"/>
            </a:lvl1pPr>
            <a:lvl2pPr lvl="1" algn="ctr">
              <a:lnSpc>
                <a:spcPct val="115000"/>
              </a:lnSpc>
              <a:spcBef>
                <a:spcPts val="1600"/>
              </a:spcBef>
              <a:spcAft>
                <a:spcPts val="0"/>
              </a:spcAft>
              <a:buSzPts val="1200"/>
              <a:buNone/>
              <a:defRPr/>
            </a:lvl2pPr>
            <a:lvl3pPr lvl="2" algn="ctr">
              <a:lnSpc>
                <a:spcPct val="115000"/>
              </a:lnSpc>
              <a:spcBef>
                <a:spcPts val="1600"/>
              </a:spcBef>
              <a:spcAft>
                <a:spcPts val="0"/>
              </a:spcAft>
              <a:buSzPts val="1200"/>
              <a:buNone/>
              <a:defRPr/>
            </a:lvl3pPr>
            <a:lvl4pPr lvl="3" algn="ctr">
              <a:lnSpc>
                <a:spcPct val="115000"/>
              </a:lnSpc>
              <a:spcBef>
                <a:spcPts val="1600"/>
              </a:spcBef>
              <a:spcAft>
                <a:spcPts val="0"/>
              </a:spcAft>
              <a:buSzPts val="1200"/>
              <a:buNone/>
              <a:defRPr/>
            </a:lvl4pPr>
            <a:lvl5pPr lvl="4" algn="ctr">
              <a:lnSpc>
                <a:spcPct val="115000"/>
              </a:lnSpc>
              <a:spcBef>
                <a:spcPts val="1600"/>
              </a:spcBef>
              <a:spcAft>
                <a:spcPts val="0"/>
              </a:spcAft>
              <a:buSzPts val="1200"/>
              <a:buNone/>
              <a:defRPr/>
            </a:lvl5pPr>
            <a:lvl6pPr lvl="5" algn="ctr">
              <a:lnSpc>
                <a:spcPct val="115000"/>
              </a:lnSpc>
              <a:spcBef>
                <a:spcPts val="1600"/>
              </a:spcBef>
              <a:spcAft>
                <a:spcPts val="0"/>
              </a:spcAft>
              <a:buSzPts val="1200"/>
              <a:buNone/>
              <a:defRPr/>
            </a:lvl6pPr>
            <a:lvl7pPr lvl="6" algn="ctr">
              <a:lnSpc>
                <a:spcPct val="115000"/>
              </a:lnSpc>
              <a:spcBef>
                <a:spcPts val="1600"/>
              </a:spcBef>
              <a:spcAft>
                <a:spcPts val="0"/>
              </a:spcAft>
              <a:buSzPts val="1200"/>
              <a:buNone/>
              <a:defRPr/>
            </a:lvl7pPr>
            <a:lvl8pPr lvl="7" algn="ctr">
              <a:lnSpc>
                <a:spcPct val="115000"/>
              </a:lnSpc>
              <a:spcBef>
                <a:spcPts val="1600"/>
              </a:spcBef>
              <a:spcAft>
                <a:spcPts val="0"/>
              </a:spcAft>
              <a:buSzPts val="1200"/>
              <a:buNone/>
              <a:defRPr/>
            </a:lvl8pPr>
            <a:lvl9pPr lvl="8" algn="ctr">
              <a:lnSpc>
                <a:spcPct val="115000"/>
              </a:lnSpc>
              <a:spcBef>
                <a:spcPts val="1600"/>
              </a:spcBef>
              <a:spcAft>
                <a:spcPts val="1600"/>
              </a:spcAft>
              <a:buSzPts val="1200"/>
              <a:buNone/>
              <a:defRPr/>
            </a:lvl9pPr>
          </a:lstStyle>
          <a:p/>
        </p:txBody>
      </p:sp>
      <p:sp>
        <p:nvSpPr>
          <p:cNvPr id="32" name="Google Shape;32;p84"/>
          <p:cNvSpPr txBox="1"/>
          <p:nvPr>
            <p:ph idx="20" type="title"/>
          </p:nvPr>
        </p:nvSpPr>
        <p:spPr>
          <a:xfrm>
            <a:off x="5004300" y="3431284"/>
            <a:ext cx="32148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33" name="Google Shape;33;p84"/>
          <p:cNvSpPr txBox="1"/>
          <p:nvPr>
            <p:ph idx="21" type="title"/>
          </p:nvPr>
        </p:nvSpPr>
        <p:spPr>
          <a:xfrm>
            <a:off x="6329903" y="3223680"/>
            <a:ext cx="563400" cy="354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CADCDC"/>
              </a:buClr>
              <a:buSzPts val="1400"/>
              <a:buNone/>
              <a:defRPr sz="1400">
                <a:solidFill>
                  <a:srgbClr val="CADCDC"/>
                </a:solidFill>
              </a:defRPr>
            </a:lvl1pPr>
            <a:lvl2pPr lvl="1" algn="ctr">
              <a:lnSpc>
                <a:spcPct val="100000"/>
              </a:lnSpc>
              <a:spcBef>
                <a:spcPts val="0"/>
              </a:spcBef>
              <a:spcAft>
                <a:spcPts val="0"/>
              </a:spcAft>
              <a:buClr>
                <a:srgbClr val="CADCDC"/>
              </a:buClr>
              <a:buSzPts val="12000"/>
              <a:buNone/>
              <a:defRPr sz="12000">
                <a:solidFill>
                  <a:srgbClr val="CADCDC"/>
                </a:solidFill>
              </a:defRPr>
            </a:lvl2pPr>
            <a:lvl3pPr lvl="2" algn="ctr">
              <a:lnSpc>
                <a:spcPct val="100000"/>
              </a:lnSpc>
              <a:spcBef>
                <a:spcPts val="0"/>
              </a:spcBef>
              <a:spcAft>
                <a:spcPts val="0"/>
              </a:spcAft>
              <a:buClr>
                <a:srgbClr val="CADCDC"/>
              </a:buClr>
              <a:buSzPts val="12000"/>
              <a:buNone/>
              <a:defRPr sz="12000">
                <a:solidFill>
                  <a:srgbClr val="CADCDC"/>
                </a:solidFill>
              </a:defRPr>
            </a:lvl3pPr>
            <a:lvl4pPr lvl="3" algn="ctr">
              <a:lnSpc>
                <a:spcPct val="100000"/>
              </a:lnSpc>
              <a:spcBef>
                <a:spcPts val="0"/>
              </a:spcBef>
              <a:spcAft>
                <a:spcPts val="0"/>
              </a:spcAft>
              <a:buClr>
                <a:srgbClr val="CADCDC"/>
              </a:buClr>
              <a:buSzPts val="12000"/>
              <a:buNone/>
              <a:defRPr sz="12000">
                <a:solidFill>
                  <a:srgbClr val="CADCDC"/>
                </a:solidFill>
              </a:defRPr>
            </a:lvl4pPr>
            <a:lvl5pPr lvl="4" algn="ctr">
              <a:lnSpc>
                <a:spcPct val="100000"/>
              </a:lnSpc>
              <a:spcBef>
                <a:spcPts val="0"/>
              </a:spcBef>
              <a:spcAft>
                <a:spcPts val="0"/>
              </a:spcAft>
              <a:buClr>
                <a:srgbClr val="CADCDC"/>
              </a:buClr>
              <a:buSzPts val="12000"/>
              <a:buNone/>
              <a:defRPr sz="12000">
                <a:solidFill>
                  <a:srgbClr val="CADCDC"/>
                </a:solidFill>
              </a:defRPr>
            </a:lvl5pPr>
            <a:lvl6pPr lvl="5" algn="ctr">
              <a:lnSpc>
                <a:spcPct val="100000"/>
              </a:lnSpc>
              <a:spcBef>
                <a:spcPts val="0"/>
              </a:spcBef>
              <a:spcAft>
                <a:spcPts val="0"/>
              </a:spcAft>
              <a:buClr>
                <a:srgbClr val="CADCDC"/>
              </a:buClr>
              <a:buSzPts val="12000"/>
              <a:buNone/>
              <a:defRPr sz="12000">
                <a:solidFill>
                  <a:srgbClr val="CADCDC"/>
                </a:solidFill>
              </a:defRPr>
            </a:lvl6pPr>
            <a:lvl7pPr lvl="6" algn="ctr">
              <a:lnSpc>
                <a:spcPct val="100000"/>
              </a:lnSpc>
              <a:spcBef>
                <a:spcPts val="0"/>
              </a:spcBef>
              <a:spcAft>
                <a:spcPts val="0"/>
              </a:spcAft>
              <a:buClr>
                <a:srgbClr val="CADCDC"/>
              </a:buClr>
              <a:buSzPts val="12000"/>
              <a:buNone/>
              <a:defRPr sz="12000">
                <a:solidFill>
                  <a:srgbClr val="CADCDC"/>
                </a:solidFill>
              </a:defRPr>
            </a:lvl7pPr>
            <a:lvl8pPr lvl="7" algn="ctr">
              <a:lnSpc>
                <a:spcPct val="100000"/>
              </a:lnSpc>
              <a:spcBef>
                <a:spcPts val="0"/>
              </a:spcBef>
              <a:spcAft>
                <a:spcPts val="0"/>
              </a:spcAft>
              <a:buClr>
                <a:srgbClr val="CADCDC"/>
              </a:buClr>
              <a:buSzPts val="12000"/>
              <a:buNone/>
              <a:defRPr sz="12000">
                <a:solidFill>
                  <a:srgbClr val="CADCDC"/>
                </a:solidFill>
              </a:defRPr>
            </a:lvl8pPr>
            <a:lvl9pPr lvl="8" algn="ctr">
              <a:lnSpc>
                <a:spcPct val="100000"/>
              </a:lnSpc>
              <a:spcBef>
                <a:spcPts val="0"/>
              </a:spcBef>
              <a:spcAft>
                <a:spcPts val="0"/>
              </a:spcAft>
              <a:buClr>
                <a:srgbClr val="CADCDC"/>
              </a:buClr>
              <a:buSzPts val="12000"/>
              <a:buNone/>
              <a:defRPr sz="12000">
                <a:solidFill>
                  <a:srgbClr val="CADCDC"/>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ST">
  <p:cSld name="SECTION_HEADER_2_1_1_1_1_2_1">
    <p:spTree>
      <p:nvGrpSpPr>
        <p:cNvPr id="34" name="Shape 34"/>
        <p:cNvGrpSpPr/>
        <p:nvPr/>
      </p:nvGrpSpPr>
      <p:grpSpPr>
        <a:xfrm>
          <a:off x="0" y="0"/>
          <a:ext cx="0" cy="0"/>
          <a:chOff x="0" y="0"/>
          <a:chExt cx="0" cy="0"/>
        </a:xfrm>
      </p:grpSpPr>
      <p:sp>
        <p:nvSpPr>
          <p:cNvPr id="35" name="Google Shape;35;p85"/>
          <p:cNvSpPr/>
          <p:nvPr/>
        </p:nvSpPr>
        <p:spPr>
          <a:xfrm>
            <a:off x="333700" y="-47850"/>
            <a:ext cx="227400" cy="52392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5"/>
          <p:cNvSpPr txBox="1"/>
          <p:nvPr>
            <p:ph type="title"/>
          </p:nvPr>
        </p:nvSpPr>
        <p:spPr>
          <a:xfrm rot="-5400000">
            <a:off x="-1703750" y="2544750"/>
            <a:ext cx="4302300" cy="206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p:txBody>
      </p:sp>
      <p:sp>
        <p:nvSpPr>
          <p:cNvPr id="37" name="Google Shape;37;p85"/>
          <p:cNvSpPr txBox="1"/>
          <p:nvPr>
            <p:ph idx="1" type="body"/>
          </p:nvPr>
        </p:nvSpPr>
        <p:spPr>
          <a:xfrm>
            <a:off x="2076725" y="955200"/>
            <a:ext cx="5558700" cy="27759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Font typeface="Raleway"/>
              <a:buChar char="●"/>
              <a:defRPr sz="1000">
                <a:latin typeface="Raleway"/>
                <a:ea typeface="Raleway"/>
                <a:cs typeface="Raleway"/>
                <a:sym typeface="Raleway"/>
              </a:defRPr>
            </a:lvl1pPr>
            <a:lvl2pPr indent="-292100" lvl="1" marL="914400" algn="l">
              <a:lnSpc>
                <a:spcPct val="115000"/>
              </a:lnSpc>
              <a:spcBef>
                <a:spcPts val="1600"/>
              </a:spcBef>
              <a:spcAft>
                <a:spcPts val="0"/>
              </a:spcAft>
              <a:buSzPts val="1000"/>
              <a:buFont typeface="Raleway"/>
              <a:buChar char="○"/>
              <a:defRPr sz="1000">
                <a:latin typeface="Raleway"/>
                <a:ea typeface="Raleway"/>
                <a:cs typeface="Raleway"/>
                <a:sym typeface="Raleway"/>
              </a:defRPr>
            </a:lvl2pPr>
            <a:lvl3pPr indent="-292100" lvl="2" marL="1371600" algn="l">
              <a:lnSpc>
                <a:spcPct val="115000"/>
              </a:lnSpc>
              <a:spcBef>
                <a:spcPts val="1600"/>
              </a:spcBef>
              <a:spcAft>
                <a:spcPts val="0"/>
              </a:spcAft>
              <a:buSzPts val="1000"/>
              <a:buFont typeface="Raleway"/>
              <a:buChar char="■"/>
              <a:defRPr sz="1000">
                <a:latin typeface="Raleway"/>
                <a:ea typeface="Raleway"/>
                <a:cs typeface="Raleway"/>
                <a:sym typeface="Raleway"/>
              </a:defRPr>
            </a:lvl3pPr>
            <a:lvl4pPr indent="-292100" lvl="3" marL="1828800" algn="l">
              <a:lnSpc>
                <a:spcPct val="115000"/>
              </a:lnSpc>
              <a:spcBef>
                <a:spcPts val="1600"/>
              </a:spcBef>
              <a:spcAft>
                <a:spcPts val="0"/>
              </a:spcAft>
              <a:buSzPts val="1000"/>
              <a:buFont typeface="Raleway"/>
              <a:buChar char="●"/>
              <a:defRPr sz="1000">
                <a:latin typeface="Raleway"/>
                <a:ea typeface="Raleway"/>
                <a:cs typeface="Raleway"/>
                <a:sym typeface="Raleway"/>
              </a:defRPr>
            </a:lvl4pPr>
            <a:lvl5pPr indent="-292100" lvl="4" marL="2286000" algn="l">
              <a:lnSpc>
                <a:spcPct val="115000"/>
              </a:lnSpc>
              <a:spcBef>
                <a:spcPts val="1600"/>
              </a:spcBef>
              <a:spcAft>
                <a:spcPts val="0"/>
              </a:spcAft>
              <a:buSzPts val="1000"/>
              <a:buFont typeface="Raleway"/>
              <a:buChar char="○"/>
              <a:defRPr sz="1000">
                <a:latin typeface="Raleway"/>
                <a:ea typeface="Raleway"/>
                <a:cs typeface="Raleway"/>
                <a:sym typeface="Raleway"/>
              </a:defRPr>
            </a:lvl5pPr>
            <a:lvl6pPr indent="-292100" lvl="5" marL="2743200" algn="l">
              <a:lnSpc>
                <a:spcPct val="115000"/>
              </a:lnSpc>
              <a:spcBef>
                <a:spcPts val="1600"/>
              </a:spcBef>
              <a:spcAft>
                <a:spcPts val="0"/>
              </a:spcAft>
              <a:buSzPts val="1000"/>
              <a:buFont typeface="Raleway"/>
              <a:buChar char="■"/>
              <a:defRPr sz="1000">
                <a:latin typeface="Raleway"/>
                <a:ea typeface="Raleway"/>
                <a:cs typeface="Raleway"/>
                <a:sym typeface="Raleway"/>
              </a:defRPr>
            </a:lvl6pPr>
            <a:lvl7pPr indent="-292100" lvl="6" marL="3200400" algn="l">
              <a:lnSpc>
                <a:spcPct val="115000"/>
              </a:lnSpc>
              <a:spcBef>
                <a:spcPts val="1600"/>
              </a:spcBef>
              <a:spcAft>
                <a:spcPts val="0"/>
              </a:spcAft>
              <a:buSzPts val="1000"/>
              <a:buFont typeface="Raleway"/>
              <a:buChar char="●"/>
              <a:defRPr sz="1000">
                <a:latin typeface="Raleway"/>
                <a:ea typeface="Raleway"/>
                <a:cs typeface="Raleway"/>
                <a:sym typeface="Raleway"/>
              </a:defRPr>
            </a:lvl7pPr>
            <a:lvl8pPr indent="-292100" lvl="7" marL="3657600" algn="l">
              <a:lnSpc>
                <a:spcPct val="115000"/>
              </a:lnSpc>
              <a:spcBef>
                <a:spcPts val="1600"/>
              </a:spcBef>
              <a:spcAft>
                <a:spcPts val="0"/>
              </a:spcAft>
              <a:buSzPts val="1000"/>
              <a:buFont typeface="Raleway"/>
              <a:buChar char="○"/>
              <a:defRPr sz="1000">
                <a:latin typeface="Raleway"/>
                <a:ea typeface="Raleway"/>
                <a:cs typeface="Raleway"/>
                <a:sym typeface="Raleway"/>
              </a:defRPr>
            </a:lvl8pPr>
            <a:lvl9pPr indent="-292100" lvl="8" marL="4114800" algn="l">
              <a:lnSpc>
                <a:spcPct val="115000"/>
              </a:lnSpc>
              <a:spcBef>
                <a:spcPts val="1600"/>
              </a:spcBef>
              <a:spcAft>
                <a:spcPts val="1600"/>
              </a:spcAft>
              <a:buSzPts val="1000"/>
              <a:buFont typeface="Raleway"/>
              <a:buChar char="■"/>
              <a:defRPr sz="1000">
                <a:latin typeface="Raleway"/>
                <a:ea typeface="Raleway"/>
                <a:cs typeface="Raleway"/>
                <a:sym typeface="Raleway"/>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_HEADER_2_1_1_3">
    <p:spTree>
      <p:nvGrpSpPr>
        <p:cNvPr id="38" name="Shape 38"/>
        <p:cNvGrpSpPr/>
        <p:nvPr/>
      </p:nvGrpSpPr>
      <p:grpSpPr>
        <a:xfrm>
          <a:off x="0" y="0"/>
          <a:ext cx="0" cy="0"/>
          <a:chOff x="0" y="0"/>
          <a:chExt cx="0" cy="0"/>
        </a:xfrm>
      </p:grpSpPr>
      <p:sp>
        <p:nvSpPr>
          <p:cNvPr id="39" name="Google Shape;39;p86"/>
          <p:cNvSpPr txBox="1"/>
          <p:nvPr>
            <p:ph idx="1" type="subTitle"/>
          </p:nvPr>
        </p:nvSpPr>
        <p:spPr>
          <a:xfrm>
            <a:off x="5521500" y="2854825"/>
            <a:ext cx="3888600" cy="4698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200"/>
              <a:buNone/>
              <a:defRPr sz="900"/>
            </a:lvl1pPr>
            <a:lvl2pPr lvl="1" algn="l">
              <a:lnSpc>
                <a:spcPct val="115000"/>
              </a:lnSpc>
              <a:spcBef>
                <a:spcPts val="1600"/>
              </a:spcBef>
              <a:spcAft>
                <a:spcPts val="0"/>
              </a:spcAft>
              <a:buSzPts val="1200"/>
              <a:buNone/>
              <a:defRPr sz="900"/>
            </a:lvl2pPr>
            <a:lvl3pPr lvl="2" algn="l">
              <a:lnSpc>
                <a:spcPct val="115000"/>
              </a:lnSpc>
              <a:spcBef>
                <a:spcPts val="1600"/>
              </a:spcBef>
              <a:spcAft>
                <a:spcPts val="0"/>
              </a:spcAft>
              <a:buSzPts val="1200"/>
              <a:buNone/>
              <a:defRPr sz="900"/>
            </a:lvl3pPr>
            <a:lvl4pPr lvl="3" algn="l">
              <a:lnSpc>
                <a:spcPct val="115000"/>
              </a:lnSpc>
              <a:spcBef>
                <a:spcPts val="1600"/>
              </a:spcBef>
              <a:spcAft>
                <a:spcPts val="0"/>
              </a:spcAft>
              <a:buSzPts val="1200"/>
              <a:buNone/>
              <a:defRPr sz="900"/>
            </a:lvl4pPr>
            <a:lvl5pPr lvl="4" algn="l">
              <a:lnSpc>
                <a:spcPct val="115000"/>
              </a:lnSpc>
              <a:spcBef>
                <a:spcPts val="1600"/>
              </a:spcBef>
              <a:spcAft>
                <a:spcPts val="0"/>
              </a:spcAft>
              <a:buSzPts val="1200"/>
              <a:buNone/>
              <a:defRPr sz="900"/>
            </a:lvl5pPr>
            <a:lvl6pPr lvl="5" algn="l">
              <a:lnSpc>
                <a:spcPct val="115000"/>
              </a:lnSpc>
              <a:spcBef>
                <a:spcPts val="1600"/>
              </a:spcBef>
              <a:spcAft>
                <a:spcPts val="0"/>
              </a:spcAft>
              <a:buSzPts val="1200"/>
              <a:buNone/>
              <a:defRPr sz="900"/>
            </a:lvl6pPr>
            <a:lvl7pPr lvl="6" algn="l">
              <a:lnSpc>
                <a:spcPct val="115000"/>
              </a:lnSpc>
              <a:spcBef>
                <a:spcPts val="1600"/>
              </a:spcBef>
              <a:spcAft>
                <a:spcPts val="0"/>
              </a:spcAft>
              <a:buSzPts val="1200"/>
              <a:buNone/>
              <a:defRPr sz="900"/>
            </a:lvl7pPr>
            <a:lvl8pPr lvl="7" algn="l">
              <a:lnSpc>
                <a:spcPct val="115000"/>
              </a:lnSpc>
              <a:spcBef>
                <a:spcPts val="1600"/>
              </a:spcBef>
              <a:spcAft>
                <a:spcPts val="0"/>
              </a:spcAft>
              <a:buSzPts val="1200"/>
              <a:buNone/>
              <a:defRPr sz="900"/>
            </a:lvl8pPr>
            <a:lvl9pPr lvl="8" algn="l">
              <a:lnSpc>
                <a:spcPct val="115000"/>
              </a:lnSpc>
              <a:spcBef>
                <a:spcPts val="1600"/>
              </a:spcBef>
              <a:spcAft>
                <a:spcPts val="1600"/>
              </a:spcAft>
              <a:buSzPts val="1200"/>
              <a:buNone/>
              <a:defRPr sz="900"/>
            </a:lvl9pPr>
          </a:lstStyle>
          <a:p/>
        </p:txBody>
      </p:sp>
      <p:sp>
        <p:nvSpPr>
          <p:cNvPr id="40" name="Google Shape;40;p86"/>
          <p:cNvSpPr txBox="1"/>
          <p:nvPr>
            <p:ph type="title"/>
          </p:nvPr>
        </p:nvSpPr>
        <p:spPr>
          <a:xfrm>
            <a:off x="5521500" y="2426200"/>
            <a:ext cx="4959000" cy="644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1" name="Google Shape;41;p86"/>
          <p:cNvSpPr txBox="1"/>
          <p:nvPr>
            <p:ph idx="2" type="title"/>
          </p:nvPr>
        </p:nvSpPr>
        <p:spPr>
          <a:xfrm>
            <a:off x="5521500" y="2210575"/>
            <a:ext cx="1654200" cy="354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CADCDC"/>
              </a:buClr>
              <a:buSzPts val="3600"/>
              <a:buNone/>
              <a:defRPr sz="3600">
                <a:solidFill>
                  <a:srgbClr val="CADCDC"/>
                </a:solidFill>
              </a:defRPr>
            </a:lvl1pPr>
            <a:lvl2pPr lvl="1" algn="l">
              <a:lnSpc>
                <a:spcPct val="100000"/>
              </a:lnSpc>
              <a:spcBef>
                <a:spcPts val="0"/>
              </a:spcBef>
              <a:spcAft>
                <a:spcPts val="0"/>
              </a:spcAft>
              <a:buClr>
                <a:srgbClr val="CADCDC"/>
              </a:buClr>
              <a:buSzPts val="3000"/>
              <a:buNone/>
              <a:defRPr sz="3000">
                <a:solidFill>
                  <a:srgbClr val="CADCDC"/>
                </a:solidFill>
              </a:defRPr>
            </a:lvl2pPr>
            <a:lvl3pPr lvl="2" algn="l">
              <a:lnSpc>
                <a:spcPct val="100000"/>
              </a:lnSpc>
              <a:spcBef>
                <a:spcPts val="0"/>
              </a:spcBef>
              <a:spcAft>
                <a:spcPts val="0"/>
              </a:spcAft>
              <a:buClr>
                <a:srgbClr val="CADCDC"/>
              </a:buClr>
              <a:buSzPts val="3000"/>
              <a:buNone/>
              <a:defRPr sz="3000">
                <a:solidFill>
                  <a:srgbClr val="CADCDC"/>
                </a:solidFill>
              </a:defRPr>
            </a:lvl3pPr>
            <a:lvl4pPr lvl="3" algn="l">
              <a:lnSpc>
                <a:spcPct val="100000"/>
              </a:lnSpc>
              <a:spcBef>
                <a:spcPts val="0"/>
              </a:spcBef>
              <a:spcAft>
                <a:spcPts val="0"/>
              </a:spcAft>
              <a:buClr>
                <a:srgbClr val="CADCDC"/>
              </a:buClr>
              <a:buSzPts val="3000"/>
              <a:buNone/>
              <a:defRPr sz="3000">
                <a:solidFill>
                  <a:srgbClr val="CADCDC"/>
                </a:solidFill>
              </a:defRPr>
            </a:lvl4pPr>
            <a:lvl5pPr lvl="4" algn="l">
              <a:lnSpc>
                <a:spcPct val="100000"/>
              </a:lnSpc>
              <a:spcBef>
                <a:spcPts val="0"/>
              </a:spcBef>
              <a:spcAft>
                <a:spcPts val="0"/>
              </a:spcAft>
              <a:buClr>
                <a:srgbClr val="CADCDC"/>
              </a:buClr>
              <a:buSzPts val="3000"/>
              <a:buNone/>
              <a:defRPr sz="3000">
                <a:solidFill>
                  <a:srgbClr val="CADCDC"/>
                </a:solidFill>
              </a:defRPr>
            </a:lvl5pPr>
            <a:lvl6pPr lvl="5" algn="l">
              <a:lnSpc>
                <a:spcPct val="100000"/>
              </a:lnSpc>
              <a:spcBef>
                <a:spcPts val="0"/>
              </a:spcBef>
              <a:spcAft>
                <a:spcPts val="0"/>
              </a:spcAft>
              <a:buClr>
                <a:srgbClr val="CADCDC"/>
              </a:buClr>
              <a:buSzPts val="3000"/>
              <a:buNone/>
              <a:defRPr sz="3000">
                <a:solidFill>
                  <a:srgbClr val="CADCDC"/>
                </a:solidFill>
              </a:defRPr>
            </a:lvl6pPr>
            <a:lvl7pPr lvl="6" algn="l">
              <a:lnSpc>
                <a:spcPct val="100000"/>
              </a:lnSpc>
              <a:spcBef>
                <a:spcPts val="0"/>
              </a:spcBef>
              <a:spcAft>
                <a:spcPts val="0"/>
              </a:spcAft>
              <a:buClr>
                <a:srgbClr val="CADCDC"/>
              </a:buClr>
              <a:buSzPts val="3000"/>
              <a:buNone/>
              <a:defRPr sz="3000">
                <a:solidFill>
                  <a:srgbClr val="CADCDC"/>
                </a:solidFill>
              </a:defRPr>
            </a:lvl7pPr>
            <a:lvl8pPr lvl="7" algn="l">
              <a:lnSpc>
                <a:spcPct val="100000"/>
              </a:lnSpc>
              <a:spcBef>
                <a:spcPts val="0"/>
              </a:spcBef>
              <a:spcAft>
                <a:spcPts val="0"/>
              </a:spcAft>
              <a:buClr>
                <a:srgbClr val="CADCDC"/>
              </a:buClr>
              <a:buSzPts val="3000"/>
              <a:buNone/>
              <a:defRPr sz="3000">
                <a:solidFill>
                  <a:srgbClr val="CADCDC"/>
                </a:solidFill>
              </a:defRPr>
            </a:lvl8pPr>
            <a:lvl9pPr lvl="8" algn="l">
              <a:lnSpc>
                <a:spcPct val="100000"/>
              </a:lnSpc>
              <a:spcBef>
                <a:spcPts val="0"/>
              </a:spcBef>
              <a:spcAft>
                <a:spcPts val="0"/>
              </a:spcAft>
              <a:buClr>
                <a:srgbClr val="CADCDC"/>
              </a:buClr>
              <a:buSzPts val="3000"/>
              <a:buNone/>
              <a:defRPr sz="3000">
                <a:solidFill>
                  <a:srgbClr val="CADCDC"/>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SECTION_HEADER_2_1_1_1_1">
    <p:spTree>
      <p:nvGrpSpPr>
        <p:cNvPr id="42" name="Shape 42"/>
        <p:cNvGrpSpPr/>
        <p:nvPr/>
      </p:nvGrpSpPr>
      <p:grpSpPr>
        <a:xfrm>
          <a:off x="0" y="0"/>
          <a:ext cx="0" cy="0"/>
          <a:chOff x="0" y="0"/>
          <a:chExt cx="0" cy="0"/>
        </a:xfrm>
      </p:grpSpPr>
      <p:sp>
        <p:nvSpPr>
          <p:cNvPr id="43" name="Google Shape;43;p87"/>
          <p:cNvSpPr/>
          <p:nvPr/>
        </p:nvSpPr>
        <p:spPr>
          <a:xfrm>
            <a:off x="333700" y="-47850"/>
            <a:ext cx="227400" cy="52392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txBox="1"/>
          <p:nvPr>
            <p:ph type="title"/>
          </p:nvPr>
        </p:nvSpPr>
        <p:spPr>
          <a:xfrm rot="-5400000">
            <a:off x="-1703750" y="2544750"/>
            <a:ext cx="4302300" cy="206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HEADER_2_1_1">
    <p:spTree>
      <p:nvGrpSpPr>
        <p:cNvPr id="45" name="Shape 45"/>
        <p:cNvGrpSpPr/>
        <p:nvPr/>
      </p:nvGrpSpPr>
      <p:grpSpPr>
        <a:xfrm>
          <a:off x="0" y="0"/>
          <a:ext cx="0" cy="0"/>
          <a:chOff x="0" y="0"/>
          <a:chExt cx="0" cy="0"/>
        </a:xfrm>
      </p:grpSpPr>
      <p:sp>
        <p:nvSpPr>
          <p:cNvPr id="46" name="Google Shape;46;p88"/>
          <p:cNvSpPr txBox="1"/>
          <p:nvPr>
            <p:ph idx="1" type="subTitle"/>
          </p:nvPr>
        </p:nvSpPr>
        <p:spPr>
          <a:xfrm>
            <a:off x="1398588" y="3066150"/>
            <a:ext cx="1515600" cy="46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900"/>
            </a:lvl1pPr>
            <a:lvl2pPr lvl="1" algn="ctr">
              <a:lnSpc>
                <a:spcPct val="115000"/>
              </a:lnSpc>
              <a:spcBef>
                <a:spcPts val="1600"/>
              </a:spcBef>
              <a:spcAft>
                <a:spcPts val="0"/>
              </a:spcAft>
              <a:buSzPts val="1200"/>
              <a:buNone/>
              <a:defRPr sz="900"/>
            </a:lvl2pPr>
            <a:lvl3pPr lvl="2" algn="ctr">
              <a:lnSpc>
                <a:spcPct val="115000"/>
              </a:lnSpc>
              <a:spcBef>
                <a:spcPts val="1600"/>
              </a:spcBef>
              <a:spcAft>
                <a:spcPts val="0"/>
              </a:spcAft>
              <a:buSzPts val="1200"/>
              <a:buNone/>
              <a:defRPr sz="900"/>
            </a:lvl3pPr>
            <a:lvl4pPr lvl="3" algn="ctr">
              <a:lnSpc>
                <a:spcPct val="115000"/>
              </a:lnSpc>
              <a:spcBef>
                <a:spcPts val="1600"/>
              </a:spcBef>
              <a:spcAft>
                <a:spcPts val="0"/>
              </a:spcAft>
              <a:buSzPts val="1200"/>
              <a:buNone/>
              <a:defRPr sz="900"/>
            </a:lvl4pPr>
            <a:lvl5pPr lvl="4" algn="ctr">
              <a:lnSpc>
                <a:spcPct val="115000"/>
              </a:lnSpc>
              <a:spcBef>
                <a:spcPts val="1600"/>
              </a:spcBef>
              <a:spcAft>
                <a:spcPts val="0"/>
              </a:spcAft>
              <a:buSzPts val="1200"/>
              <a:buNone/>
              <a:defRPr sz="900"/>
            </a:lvl5pPr>
            <a:lvl6pPr lvl="5" algn="ctr">
              <a:lnSpc>
                <a:spcPct val="115000"/>
              </a:lnSpc>
              <a:spcBef>
                <a:spcPts val="1600"/>
              </a:spcBef>
              <a:spcAft>
                <a:spcPts val="0"/>
              </a:spcAft>
              <a:buSzPts val="1200"/>
              <a:buNone/>
              <a:defRPr sz="900"/>
            </a:lvl6pPr>
            <a:lvl7pPr lvl="6" algn="ctr">
              <a:lnSpc>
                <a:spcPct val="115000"/>
              </a:lnSpc>
              <a:spcBef>
                <a:spcPts val="1600"/>
              </a:spcBef>
              <a:spcAft>
                <a:spcPts val="0"/>
              </a:spcAft>
              <a:buSzPts val="1200"/>
              <a:buNone/>
              <a:defRPr sz="900"/>
            </a:lvl7pPr>
            <a:lvl8pPr lvl="7" algn="ctr">
              <a:lnSpc>
                <a:spcPct val="115000"/>
              </a:lnSpc>
              <a:spcBef>
                <a:spcPts val="1600"/>
              </a:spcBef>
              <a:spcAft>
                <a:spcPts val="0"/>
              </a:spcAft>
              <a:buSzPts val="1200"/>
              <a:buNone/>
              <a:defRPr sz="900"/>
            </a:lvl8pPr>
            <a:lvl9pPr lvl="8" algn="ctr">
              <a:lnSpc>
                <a:spcPct val="115000"/>
              </a:lnSpc>
              <a:spcBef>
                <a:spcPts val="1600"/>
              </a:spcBef>
              <a:spcAft>
                <a:spcPts val="1600"/>
              </a:spcAft>
              <a:buSzPts val="1200"/>
              <a:buNone/>
              <a:defRPr sz="900"/>
            </a:lvl9pPr>
          </a:lstStyle>
          <a:p/>
        </p:txBody>
      </p:sp>
      <p:sp>
        <p:nvSpPr>
          <p:cNvPr id="47" name="Google Shape;47;p88"/>
          <p:cNvSpPr txBox="1"/>
          <p:nvPr>
            <p:ph idx="2" type="subTitle"/>
          </p:nvPr>
        </p:nvSpPr>
        <p:spPr>
          <a:xfrm>
            <a:off x="3192463" y="3066150"/>
            <a:ext cx="1515600" cy="46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900"/>
            </a:lvl1pPr>
            <a:lvl2pPr lvl="1" algn="ctr">
              <a:lnSpc>
                <a:spcPct val="115000"/>
              </a:lnSpc>
              <a:spcBef>
                <a:spcPts val="1600"/>
              </a:spcBef>
              <a:spcAft>
                <a:spcPts val="0"/>
              </a:spcAft>
              <a:buSzPts val="1200"/>
              <a:buNone/>
              <a:defRPr sz="900"/>
            </a:lvl2pPr>
            <a:lvl3pPr lvl="2" algn="ctr">
              <a:lnSpc>
                <a:spcPct val="115000"/>
              </a:lnSpc>
              <a:spcBef>
                <a:spcPts val="1600"/>
              </a:spcBef>
              <a:spcAft>
                <a:spcPts val="0"/>
              </a:spcAft>
              <a:buSzPts val="1200"/>
              <a:buNone/>
              <a:defRPr sz="900"/>
            </a:lvl3pPr>
            <a:lvl4pPr lvl="3" algn="ctr">
              <a:lnSpc>
                <a:spcPct val="115000"/>
              </a:lnSpc>
              <a:spcBef>
                <a:spcPts val="1600"/>
              </a:spcBef>
              <a:spcAft>
                <a:spcPts val="0"/>
              </a:spcAft>
              <a:buSzPts val="1200"/>
              <a:buNone/>
              <a:defRPr sz="900"/>
            </a:lvl4pPr>
            <a:lvl5pPr lvl="4" algn="ctr">
              <a:lnSpc>
                <a:spcPct val="115000"/>
              </a:lnSpc>
              <a:spcBef>
                <a:spcPts val="1600"/>
              </a:spcBef>
              <a:spcAft>
                <a:spcPts val="0"/>
              </a:spcAft>
              <a:buSzPts val="1200"/>
              <a:buNone/>
              <a:defRPr sz="900"/>
            </a:lvl5pPr>
            <a:lvl6pPr lvl="5" algn="ctr">
              <a:lnSpc>
                <a:spcPct val="115000"/>
              </a:lnSpc>
              <a:spcBef>
                <a:spcPts val="1600"/>
              </a:spcBef>
              <a:spcAft>
                <a:spcPts val="0"/>
              </a:spcAft>
              <a:buSzPts val="1200"/>
              <a:buNone/>
              <a:defRPr sz="900"/>
            </a:lvl6pPr>
            <a:lvl7pPr lvl="6" algn="ctr">
              <a:lnSpc>
                <a:spcPct val="115000"/>
              </a:lnSpc>
              <a:spcBef>
                <a:spcPts val="1600"/>
              </a:spcBef>
              <a:spcAft>
                <a:spcPts val="0"/>
              </a:spcAft>
              <a:buSzPts val="1200"/>
              <a:buNone/>
              <a:defRPr sz="900"/>
            </a:lvl7pPr>
            <a:lvl8pPr lvl="7" algn="ctr">
              <a:lnSpc>
                <a:spcPct val="115000"/>
              </a:lnSpc>
              <a:spcBef>
                <a:spcPts val="1600"/>
              </a:spcBef>
              <a:spcAft>
                <a:spcPts val="0"/>
              </a:spcAft>
              <a:buSzPts val="1200"/>
              <a:buNone/>
              <a:defRPr sz="900"/>
            </a:lvl8pPr>
            <a:lvl9pPr lvl="8" algn="ctr">
              <a:lnSpc>
                <a:spcPct val="115000"/>
              </a:lnSpc>
              <a:spcBef>
                <a:spcPts val="1600"/>
              </a:spcBef>
              <a:spcAft>
                <a:spcPts val="1600"/>
              </a:spcAft>
              <a:buSzPts val="1200"/>
              <a:buNone/>
              <a:defRPr sz="900"/>
            </a:lvl9pPr>
          </a:lstStyle>
          <a:p/>
        </p:txBody>
      </p:sp>
      <p:sp>
        <p:nvSpPr>
          <p:cNvPr id="48" name="Google Shape;48;p88"/>
          <p:cNvSpPr txBox="1"/>
          <p:nvPr>
            <p:ph idx="3" type="subTitle"/>
          </p:nvPr>
        </p:nvSpPr>
        <p:spPr>
          <a:xfrm>
            <a:off x="4986338" y="3066150"/>
            <a:ext cx="1515600" cy="46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900"/>
            </a:lvl1pPr>
            <a:lvl2pPr lvl="1" algn="ctr">
              <a:lnSpc>
                <a:spcPct val="115000"/>
              </a:lnSpc>
              <a:spcBef>
                <a:spcPts val="1600"/>
              </a:spcBef>
              <a:spcAft>
                <a:spcPts val="0"/>
              </a:spcAft>
              <a:buSzPts val="1200"/>
              <a:buNone/>
              <a:defRPr sz="900"/>
            </a:lvl2pPr>
            <a:lvl3pPr lvl="2" algn="ctr">
              <a:lnSpc>
                <a:spcPct val="115000"/>
              </a:lnSpc>
              <a:spcBef>
                <a:spcPts val="1600"/>
              </a:spcBef>
              <a:spcAft>
                <a:spcPts val="0"/>
              </a:spcAft>
              <a:buSzPts val="1200"/>
              <a:buNone/>
              <a:defRPr sz="900"/>
            </a:lvl3pPr>
            <a:lvl4pPr lvl="3" algn="ctr">
              <a:lnSpc>
                <a:spcPct val="115000"/>
              </a:lnSpc>
              <a:spcBef>
                <a:spcPts val="1600"/>
              </a:spcBef>
              <a:spcAft>
                <a:spcPts val="0"/>
              </a:spcAft>
              <a:buSzPts val="1200"/>
              <a:buNone/>
              <a:defRPr sz="900"/>
            </a:lvl4pPr>
            <a:lvl5pPr lvl="4" algn="ctr">
              <a:lnSpc>
                <a:spcPct val="115000"/>
              </a:lnSpc>
              <a:spcBef>
                <a:spcPts val="1600"/>
              </a:spcBef>
              <a:spcAft>
                <a:spcPts val="0"/>
              </a:spcAft>
              <a:buSzPts val="1200"/>
              <a:buNone/>
              <a:defRPr sz="900"/>
            </a:lvl5pPr>
            <a:lvl6pPr lvl="5" algn="ctr">
              <a:lnSpc>
                <a:spcPct val="115000"/>
              </a:lnSpc>
              <a:spcBef>
                <a:spcPts val="1600"/>
              </a:spcBef>
              <a:spcAft>
                <a:spcPts val="0"/>
              </a:spcAft>
              <a:buSzPts val="1200"/>
              <a:buNone/>
              <a:defRPr sz="900"/>
            </a:lvl6pPr>
            <a:lvl7pPr lvl="6" algn="ctr">
              <a:lnSpc>
                <a:spcPct val="115000"/>
              </a:lnSpc>
              <a:spcBef>
                <a:spcPts val="1600"/>
              </a:spcBef>
              <a:spcAft>
                <a:spcPts val="0"/>
              </a:spcAft>
              <a:buSzPts val="1200"/>
              <a:buNone/>
              <a:defRPr sz="900"/>
            </a:lvl7pPr>
            <a:lvl8pPr lvl="7" algn="ctr">
              <a:lnSpc>
                <a:spcPct val="115000"/>
              </a:lnSpc>
              <a:spcBef>
                <a:spcPts val="1600"/>
              </a:spcBef>
              <a:spcAft>
                <a:spcPts val="0"/>
              </a:spcAft>
              <a:buSzPts val="1200"/>
              <a:buNone/>
              <a:defRPr sz="900"/>
            </a:lvl8pPr>
            <a:lvl9pPr lvl="8" algn="ctr">
              <a:lnSpc>
                <a:spcPct val="115000"/>
              </a:lnSpc>
              <a:spcBef>
                <a:spcPts val="1600"/>
              </a:spcBef>
              <a:spcAft>
                <a:spcPts val="1600"/>
              </a:spcAft>
              <a:buSzPts val="1200"/>
              <a:buNone/>
              <a:defRPr sz="900"/>
            </a:lvl9pPr>
          </a:lstStyle>
          <a:p/>
        </p:txBody>
      </p:sp>
      <p:sp>
        <p:nvSpPr>
          <p:cNvPr id="49" name="Google Shape;49;p88"/>
          <p:cNvSpPr txBox="1"/>
          <p:nvPr>
            <p:ph idx="4" type="subTitle"/>
          </p:nvPr>
        </p:nvSpPr>
        <p:spPr>
          <a:xfrm>
            <a:off x="6780213" y="3066150"/>
            <a:ext cx="1515600" cy="469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200"/>
              <a:buNone/>
              <a:defRPr sz="900"/>
            </a:lvl1pPr>
            <a:lvl2pPr lvl="1" algn="ctr">
              <a:lnSpc>
                <a:spcPct val="115000"/>
              </a:lnSpc>
              <a:spcBef>
                <a:spcPts val="1600"/>
              </a:spcBef>
              <a:spcAft>
                <a:spcPts val="0"/>
              </a:spcAft>
              <a:buSzPts val="1200"/>
              <a:buNone/>
              <a:defRPr sz="900"/>
            </a:lvl2pPr>
            <a:lvl3pPr lvl="2" algn="ctr">
              <a:lnSpc>
                <a:spcPct val="115000"/>
              </a:lnSpc>
              <a:spcBef>
                <a:spcPts val="1600"/>
              </a:spcBef>
              <a:spcAft>
                <a:spcPts val="0"/>
              </a:spcAft>
              <a:buSzPts val="1200"/>
              <a:buNone/>
              <a:defRPr sz="900"/>
            </a:lvl3pPr>
            <a:lvl4pPr lvl="3" algn="ctr">
              <a:lnSpc>
                <a:spcPct val="115000"/>
              </a:lnSpc>
              <a:spcBef>
                <a:spcPts val="1600"/>
              </a:spcBef>
              <a:spcAft>
                <a:spcPts val="0"/>
              </a:spcAft>
              <a:buSzPts val="1200"/>
              <a:buNone/>
              <a:defRPr sz="900"/>
            </a:lvl4pPr>
            <a:lvl5pPr lvl="4" algn="ctr">
              <a:lnSpc>
                <a:spcPct val="115000"/>
              </a:lnSpc>
              <a:spcBef>
                <a:spcPts val="1600"/>
              </a:spcBef>
              <a:spcAft>
                <a:spcPts val="0"/>
              </a:spcAft>
              <a:buSzPts val="1200"/>
              <a:buNone/>
              <a:defRPr sz="900"/>
            </a:lvl5pPr>
            <a:lvl6pPr lvl="5" algn="ctr">
              <a:lnSpc>
                <a:spcPct val="115000"/>
              </a:lnSpc>
              <a:spcBef>
                <a:spcPts val="1600"/>
              </a:spcBef>
              <a:spcAft>
                <a:spcPts val="0"/>
              </a:spcAft>
              <a:buSzPts val="1200"/>
              <a:buNone/>
              <a:defRPr sz="900"/>
            </a:lvl6pPr>
            <a:lvl7pPr lvl="6" algn="ctr">
              <a:lnSpc>
                <a:spcPct val="115000"/>
              </a:lnSpc>
              <a:spcBef>
                <a:spcPts val="1600"/>
              </a:spcBef>
              <a:spcAft>
                <a:spcPts val="0"/>
              </a:spcAft>
              <a:buSzPts val="1200"/>
              <a:buNone/>
              <a:defRPr sz="900"/>
            </a:lvl7pPr>
            <a:lvl8pPr lvl="7" algn="ctr">
              <a:lnSpc>
                <a:spcPct val="115000"/>
              </a:lnSpc>
              <a:spcBef>
                <a:spcPts val="1600"/>
              </a:spcBef>
              <a:spcAft>
                <a:spcPts val="0"/>
              </a:spcAft>
              <a:buSzPts val="1200"/>
              <a:buNone/>
              <a:defRPr sz="900"/>
            </a:lvl8pPr>
            <a:lvl9pPr lvl="8" algn="ctr">
              <a:lnSpc>
                <a:spcPct val="115000"/>
              </a:lnSpc>
              <a:spcBef>
                <a:spcPts val="1600"/>
              </a:spcBef>
              <a:spcAft>
                <a:spcPts val="1600"/>
              </a:spcAft>
              <a:buSzPts val="1200"/>
              <a:buNone/>
              <a:defRPr sz="900"/>
            </a:lvl9pPr>
          </a:lstStyle>
          <a:p/>
        </p:txBody>
      </p:sp>
      <p:sp>
        <p:nvSpPr>
          <p:cNvPr id="50" name="Google Shape;50;p88"/>
          <p:cNvSpPr/>
          <p:nvPr/>
        </p:nvSpPr>
        <p:spPr>
          <a:xfrm>
            <a:off x="333700" y="-47850"/>
            <a:ext cx="227400" cy="52392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88"/>
          <p:cNvSpPr txBox="1"/>
          <p:nvPr>
            <p:ph type="title"/>
          </p:nvPr>
        </p:nvSpPr>
        <p:spPr>
          <a:xfrm rot="-5400000">
            <a:off x="-1703750" y="2544750"/>
            <a:ext cx="4302300" cy="2064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1200"/>
              <a:buNone/>
              <a:defRPr sz="1200"/>
            </a:lvl2pPr>
            <a:lvl3pPr lvl="2" algn="r">
              <a:lnSpc>
                <a:spcPct val="100000"/>
              </a:lnSpc>
              <a:spcBef>
                <a:spcPts val="0"/>
              </a:spcBef>
              <a:spcAft>
                <a:spcPts val="0"/>
              </a:spcAft>
              <a:buSzPts val="1200"/>
              <a:buNone/>
              <a:defRPr sz="1200"/>
            </a:lvl3pPr>
            <a:lvl4pPr lvl="3" algn="r">
              <a:lnSpc>
                <a:spcPct val="100000"/>
              </a:lnSpc>
              <a:spcBef>
                <a:spcPts val="0"/>
              </a:spcBef>
              <a:spcAft>
                <a:spcPts val="0"/>
              </a:spcAft>
              <a:buSzPts val="1200"/>
              <a:buNone/>
              <a:defRPr sz="1200"/>
            </a:lvl4pPr>
            <a:lvl5pPr lvl="4" algn="r">
              <a:lnSpc>
                <a:spcPct val="100000"/>
              </a:lnSpc>
              <a:spcBef>
                <a:spcPts val="0"/>
              </a:spcBef>
              <a:spcAft>
                <a:spcPts val="0"/>
              </a:spcAft>
              <a:buSzPts val="1200"/>
              <a:buNone/>
              <a:defRPr sz="1200"/>
            </a:lvl5pPr>
            <a:lvl6pPr lvl="5" algn="r">
              <a:lnSpc>
                <a:spcPct val="100000"/>
              </a:lnSpc>
              <a:spcBef>
                <a:spcPts val="0"/>
              </a:spcBef>
              <a:spcAft>
                <a:spcPts val="0"/>
              </a:spcAft>
              <a:buSzPts val="1200"/>
              <a:buNone/>
              <a:defRPr sz="1200"/>
            </a:lvl6pPr>
            <a:lvl7pPr lvl="6" algn="r">
              <a:lnSpc>
                <a:spcPct val="100000"/>
              </a:lnSpc>
              <a:spcBef>
                <a:spcPts val="0"/>
              </a:spcBef>
              <a:spcAft>
                <a:spcPts val="0"/>
              </a:spcAft>
              <a:buSzPts val="1200"/>
              <a:buNone/>
              <a:defRPr sz="1200"/>
            </a:lvl7pPr>
            <a:lvl8pPr lvl="7" algn="r">
              <a:lnSpc>
                <a:spcPct val="100000"/>
              </a:lnSpc>
              <a:spcBef>
                <a:spcPts val="0"/>
              </a:spcBef>
              <a:spcAft>
                <a:spcPts val="0"/>
              </a:spcAft>
              <a:buSzPts val="1200"/>
              <a:buNone/>
              <a:defRPr sz="1200"/>
            </a:lvl8pPr>
            <a:lvl9pPr lvl="8" algn="r">
              <a:lnSpc>
                <a:spcPct val="100000"/>
              </a:lnSpc>
              <a:spcBef>
                <a:spcPts val="0"/>
              </a:spcBef>
              <a:spcAft>
                <a:spcPts val="0"/>
              </a:spcAft>
              <a:buSzPts val="1200"/>
              <a:buNone/>
              <a:defRPr sz="1200"/>
            </a:lvl9pPr>
          </a:lstStyle>
          <a:p/>
        </p:txBody>
      </p:sp>
      <p:sp>
        <p:nvSpPr>
          <p:cNvPr id="52" name="Google Shape;52;p88"/>
          <p:cNvSpPr txBox="1"/>
          <p:nvPr>
            <p:ph idx="5" type="title"/>
          </p:nvPr>
        </p:nvSpPr>
        <p:spPr>
          <a:xfrm>
            <a:off x="1398600" y="2848700"/>
            <a:ext cx="15156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3" name="Google Shape;53;p88"/>
          <p:cNvSpPr txBox="1"/>
          <p:nvPr>
            <p:ph idx="6" type="title"/>
          </p:nvPr>
        </p:nvSpPr>
        <p:spPr>
          <a:xfrm>
            <a:off x="3192475" y="2848700"/>
            <a:ext cx="15156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4" name="Google Shape;54;p88"/>
          <p:cNvSpPr txBox="1"/>
          <p:nvPr>
            <p:ph idx="7" type="title"/>
          </p:nvPr>
        </p:nvSpPr>
        <p:spPr>
          <a:xfrm>
            <a:off x="4986350" y="2848700"/>
            <a:ext cx="15156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
        <p:nvSpPr>
          <p:cNvPr id="55" name="Google Shape;55;p88"/>
          <p:cNvSpPr txBox="1"/>
          <p:nvPr>
            <p:ph idx="8" type="title"/>
          </p:nvPr>
        </p:nvSpPr>
        <p:spPr>
          <a:xfrm>
            <a:off x="6780225" y="2848700"/>
            <a:ext cx="1515600" cy="31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gc69baed499_0_186"/>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gc69baed499_0_186"/>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gc69baed499_0_186"/>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gc69baed499_0_190"/>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8" name="Google Shape;68;gc69baed499_0_190"/>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9" name="Google Shape;69;gc69baed499_0_190"/>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gc69baed499_0_190"/>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gc69baed499_0_190"/>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DFDFD"/>
        </a:solidFill>
      </p:bgPr>
    </p:bg>
    <p:spTree>
      <p:nvGrpSpPr>
        <p:cNvPr id="5" name="Shape 5"/>
        <p:cNvGrpSpPr/>
        <p:nvPr/>
      </p:nvGrpSpPr>
      <p:grpSpPr>
        <a:xfrm>
          <a:off x="0" y="0"/>
          <a:ext cx="0" cy="0"/>
          <a:chOff x="0" y="0"/>
          <a:chExt cx="0" cy="0"/>
        </a:xfrm>
      </p:grpSpPr>
      <p:sp>
        <p:nvSpPr>
          <p:cNvPr id="6" name="Google Shape;6;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Raleway Thin"/>
              <a:buNone/>
              <a:defRPr b="0" i="0" sz="2400" u="none" cap="none" strike="noStrike">
                <a:solidFill>
                  <a:srgbClr val="000000"/>
                </a:solidFill>
                <a:latin typeface="Raleway Thin"/>
                <a:ea typeface="Raleway Thin"/>
                <a:cs typeface="Raleway Thin"/>
                <a:sym typeface="Raleway Thin"/>
              </a:defRPr>
            </a:lvl1pPr>
            <a:lvl2pPr lvl="1"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2pPr>
            <a:lvl3pPr lvl="2"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3pPr>
            <a:lvl4pPr lvl="3"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4pPr>
            <a:lvl5pPr lvl="4"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5pPr>
            <a:lvl6pPr lvl="5"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6pPr>
            <a:lvl7pPr lvl="6"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7pPr>
            <a:lvl8pPr lvl="7"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8pPr>
            <a:lvl9pPr lvl="8" marR="0" rtl="0" algn="l">
              <a:lnSpc>
                <a:spcPct val="100000"/>
              </a:lnSpc>
              <a:spcBef>
                <a:spcPts val="0"/>
              </a:spcBef>
              <a:spcAft>
                <a:spcPts val="0"/>
              </a:spcAft>
              <a:buClr>
                <a:srgbClr val="000000"/>
              </a:buClr>
              <a:buSzPts val="2800"/>
              <a:buFont typeface="Raleway Thin"/>
              <a:buNone/>
              <a:defRPr b="0" i="0" sz="2800" u="none" cap="none" strike="noStrike">
                <a:solidFill>
                  <a:srgbClr val="000000"/>
                </a:solidFill>
                <a:latin typeface="Raleway Thin"/>
                <a:ea typeface="Raleway Thin"/>
                <a:cs typeface="Raleway Thin"/>
                <a:sym typeface="Raleway Thin"/>
              </a:defRPr>
            </a:lvl9pPr>
          </a:lstStyle>
          <a:p/>
        </p:txBody>
      </p:sp>
      <p:sp>
        <p:nvSpPr>
          <p:cNvPr id="7" name="Google Shape;7;p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1pPr>
            <a:lvl2pPr indent="-304800" lvl="1" marL="9144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2pPr>
            <a:lvl3pPr indent="-304800" lvl="2" marL="13716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3pPr>
            <a:lvl4pPr indent="-304800" lvl="3" marL="18288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4pPr>
            <a:lvl5pPr indent="-304800" lvl="4" marL="22860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5pPr>
            <a:lvl6pPr indent="-304800" lvl="5" marL="27432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6pPr>
            <a:lvl7pPr indent="-304800" lvl="6" marL="32004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7pPr>
            <a:lvl8pPr indent="-304800" lvl="7" marL="3657600" marR="0" rtl="0" algn="l">
              <a:lnSpc>
                <a:spcPct val="115000"/>
              </a:lnSpc>
              <a:spcBef>
                <a:spcPts val="1600"/>
              </a:spcBef>
              <a:spcAft>
                <a:spcPts val="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8pPr>
            <a:lvl9pPr indent="-304800" lvl="8" marL="4114800" marR="0" rtl="0" algn="l">
              <a:lnSpc>
                <a:spcPct val="115000"/>
              </a:lnSpc>
              <a:spcBef>
                <a:spcPts val="1600"/>
              </a:spcBef>
              <a:spcAft>
                <a:spcPts val="1600"/>
              </a:spcAft>
              <a:buClr>
                <a:srgbClr val="000000"/>
              </a:buClr>
              <a:buSzPts val="1200"/>
              <a:buFont typeface="Raleway"/>
              <a:buChar char="■"/>
              <a:defRPr b="0" i="0" sz="1200" u="none" cap="none" strike="noStrike">
                <a:solidFill>
                  <a:srgbClr val="000000"/>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gc69baed499_0_18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8" name="Google Shape;58;gc69baed499_0_18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 name="Google Shape;59;gc69baed499_0_180"/>
          <p:cNvSpPr txBox="1"/>
          <p:nvPr>
            <p:ph idx="10" type="dt"/>
          </p:nvPr>
        </p:nvSpPr>
        <p:spPr>
          <a:xfrm>
            <a:off x="457200" y="4683919"/>
            <a:ext cx="2133600" cy="357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gc69baed499_0_180"/>
          <p:cNvSpPr txBox="1"/>
          <p:nvPr>
            <p:ph idx="11" type="ftr"/>
          </p:nvPr>
        </p:nvSpPr>
        <p:spPr>
          <a:xfrm>
            <a:off x="3124200" y="4683919"/>
            <a:ext cx="2895600" cy="357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gc69baed499_0_180"/>
          <p:cNvSpPr txBox="1"/>
          <p:nvPr>
            <p:ph idx="12" type="sldNum"/>
          </p:nvPr>
        </p:nvSpPr>
        <p:spPr>
          <a:xfrm>
            <a:off x="6553200" y="4683919"/>
            <a:ext cx="2133600" cy="3570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8.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31.png"/><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40.png"/><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36.png"/><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1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3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1"/>
          <p:cNvSpPr txBox="1"/>
          <p:nvPr>
            <p:ph type="ctrTitle"/>
          </p:nvPr>
        </p:nvSpPr>
        <p:spPr>
          <a:xfrm>
            <a:off x="2609647" y="1930586"/>
            <a:ext cx="4064805" cy="64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2800">
                <a:solidFill>
                  <a:srgbClr val="424242"/>
                </a:solidFill>
                <a:latin typeface="Raleway"/>
                <a:ea typeface="Raleway"/>
                <a:cs typeface="Raleway"/>
                <a:sym typeface="Raleway"/>
              </a:rPr>
              <a:t>Emerging Literature in the Management of Antiplatelet Therapy</a:t>
            </a:r>
            <a:endParaRPr b="1" sz="2800">
              <a:solidFill>
                <a:srgbClr val="424242"/>
              </a:solidFill>
              <a:latin typeface="Raleway"/>
              <a:ea typeface="Raleway"/>
              <a:cs typeface="Raleway"/>
              <a:sym typeface="Raleway"/>
            </a:endParaRPr>
          </a:p>
        </p:txBody>
      </p:sp>
      <p:sp>
        <p:nvSpPr>
          <p:cNvPr id="136" name="Google Shape;136;p1"/>
          <p:cNvSpPr txBox="1"/>
          <p:nvPr>
            <p:ph idx="1" type="subTitle"/>
          </p:nvPr>
        </p:nvSpPr>
        <p:spPr>
          <a:xfrm>
            <a:off x="2910750" y="2483508"/>
            <a:ext cx="3322500" cy="37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a:solidFill>
                  <a:srgbClr val="424242"/>
                </a:solidFill>
              </a:rPr>
              <a:t>Lia Argevani, PharmD</a:t>
            </a:r>
            <a:endParaRPr/>
          </a:p>
          <a:p>
            <a:pPr indent="0" lvl="0" marL="0" rtl="0" algn="ctr">
              <a:lnSpc>
                <a:spcPct val="100000"/>
              </a:lnSpc>
              <a:spcBef>
                <a:spcPts val="0"/>
              </a:spcBef>
              <a:spcAft>
                <a:spcPts val="0"/>
              </a:spcAft>
              <a:buSzPts val="1200"/>
              <a:buNone/>
            </a:pPr>
            <a:r>
              <a:rPr lang="en-US">
                <a:solidFill>
                  <a:srgbClr val="424242"/>
                </a:solidFill>
              </a:rPr>
              <a:t>PGY-1 Pharmacy Resident</a:t>
            </a:r>
            <a:endParaRPr/>
          </a:p>
          <a:p>
            <a:pPr indent="0" lvl="0" marL="0" rtl="0" algn="ctr">
              <a:lnSpc>
                <a:spcPct val="100000"/>
              </a:lnSpc>
              <a:spcBef>
                <a:spcPts val="0"/>
              </a:spcBef>
              <a:spcAft>
                <a:spcPts val="0"/>
              </a:spcAft>
              <a:buSzPts val="1200"/>
              <a:buNone/>
            </a:pPr>
            <a:r>
              <a:rPr lang="en-US">
                <a:solidFill>
                  <a:srgbClr val="424242"/>
                </a:solidFill>
              </a:rPr>
              <a:t>Ascension St. Vincent’s Healthcare</a:t>
            </a:r>
            <a:endParaRPr/>
          </a:p>
          <a:p>
            <a:pPr indent="0" lvl="0" marL="0" rtl="0" algn="ctr">
              <a:lnSpc>
                <a:spcPct val="100000"/>
              </a:lnSpc>
              <a:spcBef>
                <a:spcPts val="0"/>
              </a:spcBef>
              <a:spcAft>
                <a:spcPts val="0"/>
              </a:spcAft>
              <a:buSzPts val="1200"/>
              <a:buNone/>
            </a:pPr>
            <a:r>
              <a:rPr lang="en-US">
                <a:solidFill>
                  <a:srgbClr val="424242"/>
                </a:solidFill>
              </a:rPr>
              <a:t>March 15, 2021</a:t>
            </a:r>
            <a:endParaRPr>
              <a:solidFill>
                <a:srgbClr val="42424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9"/>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P2Y12 Inhibitors</a:t>
            </a:r>
            <a:endParaRPr b="0" i="0" sz="1400" u="none" cap="none" strike="noStrike">
              <a:solidFill>
                <a:srgbClr val="000000"/>
              </a:solidFill>
              <a:latin typeface="Arial"/>
              <a:ea typeface="Arial"/>
              <a:cs typeface="Arial"/>
              <a:sym typeface="Arial"/>
            </a:endParaRPr>
          </a:p>
        </p:txBody>
      </p:sp>
      <p:grpSp>
        <p:nvGrpSpPr>
          <p:cNvPr id="283" name="Google Shape;283;p9"/>
          <p:cNvGrpSpPr/>
          <p:nvPr/>
        </p:nvGrpSpPr>
        <p:grpSpPr>
          <a:xfrm>
            <a:off x="2098963" y="1101438"/>
            <a:ext cx="5403277" cy="3373732"/>
            <a:chOff x="5793258" y="2247269"/>
            <a:chExt cx="924596" cy="629486"/>
          </a:xfrm>
        </p:grpSpPr>
        <p:sp>
          <p:nvSpPr>
            <p:cNvPr id="284" name="Google Shape;284;p9"/>
            <p:cNvSpPr/>
            <p:nvPr/>
          </p:nvSpPr>
          <p:spPr>
            <a:xfrm>
              <a:off x="5793258" y="2247269"/>
              <a:ext cx="243201" cy="268539"/>
            </a:xfrm>
            <a:custGeom>
              <a:rect b="b" l="l" r="r" t="t"/>
              <a:pathLst>
                <a:path extrusionOk="0" h="5225" w="4732">
                  <a:moveTo>
                    <a:pt x="346" y="0"/>
                  </a:moveTo>
                  <a:cubicBezTo>
                    <a:pt x="148" y="0"/>
                    <a:pt x="1" y="148"/>
                    <a:pt x="1" y="333"/>
                  </a:cubicBezTo>
                  <a:lnTo>
                    <a:pt x="1" y="4423"/>
                  </a:lnTo>
                  <a:cubicBezTo>
                    <a:pt x="1" y="4608"/>
                    <a:pt x="148" y="4756"/>
                    <a:pt x="346" y="4756"/>
                  </a:cubicBezTo>
                  <a:lnTo>
                    <a:pt x="2046" y="4756"/>
                  </a:lnTo>
                  <a:lnTo>
                    <a:pt x="2366" y="5224"/>
                  </a:lnTo>
                  <a:lnTo>
                    <a:pt x="2687" y="4756"/>
                  </a:lnTo>
                  <a:lnTo>
                    <a:pt x="4387" y="4756"/>
                  </a:lnTo>
                  <a:cubicBezTo>
                    <a:pt x="4572" y="4756"/>
                    <a:pt x="4732" y="4608"/>
                    <a:pt x="4732" y="4423"/>
                  </a:cubicBezTo>
                  <a:lnTo>
                    <a:pt x="4732" y="333"/>
                  </a:lnTo>
                  <a:cubicBezTo>
                    <a:pt x="4732" y="148"/>
                    <a:pt x="4584" y="0"/>
                    <a:pt x="4387" y="0"/>
                  </a:cubicBezTo>
                  <a:close/>
                </a:path>
              </a:pathLst>
            </a:custGeom>
            <a:solidFill>
              <a:srgbClr val="475D6F"/>
            </a:solidFill>
            <a:ln cap="flat" cmpd="sng" w="9525">
              <a:solidFill>
                <a:srgbClr val="475D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1997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Clopidogrel</a:t>
              </a:r>
              <a:endParaRPr b="0" i="0" sz="1600" u="none" cap="none" strike="noStrike">
                <a:solidFill>
                  <a:schemeClr val="lt1"/>
                </a:solidFill>
                <a:latin typeface="Raleway"/>
                <a:ea typeface="Raleway"/>
                <a:cs typeface="Raleway"/>
                <a:sym typeface="Raleway"/>
              </a:endParaRPr>
            </a:p>
          </p:txBody>
        </p:sp>
        <p:sp>
          <p:nvSpPr>
            <p:cNvPr id="285" name="Google Shape;285;p9"/>
            <p:cNvSpPr/>
            <p:nvPr/>
          </p:nvSpPr>
          <p:spPr>
            <a:xfrm>
              <a:off x="6248567" y="2247269"/>
              <a:ext cx="242584" cy="268539"/>
            </a:xfrm>
            <a:custGeom>
              <a:rect b="b" l="l" r="r" t="t"/>
              <a:pathLst>
                <a:path extrusionOk="0" h="5225" w="4720">
                  <a:moveTo>
                    <a:pt x="333" y="0"/>
                  </a:moveTo>
                  <a:cubicBezTo>
                    <a:pt x="148" y="0"/>
                    <a:pt x="1" y="148"/>
                    <a:pt x="1" y="333"/>
                  </a:cubicBezTo>
                  <a:lnTo>
                    <a:pt x="1" y="4423"/>
                  </a:lnTo>
                  <a:cubicBezTo>
                    <a:pt x="1" y="4608"/>
                    <a:pt x="148" y="4756"/>
                    <a:pt x="333" y="4756"/>
                  </a:cubicBezTo>
                  <a:lnTo>
                    <a:pt x="2046" y="4756"/>
                  </a:lnTo>
                  <a:lnTo>
                    <a:pt x="2354" y="5224"/>
                  </a:lnTo>
                  <a:lnTo>
                    <a:pt x="2674" y="4756"/>
                  </a:lnTo>
                  <a:lnTo>
                    <a:pt x="4387" y="4756"/>
                  </a:lnTo>
                  <a:cubicBezTo>
                    <a:pt x="4572" y="4756"/>
                    <a:pt x="4720" y="4608"/>
                    <a:pt x="4720" y="4423"/>
                  </a:cubicBezTo>
                  <a:lnTo>
                    <a:pt x="4720" y="333"/>
                  </a:lnTo>
                  <a:cubicBezTo>
                    <a:pt x="4720" y="148"/>
                    <a:pt x="4572" y="0"/>
                    <a:pt x="4387" y="0"/>
                  </a:cubicBezTo>
                  <a:close/>
                </a:path>
              </a:pathLst>
            </a:custGeom>
            <a:solidFill>
              <a:srgbClr val="475D6F"/>
            </a:solidFill>
            <a:ln cap="flat" cmpd="sng" w="9525">
              <a:solidFill>
                <a:srgbClr val="475D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2011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Ticagrelor</a:t>
              </a:r>
              <a:endParaRPr b="0" i="0" sz="1600" u="none" cap="none" strike="noStrike">
                <a:solidFill>
                  <a:schemeClr val="lt1"/>
                </a:solidFill>
                <a:latin typeface="Raleway"/>
                <a:ea typeface="Raleway"/>
                <a:cs typeface="Raleway"/>
                <a:sym typeface="Raleway"/>
              </a:endParaRPr>
            </a:p>
          </p:txBody>
        </p:sp>
        <p:sp>
          <p:nvSpPr>
            <p:cNvPr id="286" name="Google Shape;286;p9"/>
            <p:cNvSpPr/>
            <p:nvPr/>
          </p:nvSpPr>
          <p:spPr>
            <a:xfrm>
              <a:off x="6016775" y="2608216"/>
              <a:ext cx="243253" cy="268539"/>
            </a:xfrm>
            <a:custGeom>
              <a:rect b="b" l="l" r="r" t="t"/>
              <a:pathLst>
                <a:path extrusionOk="0" h="5225" w="4733">
                  <a:moveTo>
                    <a:pt x="2367" y="0"/>
                  </a:moveTo>
                  <a:lnTo>
                    <a:pt x="2059" y="469"/>
                  </a:lnTo>
                  <a:lnTo>
                    <a:pt x="346" y="469"/>
                  </a:lnTo>
                  <a:cubicBezTo>
                    <a:pt x="161" y="469"/>
                    <a:pt x="1" y="616"/>
                    <a:pt x="1" y="801"/>
                  </a:cubicBezTo>
                  <a:lnTo>
                    <a:pt x="1" y="4892"/>
                  </a:lnTo>
                  <a:cubicBezTo>
                    <a:pt x="1" y="5077"/>
                    <a:pt x="161" y="5225"/>
                    <a:pt x="346" y="5225"/>
                  </a:cubicBezTo>
                  <a:lnTo>
                    <a:pt x="4400" y="5225"/>
                  </a:lnTo>
                  <a:cubicBezTo>
                    <a:pt x="4584" y="5225"/>
                    <a:pt x="4732" y="5077"/>
                    <a:pt x="4732" y="4892"/>
                  </a:cubicBezTo>
                  <a:lnTo>
                    <a:pt x="4732" y="801"/>
                  </a:lnTo>
                  <a:cubicBezTo>
                    <a:pt x="4732" y="616"/>
                    <a:pt x="4584" y="469"/>
                    <a:pt x="4400" y="469"/>
                  </a:cubicBezTo>
                  <a:lnTo>
                    <a:pt x="2687" y="469"/>
                  </a:lnTo>
                  <a:lnTo>
                    <a:pt x="2367" y="0"/>
                  </a:lnTo>
                  <a:close/>
                </a:path>
              </a:pathLst>
            </a:custGeom>
            <a:solidFill>
              <a:srgbClr val="475D6F"/>
            </a:solidFill>
            <a:ln cap="flat" cmpd="sng" w="9525">
              <a:solidFill>
                <a:srgbClr val="475D6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2009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Prasugrel</a:t>
              </a:r>
              <a:endParaRPr b="0" i="0" sz="1600" u="none" cap="none" strike="noStrike">
                <a:solidFill>
                  <a:schemeClr val="lt1"/>
                </a:solidFill>
                <a:latin typeface="Raleway"/>
                <a:ea typeface="Raleway"/>
                <a:cs typeface="Raleway"/>
                <a:sym typeface="Raleway"/>
              </a:endParaRPr>
            </a:p>
          </p:txBody>
        </p:sp>
        <p:sp>
          <p:nvSpPr>
            <p:cNvPr id="287" name="Google Shape;287;p9"/>
            <p:cNvSpPr/>
            <p:nvPr/>
          </p:nvSpPr>
          <p:spPr>
            <a:xfrm>
              <a:off x="6474653" y="2608216"/>
              <a:ext cx="243201" cy="268539"/>
            </a:xfrm>
            <a:custGeom>
              <a:rect b="b" l="l" r="r" t="t"/>
              <a:pathLst>
                <a:path extrusionOk="0" h="5225" w="4732">
                  <a:moveTo>
                    <a:pt x="2366" y="0"/>
                  </a:moveTo>
                  <a:lnTo>
                    <a:pt x="2058" y="469"/>
                  </a:lnTo>
                  <a:lnTo>
                    <a:pt x="358" y="469"/>
                  </a:lnTo>
                  <a:cubicBezTo>
                    <a:pt x="350" y="468"/>
                    <a:pt x="343" y="468"/>
                    <a:pt x="336" y="468"/>
                  </a:cubicBezTo>
                  <a:cubicBezTo>
                    <a:pt x="149" y="468"/>
                    <a:pt x="0" y="623"/>
                    <a:pt x="0" y="801"/>
                  </a:cubicBezTo>
                  <a:lnTo>
                    <a:pt x="0" y="4892"/>
                  </a:lnTo>
                  <a:cubicBezTo>
                    <a:pt x="0" y="5077"/>
                    <a:pt x="148" y="5225"/>
                    <a:pt x="333" y="5225"/>
                  </a:cubicBezTo>
                  <a:lnTo>
                    <a:pt x="4387" y="5225"/>
                  </a:lnTo>
                  <a:cubicBezTo>
                    <a:pt x="4572" y="5225"/>
                    <a:pt x="4732" y="5077"/>
                    <a:pt x="4732" y="4892"/>
                  </a:cubicBezTo>
                  <a:lnTo>
                    <a:pt x="4732" y="801"/>
                  </a:lnTo>
                  <a:cubicBezTo>
                    <a:pt x="4732" y="616"/>
                    <a:pt x="4572" y="469"/>
                    <a:pt x="4387" y="469"/>
                  </a:cubicBezTo>
                  <a:lnTo>
                    <a:pt x="2674" y="469"/>
                  </a:lnTo>
                  <a:lnTo>
                    <a:pt x="2366"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2015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Raleway"/>
                  <a:ea typeface="Raleway"/>
                  <a:cs typeface="Raleway"/>
                  <a:sym typeface="Raleway"/>
                </a:rPr>
                <a:t>Cangrelor</a:t>
              </a:r>
              <a:endParaRPr b="0" i="0" sz="1600" u="none" cap="none" strike="noStrike">
                <a:solidFill>
                  <a:schemeClr val="lt1"/>
                </a:solidFill>
                <a:latin typeface="Raleway"/>
                <a:ea typeface="Raleway"/>
                <a:cs typeface="Raleway"/>
                <a:sym typeface="Raleway"/>
              </a:endParaRPr>
            </a:p>
          </p:txBody>
        </p:sp>
        <p:sp>
          <p:nvSpPr>
            <p:cNvPr id="288" name="Google Shape;288;p9"/>
            <p:cNvSpPr/>
            <p:nvPr/>
          </p:nvSpPr>
          <p:spPr>
            <a:xfrm>
              <a:off x="5808471" y="2556590"/>
              <a:ext cx="909383" cy="16775"/>
            </a:xfrm>
            <a:custGeom>
              <a:rect b="b" l="l" r="r" t="t"/>
              <a:pathLst>
                <a:path extrusionOk="0" h="211" w="22549">
                  <a:moveTo>
                    <a:pt x="0" y="1"/>
                  </a:moveTo>
                  <a:lnTo>
                    <a:pt x="0" y="210"/>
                  </a:lnTo>
                  <a:lnTo>
                    <a:pt x="22548" y="210"/>
                  </a:lnTo>
                  <a:lnTo>
                    <a:pt x="22548" y="1"/>
                  </a:lnTo>
                  <a:close/>
                </a:path>
              </a:pathLst>
            </a:custGeom>
            <a:solidFill>
              <a:srgbClr val="DE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a:off x="5876210" y="2539861"/>
              <a:ext cx="58950" cy="50675"/>
            </a:xfrm>
            <a:custGeom>
              <a:rect b="b" l="l" r="r" t="t"/>
              <a:pathLst>
                <a:path extrusionOk="0" h="986" w="1147">
                  <a:moveTo>
                    <a:pt x="643" y="0"/>
                  </a:moveTo>
                  <a:cubicBezTo>
                    <a:pt x="525" y="0"/>
                    <a:pt x="406" y="42"/>
                    <a:pt x="309" y="135"/>
                  </a:cubicBezTo>
                  <a:cubicBezTo>
                    <a:pt x="1" y="443"/>
                    <a:pt x="210" y="973"/>
                    <a:pt x="654" y="985"/>
                  </a:cubicBezTo>
                  <a:cubicBezTo>
                    <a:pt x="925" y="985"/>
                    <a:pt x="1134" y="764"/>
                    <a:pt x="1146" y="492"/>
                  </a:cubicBezTo>
                  <a:cubicBezTo>
                    <a:pt x="1146" y="197"/>
                    <a:pt x="898" y="0"/>
                    <a:pt x="643"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
            <p:cNvSpPr/>
            <p:nvPr/>
          </p:nvSpPr>
          <p:spPr>
            <a:xfrm>
              <a:off x="6104815" y="2539912"/>
              <a:ext cx="58950" cy="50624"/>
            </a:xfrm>
            <a:custGeom>
              <a:rect b="b" l="l" r="r" t="t"/>
              <a:pathLst>
                <a:path extrusionOk="0" h="985" w="1147">
                  <a:moveTo>
                    <a:pt x="656" y="0"/>
                  </a:moveTo>
                  <a:cubicBezTo>
                    <a:pt x="534" y="0"/>
                    <a:pt x="409" y="46"/>
                    <a:pt x="309" y="146"/>
                  </a:cubicBezTo>
                  <a:cubicBezTo>
                    <a:pt x="1" y="454"/>
                    <a:pt x="222" y="984"/>
                    <a:pt x="654" y="984"/>
                  </a:cubicBezTo>
                  <a:cubicBezTo>
                    <a:pt x="925" y="984"/>
                    <a:pt x="1147" y="763"/>
                    <a:pt x="1147" y="491"/>
                  </a:cubicBezTo>
                  <a:cubicBezTo>
                    <a:pt x="1147" y="193"/>
                    <a:pt x="906" y="0"/>
                    <a:pt x="656"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
            <p:cNvSpPr/>
            <p:nvPr/>
          </p:nvSpPr>
          <p:spPr>
            <a:xfrm>
              <a:off x="6333420" y="2539809"/>
              <a:ext cx="58950" cy="50470"/>
            </a:xfrm>
            <a:custGeom>
              <a:rect b="b" l="l" r="r" t="t"/>
              <a:pathLst>
                <a:path extrusionOk="0" h="982" w="1147">
                  <a:moveTo>
                    <a:pt x="666" y="1"/>
                  </a:moveTo>
                  <a:cubicBezTo>
                    <a:pt x="222" y="1"/>
                    <a:pt x="1" y="530"/>
                    <a:pt x="309" y="838"/>
                  </a:cubicBezTo>
                  <a:cubicBezTo>
                    <a:pt x="408" y="938"/>
                    <a:pt x="530" y="982"/>
                    <a:pt x="650" y="982"/>
                  </a:cubicBezTo>
                  <a:cubicBezTo>
                    <a:pt x="903" y="982"/>
                    <a:pt x="1147" y="786"/>
                    <a:pt x="1147" y="493"/>
                  </a:cubicBezTo>
                  <a:cubicBezTo>
                    <a:pt x="1147" y="222"/>
                    <a:pt x="925" y="1"/>
                    <a:pt x="666"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
            <p:cNvSpPr/>
            <p:nvPr/>
          </p:nvSpPr>
          <p:spPr>
            <a:xfrm>
              <a:off x="6562642" y="2539912"/>
              <a:ext cx="58333" cy="50624"/>
            </a:xfrm>
            <a:custGeom>
              <a:rect b="b" l="l" r="r" t="t"/>
              <a:pathLst>
                <a:path extrusionOk="0" h="985" w="1135">
                  <a:moveTo>
                    <a:pt x="653" y="0"/>
                  </a:moveTo>
                  <a:cubicBezTo>
                    <a:pt x="533" y="0"/>
                    <a:pt x="410" y="46"/>
                    <a:pt x="309" y="146"/>
                  </a:cubicBezTo>
                  <a:cubicBezTo>
                    <a:pt x="1" y="454"/>
                    <a:pt x="210" y="984"/>
                    <a:pt x="654" y="984"/>
                  </a:cubicBezTo>
                  <a:cubicBezTo>
                    <a:pt x="925" y="984"/>
                    <a:pt x="1135" y="763"/>
                    <a:pt x="1135" y="491"/>
                  </a:cubicBezTo>
                  <a:cubicBezTo>
                    <a:pt x="1135" y="193"/>
                    <a:pt x="900" y="0"/>
                    <a:pt x="653"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3" name="Google Shape;293;p9"/>
          <p:cNvSpPr txBox="1"/>
          <p:nvPr/>
        </p:nvSpPr>
        <p:spPr>
          <a:xfrm>
            <a:off x="782782" y="1497890"/>
            <a:ext cx="1191491"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Irreversible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Prodrug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Longest onset</a:t>
            </a:r>
            <a:endParaRPr b="0" i="0" sz="1400" u="none" cap="none" strike="noStrike">
              <a:solidFill>
                <a:srgbClr val="000000"/>
              </a:solidFill>
              <a:latin typeface="Arial"/>
              <a:ea typeface="Arial"/>
              <a:cs typeface="Arial"/>
              <a:sym typeface="Arial"/>
            </a:endParaRPr>
          </a:p>
        </p:txBody>
      </p:sp>
      <p:sp>
        <p:nvSpPr>
          <p:cNvPr id="294" name="Google Shape;294;p9"/>
          <p:cNvSpPr txBox="1"/>
          <p:nvPr/>
        </p:nvSpPr>
        <p:spPr>
          <a:xfrm>
            <a:off x="1778850" y="3520653"/>
            <a:ext cx="1421552"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Irreversible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Prodrug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Longest duration</a:t>
            </a:r>
            <a:endParaRPr b="0" i="0" sz="1400" u="none" cap="none" strike="noStrike">
              <a:solidFill>
                <a:srgbClr val="000000"/>
              </a:solidFill>
              <a:latin typeface="Arial"/>
              <a:ea typeface="Arial"/>
              <a:cs typeface="Arial"/>
              <a:sym typeface="Arial"/>
            </a:endParaRPr>
          </a:p>
        </p:txBody>
      </p:sp>
      <p:sp>
        <p:nvSpPr>
          <p:cNvPr id="295" name="Google Shape;295;p9"/>
          <p:cNvSpPr txBox="1"/>
          <p:nvPr/>
        </p:nvSpPr>
        <p:spPr>
          <a:xfrm>
            <a:off x="6396606" y="1497890"/>
            <a:ext cx="1421552"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Reversible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Active drug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Most potent</a:t>
            </a:r>
            <a:endParaRPr b="0" i="0" sz="1400" u="none" cap="none" strike="noStrike">
              <a:solidFill>
                <a:srgbClr val="000000"/>
              </a:solidFill>
              <a:latin typeface="Arial"/>
              <a:ea typeface="Arial"/>
              <a:cs typeface="Arial"/>
              <a:sym typeface="Arial"/>
            </a:endParaRPr>
          </a:p>
        </p:txBody>
      </p:sp>
      <p:sp>
        <p:nvSpPr>
          <p:cNvPr id="296" name="Google Shape;296;p9"/>
          <p:cNvSpPr txBox="1"/>
          <p:nvPr/>
        </p:nvSpPr>
        <p:spPr>
          <a:xfrm>
            <a:off x="7502236" y="3520653"/>
            <a:ext cx="1421552" cy="80021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First IV P2Y12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Shortest duration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Expensive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0"/>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Dual Antiplatelet Therapy (DAPT) </a:t>
            </a:r>
            <a:endParaRPr b="0" i="0" sz="1400" u="none" cap="none" strike="noStrike">
              <a:solidFill>
                <a:srgbClr val="000000"/>
              </a:solidFill>
              <a:latin typeface="Arial"/>
              <a:ea typeface="Arial"/>
              <a:cs typeface="Arial"/>
              <a:sym typeface="Arial"/>
            </a:endParaRPr>
          </a:p>
        </p:txBody>
      </p:sp>
      <p:sp>
        <p:nvSpPr>
          <p:cNvPr id="302" name="Google Shape;302;p10"/>
          <p:cNvSpPr txBox="1"/>
          <p:nvPr/>
        </p:nvSpPr>
        <p:spPr>
          <a:xfrm>
            <a:off x="5206074" y="4849824"/>
            <a:ext cx="3844484"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Yusuf S et al. N Engl J Med. 2001.</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
        <p:nvSpPr>
          <p:cNvPr id="303" name="Google Shape;303;p10"/>
          <p:cNvSpPr txBox="1"/>
          <p:nvPr>
            <p:ph idx="1" type="body"/>
          </p:nvPr>
        </p:nvSpPr>
        <p:spPr>
          <a:xfrm>
            <a:off x="882645" y="1350297"/>
            <a:ext cx="4535846" cy="2969378"/>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SzPts val="1000"/>
              <a:buChar char="●"/>
            </a:pPr>
            <a:r>
              <a:rPr lang="en-US" sz="1700">
                <a:solidFill>
                  <a:srgbClr val="424242"/>
                </a:solidFill>
              </a:rPr>
              <a:t>Defined as the use of aspirin concomitantly with a P2Y12 inhibitor for maximal antiplatelet effect</a:t>
            </a:r>
            <a:endParaRPr/>
          </a:p>
          <a:p>
            <a:pPr indent="-292100" lvl="0" marL="457200" rtl="0" algn="l">
              <a:lnSpc>
                <a:spcPct val="100000"/>
              </a:lnSpc>
              <a:spcBef>
                <a:spcPts val="1800"/>
              </a:spcBef>
              <a:spcAft>
                <a:spcPts val="0"/>
              </a:spcAft>
              <a:buSzPts val="1000"/>
              <a:buChar char="●"/>
            </a:pPr>
            <a:r>
              <a:rPr lang="en-US" sz="1700">
                <a:solidFill>
                  <a:srgbClr val="424242"/>
                </a:solidFill>
              </a:rPr>
              <a:t>First studied in the CURE trial of 2001</a:t>
            </a:r>
            <a:endParaRPr/>
          </a:p>
          <a:p>
            <a:pPr indent="-292100" lvl="1" marL="914400" rtl="0" algn="l">
              <a:lnSpc>
                <a:spcPct val="100000"/>
              </a:lnSpc>
              <a:spcBef>
                <a:spcPts val="600"/>
              </a:spcBef>
              <a:spcAft>
                <a:spcPts val="0"/>
              </a:spcAft>
              <a:buSzPts val="1000"/>
              <a:buChar char="○"/>
            </a:pPr>
            <a:r>
              <a:rPr lang="en-US" sz="1500">
                <a:solidFill>
                  <a:srgbClr val="424242"/>
                </a:solidFill>
              </a:rPr>
              <a:t>Demonstrated significant benefit on ischemic events in patients undergoing percutaneous coronary intervention without ST segment elevations</a:t>
            </a:r>
            <a:endParaRPr/>
          </a:p>
          <a:p>
            <a:pPr indent="-228600" lvl="0" marL="457200" rtl="0" algn="l">
              <a:lnSpc>
                <a:spcPct val="115000"/>
              </a:lnSpc>
              <a:spcBef>
                <a:spcPts val="600"/>
              </a:spcBef>
              <a:spcAft>
                <a:spcPts val="0"/>
              </a:spcAft>
              <a:buSzPts val="1000"/>
              <a:buFont typeface="Raleway"/>
              <a:buNone/>
            </a:pPr>
            <a:r>
              <a:t/>
            </a:r>
            <a:endParaRPr sz="1700">
              <a:solidFill>
                <a:srgbClr val="424242"/>
              </a:solidFill>
            </a:endParaRPr>
          </a:p>
        </p:txBody>
      </p:sp>
      <p:pic>
        <p:nvPicPr>
          <p:cNvPr descr="Clinical Implications of Percutaneous Coronary Intervention-Clopidogrel in  Unstable angina to prevent Recurrent Events (PCI-CURE) Study | Circulation" id="304" name="Google Shape;304;p10"/>
          <p:cNvPicPr preferRelativeResize="0"/>
          <p:nvPr/>
        </p:nvPicPr>
        <p:blipFill rotWithShape="1">
          <a:blip r:embed="rId3">
            <a:alphaModFix/>
          </a:blip>
          <a:srcRect b="0" l="0" r="0" t="0"/>
          <a:stretch/>
        </p:blipFill>
        <p:spPr>
          <a:xfrm>
            <a:off x="5916357" y="939656"/>
            <a:ext cx="2566885" cy="37906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1"/>
          <p:cNvSpPr/>
          <p:nvPr/>
        </p:nvSpPr>
        <p:spPr>
          <a:xfrm>
            <a:off x="1547900" y="1076500"/>
            <a:ext cx="7596000" cy="28878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1"/>
          <p:cNvSpPr txBox="1"/>
          <p:nvPr>
            <p:ph idx="2" type="title"/>
          </p:nvPr>
        </p:nvSpPr>
        <p:spPr>
          <a:xfrm>
            <a:off x="5561547" y="3059650"/>
            <a:ext cx="2941706"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US">
                <a:solidFill>
                  <a:srgbClr val="424242"/>
                </a:solidFill>
                <a:latin typeface="Raleway"/>
                <a:ea typeface="Raleway"/>
                <a:cs typeface="Raleway"/>
                <a:sym typeface="Raleway"/>
              </a:rPr>
              <a:t>Acute Coronary Syndrome</a:t>
            </a:r>
            <a:endParaRPr b="1">
              <a:solidFill>
                <a:srgbClr val="424242"/>
              </a:solidFill>
              <a:latin typeface="Raleway"/>
              <a:ea typeface="Raleway"/>
              <a:cs typeface="Raleway"/>
              <a:sym typeface="Raleway"/>
            </a:endParaRPr>
          </a:p>
        </p:txBody>
      </p:sp>
      <p:pic>
        <p:nvPicPr>
          <p:cNvPr id="311" name="Google Shape;311;p11"/>
          <p:cNvPicPr preferRelativeResize="0"/>
          <p:nvPr/>
        </p:nvPicPr>
        <p:blipFill rotWithShape="1">
          <a:blip r:embed="rId3">
            <a:alphaModFix/>
          </a:blip>
          <a:srcRect b="0" l="0" r="0" t="0"/>
          <a:stretch/>
        </p:blipFill>
        <p:spPr>
          <a:xfrm>
            <a:off x="2589687" y="1904238"/>
            <a:ext cx="1507011" cy="1335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Acute Coronary Syndrome (ACS)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17" name="Google Shape;317;p12"/>
          <p:cNvPicPr preferRelativeResize="0"/>
          <p:nvPr/>
        </p:nvPicPr>
        <p:blipFill rotWithShape="1">
          <a:blip r:embed="rId3">
            <a:alphaModFix/>
          </a:blip>
          <a:srcRect b="0" l="0" r="0" t="0"/>
          <a:stretch/>
        </p:blipFill>
        <p:spPr>
          <a:xfrm>
            <a:off x="6359815" y="957720"/>
            <a:ext cx="2784185" cy="2171664"/>
          </a:xfrm>
          <a:prstGeom prst="rect">
            <a:avLst/>
          </a:prstGeom>
          <a:noFill/>
          <a:ln>
            <a:noFill/>
          </a:ln>
        </p:spPr>
      </p:pic>
      <p:pic>
        <p:nvPicPr>
          <p:cNvPr descr="Acute Coronary Syndrome (ACS) - The importance of quick decisions —  Firstclass" id="318" name="Google Shape;318;p12"/>
          <p:cNvPicPr preferRelativeResize="0"/>
          <p:nvPr/>
        </p:nvPicPr>
        <p:blipFill rotWithShape="1">
          <a:blip r:embed="rId4">
            <a:alphaModFix/>
          </a:blip>
          <a:srcRect b="0" l="0" r="0" t="78871"/>
          <a:stretch/>
        </p:blipFill>
        <p:spPr>
          <a:xfrm>
            <a:off x="3355752" y="3486631"/>
            <a:ext cx="2212848" cy="1075090"/>
          </a:xfrm>
          <a:prstGeom prst="rect">
            <a:avLst/>
          </a:prstGeom>
          <a:noFill/>
          <a:ln>
            <a:noFill/>
          </a:ln>
        </p:spPr>
      </p:pic>
      <p:pic>
        <p:nvPicPr>
          <p:cNvPr descr="Acute Coronary Syndrome (ACS) - The importance of quick decisions —  Firstclass" id="319" name="Google Shape;319;p12"/>
          <p:cNvPicPr preferRelativeResize="0"/>
          <p:nvPr/>
        </p:nvPicPr>
        <p:blipFill rotWithShape="1">
          <a:blip r:embed="rId4">
            <a:alphaModFix/>
          </a:blip>
          <a:srcRect b="24490" l="0" r="0" t="50823"/>
          <a:stretch/>
        </p:blipFill>
        <p:spPr>
          <a:xfrm>
            <a:off x="5995519" y="3396093"/>
            <a:ext cx="2212848" cy="1256166"/>
          </a:xfrm>
          <a:prstGeom prst="rect">
            <a:avLst/>
          </a:prstGeom>
          <a:noFill/>
          <a:ln>
            <a:noFill/>
          </a:ln>
        </p:spPr>
      </p:pic>
      <p:pic>
        <p:nvPicPr>
          <p:cNvPr descr="Acute Coronary Syndrome (ACS) - The importance of quick decisions —  Firstclass" id="320" name="Google Shape;320;p12"/>
          <p:cNvPicPr preferRelativeResize="0"/>
          <p:nvPr/>
        </p:nvPicPr>
        <p:blipFill rotWithShape="1">
          <a:blip r:embed="rId4">
            <a:alphaModFix/>
          </a:blip>
          <a:srcRect b="49999" l="0" r="0" t="24493"/>
          <a:stretch/>
        </p:blipFill>
        <p:spPr>
          <a:xfrm>
            <a:off x="715025" y="3374957"/>
            <a:ext cx="2213808" cy="1298438"/>
          </a:xfrm>
          <a:prstGeom prst="rect">
            <a:avLst/>
          </a:prstGeom>
          <a:noFill/>
          <a:ln>
            <a:noFill/>
          </a:ln>
        </p:spPr>
      </p:pic>
      <p:sp>
        <p:nvSpPr>
          <p:cNvPr id="321" name="Google Shape;321;p12"/>
          <p:cNvSpPr txBox="1"/>
          <p:nvPr>
            <p:ph idx="1" type="body"/>
          </p:nvPr>
        </p:nvSpPr>
        <p:spPr>
          <a:xfrm>
            <a:off x="944354" y="1224429"/>
            <a:ext cx="5415461" cy="1904955"/>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400"/>
              <a:t>Sudden, reduced blood flow to the heart resulting in myocardial ischemia</a:t>
            </a:r>
            <a:endParaRPr/>
          </a:p>
          <a:p>
            <a:pPr indent="0" lvl="0" marL="165100" rtl="0" algn="l">
              <a:lnSpc>
                <a:spcPct val="115000"/>
              </a:lnSpc>
              <a:spcBef>
                <a:spcPts val="0"/>
              </a:spcBef>
              <a:spcAft>
                <a:spcPts val="0"/>
              </a:spcAft>
              <a:buSzPts val="1000"/>
              <a:buNone/>
            </a:pPr>
            <a:r>
              <a:t/>
            </a:r>
            <a:endParaRPr sz="1400"/>
          </a:p>
          <a:p>
            <a:pPr indent="0" lvl="0" marL="165100" rtl="0" algn="l">
              <a:lnSpc>
                <a:spcPct val="115000"/>
              </a:lnSpc>
              <a:spcBef>
                <a:spcPts val="0"/>
              </a:spcBef>
              <a:spcAft>
                <a:spcPts val="0"/>
              </a:spcAft>
              <a:buSzPts val="1000"/>
              <a:buNone/>
            </a:pPr>
            <a:r>
              <a:rPr lang="en-US" sz="1400"/>
              <a:t>Often results from disruption of atherosclerotic plaque in coronary vessels</a:t>
            </a:r>
            <a:endParaRPr/>
          </a:p>
          <a:p>
            <a:pPr indent="0" lvl="0" marL="165100" rtl="0" algn="l">
              <a:lnSpc>
                <a:spcPct val="115000"/>
              </a:lnSpc>
              <a:spcBef>
                <a:spcPts val="0"/>
              </a:spcBef>
              <a:spcAft>
                <a:spcPts val="0"/>
              </a:spcAft>
              <a:buSzPts val="1000"/>
              <a:buNone/>
            </a:pPr>
            <a:r>
              <a:t/>
            </a:r>
            <a:endParaRPr sz="1400"/>
          </a:p>
          <a:p>
            <a:pPr indent="0" lvl="0" marL="165100" rtl="0" algn="l">
              <a:lnSpc>
                <a:spcPct val="115000"/>
              </a:lnSpc>
              <a:spcBef>
                <a:spcPts val="0"/>
              </a:spcBef>
              <a:spcAft>
                <a:spcPts val="0"/>
              </a:spcAft>
              <a:buSzPts val="1000"/>
              <a:buNone/>
            </a:pPr>
            <a:r>
              <a:rPr lang="en-US" sz="1400"/>
              <a:t>Estimated to occur every 40 seconds in the United States</a:t>
            </a:r>
            <a:endParaRPr/>
          </a:p>
        </p:txBody>
      </p:sp>
      <p:sp>
        <p:nvSpPr>
          <p:cNvPr id="322" name="Google Shape;322;p12"/>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Heart Disease Facts. Cdc.gov. Updated Sept 2020.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3"/>
          <p:cNvSpPr txBox="1"/>
          <p:nvPr/>
        </p:nvSpPr>
        <p:spPr>
          <a:xfrm>
            <a:off x="874353" y="293676"/>
            <a:ext cx="763233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aleway"/>
                <a:ea typeface="Raleway"/>
                <a:cs typeface="Raleway"/>
                <a:sym typeface="Raleway"/>
              </a:rPr>
              <a:t>Percutaneous Coronary Intervention (PCI)</a:t>
            </a:r>
            <a:endParaRPr b="0" i="0" sz="3200" u="none" cap="none" strike="noStrike">
              <a:solidFill>
                <a:srgbClr val="000000"/>
              </a:solidFill>
              <a:latin typeface="Arial"/>
              <a:ea typeface="Arial"/>
              <a:cs typeface="Arial"/>
              <a:sym typeface="Arial"/>
            </a:endParaRPr>
          </a:p>
        </p:txBody>
      </p:sp>
      <p:pic>
        <p:nvPicPr>
          <p:cNvPr descr="Advancements in Percutaneous Coronary Intervention Market for prevention  and treatment with Evolving CAGR of 10.8% in the Healthcare Industry  through 2017-2023 | Medgadget" id="328" name="Google Shape;328;p13"/>
          <p:cNvPicPr preferRelativeResize="0"/>
          <p:nvPr/>
        </p:nvPicPr>
        <p:blipFill rotWithShape="1">
          <a:blip r:embed="rId3">
            <a:alphaModFix/>
          </a:blip>
          <a:srcRect b="0" l="0" r="0" t="0"/>
          <a:stretch/>
        </p:blipFill>
        <p:spPr>
          <a:xfrm>
            <a:off x="806727" y="1347119"/>
            <a:ext cx="5486092" cy="3092161"/>
          </a:xfrm>
          <a:prstGeom prst="rect">
            <a:avLst/>
          </a:prstGeom>
          <a:noFill/>
          <a:ln>
            <a:noFill/>
          </a:ln>
        </p:spPr>
      </p:pic>
      <p:sp>
        <p:nvSpPr>
          <p:cNvPr id="329" name="Google Shape;329;p13"/>
          <p:cNvSpPr txBox="1"/>
          <p:nvPr/>
        </p:nvSpPr>
        <p:spPr>
          <a:xfrm>
            <a:off x="2956452" y="4439269"/>
            <a:ext cx="9768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Medgadget.com</a:t>
            </a:r>
            <a:endParaRPr b="0" i="0" sz="1400" u="none" cap="none" strike="noStrike">
              <a:solidFill>
                <a:srgbClr val="000000"/>
              </a:solidFill>
              <a:latin typeface="Raleway"/>
              <a:ea typeface="Raleway"/>
              <a:cs typeface="Raleway"/>
              <a:sym typeface="Raleway"/>
            </a:endParaRPr>
          </a:p>
        </p:txBody>
      </p:sp>
      <p:sp>
        <p:nvSpPr>
          <p:cNvPr id="330" name="Google Shape;330;p13"/>
          <p:cNvSpPr txBox="1"/>
          <p:nvPr/>
        </p:nvSpPr>
        <p:spPr>
          <a:xfrm>
            <a:off x="6429375" y="2262150"/>
            <a:ext cx="2451300" cy="126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600,000 to 1 million procedures annually in US</a:t>
            </a:r>
            <a:endParaRPr b="0"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30 day mortality ~1.5%</a:t>
            </a:r>
            <a:endParaRPr b="0" i="0" sz="1400" u="none" cap="none" strike="noStrike">
              <a:solidFill>
                <a:srgbClr val="000000"/>
              </a:solidFill>
              <a:latin typeface="Raleway"/>
              <a:ea typeface="Raleway"/>
              <a:cs typeface="Raleway"/>
              <a:sym typeface="Raleway"/>
            </a:endParaRPr>
          </a:p>
        </p:txBody>
      </p:sp>
      <p:sp>
        <p:nvSpPr>
          <p:cNvPr id="331" name="Google Shape;331;p13"/>
          <p:cNvSpPr txBox="1"/>
          <p:nvPr/>
        </p:nvSpPr>
        <p:spPr>
          <a:xfrm>
            <a:off x="5206074" y="4849824"/>
            <a:ext cx="3844500" cy="200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Bricker et al. Circulation, May 2019; 12(5).</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4"/>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Stent Thrombosis</a:t>
            </a:r>
            <a:endParaRPr b="0" i="0" sz="3400" u="none" cap="none" strike="noStrike">
              <a:solidFill>
                <a:srgbClr val="000000"/>
              </a:solidFill>
              <a:latin typeface="Arial"/>
              <a:ea typeface="Arial"/>
              <a:cs typeface="Arial"/>
              <a:sym typeface="Arial"/>
            </a:endParaRPr>
          </a:p>
        </p:txBody>
      </p:sp>
      <p:pic>
        <p:nvPicPr>
          <p:cNvPr descr="Percutaneous Coronary Intervention | Conditions &amp; Treatments | UT  Southwestern Medical Center" id="337" name="Google Shape;337;p14"/>
          <p:cNvPicPr preferRelativeResize="0"/>
          <p:nvPr/>
        </p:nvPicPr>
        <p:blipFill rotWithShape="1">
          <a:blip r:embed="rId3">
            <a:alphaModFix/>
          </a:blip>
          <a:srcRect b="0" l="0" r="0" t="0"/>
          <a:stretch/>
        </p:blipFill>
        <p:spPr>
          <a:xfrm>
            <a:off x="3882736" y="2714550"/>
            <a:ext cx="5261264" cy="2428950"/>
          </a:xfrm>
          <a:prstGeom prst="rect">
            <a:avLst/>
          </a:prstGeom>
          <a:noFill/>
          <a:ln>
            <a:noFill/>
          </a:ln>
        </p:spPr>
      </p:pic>
      <p:sp>
        <p:nvSpPr>
          <p:cNvPr id="338" name="Google Shape;338;p14"/>
          <p:cNvSpPr txBox="1"/>
          <p:nvPr/>
        </p:nvSpPr>
        <p:spPr>
          <a:xfrm>
            <a:off x="874353" y="2645110"/>
            <a:ext cx="2812500" cy="189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Risk factors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Patient-related (low ejection fraction, diabetes, age)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Type of ACS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Lesion characteristics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Stent thrombogenicity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4"/>
          <p:cNvSpPr txBox="1"/>
          <p:nvPr/>
        </p:nvSpPr>
        <p:spPr>
          <a:xfrm>
            <a:off x="5382491" y="1028567"/>
            <a:ext cx="2812500" cy="14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May occur at various time frames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1" i="0" lang="en-US" sz="1300" u="none" cap="none" strike="noStrike">
                <a:solidFill>
                  <a:srgbClr val="000000"/>
                </a:solidFill>
                <a:latin typeface="Raleway"/>
                <a:ea typeface="Raleway"/>
                <a:cs typeface="Raleway"/>
                <a:sym typeface="Raleway"/>
              </a:rPr>
              <a:t>Acute (&lt; 24 hours)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1" i="0" lang="en-US" sz="1300" u="none" cap="none" strike="noStrike">
                <a:solidFill>
                  <a:srgbClr val="000000"/>
                </a:solidFill>
                <a:latin typeface="Raleway"/>
                <a:ea typeface="Raleway"/>
                <a:cs typeface="Raleway"/>
                <a:sym typeface="Raleway"/>
              </a:rPr>
              <a:t>Subacute (&lt; 30 days)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Late (&gt; 30 days)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300"/>
              <a:buFont typeface="Arial"/>
              <a:buChar char="•"/>
            </a:pPr>
            <a:r>
              <a:rPr b="0" i="0" lang="en-US" sz="1300" u="none" cap="none" strike="noStrike">
                <a:solidFill>
                  <a:srgbClr val="000000"/>
                </a:solidFill>
                <a:latin typeface="Raleway"/>
                <a:ea typeface="Raleway"/>
                <a:cs typeface="Raleway"/>
                <a:sym typeface="Raleway"/>
              </a:rPr>
              <a:t>Very late (&gt; 12 months)</a:t>
            </a:r>
            <a:endParaRPr b="0" i="0" sz="1400" u="none" cap="none" strike="noStrike">
              <a:solidFill>
                <a:srgbClr val="000000"/>
              </a:solidFill>
              <a:latin typeface="Arial"/>
              <a:ea typeface="Arial"/>
              <a:cs typeface="Arial"/>
              <a:sym typeface="Arial"/>
            </a:endParaRPr>
          </a:p>
        </p:txBody>
      </p:sp>
      <p:sp>
        <p:nvSpPr>
          <p:cNvPr id="340" name="Google Shape;340;p14"/>
          <p:cNvSpPr txBox="1"/>
          <p:nvPr/>
        </p:nvSpPr>
        <p:spPr>
          <a:xfrm>
            <a:off x="874361" y="1570498"/>
            <a:ext cx="3318300" cy="523200"/>
          </a:xfrm>
          <a:prstGeom prst="rect">
            <a:avLst/>
          </a:prstGeom>
          <a:noFill/>
          <a:ln cap="flat" cmpd="sng" w="9525">
            <a:solidFill>
              <a:srgbClr val="53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537F7F"/>
                </a:solidFill>
                <a:latin typeface="Raleway"/>
                <a:ea typeface="Raleway"/>
                <a:cs typeface="Raleway"/>
                <a:sym typeface="Raleway"/>
              </a:rPr>
              <a:t>Stent thrombosis mortality rates range from 20-45%</a:t>
            </a:r>
            <a:endParaRPr b="0" i="0" sz="1400" u="none" cap="none" strike="noStrike">
              <a:solidFill>
                <a:srgbClr val="000000"/>
              </a:solidFill>
              <a:latin typeface="Arial"/>
              <a:ea typeface="Arial"/>
              <a:cs typeface="Arial"/>
              <a:sym typeface="Arial"/>
            </a:endParaRPr>
          </a:p>
        </p:txBody>
      </p:sp>
      <p:sp>
        <p:nvSpPr>
          <p:cNvPr id="341" name="Google Shape;341;p14"/>
          <p:cNvSpPr txBox="1"/>
          <p:nvPr/>
        </p:nvSpPr>
        <p:spPr>
          <a:xfrm>
            <a:off x="685875" y="4749796"/>
            <a:ext cx="3844484" cy="30777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000000"/>
              </a:buClr>
              <a:buSzPts val="700"/>
              <a:buFont typeface="Raleway"/>
              <a:buAutoNum type="arabicPeriod"/>
            </a:pPr>
            <a:r>
              <a:rPr b="0" i="0" lang="en-US" sz="700" u="none" cap="none" strike="noStrike">
                <a:solidFill>
                  <a:srgbClr val="000000"/>
                </a:solidFill>
                <a:latin typeface="Raleway"/>
                <a:ea typeface="Raleway"/>
                <a:cs typeface="Raleway"/>
                <a:sym typeface="Raleway"/>
              </a:rPr>
              <a:t>Reejhsinghani R et al. Vasc Health Risk Manag. 2015. </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700"/>
              <a:buFont typeface="Raleway"/>
              <a:buAutoNum type="arabicPeriod"/>
            </a:pPr>
            <a:r>
              <a:rPr b="0" i="0" lang="en-US" sz="700" u="none" cap="none" strike="noStrike">
                <a:solidFill>
                  <a:srgbClr val="000000"/>
                </a:solidFill>
                <a:latin typeface="Raleway"/>
                <a:ea typeface="Raleway"/>
                <a:cs typeface="Raleway"/>
                <a:sym typeface="Raleway"/>
              </a:rPr>
              <a:t>Luscher et al. Circulation. Feb 2007.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5"/>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Evolution of PCI</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7" name="Google Shape;347;p15"/>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Canfield et al. J Pers Med. Dec 2018;</a:t>
            </a:r>
            <a:endParaRPr b="0" i="0" sz="1400" u="none" cap="none" strike="noStrike">
              <a:solidFill>
                <a:srgbClr val="000000"/>
              </a:solidFill>
              <a:latin typeface="Raleway"/>
              <a:ea typeface="Raleway"/>
              <a:cs typeface="Raleway"/>
              <a:sym typeface="Raleway"/>
            </a:endParaRPr>
          </a:p>
        </p:txBody>
      </p:sp>
      <p:grpSp>
        <p:nvGrpSpPr>
          <p:cNvPr id="348" name="Google Shape;348;p15"/>
          <p:cNvGrpSpPr/>
          <p:nvPr/>
        </p:nvGrpSpPr>
        <p:grpSpPr>
          <a:xfrm>
            <a:off x="1470167" y="1042780"/>
            <a:ext cx="6454196" cy="1521778"/>
            <a:chOff x="5778536" y="3183751"/>
            <a:chExt cx="1203561" cy="303070"/>
          </a:xfrm>
        </p:grpSpPr>
        <p:sp>
          <p:nvSpPr>
            <p:cNvPr id="349" name="Google Shape;349;p15"/>
            <p:cNvSpPr/>
            <p:nvPr/>
          </p:nvSpPr>
          <p:spPr>
            <a:xfrm>
              <a:off x="6866007" y="3457539"/>
              <a:ext cx="116090" cy="12876"/>
            </a:xfrm>
            <a:custGeom>
              <a:rect b="b" l="l" r="r" t="t"/>
              <a:pathLst>
                <a:path extrusionOk="0" h="186" w="1677">
                  <a:moveTo>
                    <a:pt x="1" y="0"/>
                  </a:moveTo>
                  <a:cubicBezTo>
                    <a:pt x="13" y="25"/>
                    <a:pt x="13" y="62"/>
                    <a:pt x="13" y="87"/>
                  </a:cubicBezTo>
                  <a:cubicBezTo>
                    <a:pt x="13" y="124"/>
                    <a:pt x="13" y="148"/>
                    <a:pt x="1" y="185"/>
                  </a:cubicBezTo>
                  <a:lnTo>
                    <a:pt x="1677" y="185"/>
                  </a:lnTo>
                  <a:lnTo>
                    <a:pt x="1677" y="0"/>
                  </a:ln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5"/>
            <p:cNvSpPr/>
            <p:nvPr/>
          </p:nvSpPr>
          <p:spPr>
            <a:xfrm>
              <a:off x="5943156" y="3457539"/>
              <a:ext cx="263609" cy="11976"/>
            </a:xfrm>
            <a:custGeom>
              <a:rect b="b" l="l" r="r" t="t"/>
              <a:pathLst>
                <a:path extrusionOk="0" h="173" w="3808">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5"/>
            <p:cNvSpPr/>
            <p:nvPr/>
          </p:nvSpPr>
          <p:spPr>
            <a:xfrm>
              <a:off x="6558090" y="3457539"/>
              <a:ext cx="261947" cy="11976"/>
            </a:xfrm>
            <a:custGeom>
              <a:rect b="b" l="l" r="r" t="t"/>
              <a:pathLst>
                <a:path extrusionOk="0" h="173" w="3784">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5"/>
            <p:cNvSpPr/>
            <p:nvPr/>
          </p:nvSpPr>
          <p:spPr>
            <a:xfrm>
              <a:off x="5778536" y="3457539"/>
              <a:ext cx="119482" cy="11976"/>
            </a:xfrm>
            <a:custGeom>
              <a:rect b="b" l="l" r="r" t="t"/>
              <a:pathLst>
                <a:path extrusionOk="0" h="173" w="1726">
                  <a:moveTo>
                    <a:pt x="0" y="0"/>
                  </a:moveTo>
                  <a:lnTo>
                    <a:pt x="0" y="173"/>
                  </a:lnTo>
                  <a:lnTo>
                    <a:pt x="1725" y="173"/>
                  </a:lnTo>
                  <a:cubicBezTo>
                    <a:pt x="1713" y="148"/>
                    <a:pt x="1713" y="111"/>
                    <a:pt x="1713" y="74"/>
                  </a:cubicBezTo>
                  <a:cubicBezTo>
                    <a:pt x="1713" y="50"/>
                    <a:pt x="1713" y="25"/>
                    <a:pt x="1725"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5"/>
            <p:cNvSpPr/>
            <p:nvPr/>
          </p:nvSpPr>
          <p:spPr>
            <a:xfrm>
              <a:off x="6251904" y="3457539"/>
              <a:ext cx="261047" cy="11976"/>
            </a:xfrm>
            <a:custGeom>
              <a:rect b="b" l="l" r="r" t="t"/>
              <a:pathLst>
                <a:path extrusionOk="0" h="173" w="3771">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5"/>
            <p:cNvSpPr/>
            <p:nvPr/>
          </p:nvSpPr>
          <p:spPr>
            <a:xfrm>
              <a:off x="5827133" y="3187143"/>
              <a:ext cx="194522" cy="252533"/>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5"/>
            <p:cNvSpPr/>
            <p:nvPr/>
          </p:nvSpPr>
          <p:spPr>
            <a:xfrm>
              <a:off x="6132489" y="3183751"/>
              <a:ext cx="197084" cy="255925"/>
            </a:xfrm>
            <a:custGeom>
              <a:rect b="b" l="l" r="r" t="t"/>
              <a:pathLst>
                <a:path extrusionOk="0" h="3697" w="2847">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5"/>
            <p:cNvSpPr/>
            <p:nvPr/>
          </p:nvSpPr>
          <p:spPr>
            <a:xfrm>
              <a:off x="6441237" y="3187143"/>
              <a:ext cx="195145" cy="252533"/>
            </a:xfrm>
            <a:custGeom>
              <a:rect b="b" l="l" r="r" t="t"/>
              <a:pathLst>
                <a:path extrusionOk="0" h="3648" w="2819">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5"/>
            <p:cNvSpPr/>
            <p:nvPr/>
          </p:nvSpPr>
          <p:spPr>
            <a:xfrm>
              <a:off x="6749154" y="3187143"/>
              <a:ext cx="194591" cy="252533"/>
            </a:xfrm>
            <a:custGeom>
              <a:rect b="b" l="l" r="r" t="t"/>
              <a:pathLst>
                <a:path extrusionOk="0" h="3648" w="2811">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5"/>
            <p:cNvSpPr/>
            <p:nvPr/>
          </p:nvSpPr>
          <p:spPr>
            <a:xfrm>
              <a:off x="5904735" y="3450824"/>
              <a:ext cx="27967" cy="23813"/>
            </a:xfrm>
            <a:custGeom>
              <a:rect b="b" l="l" r="r" t="t"/>
              <a:pathLst>
                <a:path extrusionOk="0" h="344" w="404">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5897051" y="3439610"/>
              <a:ext cx="47834" cy="47211"/>
            </a:xfrm>
            <a:custGeom>
              <a:rect b="b" l="l" r="r" t="t"/>
              <a:pathLst>
                <a:path extrusionOk="0" h="682" w="691">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5"/>
            <p:cNvSpPr/>
            <p:nvPr/>
          </p:nvSpPr>
          <p:spPr>
            <a:xfrm>
              <a:off x="6212929" y="3450686"/>
              <a:ext cx="28521" cy="24021"/>
            </a:xfrm>
            <a:custGeom>
              <a:rect b="b" l="l" r="r" t="t"/>
              <a:pathLst>
                <a:path extrusionOk="0" h="347" w="412">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5"/>
            <p:cNvSpPr/>
            <p:nvPr/>
          </p:nvSpPr>
          <p:spPr>
            <a:xfrm>
              <a:off x="6204968" y="3439610"/>
              <a:ext cx="47834" cy="47211"/>
            </a:xfrm>
            <a:custGeom>
              <a:rect b="b" l="l" r="r" t="t"/>
              <a:pathLst>
                <a:path extrusionOk="0" h="682" w="691">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5"/>
            <p:cNvSpPr/>
            <p:nvPr/>
          </p:nvSpPr>
          <p:spPr>
            <a:xfrm>
              <a:off x="6519739" y="3450824"/>
              <a:ext cx="27967" cy="23813"/>
            </a:xfrm>
            <a:custGeom>
              <a:rect b="b" l="l" r="r" t="t"/>
              <a:pathLst>
                <a:path extrusionOk="0" h="344" w="404">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5"/>
            <p:cNvSpPr/>
            <p:nvPr/>
          </p:nvSpPr>
          <p:spPr>
            <a:xfrm>
              <a:off x="6512055" y="3439610"/>
              <a:ext cx="47834" cy="47211"/>
            </a:xfrm>
            <a:custGeom>
              <a:rect b="b" l="l" r="r" t="t"/>
              <a:pathLst>
                <a:path extrusionOk="0" h="682" w="691">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5"/>
            <p:cNvSpPr/>
            <p:nvPr/>
          </p:nvSpPr>
          <p:spPr>
            <a:xfrm>
              <a:off x="6827656" y="3450824"/>
              <a:ext cx="27967" cy="23813"/>
            </a:xfrm>
            <a:custGeom>
              <a:rect b="b" l="l" r="r" t="t"/>
              <a:pathLst>
                <a:path extrusionOk="0" h="344" w="404">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5"/>
            <p:cNvSpPr/>
            <p:nvPr/>
          </p:nvSpPr>
          <p:spPr>
            <a:xfrm>
              <a:off x="6819141" y="3439610"/>
              <a:ext cx="47834" cy="47211"/>
            </a:xfrm>
            <a:custGeom>
              <a:rect b="b" l="l" r="r" t="t"/>
              <a:pathLst>
                <a:path extrusionOk="0" h="682" w="691">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15"/>
          <p:cNvSpPr txBox="1"/>
          <p:nvPr/>
        </p:nvSpPr>
        <p:spPr>
          <a:xfrm>
            <a:off x="1864417" y="1353234"/>
            <a:ext cx="77585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aleway"/>
                <a:ea typeface="Raleway"/>
                <a:cs typeface="Raleway"/>
                <a:sym typeface="Raleway"/>
              </a:rPr>
              <a:t>1987</a:t>
            </a:r>
            <a:endParaRPr b="0" i="0" sz="1400" u="none" cap="none" strike="noStrike">
              <a:solidFill>
                <a:srgbClr val="000000"/>
              </a:solidFill>
              <a:latin typeface="Arial"/>
              <a:ea typeface="Arial"/>
              <a:cs typeface="Arial"/>
              <a:sym typeface="Arial"/>
            </a:endParaRPr>
          </a:p>
        </p:txBody>
      </p:sp>
      <p:sp>
        <p:nvSpPr>
          <p:cNvPr id="367" name="Google Shape;367;p15"/>
          <p:cNvSpPr txBox="1"/>
          <p:nvPr/>
        </p:nvSpPr>
        <p:spPr>
          <a:xfrm>
            <a:off x="3527846" y="1331813"/>
            <a:ext cx="77585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aleway"/>
                <a:ea typeface="Raleway"/>
                <a:cs typeface="Raleway"/>
                <a:sym typeface="Raleway"/>
              </a:rPr>
              <a:t>2002	</a:t>
            </a:r>
            <a:endParaRPr b="0" i="0" sz="1400" u="none" cap="none" strike="noStrike">
              <a:solidFill>
                <a:srgbClr val="000000"/>
              </a:solidFill>
              <a:latin typeface="Arial"/>
              <a:ea typeface="Arial"/>
              <a:cs typeface="Arial"/>
              <a:sym typeface="Arial"/>
            </a:endParaRPr>
          </a:p>
        </p:txBody>
      </p:sp>
      <p:sp>
        <p:nvSpPr>
          <p:cNvPr id="368" name="Google Shape;368;p15"/>
          <p:cNvSpPr txBox="1"/>
          <p:nvPr/>
        </p:nvSpPr>
        <p:spPr>
          <a:xfrm>
            <a:off x="5134615" y="1353234"/>
            <a:ext cx="83110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aleway"/>
                <a:ea typeface="Raleway"/>
                <a:cs typeface="Raleway"/>
                <a:sym typeface="Raleway"/>
              </a:rPr>
              <a:t>2008</a:t>
            </a:r>
            <a:endParaRPr b="0" i="0" sz="1400" u="none" cap="none" strike="noStrike">
              <a:solidFill>
                <a:srgbClr val="000000"/>
              </a:solidFill>
              <a:latin typeface="Arial"/>
              <a:ea typeface="Arial"/>
              <a:cs typeface="Arial"/>
              <a:sym typeface="Arial"/>
            </a:endParaRPr>
          </a:p>
        </p:txBody>
      </p:sp>
      <p:sp>
        <p:nvSpPr>
          <p:cNvPr id="369" name="Google Shape;369;p15"/>
          <p:cNvSpPr txBox="1"/>
          <p:nvPr/>
        </p:nvSpPr>
        <p:spPr>
          <a:xfrm>
            <a:off x="6837240" y="1331813"/>
            <a:ext cx="77585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aleway"/>
                <a:ea typeface="Raleway"/>
                <a:cs typeface="Raleway"/>
                <a:sym typeface="Raleway"/>
              </a:rPr>
              <a:t>2015</a:t>
            </a:r>
            <a:endParaRPr b="0" i="0" sz="1400" u="none" cap="none" strike="noStrike">
              <a:solidFill>
                <a:srgbClr val="000000"/>
              </a:solidFill>
              <a:latin typeface="Arial"/>
              <a:ea typeface="Arial"/>
              <a:cs typeface="Arial"/>
              <a:sym typeface="Arial"/>
            </a:endParaRPr>
          </a:p>
        </p:txBody>
      </p:sp>
      <p:sp>
        <p:nvSpPr>
          <p:cNvPr id="370" name="Google Shape;370;p15"/>
          <p:cNvSpPr txBox="1"/>
          <p:nvPr/>
        </p:nvSpPr>
        <p:spPr>
          <a:xfrm>
            <a:off x="1648921" y="2654250"/>
            <a:ext cx="1170102"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1</a:t>
            </a:r>
            <a:r>
              <a:rPr b="0" baseline="30000" i="0" lang="en-US" sz="1400" u="none" cap="none" strike="noStrike">
                <a:solidFill>
                  <a:srgbClr val="000000"/>
                </a:solidFill>
                <a:latin typeface="Raleway"/>
                <a:ea typeface="Raleway"/>
                <a:cs typeface="Raleway"/>
                <a:sym typeface="Raleway"/>
              </a:rPr>
              <a:t>st</a:t>
            </a:r>
            <a:r>
              <a:rPr b="0" i="0" lang="en-US" sz="1400" u="none" cap="none" strike="noStrike">
                <a:solidFill>
                  <a:srgbClr val="000000"/>
                </a:solidFill>
                <a:latin typeface="Raleway"/>
                <a:ea typeface="Raleway"/>
                <a:cs typeface="Raleway"/>
                <a:sym typeface="Raleway"/>
              </a:rPr>
              <a:t> generation bare metal stent</a:t>
            </a:r>
            <a:endParaRPr b="0" i="0" sz="1400" u="none" cap="none" strike="noStrike">
              <a:solidFill>
                <a:srgbClr val="000000"/>
              </a:solidFill>
              <a:latin typeface="Arial"/>
              <a:ea typeface="Arial"/>
              <a:cs typeface="Arial"/>
              <a:sym typeface="Arial"/>
            </a:endParaRPr>
          </a:p>
        </p:txBody>
      </p:sp>
      <p:sp>
        <p:nvSpPr>
          <p:cNvPr id="371" name="Google Shape;371;p15"/>
          <p:cNvSpPr txBox="1"/>
          <p:nvPr/>
        </p:nvSpPr>
        <p:spPr>
          <a:xfrm>
            <a:off x="3240187" y="2654249"/>
            <a:ext cx="127184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1</a:t>
            </a:r>
            <a:r>
              <a:rPr b="0" baseline="30000" i="0" lang="en-US" sz="1400" u="none" cap="none" strike="noStrike">
                <a:solidFill>
                  <a:srgbClr val="000000"/>
                </a:solidFill>
                <a:latin typeface="Raleway"/>
                <a:ea typeface="Raleway"/>
                <a:cs typeface="Raleway"/>
                <a:sym typeface="Raleway"/>
              </a:rPr>
              <a:t>st</a:t>
            </a:r>
            <a:r>
              <a:rPr b="0" i="0" lang="en-US" sz="1400" u="none" cap="none" strike="noStrike">
                <a:solidFill>
                  <a:srgbClr val="000000"/>
                </a:solidFill>
                <a:latin typeface="Raleway"/>
                <a:ea typeface="Raleway"/>
                <a:cs typeface="Raleway"/>
                <a:sym typeface="Raleway"/>
              </a:rPr>
              <a:t> generation drug eluting stent</a:t>
            </a:r>
            <a:endParaRPr b="0" i="0" sz="1400" u="none" cap="none" strike="noStrike">
              <a:solidFill>
                <a:srgbClr val="000000"/>
              </a:solidFill>
              <a:latin typeface="Arial"/>
              <a:ea typeface="Arial"/>
              <a:cs typeface="Arial"/>
              <a:sym typeface="Arial"/>
            </a:endParaRPr>
          </a:p>
        </p:txBody>
      </p:sp>
      <p:sp>
        <p:nvSpPr>
          <p:cNvPr id="372" name="Google Shape;372;p15"/>
          <p:cNvSpPr txBox="1"/>
          <p:nvPr/>
        </p:nvSpPr>
        <p:spPr>
          <a:xfrm>
            <a:off x="4896059" y="2654248"/>
            <a:ext cx="127184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2</a:t>
            </a:r>
            <a:r>
              <a:rPr b="0" baseline="30000" i="0" lang="en-US" sz="1400" u="none" cap="none" strike="noStrike">
                <a:solidFill>
                  <a:srgbClr val="000000"/>
                </a:solidFill>
                <a:latin typeface="Raleway"/>
                <a:ea typeface="Raleway"/>
                <a:cs typeface="Raleway"/>
                <a:sym typeface="Raleway"/>
              </a:rPr>
              <a:t>nd</a:t>
            </a:r>
            <a:r>
              <a:rPr b="0" i="0" lang="en-US" sz="1400" u="none" cap="none" strike="noStrike">
                <a:solidFill>
                  <a:srgbClr val="000000"/>
                </a:solidFill>
                <a:latin typeface="Raleway"/>
                <a:ea typeface="Raleway"/>
                <a:cs typeface="Raleway"/>
                <a:sym typeface="Raleway"/>
              </a:rPr>
              <a:t>  generation drug eluting stent</a:t>
            </a:r>
            <a:endParaRPr b="0" i="0" sz="1400" u="none" cap="none" strike="noStrike">
              <a:solidFill>
                <a:srgbClr val="000000"/>
              </a:solidFill>
              <a:latin typeface="Arial"/>
              <a:ea typeface="Arial"/>
              <a:cs typeface="Arial"/>
              <a:sym typeface="Arial"/>
            </a:endParaRPr>
          </a:p>
        </p:txBody>
      </p:sp>
      <p:sp>
        <p:nvSpPr>
          <p:cNvPr id="373" name="Google Shape;373;p15"/>
          <p:cNvSpPr txBox="1"/>
          <p:nvPr/>
        </p:nvSpPr>
        <p:spPr>
          <a:xfrm>
            <a:off x="6535225" y="2654247"/>
            <a:ext cx="1271848"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3</a:t>
            </a:r>
            <a:r>
              <a:rPr b="0" baseline="30000" i="0" lang="en-US" sz="1400" u="none" cap="none" strike="noStrike">
                <a:solidFill>
                  <a:srgbClr val="000000"/>
                </a:solidFill>
                <a:latin typeface="Raleway"/>
                <a:ea typeface="Raleway"/>
                <a:cs typeface="Raleway"/>
                <a:sym typeface="Raleway"/>
              </a:rPr>
              <a:t>rd</a:t>
            </a:r>
            <a:r>
              <a:rPr b="0" i="0" lang="en-US" sz="1400" u="none" cap="none" strike="noStrike">
                <a:solidFill>
                  <a:srgbClr val="000000"/>
                </a:solidFill>
                <a:latin typeface="Raleway"/>
                <a:ea typeface="Raleway"/>
                <a:cs typeface="Raleway"/>
                <a:sym typeface="Raleway"/>
              </a:rPr>
              <a:t>  generation drug eluting stent</a:t>
            </a:r>
            <a:endParaRPr b="0" i="0" sz="1400" u="none" cap="none" strike="noStrike">
              <a:solidFill>
                <a:srgbClr val="000000"/>
              </a:solidFill>
              <a:latin typeface="Arial"/>
              <a:ea typeface="Arial"/>
              <a:cs typeface="Arial"/>
              <a:sym typeface="Arial"/>
            </a:endParaRPr>
          </a:p>
        </p:txBody>
      </p:sp>
      <p:sp>
        <p:nvSpPr>
          <p:cNvPr id="374" name="Google Shape;374;p15"/>
          <p:cNvSpPr txBox="1"/>
          <p:nvPr/>
        </p:nvSpPr>
        <p:spPr>
          <a:xfrm>
            <a:off x="1470169" y="3697414"/>
            <a:ext cx="1456504"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0000"/>
                </a:solidFill>
                <a:latin typeface="Raleway"/>
                <a:ea typeface="Raleway"/>
                <a:cs typeface="Raleway"/>
                <a:sym typeface="Raleway"/>
              </a:rPr>
              <a:t>Increased risk stent restenosis from inflammation</a:t>
            </a:r>
            <a:endParaRPr b="0" i="0" sz="1400" u="none" cap="none" strike="noStrike">
              <a:solidFill>
                <a:srgbClr val="000000"/>
              </a:solidFill>
              <a:latin typeface="Arial"/>
              <a:ea typeface="Arial"/>
              <a:cs typeface="Arial"/>
              <a:sym typeface="Arial"/>
            </a:endParaRPr>
          </a:p>
        </p:txBody>
      </p:sp>
      <p:sp>
        <p:nvSpPr>
          <p:cNvPr id="375" name="Google Shape;375;p15"/>
          <p:cNvSpPr txBox="1"/>
          <p:nvPr/>
        </p:nvSpPr>
        <p:spPr>
          <a:xfrm>
            <a:off x="3147859" y="3697414"/>
            <a:ext cx="145650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0000"/>
                </a:solidFill>
                <a:latin typeface="Raleway"/>
                <a:ea typeface="Raleway"/>
                <a:cs typeface="Raleway"/>
                <a:sym typeface="Raleway"/>
              </a:rPr>
              <a:t>Impaired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0000"/>
                </a:solidFill>
                <a:latin typeface="Raleway"/>
                <a:ea typeface="Raleway"/>
                <a:cs typeface="Raleway"/>
                <a:sym typeface="Raleway"/>
              </a:rPr>
              <a:t>reendothilialization with higher late thrombosis</a:t>
            </a:r>
            <a:endParaRPr b="0" i="0" sz="1400" u="none" cap="none" strike="noStrike">
              <a:solidFill>
                <a:srgbClr val="000000"/>
              </a:solidFill>
              <a:latin typeface="Arial"/>
              <a:ea typeface="Arial"/>
              <a:cs typeface="Arial"/>
              <a:sym typeface="Arial"/>
            </a:endParaRPr>
          </a:p>
        </p:txBody>
      </p:sp>
      <p:sp>
        <p:nvSpPr>
          <p:cNvPr id="376" name="Google Shape;376;p15"/>
          <p:cNvSpPr txBox="1"/>
          <p:nvPr/>
        </p:nvSpPr>
        <p:spPr>
          <a:xfrm>
            <a:off x="4803731" y="3695832"/>
            <a:ext cx="145650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0000"/>
                </a:solidFill>
                <a:latin typeface="Raleway"/>
                <a:ea typeface="Raleway"/>
                <a:cs typeface="Raleway"/>
                <a:sym typeface="Raleway"/>
              </a:rPr>
              <a:t>Lower rates of thrombosis but caused polymer hypersensitivity</a:t>
            </a:r>
            <a:endParaRPr b="0" i="0" sz="1400" u="none" cap="none" strike="noStrike">
              <a:solidFill>
                <a:srgbClr val="000000"/>
              </a:solidFill>
              <a:latin typeface="Arial"/>
              <a:ea typeface="Arial"/>
              <a:cs typeface="Arial"/>
              <a:sym typeface="Arial"/>
            </a:endParaRPr>
          </a:p>
        </p:txBody>
      </p:sp>
      <p:sp>
        <p:nvSpPr>
          <p:cNvPr id="377" name="Google Shape;377;p15"/>
          <p:cNvSpPr txBox="1"/>
          <p:nvPr/>
        </p:nvSpPr>
        <p:spPr>
          <a:xfrm>
            <a:off x="6463082" y="3695832"/>
            <a:ext cx="145650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0000"/>
                </a:solidFill>
                <a:latin typeface="Raleway"/>
                <a:ea typeface="Raleway"/>
                <a:cs typeface="Raleway"/>
                <a:sym typeface="Raleway"/>
              </a:rPr>
              <a:t>Decreased hypersensitivity but diminished late vessel healing</a:t>
            </a:r>
            <a:endParaRPr b="0" i="0" sz="1400" u="none" cap="none" strike="noStrike">
              <a:solidFill>
                <a:srgbClr val="000000"/>
              </a:solidFill>
              <a:latin typeface="Arial"/>
              <a:ea typeface="Arial"/>
              <a:cs typeface="Arial"/>
              <a:sym typeface="Arial"/>
            </a:endParaRPr>
          </a:p>
        </p:txBody>
      </p:sp>
      <p:sp>
        <p:nvSpPr>
          <p:cNvPr id="378" name="Google Shape;378;p15"/>
          <p:cNvSpPr txBox="1"/>
          <p:nvPr/>
        </p:nvSpPr>
        <p:spPr>
          <a:xfrm>
            <a:off x="4002375" y="4541588"/>
            <a:ext cx="199524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424242"/>
                </a:solidFill>
                <a:latin typeface="Raleway"/>
                <a:ea typeface="Raleway"/>
                <a:cs typeface="Raleway"/>
                <a:sym typeface="Raleway"/>
              </a:rPr>
              <a:t>4</a:t>
            </a:r>
            <a:r>
              <a:rPr b="0" baseline="30000" i="0" lang="en-US" sz="1400" u="none" cap="none" strike="noStrike">
                <a:solidFill>
                  <a:srgbClr val="424242"/>
                </a:solidFill>
                <a:latin typeface="Raleway"/>
                <a:ea typeface="Raleway"/>
                <a:cs typeface="Raleway"/>
                <a:sym typeface="Raleway"/>
              </a:rPr>
              <a:t>th</a:t>
            </a:r>
            <a:r>
              <a:rPr b="0" i="0" lang="en-US" sz="1400" u="none" cap="none" strike="noStrike">
                <a:solidFill>
                  <a:srgbClr val="424242"/>
                </a:solidFill>
                <a:latin typeface="Raleway"/>
                <a:ea typeface="Raleway"/>
                <a:cs typeface="Raleway"/>
                <a:sym typeface="Raleway"/>
              </a:rPr>
              <a:t> generation?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2016 ACC/AHA Update</a:t>
            </a:r>
            <a:endParaRPr b="0" i="0" sz="3400" u="none" cap="none" strike="noStrike">
              <a:solidFill>
                <a:srgbClr val="000000"/>
              </a:solidFill>
              <a:latin typeface="Arial"/>
              <a:ea typeface="Arial"/>
              <a:cs typeface="Arial"/>
              <a:sym typeface="Arial"/>
            </a:endParaRPr>
          </a:p>
        </p:txBody>
      </p:sp>
      <p:sp>
        <p:nvSpPr>
          <p:cNvPr id="384" name="Google Shape;384;p16"/>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Levine et al. J Am Coll Cardiol. Sep 2016. </a:t>
            </a:r>
            <a:endParaRPr b="0" i="0" sz="1400" u="none" cap="none" strike="noStrike">
              <a:solidFill>
                <a:srgbClr val="000000"/>
              </a:solidFill>
              <a:latin typeface="Raleway"/>
              <a:ea typeface="Raleway"/>
              <a:cs typeface="Raleway"/>
              <a:sym typeface="Raleway"/>
            </a:endParaRPr>
          </a:p>
        </p:txBody>
      </p:sp>
      <p:grpSp>
        <p:nvGrpSpPr>
          <p:cNvPr id="385" name="Google Shape;385;p16"/>
          <p:cNvGrpSpPr/>
          <p:nvPr/>
        </p:nvGrpSpPr>
        <p:grpSpPr>
          <a:xfrm>
            <a:off x="1238751" y="986129"/>
            <a:ext cx="6666497" cy="3699647"/>
            <a:chOff x="-158826" y="124"/>
            <a:chExt cx="6666497" cy="3699647"/>
          </a:xfrm>
        </p:grpSpPr>
        <p:cxnSp>
          <p:nvCxnSpPr>
            <p:cNvPr id="386" name="Google Shape;386;p16"/>
            <p:cNvCxnSpPr/>
            <p:nvPr/>
          </p:nvCxnSpPr>
          <p:spPr>
            <a:xfrm>
              <a:off x="158826" y="3699771"/>
              <a:ext cx="6348845" cy="0"/>
            </a:xfrm>
            <a:prstGeom prst="straightConnector1">
              <a:avLst/>
            </a:prstGeom>
            <a:noFill/>
            <a:ln cap="flat" cmpd="sng" w="25400">
              <a:solidFill>
                <a:srgbClr val="A0AEAE"/>
              </a:solidFill>
              <a:prstDash val="solid"/>
              <a:round/>
              <a:headEnd len="sm" w="sm" type="none"/>
              <a:tailEnd len="sm" w="sm" type="none"/>
            </a:ln>
          </p:spPr>
        </p:cxnSp>
        <p:cxnSp>
          <p:nvCxnSpPr>
            <p:cNvPr id="387" name="Google Shape;387;p16"/>
            <p:cNvCxnSpPr/>
            <p:nvPr/>
          </p:nvCxnSpPr>
          <p:spPr>
            <a:xfrm>
              <a:off x="158826" y="2446665"/>
              <a:ext cx="6348845" cy="0"/>
            </a:xfrm>
            <a:prstGeom prst="straightConnector1">
              <a:avLst/>
            </a:prstGeom>
            <a:noFill/>
            <a:ln cap="flat" cmpd="sng" w="25400">
              <a:solidFill>
                <a:srgbClr val="A0AEAE"/>
              </a:solidFill>
              <a:prstDash val="solid"/>
              <a:round/>
              <a:headEnd len="sm" w="sm" type="none"/>
              <a:tailEnd len="sm" w="sm" type="none"/>
            </a:ln>
          </p:spPr>
        </p:cxnSp>
        <p:cxnSp>
          <p:nvCxnSpPr>
            <p:cNvPr id="388" name="Google Shape;388;p16"/>
            <p:cNvCxnSpPr/>
            <p:nvPr/>
          </p:nvCxnSpPr>
          <p:spPr>
            <a:xfrm>
              <a:off x="158826" y="1193559"/>
              <a:ext cx="6348845" cy="0"/>
            </a:xfrm>
            <a:prstGeom prst="straightConnector1">
              <a:avLst/>
            </a:prstGeom>
            <a:noFill/>
            <a:ln cap="flat" cmpd="sng" w="25400">
              <a:solidFill>
                <a:srgbClr val="A0AEAE"/>
              </a:solidFill>
              <a:prstDash val="solid"/>
              <a:round/>
              <a:headEnd len="sm" w="sm" type="none"/>
              <a:tailEnd len="sm" w="sm" type="none"/>
            </a:ln>
          </p:spPr>
        </p:cxnSp>
        <p:sp>
          <p:nvSpPr>
            <p:cNvPr id="389" name="Google Shape;389;p16"/>
            <p:cNvSpPr/>
            <p:nvPr/>
          </p:nvSpPr>
          <p:spPr>
            <a:xfrm>
              <a:off x="2266960" y="124"/>
              <a:ext cx="3783275"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6"/>
            <p:cNvSpPr txBox="1"/>
            <p:nvPr/>
          </p:nvSpPr>
          <p:spPr>
            <a:xfrm>
              <a:off x="2266960" y="124"/>
              <a:ext cx="3783275"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P2Y12 inhibitor therapy should be given for at least 12 months after BMS or DES implantation</a:t>
              </a:r>
              <a:endParaRPr b="0" i="0" sz="1600" u="none" cap="none" strike="noStrike">
                <a:solidFill>
                  <a:srgbClr val="424242"/>
                </a:solidFill>
                <a:latin typeface="Raleway"/>
                <a:ea typeface="Raleway"/>
                <a:cs typeface="Raleway"/>
                <a:sym typeface="Raleway"/>
              </a:endParaRPr>
            </a:p>
          </p:txBody>
        </p:sp>
        <p:sp>
          <p:nvSpPr>
            <p:cNvPr id="391" name="Google Shape;391;p16"/>
            <p:cNvSpPr/>
            <p:nvPr/>
          </p:nvSpPr>
          <p:spPr>
            <a:xfrm>
              <a:off x="-158826" y="124"/>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6"/>
            <p:cNvSpPr txBox="1"/>
            <p:nvPr/>
          </p:nvSpPr>
          <p:spPr>
            <a:xfrm>
              <a:off x="-100557" y="58393"/>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How long should DAPT be continued for? </a:t>
              </a:r>
              <a:endParaRPr b="0" i="0" sz="1400" u="none" cap="none" strike="noStrike">
                <a:solidFill>
                  <a:srgbClr val="000000"/>
                </a:solidFill>
                <a:latin typeface="Arial"/>
                <a:ea typeface="Arial"/>
                <a:cs typeface="Arial"/>
                <a:sym typeface="Arial"/>
              </a:endParaRPr>
            </a:p>
          </p:txBody>
        </p:sp>
        <p:sp>
          <p:nvSpPr>
            <p:cNvPr id="393" name="Google Shape;393;p16"/>
            <p:cNvSpPr/>
            <p:nvPr/>
          </p:nvSpPr>
          <p:spPr>
            <a:xfrm>
              <a:off x="2265786" y="1253230"/>
              <a:ext cx="37856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6"/>
            <p:cNvSpPr txBox="1"/>
            <p:nvPr/>
          </p:nvSpPr>
          <p:spPr>
            <a:xfrm>
              <a:off x="2265786" y="1253230"/>
              <a:ext cx="37856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In patients without a high bleeding risk who have tolerated DAPT, continuation &gt; 12 months may be reasonable</a:t>
              </a:r>
              <a:endParaRPr b="0" i="0" sz="1400" u="none" cap="none" strike="noStrike">
                <a:solidFill>
                  <a:srgbClr val="000000"/>
                </a:solidFill>
                <a:latin typeface="Arial"/>
                <a:ea typeface="Arial"/>
                <a:cs typeface="Arial"/>
                <a:sym typeface="Arial"/>
              </a:endParaRPr>
            </a:p>
          </p:txBody>
        </p:sp>
        <p:sp>
          <p:nvSpPr>
            <p:cNvPr id="395" name="Google Shape;395;p16"/>
            <p:cNvSpPr/>
            <p:nvPr/>
          </p:nvSpPr>
          <p:spPr>
            <a:xfrm>
              <a:off x="-158826" y="1253230"/>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6"/>
            <p:cNvSpPr txBox="1"/>
            <p:nvPr/>
          </p:nvSpPr>
          <p:spPr>
            <a:xfrm>
              <a:off x="-100557" y="1311499"/>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When should we do longer DAPT? </a:t>
              </a:r>
              <a:endParaRPr b="0" i="0" sz="1400" u="none" cap="none" strike="noStrike">
                <a:solidFill>
                  <a:srgbClr val="000000"/>
                </a:solidFill>
                <a:latin typeface="Arial"/>
                <a:ea typeface="Arial"/>
                <a:cs typeface="Arial"/>
                <a:sym typeface="Arial"/>
              </a:endParaRPr>
            </a:p>
          </p:txBody>
        </p:sp>
        <p:sp>
          <p:nvSpPr>
            <p:cNvPr id="397" name="Google Shape;397;p16"/>
            <p:cNvSpPr/>
            <p:nvPr/>
          </p:nvSpPr>
          <p:spPr>
            <a:xfrm>
              <a:off x="2265786" y="2506336"/>
              <a:ext cx="37856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6"/>
            <p:cNvSpPr txBox="1"/>
            <p:nvPr/>
          </p:nvSpPr>
          <p:spPr>
            <a:xfrm>
              <a:off x="2265786" y="2506336"/>
              <a:ext cx="37856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In patients with high bleeding risk after DES implantation, discontinuation of P2Y12 inhibitor after 6 months may be reasonable</a:t>
              </a:r>
              <a:endParaRPr b="0" i="0" sz="1600" u="none" cap="none" strike="noStrike">
                <a:solidFill>
                  <a:srgbClr val="424242"/>
                </a:solidFill>
                <a:latin typeface="Raleway"/>
                <a:ea typeface="Raleway"/>
                <a:cs typeface="Raleway"/>
                <a:sym typeface="Raleway"/>
              </a:endParaRPr>
            </a:p>
          </p:txBody>
        </p:sp>
        <p:sp>
          <p:nvSpPr>
            <p:cNvPr id="399" name="Google Shape;399;p16"/>
            <p:cNvSpPr/>
            <p:nvPr/>
          </p:nvSpPr>
          <p:spPr>
            <a:xfrm>
              <a:off x="-158826" y="2506336"/>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6"/>
            <p:cNvSpPr txBox="1"/>
            <p:nvPr/>
          </p:nvSpPr>
          <p:spPr>
            <a:xfrm>
              <a:off x="-100557" y="2564605"/>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When should we do shorter DAPT? </a:t>
              </a:r>
              <a:endParaRPr b="0" i="0" sz="1400" u="none" cap="none" strike="noStrike">
                <a:solidFill>
                  <a:srgbClr val="000000"/>
                </a:solidFill>
                <a:latin typeface="Arial"/>
                <a:ea typeface="Arial"/>
                <a:cs typeface="Arial"/>
                <a:sym typeface="Arial"/>
              </a:endParaRPr>
            </a:p>
          </p:txBody>
        </p:sp>
      </p:grpSp>
      <p:sp>
        <p:nvSpPr>
          <p:cNvPr id="401" name="Google Shape;401;p16"/>
          <p:cNvSpPr txBox="1"/>
          <p:nvPr/>
        </p:nvSpPr>
        <p:spPr>
          <a:xfrm>
            <a:off x="586973" y="4711349"/>
            <a:ext cx="38445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BMS: bare metal stent</a:t>
            </a:r>
            <a:endParaRPr b="0" i="0" sz="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DES: drug eluting stent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c59938e43d_0_41"/>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Bleeding Definitions</a:t>
            </a:r>
            <a:endParaRPr b="0" i="0" sz="3400" u="none" cap="none" strike="noStrike">
              <a:solidFill>
                <a:srgbClr val="000000"/>
              </a:solidFill>
              <a:latin typeface="Arial"/>
              <a:ea typeface="Arial"/>
              <a:cs typeface="Arial"/>
              <a:sym typeface="Arial"/>
            </a:endParaRPr>
          </a:p>
        </p:txBody>
      </p:sp>
      <p:sp>
        <p:nvSpPr>
          <p:cNvPr id="407" name="Google Shape;407;gc59938e43d_0_41"/>
          <p:cNvSpPr txBox="1"/>
          <p:nvPr/>
        </p:nvSpPr>
        <p:spPr>
          <a:xfrm>
            <a:off x="5206074" y="4849824"/>
            <a:ext cx="3844500" cy="200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Wells et al. CADTH Optimal Use Report. Mar 2019.</a:t>
            </a:r>
            <a:endParaRPr b="0" i="0" sz="1400" u="none" cap="none" strike="noStrike">
              <a:solidFill>
                <a:srgbClr val="000000"/>
              </a:solidFill>
              <a:latin typeface="Raleway"/>
              <a:ea typeface="Raleway"/>
              <a:cs typeface="Raleway"/>
              <a:sym typeface="Raleway"/>
            </a:endParaRPr>
          </a:p>
        </p:txBody>
      </p:sp>
      <p:grpSp>
        <p:nvGrpSpPr>
          <p:cNvPr id="408" name="Google Shape;408;gc59938e43d_0_41"/>
          <p:cNvGrpSpPr/>
          <p:nvPr/>
        </p:nvGrpSpPr>
        <p:grpSpPr>
          <a:xfrm>
            <a:off x="471225" y="2026900"/>
            <a:ext cx="2724213" cy="1289700"/>
            <a:chOff x="551425" y="1986800"/>
            <a:chExt cx="2724213" cy="1289700"/>
          </a:xfrm>
        </p:grpSpPr>
        <p:sp>
          <p:nvSpPr>
            <p:cNvPr id="409" name="Google Shape;409;gc59938e43d_0_41"/>
            <p:cNvSpPr txBox="1"/>
            <p:nvPr/>
          </p:nvSpPr>
          <p:spPr>
            <a:xfrm>
              <a:off x="551425" y="1986800"/>
              <a:ext cx="1896000" cy="1289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aleway"/>
                  <a:ea typeface="Raleway"/>
                  <a:cs typeface="Raleway"/>
                  <a:sym typeface="Raleway"/>
                </a:rPr>
                <a:t>BARC</a:t>
              </a:r>
              <a:endParaRPr b="1" i="0" sz="1400" u="none" cap="none" strike="noStrike">
                <a:solidFill>
                  <a:srgbClr val="000000"/>
                </a:solidFill>
                <a:latin typeface="Raleway"/>
                <a:ea typeface="Raleway"/>
                <a:cs typeface="Raleway"/>
                <a:sym typeface="Raleway"/>
              </a:endParaRPr>
            </a:p>
            <a:p>
              <a:pPr indent="0" lvl="0" marL="0" marR="0" rtl="0" algn="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a:ea typeface="Raleway"/>
                <a:cs typeface="Raleway"/>
                <a:sym typeface="Raleway"/>
              </a:endParaRPr>
            </a:p>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aleway"/>
                  <a:ea typeface="Raleway"/>
                  <a:cs typeface="Raleway"/>
                  <a:sym typeface="Raleway"/>
                </a:rPr>
                <a:t>Classified as Types 1-5 </a:t>
              </a:r>
              <a:endParaRPr b="1" i="0" sz="1100" u="none" cap="none" strike="noStrike">
                <a:solidFill>
                  <a:srgbClr val="000000"/>
                </a:solidFill>
                <a:latin typeface="Raleway"/>
                <a:ea typeface="Raleway"/>
                <a:cs typeface="Raleway"/>
                <a:sym typeface="Raleway"/>
              </a:endParaRPr>
            </a:p>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aleway"/>
                  <a:ea typeface="Raleway"/>
                  <a:cs typeface="Raleway"/>
                  <a:sym typeface="Raleway"/>
                </a:rPr>
                <a:t>in increasing severity where Type 5 is fatal bleeding</a:t>
              </a:r>
              <a:r>
                <a:rPr b="0" i="0" lang="en-US" sz="900" u="none" cap="none" strike="noStrike">
                  <a:solidFill>
                    <a:srgbClr val="000000"/>
                  </a:solidFill>
                  <a:latin typeface="Roboto"/>
                  <a:ea typeface="Roboto"/>
                  <a:cs typeface="Roboto"/>
                  <a:sym typeface="Roboto"/>
                </a:rPr>
                <a:t>.</a:t>
              </a:r>
              <a:endParaRPr b="1" i="0" sz="900" u="none" cap="none" strike="noStrike">
                <a:solidFill>
                  <a:srgbClr val="000000"/>
                </a:solidFill>
                <a:latin typeface="Roboto"/>
                <a:ea typeface="Roboto"/>
                <a:cs typeface="Roboto"/>
                <a:sym typeface="Roboto"/>
              </a:endParaRPr>
            </a:p>
          </p:txBody>
        </p:sp>
        <p:cxnSp>
          <p:nvCxnSpPr>
            <p:cNvPr id="410" name="Google Shape;410;gc59938e43d_0_41"/>
            <p:cNvCxnSpPr/>
            <p:nvPr/>
          </p:nvCxnSpPr>
          <p:spPr>
            <a:xfrm rot="10800000">
              <a:off x="2642038" y="2647950"/>
              <a:ext cx="633600" cy="0"/>
            </a:xfrm>
            <a:prstGeom prst="straightConnector1">
              <a:avLst/>
            </a:prstGeom>
            <a:noFill/>
            <a:ln cap="flat" cmpd="sng" w="9525">
              <a:solidFill>
                <a:srgbClr val="249C90"/>
              </a:solidFill>
              <a:prstDash val="solid"/>
              <a:round/>
              <a:headEnd len="sm" w="sm" type="none"/>
              <a:tailEnd len="med" w="med" type="oval"/>
            </a:ln>
          </p:spPr>
        </p:cxnSp>
      </p:grpSp>
      <p:grpSp>
        <p:nvGrpSpPr>
          <p:cNvPr id="411" name="Google Shape;411;gc59938e43d_0_41"/>
          <p:cNvGrpSpPr/>
          <p:nvPr/>
        </p:nvGrpSpPr>
        <p:grpSpPr>
          <a:xfrm>
            <a:off x="5209838" y="1060350"/>
            <a:ext cx="3610662" cy="1420500"/>
            <a:chOff x="5209838" y="1060350"/>
            <a:chExt cx="3610662" cy="1420500"/>
          </a:xfrm>
        </p:grpSpPr>
        <p:sp>
          <p:nvSpPr>
            <p:cNvPr id="412" name="Google Shape;412;gc59938e43d_0_41"/>
            <p:cNvSpPr txBox="1"/>
            <p:nvPr/>
          </p:nvSpPr>
          <p:spPr>
            <a:xfrm>
              <a:off x="6696500" y="1060350"/>
              <a:ext cx="2124000" cy="142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aleway"/>
                  <a:ea typeface="Raleway"/>
                  <a:cs typeface="Raleway"/>
                  <a:sym typeface="Raleway"/>
                </a:rPr>
                <a:t>GUSTO</a:t>
              </a:r>
              <a:endParaRPr b="1"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000"/>
                </a:spcAft>
                <a:buClr>
                  <a:schemeClr val="dk1"/>
                </a:buClr>
                <a:buSzPts val="1100"/>
                <a:buFont typeface="Arial"/>
                <a:buNone/>
              </a:pPr>
              <a:r>
                <a:rPr b="1" i="0" lang="en-US" sz="1100" u="none" cap="none" strike="noStrike">
                  <a:solidFill>
                    <a:schemeClr val="dk1"/>
                  </a:solidFill>
                  <a:latin typeface="Raleway"/>
                  <a:ea typeface="Raleway"/>
                  <a:cs typeface="Raleway"/>
                  <a:sym typeface="Raleway"/>
                </a:rPr>
                <a:t>Moderate or severe depending on whether hemodynamic compromise present</a:t>
              </a:r>
              <a:r>
                <a:rPr b="0" i="0" lang="en-US" sz="900" u="none" cap="none" strike="noStrike">
                  <a:solidFill>
                    <a:schemeClr val="dk1"/>
                  </a:solidFill>
                  <a:latin typeface="Roboto"/>
                  <a:ea typeface="Roboto"/>
                  <a:cs typeface="Roboto"/>
                  <a:sym typeface="Roboto"/>
                </a:rPr>
                <a:t>.</a:t>
              </a:r>
              <a:endParaRPr b="0" i="0" sz="900" u="none" cap="none" strike="noStrike">
                <a:solidFill>
                  <a:srgbClr val="000000"/>
                </a:solidFill>
                <a:latin typeface="Roboto"/>
                <a:ea typeface="Roboto"/>
                <a:cs typeface="Roboto"/>
                <a:sym typeface="Roboto"/>
              </a:endParaRPr>
            </a:p>
          </p:txBody>
        </p:sp>
        <p:cxnSp>
          <p:nvCxnSpPr>
            <p:cNvPr id="413" name="Google Shape;413;gc59938e43d_0_41"/>
            <p:cNvCxnSpPr/>
            <p:nvPr/>
          </p:nvCxnSpPr>
          <p:spPr>
            <a:xfrm>
              <a:off x="5209838"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414" name="Google Shape;414;gc59938e43d_0_41"/>
          <p:cNvGrpSpPr/>
          <p:nvPr/>
        </p:nvGrpSpPr>
        <p:grpSpPr>
          <a:xfrm>
            <a:off x="5209838" y="3020450"/>
            <a:ext cx="3610650" cy="1289700"/>
            <a:chOff x="5209838" y="3020450"/>
            <a:chExt cx="3610650" cy="1289700"/>
          </a:xfrm>
        </p:grpSpPr>
        <p:sp>
          <p:nvSpPr>
            <p:cNvPr id="415" name="Google Shape;415;gc59938e43d_0_41"/>
            <p:cNvSpPr txBox="1"/>
            <p:nvPr/>
          </p:nvSpPr>
          <p:spPr>
            <a:xfrm>
              <a:off x="6696488" y="3020450"/>
              <a:ext cx="2124000" cy="128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aleway"/>
                  <a:ea typeface="Raleway"/>
                  <a:cs typeface="Raleway"/>
                  <a:sym typeface="Raleway"/>
                </a:rPr>
                <a:t>TIMI</a:t>
              </a:r>
              <a:endParaRPr b="1"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1" i="0" lang="en-US" sz="1100" u="none" cap="none" strike="noStrike">
                  <a:solidFill>
                    <a:schemeClr val="dk1"/>
                  </a:solidFill>
                  <a:latin typeface="Raleway"/>
                  <a:ea typeface="Raleway"/>
                  <a:cs typeface="Raleway"/>
                  <a:sym typeface="Raleway"/>
                </a:rPr>
                <a:t>Minor or major depending on if hemoglobin drops &gt;5 mg/dL, and presence of intracranial or fatal bleeding</a:t>
              </a:r>
              <a:endParaRPr b="0" i="0" sz="900" u="none" cap="none" strike="noStrike">
                <a:solidFill>
                  <a:schemeClr val="dk1"/>
                </a:solidFill>
                <a:latin typeface="Roboto"/>
                <a:ea typeface="Roboto"/>
                <a:cs typeface="Roboto"/>
                <a:sym typeface="Roboto"/>
              </a:endParaRPr>
            </a:p>
            <a:p>
              <a:pPr indent="0" lvl="0" marL="0" marR="0" rtl="0" algn="l">
                <a:lnSpc>
                  <a:spcPct val="100000"/>
                </a:lnSpc>
                <a:spcBef>
                  <a:spcPts val="1000"/>
                </a:spcBef>
                <a:spcAft>
                  <a:spcPts val="160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p:txBody>
        </p:sp>
        <p:cxnSp>
          <p:nvCxnSpPr>
            <p:cNvPr id="416" name="Google Shape;416;gc59938e43d_0_41"/>
            <p:cNvCxnSpPr/>
            <p:nvPr/>
          </p:nvCxnSpPr>
          <p:spPr>
            <a:xfrm>
              <a:off x="5209838" y="3648300"/>
              <a:ext cx="1286700" cy="0"/>
            </a:xfrm>
            <a:prstGeom prst="straightConnector1">
              <a:avLst/>
            </a:prstGeom>
            <a:noFill/>
            <a:ln cap="flat" cmpd="sng" w="9525">
              <a:solidFill>
                <a:srgbClr val="1D7E74"/>
              </a:solidFill>
              <a:prstDash val="solid"/>
              <a:round/>
              <a:headEnd len="sm" w="sm" type="none"/>
              <a:tailEnd len="med" w="med" type="oval"/>
            </a:ln>
          </p:spPr>
        </p:cxnSp>
      </p:grpSp>
      <p:grpSp>
        <p:nvGrpSpPr>
          <p:cNvPr id="417" name="Google Shape;417;gc59938e43d_0_41"/>
          <p:cNvGrpSpPr/>
          <p:nvPr/>
        </p:nvGrpSpPr>
        <p:grpSpPr>
          <a:xfrm>
            <a:off x="2662213" y="728463"/>
            <a:ext cx="3814835" cy="3790597"/>
            <a:chOff x="2662213" y="676344"/>
            <a:chExt cx="3814835" cy="3790597"/>
          </a:xfrm>
        </p:grpSpPr>
        <p:sp>
          <p:nvSpPr>
            <p:cNvPr id="418" name="Google Shape;418;gc59938e43d_0_41"/>
            <p:cNvSpPr/>
            <p:nvPr/>
          </p:nvSpPr>
          <p:spPr>
            <a:xfrm rot="3600185">
              <a:off x="3169983" y="1184511"/>
              <a:ext cx="2774659" cy="2774659"/>
            </a:xfrm>
            <a:prstGeom prst="blockArc">
              <a:avLst>
                <a:gd fmla="val 12622480" name="adj1"/>
                <a:gd fmla="val 19781569" name="adj2"/>
                <a:gd fmla="val 20773" name="adj3"/>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c59938e43d_0_41"/>
            <p:cNvSpPr/>
            <p:nvPr/>
          </p:nvSpPr>
          <p:spPr>
            <a:xfrm rot="10800000">
              <a:off x="3183490" y="1163229"/>
              <a:ext cx="2774700" cy="2774700"/>
            </a:xfrm>
            <a:prstGeom prst="blockArc">
              <a:avLst>
                <a:gd fmla="val 12622480" name="adj1"/>
                <a:gd fmla="val 19662822" name="adj2"/>
                <a:gd fmla="val 20729" name="adj3"/>
              </a:avLst>
            </a:prstGeom>
            <a:solidFill>
              <a:srgbClr val="1D7E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c59938e43d_0_41"/>
            <p:cNvSpPr/>
            <p:nvPr/>
          </p:nvSpPr>
          <p:spPr>
            <a:xfrm rot="-3600185">
              <a:off x="3194618" y="1184114"/>
              <a:ext cx="2774659" cy="2774659"/>
            </a:xfrm>
            <a:prstGeom prst="blockArc">
              <a:avLst>
                <a:gd fmla="val 12622480" name="adj1"/>
                <a:gd fmla="val 19703271" name="adj2"/>
                <a:gd fmla="val 20851" name="adj3"/>
              </a:avLst>
            </a:prstGeom>
            <a:solidFill>
              <a:srgbClr val="249C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1" name="Google Shape;421;gc59938e43d_0_41"/>
            <p:cNvGrpSpPr/>
            <p:nvPr/>
          </p:nvGrpSpPr>
          <p:grpSpPr>
            <a:xfrm rot="-7200165">
              <a:off x="3337679" y="2826786"/>
              <a:ext cx="585010" cy="585536"/>
              <a:chOff x="1967628" y="812211"/>
              <a:chExt cx="588000" cy="588000"/>
            </a:xfrm>
          </p:grpSpPr>
          <p:sp>
            <p:nvSpPr>
              <p:cNvPr id="422" name="Google Shape;422;gc59938e43d_0_41"/>
              <p:cNvSpPr/>
              <p:nvPr/>
            </p:nvSpPr>
            <p:spPr>
              <a:xfrm rot="39023">
                <a:off x="1970909" y="815492"/>
                <a:ext cx="581437" cy="581437"/>
              </a:xfrm>
              <a:prstGeom prst="pie">
                <a:avLst>
                  <a:gd fmla="val 6190354" name="adj1"/>
                  <a:gd fmla="val 14996165" name="adj2"/>
                </a:avLst>
              </a:prstGeom>
              <a:solidFill>
                <a:srgbClr val="249C90"/>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c59938e43d_0_41"/>
              <p:cNvSpPr/>
              <p:nvPr/>
            </p:nvSpPr>
            <p:spPr>
              <a:xfrm rot="10800000">
                <a:off x="1970875" y="815525"/>
                <a:ext cx="581400" cy="581400"/>
              </a:xfrm>
              <a:prstGeom prst="pie">
                <a:avLst>
                  <a:gd fmla="val 4028252" name="adj1"/>
                  <a:gd fmla="val 17183677" name="adj2"/>
                </a:avLst>
              </a:prstGeom>
              <a:solidFill>
                <a:srgbClr val="249C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 name="Google Shape;424;gc59938e43d_0_41"/>
            <p:cNvGrpSpPr/>
            <p:nvPr/>
          </p:nvGrpSpPr>
          <p:grpSpPr>
            <a:xfrm>
              <a:off x="4264097" y="1180331"/>
              <a:ext cx="585000" cy="585529"/>
              <a:chOff x="1970048" y="811613"/>
              <a:chExt cx="588000" cy="588000"/>
            </a:xfrm>
          </p:grpSpPr>
          <p:sp>
            <p:nvSpPr>
              <p:cNvPr id="425" name="Google Shape;425;gc59938e43d_0_41"/>
              <p:cNvSpPr/>
              <p:nvPr/>
            </p:nvSpPr>
            <p:spPr>
              <a:xfrm rot="39023">
                <a:off x="1973329" y="814894"/>
                <a:ext cx="581437" cy="581437"/>
              </a:xfrm>
              <a:prstGeom prst="pie">
                <a:avLst>
                  <a:gd fmla="val 6190354" name="adj1"/>
                  <a:gd fmla="val 14996165" name="adj2"/>
                </a:avLst>
              </a:prstGeom>
              <a:solidFill>
                <a:srgbClr val="155B54"/>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c59938e43d_0_41"/>
              <p:cNvSpPr/>
              <p:nvPr/>
            </p:nvSpPr>
            <p:spPr>
              <a:xfrm rot="10800000">
                <a:off x="1973295" y="814927"/>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7" name="Google Shape;427;gc59938e43d_0_41"/>
            <p:cNvGrpSpPr/>
            <p:nvPr/>
          </p:nvGrpSpPr>
          <p:grpSpPr>
            <a:xfrm rot="7200165">
              <a:off x="5229931" y="2804716"/>
              <a:ext cx="585010" cy="585536"/>
              <a:chOff x="1977085" y="811649"/>
              <a:chExt cx="588000" cy="588000"/>
            </a:xfrm>
          </p:grpSpPr>
          <p:sp>
            <p:nvSpPr>
              <p:cNvPr id="428" name="Google Shape;428;gc59938e43d_0_41"/>
              <p:cNvSpPr/>
              <p:nvPr/>
            </p:nvSpPr>
            <p:spPr>
              <a:xfrm rot="39023">
                <a:off x="1980366" y="814930"/>
                <a:ext cx="581437" cy="581437"/>
              </a:xfrm>
              <a:prstGeom prst="pie">
                <a:avLst>
                  <a:gd fmla="val 6190354" name="adj1"/>
                  <a:gd fmla="val 14996165" name="adj2"/>
                </a:avLst>
              </a:prstGeom>
              <a:solidFill>
                <a:srgbClr val="1D7E74"/>
              </a:solidFill>
              <a:ln>
                <a:noFill/>
              </a:ln>
              <a:effectLst>
                <a:outerShdw blurRad="142875" rotWithShape="0" algn="bl">
                  <a:srgbClr val="000000">
                    <a:alpha val="4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c59938e43d_0_41"/>
              <p:cNvSpPr/>
              <p:nvPr/>
            </p:nvSpPr>
            <p:spPr>
              <a:xfrm rot="10800000">
                <a:off x="1980332" y="814963"/>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0" name="Google Shape;430;gc59938e43d_0_41"/>
            <p:cNvSpPr txBox="1"/>
            <p:nvPr/>
          </p:nvSpPr>
          <p:spPr>
            <a:xfrm>
              <a:off x="4334550" y="1255312"/>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03 </a:t>
              </a:r>
              <a:endParaRPr b="1" i="0" sz="1600" u="none" cap="none" strike="noStrike">
                <a:solidFill>
                  <a:srgbClr val="FFFFFF"/>
                </a:solidFill>
                <a:latin typeface="Roboto"/>
                <a:ea typeface="Roboto"/>
                <a:cs typeface="Roboto"/>
                <a:sym typeface="Roboto"/>
              </a:endParaRPr>
            </a:p>
          </p:txBody>
        </p:sp>
        <p:sp>
          <p:nvSpPr>
            <p:cNvPr id="431" name="Google Shape;431;gc59938e43d_0_41"/>
            <p:cNvSpPr txBox="1"/>
            <p:nvPr/>
          </p:nvSpPr>
          <p:spPr>
            <a:xfrm>
              <a:off x="3375648" y="2887440"/>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01 </a:t>
              </a:r>
              <a:endParaRPr b="1" i="0" sz="1600" u="none" cap="none" strike="noStrike">
                <a:solidFill>
                  <a:srgbClr val="FFFFFF"/>
                </a:solidFill>
                <a:latin typeface="Roboto"/>
                <a:ea typeface="Roboto"/>
                <a:cs typeface="Roboto"/>
                <a:sym typeface="Roboto"/>
              </a:endParaRPr>
            </a:p>
          </p:txBody>
        </p:sp>
        <p:sp>
          <p:nvSpPr>
            <p:cNvPr id="432" name="Google Shape;432;gc59938e43d_0_41"/>
            <p:cNvSpPr txBox="1"/>
            <p:nvPr/>
          </p:nvSpPr>
          <p:spPr>
            <a:xfrm>
              <a:off x="5281877" y="2857865"/>
              <a:ext cx="509100" cy="26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Roboto"/>
                  <a:ea typeface="Roboto"/>
                  <a:cs typeface="Roboto"/>
                  <a:sym typeface="Roboto"/>
                </a:rPr>
                <a:t>02 </a:t>
              </a:r>
              <a:endParaRPr b="1" i="0" sz="1600" u="none" cap="none" strike="noStrike">
                <a:solidFill>
                  <a:srgbClr val="FFFFFF"/>
                </a:solidFill>
                <a:latin typeface="Roboto"/>
                <a:ea typeface="Roboto"/>
                <a:cs typeface="Roboto"/>
                <a:sym typeface="Roboto"/>
              </a:endParaRPr>
            </a:p>
          </p:txBody>
        </p:sp>
      </p:grpSp>
      <p:sp>
        <p:nvSpPr>
          <p:cNvPr id="433" name="Google Shape;433;gc59938e43d_0_41"/>
          <p:cNvSpPr txBox="1"/>
          <p:nvPr/>
        </p:nvSpPr>
        <p:spPr>
          <a:xfrm>
            <a:off x="604624" y="4519050"/>
            <a:ext cx="42984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BARC: Bleeding Academic Research Consortium</a:t>
            </a:r>
            <a:endParaRPr b="0" i="0" sz="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GUSTO: Global Use of Streptokinase and tPA for Occluded Coronary Arteries</a:t>
            </a:r>
            <a:endParaRPr b="0" i="0" sz="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TIMI: Thrombolysis in Myocardial Infarction</a:t>
            </a:r>
            <a:endParaRPr b="0" i="0" sz="900" u="none" cap="none" strike="noStrike">
              <a:solidFill>
                <a:srgbClr val="000000"/>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7"/>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Shorter DAPT Trials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9" name="Google Shape;439;p17"/>
          <p:cNvSpPr txBox="1"/>
          <p:nvPr/>
        </p:nvSpPr>
        <p:spPr>
          <a:xfrm>
            <a:off x="7221758" y="4631685"/>
            <a:ext cx="3844484" cy="630942"/>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rgbClr val="000000"/>
              </a:buClr>
              <a:buSzPts val="700"/>
              <a:buFont typeface="Raleway"/>
              <a:buAutoNum type="arabicPeriod"/>
            </a:pPr>
            <a:r>
              <a:rPr b="0" i="0" lang="en-US" sz="700" u="none" cap="none" strike="noStrike">
                <a:solidFill>
                  <a:srgbClr val="000000"/>
                </a:solidFill>
                <a:latin typeface="Raleway"/>
                <a:ea typeface="Raleway"/>
                <a:cs typeface="Raleway"/>
                <a:sym typeface="Raleway"/>
              </a:rPr>
              <a:t>Hahn et al. Lancet. Mar 2018.</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700"/>
              <a:buFont typeface="Raleway"/>
              <a:buAutoNum type="arabicPeriod"/>
            </a:pPr>
            <a:r>
              <a:rPr b="0" i="0" lang="en-US" sz="700" u="none" cap="none" strike="noStrike">
                <a:solidFill>
                  <a:srgbClr val="000000"/>
                </a:solidFill>
                <a:latin typeface="Raleway"/>
                <a:ea typeface="Raleway"/>
                <a:cs typeface="Raleway"/>
                <a:sym typeface="Raleway"/>
              </a:rPr>
              <a:t>Kedhi et al. Br Med J. 2018.</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700"/>
              <a:buFont typeface="Raleway"/>
              <a:buAutoNum type="arabicPeriod"/>
            </a:pPr>
            <a:r>
              <a:rPr b="0" i="0" lang="en-US" sz="700" u="none" cap="none" strike="noStrike">
                <a:solidFill>
                  <a:srgbClr val="000000"/>
                </a:solidFill>
                <a:latin typeface="Raleway"/>
                <a:ea typeface="Raleway"/>
                <a:cs typeface="Raleway"/>
                <a:sym typeface="Raleway"/>
              </a:rPr>
              <a:t>DeLuca et al. EuroIntervention. 2019.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graphicFrame>
        <p:nvGraphicFramePr>
          <p:cNvPr id="440" name="Google Shape;440;p17"/>
          <p:cNvGraphicFramePr/>
          <p:nvPr/>
        </p:nvGraphicFramePr>
        <p:xfrm>
          <a:off x="658091" y="1301482"/>
          <a:ext cx="3000000" cy="3000000"/>
        </p:xfrm>
        <a:graphic>
          <a:graphicData uri="http://schemas.openxmlformats.org/drawingml/2006/table">
            <a:tbl>
              <a:tblPr>
                <a:noFill/>
                <a:tableStyleId>{75E571F9-5353-4BD4-A28E-19D8759DBF84}</a:tableStyleId>
              </a:tblPr>
              <a:tblGrid>
                <a:gridCol w="1795625"/>
                <a:gridCol w="1067900"/>
                <a:gridCol w="1067900"/>
                <a:gridCol w="2523325"/>
                <a:gridCol w="1795625"/>
              </a:tblGrid>
              <a:tr h="480925">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666666"/>
                          </a:solidFill>
                          <a:latin typeface="Raleway"/>
                          <a:ea typeface="Raleway"/>
                          <a:cs typeface="Raleway"/>
                          <a:sym typeface="Raleway"/>
                        </a:rPr>
                        <a:t>Study</a:t>
                      </a:r>
                      <a:endParaRPr b="1" sz="1100" u="none" cap="none" strike="noStrike">
                        <a:solidFill>
                          <a:srgbClr val="666666"/>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Intervention</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P2Y12 Inhibitor</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Primary Endpoint</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Result</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r>
              <a:tr h="80915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SMART-DATE (2018)</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6 vs. 12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Primarily clopidogrel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All cause death, MI, or stroke </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4.7% vs. 4.2% </a:t>
                      </a:r>
                      <a:endParaRPr sz="1400" u="none" cap="none" strike="noStrike"/>
                    </a:p>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(p=0.03)</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909625">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DAPT-STEMI (2018)</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6 vs. 12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Any</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All cause mortality, MI, revascularization, major bleeding</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a:t>
                      </a:r>
                      <a:endParaRPr sz="1400" u="none" cap="none" strike="noStrike"/>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REDUCE (2019)</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3 vs. 12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Any</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All cause mortality, MI, stent thrombosis, stroke, bleeding, target vessel revascularization</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c69baed499_0_170"/>
          <p:cNvSpPr txBox="1"/>
          <p:nvPr/>
        </p:nvSpPr>
        <p:spPr>
          <a:xfrm>
            <a:off x="457200" y="0"/>
            <a:ext cx="8305800" cy="743100"/>
          </a:xfrm>
          <a:prstGeom prst="rect">
            <a:avLst/>
          </a:prstGeom>
          <a:noFill/>
          <a:ln>
            <a:noFill/>
          </a:ln>
        </p:spPr>
        <p:txBody>
          <a:bodyPr anchorCtr="0" anchor="t" bIns="44450" lIns="90475" spcFirstLastPara="1" rIns="90475" wrap="square" tIns="44450">
            <a:noAutofit/>
          </a:bodyPr>
          <a:lstStyle/>
          <a:p>
            <a:pPr indent="0" lvl="0" marL="0" marR="0" rtl="0" algn="ctr">
              <a:lnSpc>
                <a:spcPct val="80000"/>
              </a:lnSpc>
              <a:spcBef>
                <a:spcPts val="0"/>
              </a:spcBef>
              <a:spcAft>
                <a:spcPts val="0"/>
              </a:spcAft>
              <a:buClr>
                <a:schemeClr val="lt2"/>
              </a:buClr>
              <a:buSzPts val="3200"/>
              <a:buFont typeface="Times New Roman"/>
              <a:buNone/>
            </a:pPr>
            <a:br>
              <a:rPr b="1" i="0" lang="en-US" sz="3200" u="none" cap="none" strike="noStrike">
                <a:solidFill>
                  <a:schemeClr val="lt2"/>
                </a:solidFill>
                <a:latin typeface="Times New Roman"/>
                <a:ea typeface="Times New Roman"/>
                <a:cs typeface="Times New Roman"/>
                <a:sym typeface="Times New Roman"/>
              </a:rPr>
            </a:br>
            <a:r>
              <a:rPr b="1" i="0" lang="en-US" sz="3200" u="none" cap="none" strike="noStrike">
                <a:solidFill>
                  <a:schemeClr val="lt2"/>
                </a:solidFill>
                <a:latin typeface="Times New Roman"/>
                <a:ea typeface="Times New Roman"/>
                <a:cs typeface="Times New Roman"/>
                <a:sym typeface="Times New Roman"/>
              </a:rPr>
              <a:t>Disclosure Information for </a:t>
            </a:r>
            <a:br>
              <a:rPr b="1" i="0" lang="en-US" sz="3200" u="none" cap="none" strike="noStrike">
                <a:solidFill>
                  <a:schemeClr val="lt2"/>
                </a:solidFill>
                <a:latin typeface="Times New Roman"/>
                <a:ea typeface="Times New Roman"/>
                <a:cs typeface="Times New Roman"/>
                <a:sym typeface="Times New Roman"/>
              </a:rPr>
            </a:br>
            <a:r>
              <a:rPr b="1" i="0" lang="en-US" sz="3200" u="none" cap="none" strike="noStrike">
                <a:solidFill>
                  <a:schemeClr val="lt2"/>
                </a:solidFill>
                <a:latin typeface="Times New Roman"/>
                <a:ea typeface="Times New Roman"/>
                <a:cs typeface="Times New Roman"/>
                <a:sym typeface="Times New Roman"/>
              </a:rPr>
              <a:t>Powerpoint Presentation</a:t>
            </a:r>
            <a:br>
              <a:rPr b="1" i="0" lang="en-US" sz="3200" u="none" cap="none" strike="noStrike">
                <a:solidFill>
                  <a:schemeClr val="lt2"/>
                </a:solidFill>
                <a:latin typeface="Times New Roman"/>
                <a:ea typeface="Times New Roman"/>
                <a:cs typeface="Times New Roman"/>
                <a:sym typeface="Times New Roman"/>
              </a:rPr>
            </a:br>
            <a:r>
              <a:rPr b="1" lang="en-US" sz="2600">
                <a:solidFill>
                  <a:schemeClr val="lt2"/>
                </a:solidFill>
                <a:latin typeface="Times New Roman"/>
                <a:ea typeface="Times New Roman"/>
                <a:cs typeface="Times New Roman"/>
                <a:sym typeface="Times New Roman"/>
              </a:rPr>
              <a:t>Lia Argevani, PGY1 Pharmacy Resident</a:t>
            </a:r>
            <a:endParaRPr/>
          </a:p>
          <a:p>
            <a:pPr indent="0" lvl="0" marL="0" marR="0" rtl="0" algn="ctr">
              <a:lnSpc>
                <a:spcPct val="100000"/>
              </a:lnSpc>
              <a:spcBef>
                <a:spcPts val="1120"/>
              </a:spcBef>
              <a:spcAft>
                <a:spcPts val="0"/>
              </a:spcAft>
              <a:buClr>
                <a:schemeClr val="dk1"/>
              </a:buClr>
              <a:buSzPts val="2100"/>
              <a:buFont typeface="Arial"/>
              <a:buNone/>
            </a:pPr>
            <a:r>
              <a:t/>
            </a:r>
            <a:endParaRPr b="0" i="0" sz="2100" u="none" cap="none" strike="noStrike">
              <a:solidFill>
                <a:schemeClr val="lt2"/>
              </a:solidFill>
              <a:latin typeface="Times New Roman"/>
              <a:ea typeface="Times New Roman"/>
              <a:cs typeface="Times New Roman"/>
              <a:sym typeface="Times New Roman"/>
            </a:endParaRPr>
          </a:p>
          <a:p>
            <a:pPr indent="0" lvl="0" marL="0" marR="0" rtl="0" algn="l">
              <a:lnSpc>
                <a:spcPct val="100000"/>
              </a:lnSpc>
              <a:spcBef>
                <a:spcPts val="210"/>
              </a:spcBef>
              <a:spcAft>
                <a:spcPts val="0"/>
              </a:spcAft>
              <a:buNone/>
            </a:pPr>
            <a:r>
              <a:t/>
            </a:r>
            <a:endParaRPr b="0" i="0" sz="2100" u="none">
              <a:solidFill>
                <a:schemeClr val="lt2"/>
              </a:solidFill>
              <a:latin typeface="Times New Roman"/>
              <a:ea typeface="Times New Roman"/>
              <a:cs typeface="Times New Roman"/>
              <a:sym typeface="Times New Roman"/>
            </a:endParaRPr>
          </a:p>
        </p:txBody>
      </p:sp>
      <p:sp>
        <p:nvSpPr>
          <p:cNvPr id="143" name="Google Shape;143;gc69baed499_0_170"/>
          <p:cNvSpPr txBox="1"/>
          <p:nvPr/>
        </p:nvSpPr>
        <p:spPr>
          <a:xfrm>
            <a:off x="647700" y="2103513"/>
            <a:ext cx="8382000" cy="255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i="0" lang="en-US" sz="1800" u="none">
                <a:solidFill>
                  <a:schemeClr val="dk1"/>
                </a:solidFill>
                <a:latin typeface="Raleway"/>
                <a:ea typeface="Raleway"/>
                <a:cs typeface="Raleway"/>
                <a:sym typeface="Raleway"/>
              </a:rPr>
              <a:t>I have no relevant financial relationships with any ACCME-defined commercial interest* to disclose. </a:t>
            </a:r>
            <a:br>
              <a:rPr i="0" lang="en-US" sz="1800" u="none">
                <a:solidFill>
                  <a:schemeClr val="dk1"/>
                </a:solidFill>
                <a:latin typeface="Raleway"/>
                <a:ea typeface="Raleway"/>
                <a:cs typeface="Raleway"/>
                <a:sym typeface="Raleway"/>
              </a:rPr>
            </a:br>
            <a:r>
              <a:rPr i="0" lang="en-US" sz="1800" u="none">
                <a:solidFill>
                  <a:schemeClr val="dk1"/>
                </a:solidFill>
                <a:latin typeface="Raleway"/>
                <a:ea typeface="Raleway"/>
                <a:cs typeface="Raleway"/>
                <a:sym typeface="Raleway"/>
              </a:rPr>
              <a:t>	</a:t>
            </a:r>
            <a:endParaRPr sz="1800">
              <a:solidFill>
                <a:schemeClr val="dk1"/>
              </a:solidFill>
              <a:latin typeface="Raleway"/>
              <a:ea typeface="Raleway"/>
              <a:cs typeface="Raleway"/>
              <a:sym typeface="Raleway"/>
            </a:endParaRPr>
          </a:p>
          <a:p>
            <a:pPr indent="0" lvl="0" marL="0" marR="0" rtl="0" algn="ctr">
              <a:lnSpc>
                <a:spcPct val="100000"/>
              </a:lnSpc>
              <a:spcBef>
                <a:spcPts val="0"/>
              </a:spcBef>
              <a:spcAft>
                <a:spcPts val="0"/>
              </a:spcAft>
              <a:buNone/>
            </a:pPr>
            <a:r>
              <a:rPr i="0" lang="en-US" sz="2000" u="none">
                <a:solidFill>
                  <a:schemeClr val="dk1"/>
                </a:solidFill>
                <a:latin typeface="Raleway"/>
                <a:ea typeface="Raleway"/>
                <a:cs typeface="Raleway"/>
                <a:sym typeface="Raleway"/>
              </a:rPr>
              <a:t>AND</a:t>
            </a:r>
            <a:endParaRPr i="0" sz="2000" u="none">
              <a:solidFill>
                <a:schemeClr val="dk1"/>
              </a:solidFill>
              <a:latin typeface="Raleway"/>
              <a:ea typeface="Raleway"/>
              <a:cs typeface="Raleway"/>
              <a:sym typeface="Raleway"/>
            </a:endParaRPr>
          </a:p>
          <a:p>
            <a:pPr indent="0" lvl="0" marL="0" marR="0" rtl="0" algn="ctr">
              <a:lnSpc>
                <a:spcPct val="100000"/>
              </a:lnSpc>
              <a:spcBef>
                <a:spcPts val="900"/>
              </a:spcBef>
              <a:spcAft>
                <a:spcPts val="0"/>
              </a:spcAft>
              <a:buNone/>
            </a:pPr>
            <a:r>
              <a:rPr i="0" lang="en-US" sz="1800" u="none">
                <a:solidFill>
                  <a:schemeClr val="dk2"/>
                </a:solidFill>
                <a:latin typeface="Raleway"/>
                <a:ea typeface="Raleway"/>
                <a:cs typeface="Raleway"/>
                <a:sym typeface="Raleway"/>
              </a:rPr>
              <a:t>I will not discuss off label use and/or investigational use in my presentation</a:t>
            </a:r>
            <a:endParaRPr>
              <a:latin typeface="Raleway"/>
              <a:ea typeface="Raleway"/>
              <a:cs typeface="Raleway"/>
              <a:sym typeface="Raleway"/>
            </a:endParaRPr>
          </a:p>
        </p:txBody>
      </p:sp>
      <p:sp>
        <p:nvSpPr>
          <p:cNvPr id="144" name="Google Shape;144;gc69baed499_0_170"/>
          <p:cNvSpPr/>
          <p:nvPr/>
        </p:nvSpPr>
        <p:spPr>
          <a:xfrm>
            <a:off x="0" y="4857750"/>
            <a:ext cx="9144000" cy="285900"/>
          </a:xfrm>
          <a:prstGeom prst="rect">
            <a:avLst/>
          </a:prstGeom>
          <a:solidFill>
            <a:srgbClr val="CBCBEF"/>
          </a:solidFill>
          <a:ln cap="flat" cmpd="sng" w="25400">
            <a:solidFill>
              <a:srgbClr val="6A828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5" name="Google Shape;145;gc69baed499_0_170"/>
          <p:cNvSpPr txBox="1"/>
          <p:nvPr/>
        </p:nvSpPr>
        <p:spPr>
          <a:xfrm>
            <a:off x="647700" y="4008834"/>
            <a:ext cx="80010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i="0" lang="en-US" sz="1200" u="none">
                <a:solidFill>
                  <a:schemeClr val="dk1"/>
                </a:solidFill>
                <a:latin typeface="Raleway"/>
                <a:ea typeface="Raleway"/>
                <a:cs typeface="Raleway"/>
                <a:sym typeface="Raleway"/>
              </a:rPr>
              <a:t>*A commercial interest is any entity producing, marketing, re-selling, or distributed health care goods or services consumed by, or used on, patients</a:t>
            </a:r>
            <a:r>
              <a:rPr b="0" i="0" lang="en-US" sz="1200" u="none">
                <a:solidFill>
                  <a:schemeClr val="dk1"/>
                </a:solidFill>
                <a:latin typeface="Arial"/>
                <a:ea typeface="Arial"/>
                <a:cs typeface="Arial"/>
                <a:sym typeface="Arial"/>
              </a:rPr>
              <a:t>.</a:t>
            </a:r>
            <a:endParaRPr/>
          </a:p>
        </p:txBody>
      </p:sp>
      <p:pic>
        <p:nvPicPr>
          <p:cNvPr id="146" name="Google Shape;146;gc69baed499_0_170"/>
          <p:cNvPicPr preferRelativeResize="0"/>
          <p:nvPr/>
        </p:nvPicPr>
        <p:blipFill rotWithShape="1">
          <a:blip r:embed="rId3">
            <a:alphaModFix/>
          </a:blip>
          <a:srcRect b="0" l="0" r="0" t="0"/>
          <a:stretch/>
        </p:blipFill>
        <p:spPr>
          <a:xfrm>
            <a:off x="234950" y="4406503"/>
            <a:ext cx="1085850" cy="398859"/>
          </a:xfrm>
          <a:prstGeom prst="rect">
            <a:avLst/>
          </a:prstGeom>
          <a:noFill/>
          <a:ln>
            <a:noFill/>
          </a:ln>
        </p:spPr>
      </p:pic>
      <p:pic>
        <p:nvPicPr>
          <p:cNvPr id="147" name="Google Shape;147;gc69baed499_0_170"/>
          <p:cNvPicPr preferRelativeResize="0"/>
          <p:nvPr/>
        </p:nvPicPr>
        <p:blipFill rotWithShape="1">
          <a:blip r:embed="rId4">
            <a:alphaModFix/>
          </a:blip>
          <a:srcRect b="0" l="0" r="0" t="0"/>
          <a:stretch/>
        </p:blipFill>
        <p:spPr>
          <a:xfrm>
            <a:off x="7134225" y="4457700"/>
            <a:ext cx="1278731" cy="2976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8"/>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Raleway"/>
                <a:ea typeface="Raleway"/>
                <a:cs typeface="Raleway"/>
                <a:sym typeface="Raleway"/>
              </a:rPr>
              <a:t>TICO (2020)</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46" name="Google Shape;446;p18"/>
          <p:cNvGrpSpPr/>
          <p:nvPr/>
        </p:nvGrpSpPr>
        <p:grpSpPr>
          <a:xfrm>
            <a:off x="1160113" y="1220864"/>
            <a:ext cx="7116211" cy="3404330"/>
            <a:chOff x="100240" y="15519"/>
            <a:chExt cx="7116211" cy="3404330"/>
          </a:xfrm>
        </p:grpSpPr>
        <p:sp>
          <p:nvSpPr>
            <p:cNvPr id="447" name="Google Shape;447;p18"/>
            <p:cNvSpPr/>
            <p:nvPr/>
          </p:nvSpPr>
          <p:spPr>
            <a:xfrm rot="5400000">
              <a:off x="4255234" y="-1967172"/>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8"/>
            <p:cNvSpPr txBox="1"/>
            <p:nvPr/>
          </p:nvSpPr>
          <p:spPr>
            <a:xfrm>
              <a:off x="2176128" y="154995"/>
              <a:ext cx="4997263" cy="795988"/>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525"/>
                <a:buFont typeface="Arial"/>
                <a:buChar char="•"/>
              </a:pPr>
              <a:r>
                <a:rPr b="0" i="0" lang="en-US" sz="1525" u="none" cap="none" strike="noStrike">
                  <a:solidFill>
                    <a:srgbClr val="424242"/>
                  </a:solidFill>
                  <a:latin typeface="Raleway"/>
                  <a:ea typeface="Raleway"/>
                  <a:cs typeface="Raleway"/>
                  <a:sym typeface="Raleway"/>
                </a:rPr>
                <a:t>Randomized, unblinded, controlled trial </a:t>
              </a:r>
              <a:endParaRPr b="0" i="0" sz="1400" u="none" cap="none" strike="noStrike">
                <a:solidFill>
                  <a:srgbClr val="000000"/>
                </a:solidFill>
                <a:latin typeface="Arial"/>
                <a:ea typeface="Arial"/>
                <a:cs typeface="Arial"/>
                <a:sym typeface="Arial"/>
              </a:endParaRPr>
            </a:p>
          </p:txBody>
        </p:sp>
        <p:sp>
          <p:nvSpPr>
            <p:cNvPr id="449" name="Google Shape;449;p18"/>
            <p:cNvSpPr/>
            <p:nvPr/>
          </p:nvSpPr>
          <p:spPr>
            <a:xfrm>
              <a:off x="100522"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8"/>
            <p:cNvSpPr txBox="1"/>
            <p:nvPr/>
          </p:nvSpPr>
          <p:spPr>
            <a:xfrm>
              <a:off x="154348"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451" name="Google Shape;451;p18"/>
            <p:cNvSpPr/>
            <p:nvPr/>
          </p:nvSpPr>
          <p:spPr>
            <a:xfrm rot="5400000">
              <a:off x="4240518" y="-815687"/>
              <a:ext cx="882110" cy="5052895"/>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8"/>
            <p:cNvSpPr txBox="1"/>
            <p:nvPr/>
          </p:nvSpPr>
          <p:spPr>
            <a:xfrm>
              <a:off x="2155126" y="1312766"/>
              <a:ext cx="5009834"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2978 patients who underwent PCI at 38 centers in South Korea</a:t>
              </a:r>
              <a:endParaRPr b="0" i="0" sz="1400" u="none" cap="none" strike="noStrike">
                <a:solidFill>
                  <a:srgbClr val="000000"/>
                </a:solidFill>
                <a:latin typeface="Arial"/>
                <a:ea typeface="Arial"/>
                <a:cs typeface="Arial"/>
                <a:sym typeface="Arial"/>
              </a:endParaRPr>
            </a:p>
          </p:txBody>
        </p:sp>
        <p:sp>
          <p:nvSpPr>
            <p:cNvPr id="453" name="Google Shape;453;p18"/>
            <p:cNvSpPr/>
            <p:nvPr/>
          </p:nvSpPr>
          <p:spPr>
            <a:xfrm>
              <a:off x="100240"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8"/>
            <p:cNvSpPr txBox="1"/>
            <p:nvPr/>
          </p:nvSpPr>
          <p:spPr>
            <a:xfrm>
              <a:off x="154066"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455" name="Google Shape;455;p18"/>
            <p:cNvSpPr/>
            <p:nvPr/>
          </p:nvSpPr>
          <p:spPr>
            <a:xfrm rot="5400000">
              <a:off x="4255023" y="348367"/>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8"/>
            <p:cNvSpPr txBox="1"/>
            <p:nvPr/>
          </p:nvSpPr>
          <p:spPr>
            <a:xfrm>
              <a:off x="2175917" y="2470535"/>
              <a:ext cx="4997263"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3 months DAPT → ticagrelor monotherapy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12 months DAPT</a:t>
              </a:r>
              <a:endParaRPr b="0" i="0" sz="1400" u="none" cap="none" strike="noStrike">
                <a:solidFill>
                  <a:srgbClr val="000000"/>
                </a:solidFill>
                <a:latin typeface="Arial"/>
                <a:ea typeface="Arial"/>
                <a:cs typeface="Arial"/>
                <a:sym typeface="Arial"/>
              </a:endParaRPr>
            </a:p>
          </p:txBody>
        </p:sp>
        <p:sp>
          <p:nvSpPr>
            <p:cNvPr id="457" name="Google Shape;457;p18"/>
            <p:cNvSpPr/>
            <p:nvPr/>
          </p:nvSpPr>
          <p:spPr>
            <a:xfrm>
              <a:off x="100240"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8"/>
            <p:cNvSpPr txBox="1"/>
            <p:nvPr/>
          </p:nvSpPr>
          <p:spPr>
            <a:xfrm>
              <a:off x="154066"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459" name="Google Shape;459;p18"/>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Kim et al. JAMA. 2020.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19"/>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Study Population</a:t>
            </a:r>
            <a:endParaRPr b="0" i="0" sz="3400" u="none" cap="none" strike="noStrike">
              <a:solidFill>
                <a:srgbClr val="000000"/>
              </a:solidFill>
              <a:latin typeface="Arial"/>
              <a:ea typeface="Arial"/>
              <a:cs typeface="Arial"/>
              <a:sym typeface="Arial"/>
            </a:endParaRPr>
          </a:p>
        </p:txBody>
      </p:sp>
      <p:sp>
        <p:nvSpPr>
          <p:cNvPr id="465" name="Google Shape;465;p19"/>
          <p:cNvSpPr txBox="1"/>
          <p:nvPr>
            <p:ph idx="1" type="body"/>
          </p:nvPr>
        </p:nvSpPr>
        <p:spPr>
          <a:xfrm>
            <a:off x="666534" y="1474989"/>
            <a:ext cx="2596211"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b="1" lang="en-US" sz="1200">
                <a:solidFill>
                  <a:srgbClr val="537F7F"/>
                </a:solidFill>
              </a:rPr>
              <a:t>Patients with increased risk of bleeding were excluded</a:t>
            </a:r>
            <a:endParaRPr b="1">
              <a:solidFill>
                <a:srgbClr val="537F7F"/>
              </a:solidFill>
            </a:endParaRPr>
          </a:p>
          <a:p>
            <a:pPr indent="-292100" lvl="0" marL="457200" rtl="0" algn="l">
              <a:lnSpc>
                <a:spcPct val="115000"/>
              </a:lnSpc>
              <a:spcBef>
                <a:spcPts val="600"/>
              </a:spcBef>
              <a:spcAft>
                <a:spcPts val="0"/>
              </a:spcAft>
              <a:buClr>
                <a:srgbClr val="537F7F"/>
              </a:buClr>
              <a:buSzPts val="1000"/>
              <a:buChar char="●"/>
            </a:pPr>
            <a:r>
              <a:rPr b="1" lang="en-US" sz="1200">
                <a:solidFill>
                  <a:srgbClr val="537F7F"/>
                </a:solidFill>
              </a:rPr>
              <a:t>Prior hemorrhagic stroke</a:t>
            </a:r>
            <a:endParaRPr b="1">
              <a:solidFill>
                <a:srgbClr val="537F7F"/>
              </a:solidFill>
            </a:endParaRPr>
          </a:p>
          <a:p>
            <a:pPr indent="-292100" lvl="0" marL="457200" rtl="0" algn="l">
              <a:lnSpc>
                <a:spcPct val="115000"/>
              </a:lnSpc>
              <a:spcBef>
                <a:spcPts val="600"/>
              </a:spcBef>
              <a:spcAft>
                <a:spcPts val="0"/>
              </a:spcAft>
              <a:buClr>
                <a:srgbClr val="537F7F"/>
              </a:buClr>
              <a:buSzPts val="1000"/>
              <a:buChar char="●"/>
            </a:pPr>
            <a:r>
              <a:rPr b="1" lang="en-US" sz="1200">
                <a:solidFill>
                  <a:srgbClr val="537F7F"/>
                </a:solidFill>
              </a:rPr>
              <a:t>Traumatic brain injury in last 6 months</a:t>
            </a:r>
            <a:endParaRPr b="1">
              <a:solidFill>
                <a:srgbClr val="537F7F"/>
              </a:solidFill>
            </a:endParaRPr>
          </a:p>
          <a:p>
            <a:pPr indent="-292100" lvl="0" marL="457200" rtl="0" algn="l">
              <a:lnSpc>
                <a:spcPct val="115000"/>
              </a:lnSpc>
              <a:spcBef>
                <a:spcPts val="600"/>
              </a:spcBef>
              <a:spcAft>
                <a:spcPts val="0"/>
              </a:spcAft>
              <a:buClr>
                <a:srgbClr val="537F7F"/>
              </a:buClr>
              <a:buSzPts val="1000"/>
              <a:buChar char="●"/>
            </a:pPr>
            <a:r>
              <a:rPr b="1" lang="en-US" sz="1200">
                <a:solidFill>
                  <a:srgbClr val="537F7F"/>
                </a:solidFill>
              </a:rPr>
              <a:t>Need for oral anticoagulation</a:t>
            </a:r>
            <a:endParaRPr b="1">
              <a:solidFill>
                <a:srgbClr val="537F7F"/>
              </a:solidFill>
            </a:endParaRPr>
          </a:p>
          <a:p>
            <a:pPr indent="-292100" lvl="0" marL="457200" rtl="0" algn="l">
              <a:lnSpc>
                <a:spcPct val="115000"/>
              </a:lnSpc>
              <a:spcBef>
                <a:spcPts val="600"/>
              </a:spcBef>
              <a:spcAft>
                <a:spcPts val="600"/>
              </a:spcAft>
              <a:buClr>
                <a:srgbClr val="537F7F"/>
              </a:buClr>
              <a:buSzPts val="1000"/>
              <a:buChar char="●"/>
            </a:pPr>
            <a:r>
              <a:rPr b="1" lang="en-US" sz="1200">
                <a:solidFill>
                  <a:srgbClr val="537F7F"/>
                </a:solidFill>
              </a:rPr>
              <a:t>Hemoglobin ≤ 8 mg/dL</a:t>
            </a:r>
            <a:endParaRPr b="1" sz="1200">
              <a:solidFill>
                <a:srgbClr val="537F7F"/>
              </a:solidFill>
            </a:endParaRPr>
          </a:p>
        </p:txBody>
      </p:sp>
      <p:graphicFrame>
        <p:nvGraphicFramePr>
          <p:cNvPr id="466" name="Google Shape;466;p19"/>
          <p:cNvGraphicFramePr/>
          <p:nvPr/>
        </p:nvGraphicFramePr>
        <p:xfrm>
          <a:off x="3470564" y="1087061"/>
          <a:ext cx="3000000" cy="3000000"/>
        </p:xfrm>
        <a:graphic>
          <a:graphicData uri="http://schemas.openxmlformats.org/drawingml/2006/table">
            <a:tbl>
              <a:tblPr bandRow="1" firstRow="1">
                <a:noFill/>
                <a:tableStyleId>{75E571F9-5353-4BD4-A28E-19D8759DBF84}</a:tableStyleId>
              </a:tblPr>
              <a:tblGrid>
                <a:gridCol w="1704100"/>
                <a:gridCol w="1574800"/>
                <a:gridCol w="1639450"/>
              </a:tblGrid>
              <a:tr h="3708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Characteristic</a:t>
                      </a:r>
                      <a:endParaRPr sz="13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 months DAPT</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(n = 1527)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12 months DAPT</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(n = 1529)</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Mean age, years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61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61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Female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79%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80%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Prior Event</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Prior PCI</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Prior Stroke</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Prior MI</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Prior CABG</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9%</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4%</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4%</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8%</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4%</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1%</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Presentation</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Unstable angina</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NSTEMI</a:t>
                      </a:r>
                      <a:endParaRPr sz="1400" u="none" cap="none" strike="noStrike"/>
                    </a:p>
                    <a:p>
                      <a:pPr indent="0" lvl="0" marL="0" marR="0" rtl="0" algn="l">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     STEMI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29%</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35%</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32%</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32%</a:t>
                      </a:r>
                      <a:endParaRPr sz="1400" u="none" cap="none" strike="noStrike"/>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Raleway"/>
                          <a:ea typeface="Raleway"/>
                          <a:cs typeface="Raleway"/>
                          <a:sym typeface="Raleway"/>
                        </a:rPr>
                        <a:t>36%</a:t>
                      </a:r>
                      <a:endParaRPr sz="1400" u="none" cap="none" strike="noStrike"/>
                    </a:p>
                  </a:txBody>
                  <a:tcPr marT="45725" marB="45725" marR="91450" marL="91450"/>
                </a:tc>
              </a:tr>
            </a:tbl>
          </a:graphicData>
        </a:graphic>
      </p:graphicFrame>
      <p:sp>
        <p:nvSpPr>
          <p:cNvPr id="467" name="Google Shape;467;p19"/>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Kim et al. JAMA. 2020.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0"/>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73" name="Google Shape;473;p20"/>
          <p:cNvPicPr preferRelativeResize="0"/>
          <p:nvPr/>
        </p:nvPicPr>
        <p:blipFill rotWithShape="1">
          <a:blip r:embed="rId3">
            <a:alphaModFix/>
          </a:blip>
          <a:srcRect b="14250" l="9309" r="746" t="0"/>
          <a:stretch/>
        </p:blipFill>
        <p:spPr>
          <a:xfrm>
            <a:off x="647225" y="1678700"/>
            <a:ext cx="4062751" cy="2843950"/>
          </a:xfrm>
          <a:prstGeom prst="rect">
            <a:avLst/>
          </a:prstGeom>
          <a:noFill/>
          <a:ln>
            <a:noFill/>
          </a:ln>
        </p:spPr>
      </p:pic>
      <p:sp>
        <p:nvSpPr>
          <p:cNvPr id="474" name="Google Shape;474;p20"/>
          <p:cNvSpPr txBox="1"/>
          <p:nvPr>
            <p:ph idx="1" type="body"/>
          </p:nvPr>
        </p:nvSpPr>
        <p:spPr>
          <a:xfrm>
            <a:off x="573092" y="909229"/>
            <a:ext cx="8477466" cy="615553"/>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600"/>
              </a:spcAft>
              <a:buSzPts val="1000"/>
              <a:buNone/>
            </a:pPr>
            <a:r>
              <a:rPr b="1" lang="en-US" sz="1300" u="sng">
                <a:solidFill>
                  <a:srgbClr val="424242"/>
                </a:solidFill>
              </a:rPr>
              <a:t>Primary outcome: </a:t>
            </a:r>
            <a:r>
              <a:rPr lang="en-US" sz="1300">
                <a:solidFill>
                  <a:srgbClr val="424242"/>
                </a:solidFill>
              </a:rPr>
              <a:t>composite of major bleeding and adverse cardiac/cerebrovascular events (death, MI, stent thrombosis, stroke, target vessel revascularization)</a:t>
            </a:r>
            <a:endParaRPr/>
          </a:p>
        </p:txBody>
      </p:sp>
      <p:sp>
        <p:nvSpPr>
          <p:cNvPr id="475" name="Google Shape;475;p20"/>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Kim et al. JAMA. 2020. </a:t>
            </a:r>
            <a:endParaRPr b="0" i="0" sz="1400" u="none" cap="none" strike="noStrike">
              <a:solidFill>
                <a:srgbClr val="000000"/>
              </a:solidFill>
              <a:latin typeface="Raleway"/>
              <a:ea typeface="Raleway"/>
              <a:cs typeface="Raleway"/>
              <a:sym typeface="Raleway"/>
            </a:endParaRPr>
          </a:p>
        </p:txBody>
      </p:sp>
      <p:graphicFrame>
        <p:nvGraphicFramePr>
          <p:cNvPr id="476" name="Google Shape;476;p20"/>
          <p:cNvGraphicFramePr/>
          <p:nvPr/>
        </p:nvGraphicFramePr>
        <p:xfrm>
          <a:off x="5054279" y="2216725"/>
          <a:ext cx="3000000" cy="3000000"/>
        </p:xfrm>
        <a:graphic>
          <a:graphicData uri="http://schemas.openxmlformats.org/drawingml/2006/table">
            <a:tbl>
              <a:tblPr bandRow="1" firstRow="1">
                <a:noFill/>
                <a:tableStyleId>{65A08BC4-0E26-4B5B-9F1F-6AB986E2B08B}</a:tableStyleId>
              </a:tblPr>
              <a:tblGrid>
                <a:gridCol w="1915900"/>
                <a:gridCol w="1928575"/>
              </a:tblGrid>
              <a:tr h="1397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Endpoint</a:t>
                      </a:r>
                      <a:endParaRPr sz="11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Absolute difference, %</a:t>
                      </a:r>
                      <a:endParaRPr sz="1400" u="none" cap="none" strike="noStrike"/>
                    </a:p>
                  </a:txBody>
                  <a:tcPr marT="45725" marB="45725" marR="91450" marL="9145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Primary outcome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-1.98 (-3.5 to -0.45)</a:t>
                      </a:r>
                      <a:endParaRPr sz="1400" u="none" cap="none" strike="noStrike"/>
                    </a:p>
                  </a:txBody>
                  <a:tcPr marT="45725" marB="45725" marR="91450" marL="9145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TIMI Bleeding</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     Major</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     Major or minor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-1.33 (-2.4 to -0.27)</a:t>
                      </a:r>
                      <a:endParaRPr sz="1400" u="none" cap="none" strike="noStrike"/>
                    </a:p>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-2.06 (-3.52 to -0.6)</a:t>
                      </a:r>
                      <a:endParaRPr sz="1400" u="none" cap="none" strike="noStrike"/>
                    </a:p>
                  </a:txBody>
                  <a:tcPr marT="45725" marB="45725" marR="91450" marL="91450"/>
                </a:tc>
              </a:tr>
              <a:tr h="139700">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Major cardiac or cerebrovascular event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latin typeface="Raleway"/>
                          <a:ea typeface="Raleway"/>
                          <a:cs typeface="Raleway"/>
                          <a:sym typeface="Raleway"/>
                        </a:rPr>
                        <a:t>-1.05 (-2.23 to 0.13)</a:t>
                      </a:r>
                      <a:endParaRPr sz="1400" u="none" cap="none" strike="noStrike"/>
                    </a:p>
                  </a:txBody>
                  <a:tcPr marT="45725" marB="45725" marR="91450" marL="91450"/>
                </a:tc>
              </a:tr>
              <a:tr h="114300">
                <a:tc gridSpan="2">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latin typeface="Raleway"/>
                          <a:ea typeface="Raleway"/>
                          <a:cs typeface="Raleway"/>
                          <a:sym typeface="Raleway"/>
                        </a:rPr>
                        <a:t>TIMI: Thrombolysis in Myocardial Infarction Bleeding Criteria</a:t>
                      </a:r>
                      <a:endParaRPr sz="1400" u="none" cap="none" strike="noStrike"/>
                    </a:p>
                  </a:txBody>
                  <a:tcPr marT="45725" marB="45725" marR="91450" marL="91450"/>
                </a:tc>
                <a:tc hMerge="1"/>
              </a:tr>
            </a:tbl>
          </a:graphicData>
        </a:graphic>
      </p:graphicFrame>
      <p:sp>
        <p:nvSpPr>
          <p:cNvPr id="477" name="Google Shape;477;p20"/>
          <p:cNvSpPr txBox="1"/>
          <p:nvPr/>
        </p:nvSpPr>
        <p:spPr>
          <a:xfrm>
            <a:off x="4488225" y="2216725"/>
            <a:ext cx="495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5.9%</a:t>
            </a:r>
            <a:endParaRPr b="0" i="0" sz="900" u="none" cap="none" strike="noStrike">
              <a:solidFill>
                <a:srgbClr val="000000"/>
              </a:solidFill>
              <a:latin typeface="Calibri"/>
              <a:ea typeface="Calibri"/>
              <a:cs typeface="Calibri"/>
              <a:sym typeface="Calibri"/>
            </a:endParaRPr>
          </a:p>
        </p:txBody>
      </p:sp>
      <p:sp>
        <p:nvSpPr>
          <p:cNvPr id="478" name="Google Shape;478;p20"/>
          <p:cNvSpPr txBox="1"/>
          <p:nvPr/>
        </p:nvSpPr>
        <p:spPr>
          <a:xfrm>
            <a:off x="4488225" y="2734900"/>
            <a:ext cx="495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3.9%</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1"/>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TICO Critique</a:t>
            </a:r>
            <a:endParaRPr b="0" i="0" sz="1400" u="none" cap="none" strike="noStrike">
              <a:solidFill>
                <a:srgbClr val="000000"/>
              </a:solidFill>
              <a:latin typeface="Arial"/>
              <a:ea typeface="Arial"/>
              <a:cs typeface="Arial"/>
              <a:sym typeface="Arial"/>
            </a:endParaRPr>
          </a:p>
        </p:txBody>
      </p:sp>
      <p:pic>
        <p:nvPicPr>
          <p:cNvPr descr="The Pros and Cons of Consensus Leadership" id="484" name="Google Shape;484;p21"/>
          <p:cNvPicPr preferRelativeResize="0"/>
          <p:nvPr/>
        </p:nvPicPr>
        <p:blipFill rotWithShape="1">
          <a:blip r:embed="rId3">
            <a:alphaModFix/>
          </a:blip>
          <a:srcRect b="0" l="0" r="0" t="0"/>
          <a:stretch/>
        </p:blipFill>
        <p:spPr>
          <a:xfrm>
            <a:off x="6879371" y="-5"/>
            <a:ext cx="2264637" cy="1588423"/>
          </a:xfrm>
          <a:prstGeom prst="rect">
            <a:avLst/>
          </a:prstGeom>
          <a:noFill/>
          <a:ln>
            <a:noFill/>
          </a:ln>
        </p:spPr>
      </p:pic>
      <p:sp>
        <p:nvSpPr>
          <p:cNvPr id="485" name="Google Shape;485;p21"/>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Kim et al. JAMA. 2020. </a:t>
            </a:r>
            <a:endParaRPr b="0" i="0" sz="1400" u="none" cap="none" strike="noStrike">
              <a:solidFill>
                <a:srgbClr val="000000"/>
              </a:solidFill>
              <a:latin typeface="Raleway"/>
              <a:ea typeface="Raleway"/>
              <a:cs typeface="Raleway"/>
              <a:sym typeface="Raleway"/>
            </a:endParaRPr>
          </a:p>
        </p:txBody>
      </p:sp>
      <p:sp>
        <p:nvSpPr>
          <p:cNvPr id="486" name="Google Shape;486;p21"/>
          <p:cNvSpPr txBox="1"/>
          <p:nvPr/>
        </p:nvSpPr>
        <p:spPr>
          <a:xfrm>
            <a:off x="874350" y="1463850"/>
            <a:ext cx="3697500" cy="27243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Strengths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Large sample size</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Only patients with ACS included</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Clinical outcomes assessed by members of independent committee</a:t>
            </a:r>
            <a:endParaRPr b="0" i="0" sz="1600" u="none" cap="none" strike="noStrike">
              <a:solidFill>
                <a:srgbClr val="000000"/>
              </a:solidFill>
              <a:latin typeface="Raleway"/>
              <a:ea typeface="Raleway"/>
              <a:cs typeface="Raleway"/>
              <a:sym typeface="Raleway"/>
            </a:endParaRPr>
          </a:p>
          <a:p>
            <a:pPr indent="0" lvl="0" marL="45720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487" name="Google Shape;487;p21"/>
          <p:cNvSpPr txBox="1"/>
          <p:nvPr/>
        </p:nvSpPr>
        <p:spPr>
          <a:xfrm>
            <a:off x="4874775" y="1463850"/>
            <a:ext cx="3694200" cy="2724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Limitations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Composite outcome used</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Excluded patients with high bleeding risk</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Randomization occurred after PCI vs. at 3 months</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Only included patients from South Korea</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2"/>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TICO Takeaways</a:t>
            </a:r>
            <a:endParaRPr b="0" i="0" sz="3400" u="none" cap="none" strike="noStrike">
              <a:solidFill>
                <a:srgbClr val="000000"/>
              </a:solidFill>
              <a:latin typeface="Arial"/>
              <a:ea typeface="Arial"/>
              <a:cs typeface="Arial"/>
              <a:sym typeface="Arial"/>
            </a:endParaRPr>
          </a:p>
        </p:txBody>
      </p:sp>
      <p:grpSp>
        <p:nvGrpSpPr>
          <p:cNvPr id="493" name="Google Shape;493;p22"/>
          <p:cNvGrpSpPr/>
          <p:nvPr/>
        </p:nvGrpSpPr>
        <p:grpSpPr>
          <a:xfrm>
            <a:off x="-2941197" y="635412"/>
            <a:ext cx="11633739" cy="4547674"/>
            <a:chOff x="-3815550" y="-586011"/>
            <a:chExt cx="11633739" cy="4547674"/>
          </a:xfrm>
        </p:grpSpPr>
        <p:sp>
          <p:nvSpPr>
            <p:cNvPr id="494" name="Google Shape;494;p22"/>
            <p:cNvSpPr/>
            <p:nvPr/>
          </p:nvSpPr>
          <p:spPr>
            <a:xfrm>
              <a:off x="-3815550" y="-586011"/>
              <a:ext cx="4547674" cy="4547674"/>
            </a:xfrm>
            <a:prstGeom prst="blockArc">
              <a:avLst>
                <a:gd fmla="val 18900000" name="adj1"/>
                <a:gd fmla="val 2700000" name="adj2"/>
                <a:gd fmla="val 475" name="adj3"/>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2"/>
            <p:cNvSpPr/>
            <p:nvPr/>
          </p:nvSpPr>
          <p:spPr>
            <a:xfrm>
              <a:off x="470809" y="33756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2"/>
            <p:cNvSpPr txBox="1"/>
            <p:nvPr/>
          </p:nvSpPr>
          <p:spPr>
            <a:xfrm>
              <a:off x="470809" y="337565"/>
              <a:ext cx="7347380" cy="675130"/>
            </a:xfrm>
            <a:prstGeom prst="rect">
              <a:avLst/>
            </a:prstGeom>
            <a:noFill/>
            <a:ln>
              <a:noFill/>
            </a:ln>
          </p:spPr>
          <p:txBody>
            <a:bodyPr anchorCtr="0" anchor="ctr" bIns="45700" lIns="535875"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3 months of DAPT with ticagrelor reduced the risk of a composite of major bleeding and adverse ischemic events</a:t>
              </a:r>
              <a:endParaRPr b="0" i="0" sz="1400" u="none" cap="none" strike="noStrike">
                <a:solidFill>
                  <a:srgbClr val="000000"/>
                </a:solidFill>
                <a:latin typeface="Arial"/>
                <a:ea typeface="Arial"/>
                <a:cs typeface="Arial"/>
                <a:sym typeface="Arial"/>
              </a:endParaRPr>
            </a:p>
          </p:txBody>
        </p:sp>
        <p:sp>
          <p:nvSpPr>
            <p:cNvPr id="497" name="Google Shape;497;p22"/>
            <p:cNvSpPr/>
            <p:nvPr/>
          </p:nvSpPr>
          <p:spPr>
            <a:xfrm>
              <a:off x="48853" y="253173"/>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2"/>
            <p:cNvSpPr/>
            <p:nvPr/>
          </p:nvSpPr>
          <p:spPr>
            <a:xfrm>
              <a:off x="674672" y="1350327"/>
              <a:ext cx="710197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2"/>
            <p:cNvSpPr txBox="1"/>
            <p:nvPr/>
          </p:nvSpPr>
          <p:spPr>
            <a:xfrm>
              <a:off x="674672" y="1350327"/>
              <a:ext cx="7101970" cy="675130"/>
            </a:xfrm>
            <a:prstGeom prst="rect">
              <a:avLst/>
            </a:prstGeom>
            <a:noFill/>
            <a:ln>
              <a:noFill/>
            </a:ln>
          </p:spPr>
          <p:txBody>
            <a:bodyPr anchorCtr="0" anchor="ctr" bIns="45700" lIns="535875"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The effect of shorter DAPT on ischemic events is still unclear due to the use of a composite outcome</a:t>
              </a:r>
              <a:r>
                <a:rPr b="0" i="0" lang="en-US" sz="1800" u="none" cap="none" strike="noStrike">
                  <a:solidFill>
                    <a:schemeClr val="lt1"/>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p:txBody>
        </p:sp>
        <p:sp>
          <p:nvSpPr>
            <p:cNvPr id="500" name="Google Shape;500;p22"/>
            <p:cNvSpPr/>
            <p:nvPr/>
          </p:nvSpPr>
          <p:spPr>
            <a:xfrm>
              <a:off x="294262" y="1265869"/>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2"/>
            <p:cNvSpPr/>
            <p:nvPr/>
          </p:nvSpPr>
          <p:spPr>
            <a:xfrm>
              <a:off x="470809" y="236295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2"/>
            <p:cNvSpPr txBox="1"/>
            <p:nvPr/>
          </p:nvSpPr>
          <p:spPr>
            <a:xfrm>
              <a:off x="470809" y="2362955"/>
              <a:ext cx="7347380" cy="675130"/>
            </a:xfrm>
            <a:prstGeom prst="rect">
              <a:avLst/>
            </a:prstGeom>
            <a:noFill/>
            <a:ln>
              <a:noFill/>
            </a:ln>
          </p:spPr>
          <p:txBody>
            <a:bodyPr anchorCtr="0" anchor="ctr" bIns="45700" lIns="535875"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Results cannot be generalized to patients with a high baseline risk of bleeding</a:t>
              </a:r>
              <a:endParaRPr b="0" i="0" sz="1400" u="none" cap="none" strike="noStrike">
                <a:solidFill>
                  <a:srgbClr val="000000"/>
                </a:solidFill>
                <a:latin typeface="Arial"/>
                <a:ea typeface="Arial"/>
                <a:cs typeface="Arial"/>
                <a:sym typeface="Arial"/>
              </a:endParaRPr>
            </a:p>
          </p:txBody>
        </p:sp>
        <p:sp>
          <p:nvSpPr>
            <p:cNvPr id="503" name="Google Shape;503;p22"/>
            <p:cNvSpPr/>
            <p:nvPr/>
          </p:nvSpPr>
          <p:spPr>
            <a:xfrm>
              <a:off x="48853" y="2278564"/>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3"/>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TWILIGHT (2019)</a:t>
            </a:r>
            <a:endParaRPr b="0" i="0" sz="1400" u="none" cap="none" strike="noStrike">
              <a:solidFill>
                <a:srgbClr val="000000"/>
              </a:solidFill>
              <a:latin typeface="Arial"/>
              <a:ea typeface="Arial"/>
              <a:cs typeface="Arial"/>
              <a:sym typeface="Arial"/>
            </a:endParaRPr>
          </a:p>
        </p:txBody>
      </p:sp>
      <p:sp>
        <p:nvSpPr>
          <p:cNvPr id="509" name="Google Shape;509;p23"/>
          <p:cNvSpPr txBox="1"/>
          <p:nvPr>
            <p:ph idx="1" type="body"/>
          </p:nvPr>
        </p:nvSpPr>
        <p:spPr>
          <a:xfrm>
            <a:off x="874353" y="1474988"/>
            <a:ext cx="3067266" cy="1358266"/>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lang="en-US" sz="1600"/>
              <a:t>3 vs. 12 months of ticagrelor DAPT after PCI</a:t>
            </a:r>
            <a:endParaRPr/>
          </a:p>
          <a:p>
            <a:pPr indent="-292100" lvl="0" marL="457200" rtl="0" algn="l">
              <a:lnSpc>
                <a:spcPct val="115000"/>
              </a:lnSpc>
              <a:spcBef>
                <a:spcPts val="600"/>
              </a:spcBef>
              <a:spcAft>
                <a:spcPts val="0"/>
              </a:spcAft>
              <a:buSzPts val="1000"/>
              <a:buChar char="●"/>
            </a:pPr>
            <a:r>
              <a:rPr lang="en-US" sz="1600"/>
              <a:t>Only included patients at high risk of bleeding or ischemic events</a:t>
            </a:r>
            <a:endParaRPr/>
          </a:p>
          <a:p>
            <a:pPr indent="-292100" lvl="0" marL="457200" rtl="0" algn="l">
              <a:lnSpc>
                <a:spcPct val="115000"/>
              </a:lnSpc>
              <a:spcBef>
                <a:spcPts val="600"/>
              </a:spcBef>
              <a:spcAft>
                <a:spcPts val="600"/>
              </a:spcAft>
              <a:buSzPts val="1000"/>
              <a:buChar char="●"/>
            </a:pPr>
            <a:r>
              <a:rPr lang="en-US" sz="1600"/>
              <a:t>Primary outcome: Incidence of BARC type 2, 3 or 5 bleeding</a:t>
            </a:r>
            <a:endParaRPr/>
          </a:p>
        </p:txBody>
      </p:sp>
      <p:sp>
        <p:nvSpPr>
          <p:cNvPr id="510" name="Google Shape;510;p23"/>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Mehran et al. N Engl J Med. Nov 2019. </a:t>
            </a:r>
            <a:endParaRPr b="0" i="0" sz="1400" u="none" cap="none" strike="noStrike">
              <a:solidFill>
                <a:srgbClr val="000000"/>
              </a:solidFill>
              <a:latin typeface="Raleway"/>
              <a:ea typeface="Raleway"/>
              <a:cs typeface="Raleway"/>
              <a:sym typeface="Raleway"/>
            </a:endParaRPr>
          </a:p>
        </p:txBody>
      </p:sp>
      <p:pic>
        <p:nvPicPr>
          <p:cNvPr id="511" name="Google Shape;511;p23"/>
          <p:cNvPicPr preferRelativeResize="0"/>
          <p:nvPr/>
        </p:nvPicPr>
        <p:blipFill rotWithShape="1">
          <a:blip r:embed="rId3">
            <a:alphaModFix/>
          </a:blip>
          <a:srcRect b="16763" l="16282" r="0" t="0"/>
          <a:stretch/>
        </p:blipFill>
        <p:spPr>
          <a:xfrm>
            <a:off x="4459150" y="1512987"/>
            <a:ext cx="4062300" cy="2702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5"/>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STOP-DAPT 2 Overview (2019)</a:t>
            </a:r>
            <a:endParaRPr b="0" i="0" sz="1400" u="none" cap="none" strike="noStrike">
              <a:solidFill>
                <a:srgbClr val="000000"/>
              </a:solidFill>
              <a:latin typeface="Arial"/>
              <a:ea typeface="Arial"/>
              <a:cs typeface="Arial"/>
              <a:sym typeface="Arial"/>
            </a:endParaRPr>
          </a:p>
        </p:txBody>
      </p:sp>
      <p:sp>
        <p:nvSpPr>
          <p:cNvPr id="517" name="Google Shape;517;p25"/>
          <p:cNvSpPr txBox="1"/>
          <p:nvPr>
            <p:ph idx="1" type="body"/>
          </p:nvPr>
        </p:nvSpPr>
        <p:spPr>
          <a:xfrm>
            <a:off x="812006" y="1313893"/>
            <a:ext cx="3081120" cy="2969378"/>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lang="en-US" sz="1400"/>
              <a:t>Randomized, multicenter open label trial in Japan</a:t>
            </a:r>
            <a:endParaRPr/>
          </a:p>
          <a:p>
            <a:pPr indent="-292100" lvl="0" marL="457200" rtl="0" algn="l">
              <a:lnSpc>
                <a:spcPct val="115000"/>
              </a:lnSpc>
              <a:spcBef>
                <a:spcPts val="600"/>
              </a:spcBef>
              <a:spcAft>
                <a:spcPts val="0"/>
              </a:spcAft>
              <a:buSzPts val="1000"/>
              <a:buChar char="●"/>
            </a:pPr>
            <a:r>
              <a:rPr lang="en-US" sz="1400"/>
              <a:t>1 month of DAPT followed by clopidogrel monotherapy vs. 12 months of DAPT</a:t>
            </a:r>
            <a:endParaRPr/>
          </a:p>
          <a:p>
            <a:pPr indent="-292100" lvl="0" marL="457200" rtl="0" algn="l">
              <a:lnSpc>
                <a:spcPct val="115000"/>
              </a:lnSpc>
              <a:spcBef>
                <a:spcPts val="600"/>
              </a:spcBef>
              <a:spcAft>
                <a:spcPts val="0"/>
              </a:spcAft>
              <a:buSzPts val="1000"/>
              <a:buFont typeface="Raleway"/>
              <a:buChar char="●"/>
            </a:pPr>
            <a:r>
              <a:rPr lang="en-US" sz="1400"/>
              <a:t>No difference in secondary outcome evaluating ischemic events, but less bleeding in experimental group</a:t>
            </a:r>
            <a:endParaRPr/>
          </a:p>
        </p:txBody>
      </p:sp>
      <p:sp>
        <p:nvSpPr>
          <p:cNvPr id="518" name="Google Shape;518;p25"/>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Watanabe et al. JAMA. Jun 2019. </a:t>
            </a:r>
            <a:endParaRPr b="0" i="0" sz="1400" u="none" cap="none" strike="noStrike">
              <a:solidFill>
                <a:srgbClr val="000000"/>
              </a:solidFill>
              <a:latin typeface="Raleway"/>
              <a:ea typeface="Raleway"/>
              <a:cs typeface="Raleway"/>
              <a:sym typeface="Raleway"/>
            </a:endParaRPr>
          </a:p>
        </p:txBody>
      </p:sp>
      <p:pic>
        <p:nvPicPr>
          <p:cNvPr id="519" name="Google Shape;519;p25"/>
          <p:cNvPicPr preferRelativeResize="0"/>
          <p:nvPr/>
        </p:nvPicPr>
        <p:blipFill rotWithShape="1">
          <a:blip r:embed="rId3">
            <a:alphaModFix/>
          </a:blip>
          <a:srcRect b="0" l="0" r="0" t="0"/>
          <a:stretch/>
        </p:blipFill>
        <p:spPr>
          <a:xfrm>
            <a:off x="4042748" y="1290792"/>
            <a:ext cx="4829185" cy="2815937"/>
          </a:xfrm>
          <a:prstGeom prst="rect">
            <a:avLst/>
          </a:prstGeom>
          <a:noFill/>
          <a:ln>
            <a:noFill/>
          </a:ln>
        </p:spPr>
      </p:pic>
      <p:sp>
        <p:nvSpPr>
          <p:cNvPr id="520" name="Google Shape;520;p25"/>
          <p:cNvSpPr txBox="1"/>
          <p:nvPr/>
        </p:nvSpPr>
        <p:spPr>
          <a:xfrm>
            <a:off x="1478973" y="4323940"/>
            <a:ext cx="61860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aleway"/>
                <a:ea typeface="Raleway"/>
                <a:cs typeface="Raleway"/>
                <a:sym typeface="Raleway"/>
              </a:rPr>
              <a:t>Limitation: &gt; 60% with stable coronary artery disease in both groups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6"/>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Extended DAPT Trials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526" name="Google Shape;526;p26"/>
          <p:cNvGraphicFramePr/>
          <p:nvPr/>
        </p:nvGraphicFramePr>
        <p:xfrm>
          <a:off x="658091" y="1301482"/>
          <a:ext cx="3000000" cy="3000000"/>
        </p:xfrm>
        <a:graphic>
          <a:graphicData uri="http://schemas.openxmlformats.org/drawingml/2006/table">
            <a:tbl>
              <a:tblPr>
                <a:noFill/>
                <a:tableStyleId>{75E571F9-5353-4BD4-A28E-19D8759DBF84}</a:tableStyleId>
              </a:tblPr>
              <a:tblGrid>
                <a:gridCol w="1795625"/>
                <a:gridCol w="1067900"/>
                <a:gridCol w="1067900"/>
                <a:gridCol w="2523325"/>
                <a:gridCol w="1795625"/>
              </a:tblGrid>
              <a:tr h="480925">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Raleway"/>
                          <a:ea typeface="Raleway"/>
                          <a:cs typeface="Raleway"/>
                          <a:sym typeface="Raleway"/>
                        </a:rPr>
                        <a:t>Study</a:t>
                      </a:r>
                      <a:endParaRPr b="1" sz="1100" u="none" cap="none" strike="noStrike">
                        <a:solidFill>
                          <a:schemeClr val="dk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Raleway"/>
                          <a:ea typeface="Raleway"/>
                          <a:cs typeface="Raleway"/>
                          <a:sym typeface="Raleway"/>
                        </a:rPr>
                        <a:t>Intervention</a:t>
                      </a:r>
                      <a:endParaRPr b="1" sz="1100" u="none" cap="none" strike="noStrike">
                        <a:solidFill>
                          <a:schemeClr val="dk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Raleway"/>
                          <a:ea typeface="Raleway"/>
                          <a:cs typeface="Raleway"/>
                          <a:sym typeface="Raleway"/>
                        </a:rPr>
                        <a:t>P2Y12 Inhibitor</a:t>
                      </a:r>
                      <a:endParaRPr b="1" sz="1100" u="none" cap="none" strike="noStrike">
                        <a:solidFill>
                          <a:schemeClr val="dk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Raleway"/>
                          <a:ea typeface="Raleway"/>
                          <a:cs typeface="Raleway"/>
                          <a:sym typeface="Raleway"/>
                        </a:rPr>
                        <a:t>Primary Endpoint</a:t>
                      </a:r>
                      <a:endParaRPr b="1" sz="1100" u="none" cap="none" strike="noStrike">
                        <a:solidFill>
                          <a:schemeClr val="dk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chemeClr val="dk2"/>
                          </a:solidFill>
                          <a:latin typeface="Raleway"/>
                          <a:ea typeface="Raleway"/>
                          <a:cs typeface="Raleway"/>
                          <a:sym typeface="Raleway"/>
                        </a:rPr>
                        <a:t>Result</a:t>
                      </a:r>
                      <a:endParaRPr b="1" sz="1100" u="none" cap="none" strike="noStrike">
                        <a:solidFill>
                          <a:schemeClr val="dk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ADCDC"/>
                    </a:solidFill>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DES-LATE (2014)</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36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CV related death, MI, or stroke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DAPT (2014)</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30 months</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 prasugrel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228600" lvl="0" marL="228600" marR="0" rtl="0" algn="ctr">
                        <a:lnSpc>
                          <a:spcPct val="100000"/>
                        </a:lnSpc>
                        <a:spcBef>
                          <a:spcPts val="0"/>
                        </a:spcBef>
                        <a:spcAft>
                          <a:spcPts val="0"/>
                        </a:spcAft>
                        <a:buClr>
                          <a:schemeClr val="dk1"/>
                        </a:buClr>
                        <a:buSzPts val="1100"/>
                        <a:buFont typeface="Raleway"/>
                        <a:buAutoNum type="arabicPeriod"/>
                      </a:pPr>
                      <a:r>
                        <a:rPr lang="en-US" sz="1050" u="none" cap="none" strike="noStrike">
                          <a:solidFill>
                            <a:schemeClr val="dk1"/>
                          </a:solidFill>
                          <a:latin typeface="Raleway"/>
                          <a:ea typeface="Raleway"/>
                          <a:cs typeface="Raleway"/>
                          <a:sym typeface="Raleway"/>
                        </a:rPr>
                        <a:t>Death, MI, or stroke</a:t>
                      </a:r>
                      <a:endParaRPr sz="1400" u="none" cap="none" strike="noStrike"/>
                    </a:p>
                    <a:p>
                      <a:pPr indent="0" lvl="0" marL="457200" marR="0" rtl="0" algn="l">
                        <a:lnSpc>
                          <a:spcPct val="100000"/>
                        </a:lnSpc>
                        <a:spcBef>
                          <a:spcPts val="0"/>
                        </a:spcBef>
                        <a:spcAft>
                          <a:spcPts val="0"/>
                        </a:spcAft>
                        <a:buClr>
                          <a:srgbClr val="000000"/>
                        </a:buClr>
                        <a:buSzPts val="1050"/>
                        <a:buFont typeface="Arial"/>
                        <a:buNone/>
                      </a:pPr>
                      <a:r>
                        <a:rPr lang="en-US" sz="1050" u="none" cap="none" strike="noStrike">
                          <a:solidFill>
                            <a:schemeClr val="dk1"/>
                          </a:solidFill>
                          <a:latin typeface="Raleway"/>
                          <a:ea typeface="Raleway"/>
                          <a:cs typeface="Raleway"/>
                          <a:sym typeface="Raleway"/>
                        </a:rPr>
                        <a:t>2.    Stent thrombosis</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Decreased with extended DAPT </a:t>
                      </a:r>
                      <a:endParaRPr sz="1400" u="none" cap="none" strike="noStrike"/>
                    </a:p>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4.3% vs. 5.9%</a:t>
                      </a:r>
                      <a:endParaRPr sz="1400" u="none" cap="none" strike="noStrike"/>
                    </a:p>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0.4% vs. 1.4%</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PEGASUS (2015)</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33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Ticagrelor</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CV related death, MI, or stroke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Decreased with extended DAPT  (7.85% vs. 9.04%)</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OPTIDUAL (2015)</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33</a:t>
                      </a:r>
                      <a:endParaRPr sz="1400" u="none" cap="none" strike="noStrike"/>
                    </a:p>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Death, MI stroke, or major bleeding</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7"/>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Extended DAPT Safety</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532" name="Google Shape;532;p27"/>
          <p:cNvGraphicFramePr/>
          <p:nvPr/>
        </p:nvGraphicFramePr>
        <p:xfrm>
          <a:off x="658091" y="1301482"/>
          <a:ext cx="3000000" cy="3000000"/>
        </p:xfrm>
        <a:graphic>
          <a:graphicData uri="http://schemas.openxmlformats.org/drawingml/2006/table">
            <a:tbl>
              <a:tblPr>
                <a:noFill/>
                <a:tableStyleId>{75E571F9-5353-4BD4-A28E-19D8759DBF84}</a:tableStyleId>
              </a:tblPr>
              <a:tblGrid>
                <a:gridCol w="1795625"/>
                <a:gridCol w="1067900"/>
                <a:gridCol w="1067900"/>
                <a:gridCol w="2523325"/>
                <a:gridCol w="1795625"/>
              </a:tblGrid>
              <a:tr h="480925">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Study</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Intervention</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P2Y12 Inhibitor</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Bleeding Endpoint</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solidFill>
                      <a:srgbClr val="CADC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US" sz="1100" u="none" cap="none" strike="noStrike">
                          <a:solidFill>
                            <a:srgbClr val="424242"/>
                          </a:solidFill>
                          <a:latin typeface="Raleway"/>
                          <a:ea typeface="Raleway"/>
                          <a:cs typeface="Raleway"/>
                          <a:sym typeface="Raleway"/>
                        </a:rPr>
                        <a:t>Result</a:t>
                      </a:r>
                      <a:endParaRPr b="1" sz="1100" u="none" cap="none" strike="noStrike">
                        <a:solidFill>
                          <a:srgbClr val="424242"/>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ADCDC"/>
                      </a:solidFill>
                      <a:prstDash val="dot"/>
                      <a:round/>
                      <a:headEnd len="sm" w="sm" type="none"/>
                      <a:tailEnd len="sm" w="sm" type="none"/>
                    </a:lnB>
                    <a:solidFill>
                      <a:srgbClr val="CADCDC"/>
                    </a:solidFill>
                  </a:tcPr>
                </a:tc>
              </a:tr>
              <a:tr h="72915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DES-LATE (2014)</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36 months</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TIMI Major</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 but trend towards increase</a:t>
                      </a:r>
                      <a:endParaRPr sz="1050" u="none" cap="none" strike="noStrike">
                        <a:solidFill>
                          <a:schemeClr val="dk1"/>
                        </a:solidFill>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r h="7091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DAPT (2014)</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30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 prasugrel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GUSTO severe or moderate bleeding</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Increased in extended DAPT (2.5% vs. 1.6%)</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PEGASUS (2015)</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33 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Ticagrelor</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TIMI Major</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Increased in extended DAPT (2.6% vs. 1.1%)</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r h="564300">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OPTIDUAL (2015)</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12 vs. 33</a:t>
                      </a:r>
                      <a:endParaRPr sz="1400" u="none" cap="none" strike="noStrike"/>
                    </a:p>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months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latin typeface="Raleway"/>
                          <a:ea typeface="Raleway"/>
                          <a:cs typeface="Raleway"/>
                          <a:sym typeface="Raleway"/>
                        </a:rPr>
                        <a:t>Clopidogrel</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International Society on Thrombosis and Hemostasis</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050" u="none" cap="none" strike="noStrike">
                          <a:solidFill>
                            <a:schemeClr val="dk1"/>
                          </a:solidFill>
                          <a:latin typeface="Raleway"/>
                          <a:ea typeface="Raleway"/>
                          <a:cs typeface="Raleway"/>
                          <a:sym typeface="Raleway"/>
                        </a:rPr>
                        <a:t>No difference</a:t>
                      </a:r>
                      <a:endParaRPr sz="1050" u="none" cap="none" strike="noStrike">
                        <a:latin typeface="Raleway"/>
                        <a:ea typeface="Raleway"/>
                        <a:cs typeface="Raleway"/>
                        <a:sym typeface="Raleway"/>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ADCDC"/>
                      </a:solidFill>
                      <a:prstDash val="dot"/>
                      <a:round/>
                      <a:headEnd len="sm" w="sm" type="none"/>
                      <a:tailEnd len="sm" w="sm" type="none"/>
                    </a:lnT>
                    <a:lnB cap="flat" cmpd="sng" w="9525">
                      <a:solidFill>
                        <a:srgbClr val="CADCDC"/>
                      </a:solidFill>
                      <a:prstDash val="dot"/>
                      <a:round/>
                      <a:headEnd len="sm" w="sm" type="none"/>
                      <a:tailEnd len="sm" w="sm" type="none"/>
                    </a:lnB>
                  </a:tcPr>
                </a:tc>
              </a:tr>
            </a:tbl>
          </a:graphicData>
        </a:graphic>
      </p:graphicFrame>
      <p:sp>
        <p:nvSpPr>
          <p:cNvPr id="533" name="Google Shape;533;p27"/>
          <p:cNvSpPr/>
          <p:nvPr/>
        </p:nvSpPr>
        <p:spPr>
          <a:xfrm>
            <a:off x="731925" y="2546675"/>
            <a:ext cx="8151300" cy="1275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8"/>
          <p:cNvSpPr txBox="1"/>
          <p:nvPr/>
        </p:nvSpPr>
        <p:spPr>
          <a:xfrm>
            <a:off x="770443" y="272647"/>
            <a:ext cx="645419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aleway"/>
                <a:ea typeface="Raleway"/>
                <a:cs typeface="Raleway"/>
                <a:sym typeface="Raleway"/>
              </a:rPr>
              <a:t>The DAPT Score</a:t>
            </a:r>
            <a:endParaRPr b="0" i="0" sz="3200" u="none" cap="none" strike="noStrike">
              <a:solidFill>
                <a:srgbClr val="000000"/>
              </a:solidFill>
              <a:latin typeface="Arial"/>
              <a:ea typeface="Arial"/>
              <a:cs typeface="Arial"/>
              <a:sym typeface="Arial"/>
            </a:endParaRPr>
          </a:p>
        </p:txBody>
      </p:sp>
      <p:sp>
        <p:nvSpPr>
          <p:cNvPr id="539" name="Google Shape;539;p28"/>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Yeh et al. JAMA. Apr 2016.</a:t>
            </a:r>
            <a:endParaRPr b="0" i="0" sz="1400" u="none" cap="none" strike="noStrike">
              <a:solidFill>
                <a:srgbClr val="000000"/>
              </a:solidFill>
              <a:latin typeface="Raleway"/>
              <a:ea typeface="Raleway"/>
              <a:cs typeface="Raleway"/>
              <a:sym typeface="Raleway"/>
            </a:endParaRPr>
          </a:p>
        </p:txBody>
      </p:sp>
      <p:graphicFrame>
        <p:nvGraphicFramePr>
          <p:cNvPr id="540" name="Google Shape;540;p28"/>
          <p:cNvGraphicFramePr/>
          <p:nvPr/>
        </p:nvGraphicFramePr>
        <p:xfrm>
          <a:off x="1021599" y="999906"/>
          <a:ext cx="3000000" cy="3000000"/>
        </p:xfrm>
        <a:graphic>
          <a:graphicData uri="http://schemas.openxmlformats.org/drawingml/2006/table">
            <a:tbl>
              <a:tblPr bandRow="1" firstRow="1">
                <a:noFill/>
                <a:tableStyleId>{3C20A240-FD70-4814-A569-3ECD7435B22B}</a:tableStyleId>
              </a:tblPr>
              <a:tblGrid>
                <a:gridCol w="1566350"/>
                <a:gridCol w="864075"/>
              </a:tblGrid>
              <a:tr h="3568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424242"/>
                          </a:solidFill>
                          <a:latin typeface="Raleway"/>
                          <a:ea typeface="Raleway"/>
                          <a:cs typeface="Raleway"/>
                          <a:sym typeface="Raleway"/>
                        </a:rPr>
                        <a:t>Criteria</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rgbClr val="424242"/>
                          </a:solidFill>
                          <a:latin typeface="Raleway"/>
                          <a:ea typeface="Raleway"/>
                          <a:cs typeface="Raleway"/>
                          <a:sym typeface="Raleway"/>
                        </a:rPr>
                        <a:t>Points</a:t>
                      </a:r>
                      <a:endParaRPr sz="1400" u="none" cap="none" strike="noStrike"/>
                    </a:p>
                  </a:txBody>
                  <a:tcPr marT="45725" marB="45725" marR="91450" marL="91450"/>
                </a:tc>
              </a:tr>
              <a:tr h="6745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Age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 75</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65 – 74</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&lt; 65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0</a:t>
                      </a:r>
                      <a:endParaRPr sz="1400" u="none" cap="none" strike="noStrike"/>
                    </a:p>
                  </a:txBody>
                  <a:tcPr marT="45725" marB="45725" marR="91450" marL="91450"/>
                </a:tc>
              </a:tr>
              <a:tr h="2725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Smoker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33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Diabetes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19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MI at presentation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9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Prior PCI or prior 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703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Stent diameter &lt; 3 mm</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67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Paclitaxel – eluting stent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79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CHF or LVEF &lt; 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txBody>
                  <a:tcPr marT="45725" marB="45725" marR="91450" marL="91450"/>
                </a:tc>
              </a:tr>
              <a:tr h="2466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Saphenous vein graft PCI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txBody>
                  <a:tcPr marT="45725" marB="45725" marR="91450" marL="91450"/>
                </a:tc>
              </a:tr>
              <a:tr h="395950">
                <a:tc gridSpan="2">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Raleway"/>
                          <a:ea typeface="Raleway"/>
                          <a:cs typeface="Raleway"/>
                          <a:sym typeface="Raleway"/>
                        </a:rPr>
                        <a:t>MI: myocardial infarction; PCI: percutaneous coronary intervention; CHF: congestive heart failure; LVEF: left ventricular ejection fraction</a:t>
                      </a:r>
                      <a:endParaRPr sz="1400" u="none" cap="none" strike="noStrike"/>
                    </a:p>
                  </a:txBody>
                  <a:tcPr marT="45725" marB="45725" marR="91450" marL="91450"/>
                </a:tc>
                <a:tc hMerge="1"/>
              </a:tr>
            </a:tbl>
          </a:graphicData>
        </a:graphic>
      </p:graphicFrame>
      <p:sp>
        <p:nvSpPr>
          <p:cNvPr id="541" name="Google Shape;541;p28"/>
          <p:cNvSpPr txBox="1"/>
          <p:nvPr/>
        </p:nvSpPr>
        <p:spPr>
          <a:xfrm>
            <a:off x="7825935" y="1591249"/>
            <a:ext cx="889255" cy="27699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aleway"/>
                <a:ea typeface="Raleway"/>
                <a:cs typeface="Raleway"/>
                <a:sym typeface="Raleway"/>
              </a:rPr>
              <a:t>Score &lt; 2</a:t>
            </a:r>
            <a:endParaRPr b="0" i="0" sz="1400" u="none" cap="none" strike="noStrike">
              <a:solidFill>
                <a:srgbClr val="000000"/>
              </a:solidFill>
              <a:latin typeface="Arial"/>
              <a:ea typeface="Arial"/>
              <a:cs typeface="Arial"/>
              <a:sym typeface="Arial"/>
            </a:endParaRPr>
          </a:p>
        </p:txBody>
      </p:sp>
      <p:sp>
        <p:nvSpPr>
          <p:cNvPr id="542" name="Google Shape;542;p28"/>
          <p:cNvSpPr txBox="1"/>
          <p:nvPr/>
        </p:nvSpPr>
        <p:spPr>
          <a:xfrm>
            <a:off x="7825935" y="3638942"/>
            <a:ext cx="886968" cy="27699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aleway"/>
                <a:ea typeface="Raleway"/>
                <a:cs typeface="Raleway"/>
                <a:sym typeface="Raleway"/>
              </a:rPr>
              <a:t>Score ≥ 2</a:t>
            </a:r>
            <a:endParaRPr b="0" i="0" sz="1400" u="none" cap="none" strike="noStrike">
              <a:solidFill>
                <a:srgbClr val="000000"/>
              </a:solidFill>
              <a:latin typeface="Arial"/>
              <a:ea typeface="Arial"/>
              <a:cs typeface="Arial"/>
              <a:sym typeface="Arial"/>
            </a:endParaRPr>
          </a:p>
        </p:txBody>
      </p:sp>
      <p:cxnSp>
        <p:nvCxnSpPr>
          <p:cNvPr id="543" name="Google Shape;543;p28"/>
          <p:cNvCxnSpPr/>
          <p:nvPr/>
        </p:nvCxnSpPr>
        <p:spPr>
          <a:xfrm>
            <a:off x="3785191" y="2643963"/>
            <a:ext cx="1049079" cy="0"/>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509"/>
              </a:srgbClr>
            </a:outerShdw>
          </a:effectLst>
        </p:spPr>
      </p:cxnSp>
      <p:pic>
        <p:nvPicPr>
          <p:cNvPr id="544" name="Google Shape;544;p28"/>
          <p:cNvPicPr preferRelativeResize="0"/>
          <p:nvPr/>
        </p:nvPicPr>
        <p:blipFill rotWithShape="1">
          <a:blip r:embed="rId3">
            <a:alphaModFix/>
          </a:blip>
          <a:srcRect b="0" l="3059" r="1414" t="0"/>
          <a:stretch/>
        </p:blipFill>
        <p:spPr>
          <a:xfrm>
            <a:off x="4917216" y="796553"/>
            <a:ext cx="2807208" cy="1866393"/>
          </a:xfrm>
          <a:prstGeom prst="rect">
            <a:avLst/>
          </a:prstGeom>
          <a:noFill/>
          <a:ln>
            <a:noFill/>
          </a:ln>
        </p:spPr>
      </p:pic>
      <p:pic>
        <p:nvPicPr>
          <p:cNvPr id="545" name="Google Shape;545;p28"/>
          <p:cNvPicPr preferRelativeResize="0"/>
          <p:nvPr/>
        </p:nvPicPr>
        <p:blipFill rotWithShape="1">
          <a:blip r:embed="rId4">
            <a:alphaModFix/>
          </a:blip>
          <a:srcRect b="0" l="0" r="0" t="0"/>
          <a:stretch/>
        </p:blipFill>
        <p:spPr>
          <a:xfrm>
            <a:off x="4917216" y="2977398"/>
            <a:ext cx="2807208" cy="1922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1500750" y="1533831"/>
            <a:ext cx="6193438" cy="31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00"/>
              <a:buNone/>
            </a:pPr>
            <a:br>
              <a:rPr lang="en-US" sz="1400">
                <a:latin typeface="Raleway"/>
                <a:ea typeface="Raleway"/>
                <a:cs typeface="Raleway"/>
                <a:sym typeface="Raleway"/>
              </a:rPr>
            </a:br>
            <a:br>
              <a:rPr lang="en-US" sz="1400">
                <a:latin typeface="Raleway"/>
                <a:ea typeface="Raleway"/>
                <a:cs typeface="Raleway"/>
                <a:sym typeface="Raleway"/>
              </a:rPr>
            </a:br>
            <a:r>
              <a:rPr lang="en-US" sz="1400">
                <a:latin typeface="Raleway"/>
                <a:ea typeface="Raleway"/>
                <a:cs typeface="Raleway"/>
                <a:sym typeface="Raleway"/>
              </a:rPr>
              <a:t>Compare current guidelines for antiplatelet therapy following acute coronary syndrome with recommendations from recent literature</a:t>
            </a:r>
            <a:br>
              <a:rPr lang="en-US" sz="1400">
                <a:latin typeface="Raleway"/>
                <a:ea typeface="Raleway"/>
                <a:cs typeface="Raleway"/>
                <a:sym typeface="Raleway"/>
              </a:rPr>
            </a:br>
            <a:br>
              <a:rPr lang="en-US" sz="1400">
                <a:latin typeface="Raleway"/>
                <a:ea typeface="Raleway"/>
                <a:cs typeface="Raleway"/>
                <a:sym typeface="Raleway"/>
              </a:rPr>
            </a:br>
            <a:endParaRPr sz="1400">
              <a:latin typeface="Raleway"/>
              <a:ea typeface="Raleway"/>
              <a:cs typeface="Raleway"/>
              <a:sym typeface="Raleway"/>
            </a:endParaRPr>
          </a:p>
        </p:txBody>
      </p:sp>
      <p:sp>
        <p:nvSpPr>
          <p:cNvPr id="153" name="Google Shape;153;p2"/>
          <p:cNvSpPr txBox="1"/>
          <p:nvPr>
            <p:ph idx="2" type="title"/>
          </p:nvPr>
        </p:nvSpPr>
        <p:spPr>
          <a:xfrm>
            <a:off x="1449812" y="1168627"/>
            <a:ext cx="563400" cy="354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2000">
                <a:solidFill>
                  <a:srgbClr val="537F7F"/>
                </a:solidFill>
                <a:latin typeface="Raleway"/>
                <a:ea typeface="Raleway"/>
                <a:cs typeface="Raleway"/>
                <a:sym typeface="Raleway"/>
              </a:rPr>
              <a:t>01</a:t>
            </a:r>
            <a:endParaRPr b="1">
              <a:solidFill>
                <a:srgbClr val="537F7F"/>
              </a:solidFill>
              <a:latin typeface="Raleway"/>
              <a:ea typeface="Raleway"/>
              <a:cs typeface="Raleway"/>
              <a:sym typeface="Raleway"/>
            </a:endParaRPr>
          </a:p>
        </p:txBody>
      </p:sp>
      <p:sp>
        <p:nvSpPr>
          <p:cNvPr id="154" name="Google Shape;154;p2"/>
          <p:cNvSpPr txBox="1"/>
          <p:nvPr>
            <p:ph idx="6" type="title"/>
          </p:nvPr>
        </p:nvSpPr>
        <p:spPr>
          <a:xfrm>
            <a:off x="1500750" y="2123234"/>
            <a:ext cx="563400" cy="354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2000">
                <a:solidFill>
                  <a:srgbClr val="537F7F"/>
                </a:solidFill>
                <a:latin typeface="Raleway"/>
                <a:ea typeface="Raleway"/>
                <a:cs typeface="Raleway"/>
                <a:sym typeface="Raleway"/>
              </a:rPr>
              <a:t>02</a:t>
            </a:r>
            <a:endParaRPr b="1">
              <a:solidFill>
                <a:srgbClr val="537F7F"/>
              </a:solidFill>
              <a:latin typeface="Raleway"/>
              <a:ea typeface="Raleway"/>
              <a:cs typeface="Raleway"/>
              <a:sym typeface="Raleway"/>
            </a:endParaRPr>
          </a:p>
        </p:txBody>
      </p:sp>
      <p:sp>
        <p:nvSpPr>
          <p:cNvPr id="155" name="Google Shape;155;p2"/>
          <p:cNvSpPr txBox="1"/>
          <p:nvPr>
            <p:ph idx="9" type="title"/>
          </p:nvPr>
        </p:nvSpPr>
        <p:spPr>
          <a:xfrm>
            <a:off x="1523612" y="3110455"/>
            <a:ext cx="563400" cy="354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US" sz="2000">
                <a:solidFill>
                  <a:srgbClr val="537F7F"/>
                </a:solidFill>
                <a:latin typeface="Raleway"/>
                <a:ea typeface="Raleway"/>
                <a:cs typeface="Raleway"/>
                <a:sym typeface="Raleway"/>
              </a:rPr>
              <a:t>03</a:t>
            </a:r>
            <a:endParaRPr b="1">
              <a:solidFill>
                <a:srgbClr val="537F7F"/>
              </a:solidFill>
              <a:latin typeface="Raleway"/>
              <a:ea typeface="Raleway"/>
              <a:cs typeface="Raleway"/>
              <a:sym typeface="Raleway"/>
            </a:endParaRPr>
          </a:p>
        </p:txBody>
      </p:sp>
      <p:cxnSp>
        <p:nvCxnSpPr>
          <p:cNvPr id="156" name="Google Shape;156;p2"/>
          <p:cNvCxnSpPr/>
          <p:nvPr/>
        </p:nvCxnSpPr>
        <p:spPr>
          <a:xfrm>
            <a:off x="1647388" y="1158175"/>
            <a:ext cx="6046800" cy="0"/>
          </a:xfrm>
          <a:prstGeom prst="straightConnector1">
            <a:avLst/>
          </a:prstGeom>
          <a:noFill/>
          <a:ln cap="flat" cmpd="sng" w="9525">
            <a:solidFill>
              <a:srgbClr val="CADCDC"/>
            </a:solidFill>
            <a:prstDash val="dot"/>
            <a:round/>
            <a:headEnd len="sm" w="sm" type="none"/>
            <a:tailEnd len="sm" w="sm" type="none"/>
          </a:ln>
        </p:spPr>
      </p:cxnSp>
      <p:cxnSp>
        <p:nvCxnSpPr>
          <p:cNvPr id="157" name="Google Shape;157;p2"/>
          <p:cNvCxnSpPr/>
          <p:nvPr/>
        </p:nvCxnSpPr>
        <p:spPr>
          <a:xfrm>
            <a:off x="1523612" y="2120731"/>
            <a:ext cx="6046800" cy="0"/>
          </a:xfrm>
          <a:prstGeom prst="straightConnector1">
            <a:avLst/>
          </a:prstGeom>
          <a:noFill/>
          <a:ln cap="flat" cmpd="sng" w="9525">
            <a:solidFill>
              <a:srgbClr val="CADCDC"/>
            </a:solidFill>
            <a:prstDash val="dot"/>
            <a:round/>
            <a:headEnd len="sm" w="sm" type="none"/>
            <a:tailEnd len="sm" w="sm" type="none"/>
          </a:ln>
        </p:spPr>
      </p:cxnSp>
      <p:cxnSp>
        <p:nvCxnSpPr>
          <p:cNvPr id="158" name="Google Shape;158;p2"/>
          <p:cNvCxnSpPr/>
          <p:nvPr/>
        </p:nvCxnSpPr>
        <p:spPr>
          <a:xfrm>
            <a:off x="1523612" y="3098189"/>
            <a:ext cx="6046800" cy="0"/>
          </a:xfrm>
          <a:prstGeom prst="straightConnector1">
            <a:avLst/>
          </a:prstGeom>
          <a:noFill/>
          <a:ln cap="flat" cmpd="sng" w="9525">
            <a:solidFill>
              <a:srgbClr val="CADCDC"/>
            </a:solidFill>
            <a:prstDash val="dot"/>
            <a:round/>
            <a:headEnd len="sm" w="sm" type="none"/>
            <a:tailEnd len="sm" w="sm" type="none"/>
          </a:ln>
        </p:spPr>
      </p:cxnSp>
      <p:cxnSp>
        <p:nvCxnSpPr>
          <p:cNvPr id="159" name="Google Shape;159;p2"/>
          <p:cNvCxnSpPr/>
          <p:nvPr/>
        </p:nvCxnSpPr>
        <p:spPr>
          <a:xfrm>
            <a:off x="1523612" y="4070139"/>
            <a:ext cx="6046800" cy="0"/>
          </a:xfrm>
          <a:prstGeom prst="straightConnector1">
            <a:avLst/>
          </a:prstGeom>
          <a:noFill/>
          <a:ln cap="flat" cmpd="sng" w="9525">
            <a:solidFill>
              <a:srgbClr val="CADCDC"/>
            </a:solidFill>
            <a:prstDash val="dot"/>
            <a:round/>
            <a:headEnd len="sm" w="sm" type="none"/>
            <a:tailEnd len="sm" w="sm" type="none"/>
          </a:ln>
        </p:spPr>
      </p:cxnSp>
      <p:sp>
        <p:nvSpPr>
          <p:cNvPr id="160" name="Google Shape;160;p2"/>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Objectives</a:t>
            </a:r>
            <a:endParaRPr b="0" i="0" sz="3200" u="none" cap="none" strike="noStrike">
              <a:solidFill>
                <a:srgbClr val="000000"/>
              </a:solidFill>
              <a:latin typeface="Arial"/>
              <a:ea typeface="Arial"/>
              <a:cs typeface="Arial"/>
              <a:sym typeface="Arial"/>
            </a:endParaRPr>
          </a:p>
        </p:txBody>
      </p:sp>
      <p:sp>
        <p:nvSpPr>
          <p:cNvPr id="161" name="Google Shape;161;p2"/>
          <p:cNvSpPr txBox="1"/>
          <p:nvPr/>
        </p:nvSpPr>
        <p:spPr>
          <a:xfrm>
            <a:off x="1500750" y="2555744"/>
            <a:ext cx="6193438" cy="31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Raleway Thin"/>
              <a:buNone/>
            </a:pPr>
            <a:r>
              <a:rPr b="0" i="0" lang="en-US" sz="1400" u="none" cap="none" strike="noStrike">
                <a:solidFill>
                  <a:srgbClr val="000000"/>
                </a:solidFill>
                <a:latin typeface="Raleway"/>
                <a:ea typeface="Raleway"/>
                <a:cs typeface="Raleway"/>
                <a:sym typeface="Raleway"/>
              </a:rPr>
              <a:t>Describe the use of antiplatelet therapy following TAVR and the role of cardiac comorbidities in selecting an antiplatelet regimen</a:t>
            </a:r>
            <a:endParaRPr b="0" i="0" sz="1400" u="none" cap="none" strike="noStrike">
              <a:solidFill>
                <a:srgbClr val="000000"/>
              </a:solidFill>
              <a:latin typeface="Arial"/>
              <a:ea typeface="Arial"/>
              <a:cs typeface="Arial"/>
              <a:sym typeface="Arial"/>
            </a:endParaRPr>
          </a:p>
        </p:txBody>
      </p:sp>
      <p:sp>
        <p:nvSpPr>
          <p:cNvPr id="162" name="Google Shape;162;p2"/>
          <p:cNvSpPr txBox="1"/>
          <p:nvPr/>
        </p:nvSpPr>
        <p:spPr>
          <a:xfrm>
            <a:off x="1523612" y="3527693"/>
            <a:ext cx="6193438" cy="319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Raleway Thin"/>
              <a:buNone/>
            </a:pPr>
            <a:r>
              <a:rPr b="0" i="0" lang="en-US" sz="1400" u="none" cap="none" strike="noStrike">
                <a:solidFill>
                  <a:srgbClr val="000000"/>
                </a:solidFill>
                <a:latin typeface="Raleway"/>
                <a:ea typeface="Raleway"/>
                <a:cs typeface="Raleway"/>
                <a:sym typeface="Raleway"/>
              </a:rPr>
              <a:t>Discuss updates in literature regarding management of antiplatelet therapy post ischemic stroke</a:t>
            </a:r>
            <a:endParaRPr b="0" i="0" sz="1400" u="none" cap="none" strike="noStrike">
              <a:solidFill>
                <a:srgbClr val="000000"/>
              </a:solidFill>
              <a:latin typeface="Arial"/>
              <a:ea typeface="Arial"/>
              <a:cs typeface="Arial"/>
              <a:sym typeface="Arial"/>
            </a:endParaRPr>
          </a:p>
        </p:txBody>
      </p:sp>
      <p:sp>
        <p:nvSpPr>
          <p:cNvPr id="163" name="Google Shape;163;p2"/>
          <p:cNvSpPr txBox="1"/>
          <p:nvPr/>
        </p:nvSpPr>
        <p:spPr>
          <a:xfrm>
            <a:off x="614656" y="4847651"/>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TAVR: Transaortic valve replacement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9"/>
          <p:cNvSpPr txBox="1"/>
          <p:nvPr/>
        </p:nvSpPr>
        <p:spPr>
          <a:xfrm>
            <a:off x="770443" y="272647"/>
            <a:ext cx="645419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aleway"/>
                <a:ea typeface="Raleway"/>
                <a:cs typeface="Raleway"/>
                <a:sym typeface="Raleway"/>
              </a:rPr>
              <a:t>The DAPT Score</a:t>
            </a:r>
            <a:endParaRPr b="0" i="0" sz="3200" u="none" cap="none" strike="noStrike">
              <a:solidFill>
                <a:srgbClr val="000000"/>
              </a:solidFill>
              <a:latin typeface="Arial"/>
              <a:ea typeface="Arial"/>
              <a:cs typeface="Arial"/>
              <a:sym typeface="Arial"/>
            </a:endParaRPr>
          </a:p>
        </p:txBody>
      </p:sp>
      <p:sp>
        <p:nvSpPr>
          <p:cNvPr id="551" name="Google Shape;551;p29"/>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Yeh et al. JAMA. Apr 2016.</a:t>
            </a:r>
            <a:endParaRPr b="0" i="0" sz="1400" u="none" cap="none" strike="noStrike">
              <a:solidFill>
                <a:srgbClr val="000000"/>
              </a:solidFill>
              <a:latin typeface="Raleway"/>
              <a:ea typeface="Raleway"/>
              <a:cs typeface="Raleway"/>
              <a:sym typeface="Raleway"/>
            </a:endParaRPr>
          </a:p>
        </p:txBody>
      </p:sp>
      <p:graphicFrame>
        <p:nvGraphicFramePr>
          <p:cNvPr id="552" name="Google Shape;552;p29"/>
          <p:cNvGraphicFramePr/>
          <p:nvPr/>
        </p:nvGraphicFramePr>
        <p:xfrm>
          <a:off x="1021599" y="999906"/>
          <a:ext cx="3000000" cy="3000000"/>
        </p:xfrm>
        <a:graphic>
          <a:graphicData uri="http://schemas.openxmlformats.org/drawingml/2006/table">
            <a:tbl>
              <a:tblPr bandRow="1" firstRow="1">
                <a:noFill/>
                <a:tableStyleId>{3C20A240-FD70-4814-A569-3ECD7435B22B}</a:tableStyleId>
              </a:tblPr>
              <a:tblGrid>
                <a:gridCol w="1566350"/>
                <a:gridCol w="864075"/>
              </a:tblGrid>
              <a:tr h="3568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rgbClr val="424242"/>
                          </a:solidFill>
                          <a:latin typeface="Raleway"/>
                          <a:ea typeface="Raleway"/>
                          <a:cs typeface="Raleway"/>
                          <a:sym typeface="Raleway"/>
                        </a:rPr>
                        <a:t>Criteria</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rgbClr val="424242"/>
                          </a:solidFill>
                          <a:latin typeface="Raleway"/>
                          <a:ea typeface="Raleway"/>
                          <a:cs typeface="Raleway"/>
                          <a:sym typeface="Raleway"/>
                        </a:rPr>
                        <a:t>Points</a:t>
                      </a:r>
                      <a:endParaRPr sz="1400" u="none" cap="none" strike="noStrike"/>
                    </a:p>
                  </a:txBody>
                  <a:tcPr marT="45725" marB="45725" marR="91450" marL="91450"/>
                </a:tc>
              </a:tr>
              <a:tr h="6745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Age </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 75</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65 – 74</a:t>
                      </a: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     &lt; 65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0</a:t>
                      </a:r>
                      <a:endParaRPr sz="1400" u="none" cap="none" strike="noStrike"/>
                    </a:p>
                  </a:txBody>
                  <a:tcPr marT="45725" marB="45725" marR="91450" marL="91450"/>
                </a:tc>
              </a:tr>
              <a:tr h="2725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Smoker</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33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Diabetes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19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MI at presentation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59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Prior PCI or prior 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703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Stent diameter &lt; 3 mm</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67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Paclitaxel – eluting stent</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1</a:t>
                      </a:r>
                      <a:endParaRPr sz="1400" u="none" cap="none" strike="noStrike"/>
                    </a:p>
                  </a:txBody>
                  <a:tcPr marT="45725" marB="45725" marR="91450" marL="91450"/>
                </a:tc>
              </a:tr>
              <a:tr h="2799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CHF or LVEF &lt; 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txBody>
                  <a:tcPr marT="45725" marB="45725" marR="91450" marL="91450"/>
                </a:tc>
              </a:tr>
              <a:tr h="2466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Saphenous vein graft PCI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2</a:t>
                      </a:r>
                      <a:endParaRPr sz="1400" u="none" cap="none" strike="noStrike"/>
                    </a:p>
                  </a:txBody>
                  <a:tcPr marT="45725" marB="45725" marR="91450" marL="91450"/>
                </a:tc>
              </a:tr>
              <a:tr h="395950">
                <a:tc gridSpan="2">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latin typeface="Raleway"/>
                          <a:ea typeface="Raleway"/>
                          <a:cs typeface="Raleway"/>
                          <a:sym typeface="Raleway"/>
                        </a:rPr>
                        <a:t>MI: myocardial infarction; PCI: percutaneous coronary intervention; CHF: congestive heart failure; LVEF: left ventricular ejection fraction</a:t>
                      </a:r>
                      <a:endParaRPr sz="1400" u="none" cap="none" strike="noStrike"/>
                    </a:p>
                  </a:txBody>
                  <a:tcPr marT="45725" marB="45725" marR="91450" marL="91450"/>
                </a:tc>
                <a:tc hMerge="1"/>
              </a:tr>
            </a:tbl>
          </a:graphicData>
        </a:graphic>
      </p:graphicFrame>
      <p:sp>
        <p:nvSpPr>
          <p:cNvPr id="553" name="Google Shape;553;p29"/>
          <p:cNvSpPr txBox="1"/>
          <p:nvPr/>
        </p:nvSpPr>
        <p:spPr>
          <a:xfrm>
            <a:off x="7831347" y="1632661"/>
            <a:ext cx="889255" cy="27699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aleway"/>
                <a:ea typeface="Raleway"/>
                <a:cs typeface="Raleway"/>
                <a:sym typeface="Raleway"/>
              </a:rPr>
              <a:t>Score &lt; 2</a:t>
            </a:r>
            <a:endParaRPr b="0" i="0" sz="1400" u="none" cap="none" strike="noStrike">
              <a:solidFill>
                <a:srgbClr val="000000"/>
              </a:solidFill>
              <a:latin typeface="Arial"/>
              <a:ea typeface="Arial"/>
              <a:cs typeface="Arial"/>
              <a:sym typeface="Arial"/>
            </a:endParaRPr>
          </a:p>
        </p:txBody>
      </p:sp>
      <p:sp>
        <p:nvSpPr>
          <p:cNvPr id="554" name="Google Shape;554;p29"/>
          <p:cNvSpPr txBox="1"/>
          <p:nvPr/>
        </p:nvSpPr>
        <p:spPr>
          <a:xfrm>
            <a:off x="7825935" y="3638942"/>
            <a:ext cx="886968" cy="27699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Raleway"/>
                <a:ea typeface="Raleway"/>
                <a:cs typeface="Raleway"/>
                <a:sym typeface="Raleway"/>
              </a:rPr>
              <a:t>Score ≥ 2</a:t>
            </a:r>
            <a:endParaRPr b="0" i="0" sz="1400" u="none" cap="none" strike="noStrike">
              <a:solidFill>
                <a:srgbClr val="000000"/>
              </a:solidFill>
              <a:latin typeface="Arial"/>
              <a:ea typeface="Arial"/>
              <a:cs typeface="Arial"/>
              <a:sym typeface="Arial"/>
            </a:endParaRPr>
          </a:p>
        </p:txBody>
      </p:sp>
      <p:cxnSp>
        <p:nvCxnSpPr>
          <p:cNvPr id="555" name="Google Shape;555;p29"/>
          <p:cNvCxnSpPr/>
          <p:nvPr/>
        </p:nvCxnSpPr>
        <p:spPr>
          <a:xfrm>
            <a:off x="3785191" y="2643963"/>
            <a:ext cx="1049079" cy="0"/>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509"/>
              </a:srgbClr>
            </a:outerShdw>
          </a:effectLst>
        </p:spPr>
      </p:cxnSp>
      <p:pic>
        <p:nvPicPr>
          <p:cNvPr id="556" name="Google Shape;556;p29"/>
          <p:cNvPicPr preferRelativeResize="0"/>
          <p:nvPr/>
        </p:nvPicPr>
        <p:blipFill rotWithShape="1">
          <a:blip r:embed="rId3">
            <a:alphaModFix/>
          </a:blip>
          <a:srcRect b="0" l="9576" r="8134" t="0"/>
          <a:stretch/>
        </p:blipFill>
        <p:spPr>
          <a:xfrm>
            <a:off x="4942837" y="621360"/>
            <a:ext cx="2807208" cy="2022603"/>
          </a:xfrm>
          <a:prstGeom prst="rect">
            <a:avLst/>
          </a:prstGeom>
          <a:noFill/>
          <a:ln>
            <a:noFill/>
          </a:ln>
        </p:spPr>
      </p:pic>
      <p:pic>
        <p:nvPicPr>
          <p:cNvPr id="557" name="Google Shape;557;p29"/>
          <p:cNvPicPr preferRelativeResize="0"/>
          <p:nvPr/>
        </p:nvPicPr>
        <p:blipFill rotWithShape="1">
          <a:blip r:embed="rId4">
            <a:alphaModFix/>
          </a:blip>
          <a:srcRect b="0" l="0" r="1918" t="0"/>
          <a:stretch/>
        </p:blipFill>
        <p:spPr>
          <a:xfrm>
            <a:off x="4996682" y="2805974"/>
            <a:ext cx="2753363" cy="200114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30"/>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Summary</a:t>
            </a:r>
            <a:endParaRPr b="0" i="0" sz="3400" u="none" cap="none" strike="noStrike">
              <a:solidFill>
                <a:srgbClr val="000000"/>
              </a:solidFill>
              <a:latin typeface="Arial"/>
              <a:ea typeface="Arial"/>
              <a:cs typeface="Arial"/>
              <a:sym typeface="Arial"/>
            </a:endParaRPr>
          </a:p>
        </p:txBody>
      </p:sp>
      <p:grpSp>
        <p:nvGrpSpPr>
          <p:cNvPr id="563" name="Google Shape;563;p30"/>
          <p:cNvGrpSpPr/>
          <p:nvPr/>
        </p:nvGrpSpPr>
        <p:grpSpPr>
          <a:xfrm>
            <a:off x="1555548" y="1058819"/>
            <a:ext cx="6324715" cy="3841822"/>
            <a:chOff x="462557" y="180368"/>
            <a:chExt cx="6324715" cy="3841822"/>
          </a:xfrm>
        </p:grpSpPr>
        <p:sp>
          <p:nvSpPr>
            <p:cNvPr id="564" name="Google Shape;564;p30"/>
            <p:cNvSpPr/>
            <p:nvPr/>
          </p:nvSpPr>
          <p:spPr>
            <a:xfrm>
              <a:off x="462557" y="187270"/>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0"/>
            <p:cNvSpPr txBox="1"/>
            <p:nvPr/>
          </p:nvSpPr>
          <p:spPr>
            <a:xfrm>
              <a:off x="462557" y="187270"/>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Shorter durations of DAPT after ACS may decrease incidence of bleeding</a:t>
              </a:r>
              <a:endParaRPr b="0" i="0" sz="1400" u="none" cap="none" strike="noStrike">
                <a:solidFill>
                  <a:srgbClr val="000000"/>
                </a:solidFill>
                <a:latin typeface="Arial"/>
                <a:ea typeface="Arial"/>
                <a:cs typeface="Arial"/>
                <a:sym typeface="Arial"/>
              </a:endParaRPr>
            </a:p>
          </p:txBody>
        </p:sp>
        <p:sp>
          <p:nvSpPr>
            <p:cNvPr id="566" name="Google Shape;566;p30"/>
            <p:cNvSpPr/>
            <p:nvPr/>
          </p:nvSpPr>
          <p:spPr>
            <a:xfrm>
              <a:off x="3654563" y="18036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0"/>
            <p:cNvSpPr txBox="1"/>
            <p:nvPr/>
          </p:nvSpPr>
          <p:spPr>
            <a:xfrm>
              <a:off x="3654563" y="180368"/>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Longer DAPT may lower incidence of ischemic events but at increased risk of bleeds</a:t>
              </a:r>
              <a:endParaRPr b="0" i="0" sz="1400" u="none" cap="none" strike="noStrike">
                <a:solidFill>
                  <a:srgbClr val="000000"/>
                </a:solidFill>
                <a:latin typeface="Arial"/>
                <a:ea typeface="Arial"/>
                <a:cs typeface="Arial"/>
                <a:sym typeface="Arial"/>
              </a:endParaRPr>
            </a:p>
          </p:txBody>
        </p:sp>
        <p:sp>
          <p:nvSpPr>
            <p:cNvPr id="568" name="Google Shape;568;p30"/>
            <p:cNvSpPr/>
            <p:nvPr/>
          </p:nvSpPr>
          <p:spPr>
            <a:xfrm>
              <a:off x="462557" y="214672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0"/>
            <p:cNvSpPr txBox="1"/>
            <p:nvPr/>
          </p:nvSpPr>
          <p:spPr>
            <a:xfrm>
              <a:off x="462557" y="2146728"/>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More literature is needed to explore different regimen options</a:t>
              </a:r>
              <a:endParaRPr b="0" i="0" sz="1400" u="none" cap="none" strike="noStrike">
                <a:solidFill>
                  <a:srgbClr val="000000"/>
                </a:solidFill>
                <a:latin typeface="Arial"/>
                <a:ea typeface="Arial"/>
                <a:cs typeface="Arial"/>
                <a:sym typeface="Arial"/>
              </a:endParaRPr>
            </a:p>
          </p:txBody>
        </p:sp>
        <p:sp>
          <p:nvSpPr>
            <p:cNvPr id="570" name="Google Shape;570;p30"/>
            <p:cNvSpPr/>
            <p:nvPr/>
          </p:nvSpPr>
          <p:spPr>
            <a:xfrm>
              <a:off x="3661502" y="2139789"/>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0"/>
            <p:cNvSpPr txBox="1"/>
            <p:nvPr/>
          </p:nvSpPr>
          <p:spPr>
            <a:xfrm>
              <a:off x="3661502" y="2139789"/>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Populations that may benefit from various durations are still not well identified</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1"/>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#1</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7" name="Google Shape;577;p31"/>
          <p:cNvSpPr txBox="1"/>
          <p:nvPr>
            <p:ph idx="1" type="body"/>
          </p:nvPr>
        </p:nvSpPr>
        <p:spPr>
          <a:xfrm>
            <a:off x="874353" y="1087061"/>
            <a:ext cx="7562155"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600"/>
              <a:t>RH is a 87 year old male who presents with STEMI and undergoes PCI with a drug-eluting stent. He reports a history of anemia and liver cirrhosis. </a:t>
            </a:r>
            <a:endParaRPr/>
          </a:p>
          <a:p>
            <a:pPr indent="0" lvl="0" marL="165100" rtl="0" algn="l">
              <a:lnSpc>
                <a:spcPct val="115000"/>
              </a:lnSpc>
              <a:spcBef>
                <a:spcPts val="0"/>
              </a:spcBef>
              <a:spcAft>
                <a:spcPts val="0"/>
              </a:spcAft>
              <a:buSzPts val="1000"/>
              <a:buNone/>
            </a:pPr>
            <a:r>
              <a:rPr lang="en-US" sz="1600"/>
              <a:t>DAPT Score= -1</a:t>
            </a:r>
            <a:endParaRPr/>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Which of the following is the most appropriate regimen for RH? </a:t>
            </a:r>
            <a:endParaRPr/>
          </a:p>
          <a:p>
            <a:pPr indent="0" lvl="0" marL="165100" rtl="0" algn="l">
              <a:lnSpc>
                <a:spcPct val="115000"/>
              </a:lnSpc>
              <a:spcBef>
                <a:spcPts val="0"/>
              </a:spcBef>
              <a:spcAft>
                <a:spcPts val="0"/>
              </a:spcAft>
              <a:buSzPts val="1000"/>
              <a:buNone/>
            </a:pPr>
            <a:r>
              <a:t/>
            </a:r>
            <a:endParaRPr sz="1600"/>
          </a:p>
          <a:p>
            <a:pPr indent="-342900" lvl="0" marL="508000" rtl="0" algn="l">
              <a:lnSpc>
                <a:spcPct val="115000"/>
              </a:lnSpc>
              <a:spcBef>
                <a:spcPts val="0"/>
              </a:spcBef>
              <a:spcAft>
                <a:spcPts val="0"/>
              </a:spcAft>
              <a:buSzPts val="1000"/>
              <a:buAutoNum type="alphaLcPeriod"/>
            </a:pPr>
            <a:r>
              <a:rPr lang="en-US" sz="1600"/>
              <a:t>DAPT for 3 months, then aspirin alone</a:t>
            </a:r>
            <a:endParaRPr/>
          </a:p>
          <a:p>
            <a:pPr indent="-342900" lvl="0" marL="508000" rtl="0" algn="l">
              <a:lnSpc>
                <a:spcPct val="115000"/>
              </a:lnSpc>
              <a:spcBef>
                <a:spcPts val="0"/>
              </a:spcBef>
              <a:spcAft>
                <a:spcPts val="0"/>
              </a:spcAft>
              <a:buSzPts val="1000"/>
              <a:buAutoNum type="alphaLcPeriod"/>
            </a:pPr>
            <a:r>
              <a:rPr lang="en-US" sz="1600"/>
              <a:t>DAPT for 12 months, then aspirin alone</a:t>
            </a:r>
            <a:endParaRPr/>
          </a:p>
          <a:p>
            <a:pPr indent="-342900" lvl="0" marL="508000" rtl="0" algn="l">
              <a:lnSpc>
                <a:spcPct val="115000"/>
              </a:lnSpc>
              <a:spcBef>
                <a:spcPts val="0"/>
              </a:spcBef>
              <a:spcAft>
                <a:spcPts val="0"/>
              </a:spcAft>
              <a:buSzPts val="1000"/>
              <a:buAutoNum type="alphaLcPeriod"/>
            </a:pPr>
            <a:r>
              <a:rPr lang="en-US" sz="1600"/>
              <a:t>DAPT for 36 months, then aspirin alone</a:t>
            </a:r>
            <a:endParaRPr/>
          </a:p>
          <a:p>
            <a:pPr indent="-342900" lvl="0" marL="508000" rtl="0" algn="l">
              <a:lnSpc>
                <a:spcPct val="115000"/>
              </a:lnSpc>
              <a:spcBef>
                <a:spcPts val="0"/>
              </a:spcBef>
              <a:spcAft>
                <a:spcPts val="0"/>
              </a:spcAft>
              <a:buSzPts val="1000"/>
              <a:buAutoNum type="alphaLcPeriod"/>
            </a:pPr>
            <a:r>
              <a:rPr lang="en-US" sz="1600">
                <a:solidFill>
                  <a:schemeClr val="dk1"/>
                </a:solidFill>
              </a:rPr>
              <a:t>Aspirin only</a:t>
            </a:r>
            <a:endParaRPr/>
          </a:p>
        </p:txBody>
      </p:sp>
      <p:sp>
        <p:nvSpPr>
          <p:cNvPr id="578" name="Google Shape;578;p31"/>
          <p:cNvSpPr txBox="1"/>
          <p:nvPr/>
        </p:nvSpPr>
        <p:spPr>
          <a:xfrm>
            <a:off x="586948" y="4849824"/>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STEMI: ST Elevation Myocardial Infarction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2"/>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#1</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4" name="Google Shape;584;p32"/>
          <p:cNvSpPr txBox="1"/>
          <p:nvPr>
            <p:ph idx="1" type="body"/>
          </p:nvPr>
        </p:nvSpPr>
        <p:spPr>
          <a:xfrm>
            <a:off x="874353" y="1087061"/>
            <a:ext cx="7562155"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600"/>
              <a:t>RH is a 87 year old male who presents with STEMI and undergoes PCI with a drug-eluting stent. He reports a history of anemia and liver cirrhosis. </a:t>
            </a:r>
            <a:endParaRPr/>
          </a:p>
          <a:p>
            <a:pPr indent="0" lvl="0" marL="165100" rtl="0" algn="l">
              <a:lnSpc>
                <a:spcPct val="115000"/>
              </a:lnSpc>
              <a:spcBef>
                <a:spcPts val="0"/>
              </a:spcBef>
              <a:spcAft>
                <a:spcPts val="0"/>
              </a:spcAft>
              <a:buSzPts val="1000"/>
              <a:buNone/>
            </a:pPr>
            <a:r>
              <a:rPr lang="en-US" sz="1600"/>
              <a:t>DAPT Score= -1</a:t>
            </a:r>
            <a:endParaRPr/>
          </a:p>
          <a:p>
            <a:pPr indent="0" lvl="0" marL="165100" rtl="0" algn="l">
              <a:lnSpc>
                <a:spcPct val="115000"/>
              </a:lnSpc>
              <a:spcBef>
                <a:spcPts val="0"/>
              </a:spcBef>
              <a:spcAft>
                <a:spcPts val="0"/>
              </a:spcAft>
              <a:buSzPts val="1000"/>
              <a:buNone/>
            </a:pPr>
            <a:r>
              <a:t/>
            </a:r>
            <a:endParaRPr sz="1600"/>
          </a:p>
          <a:p>
            <a:pPr indent="0" lvl="0" marL="165100" rtl="0" algn="l">
              <a:lnSpc>
                <a:spcPct val="115000"/>
              </a:lnSpc>
              <a:spcBef>
                <a:spcPts val="0"/>
              </a:spcBef>
              <a:spcAft>
                <a:spcPts val="0"/>
              </a:spcAft>
              <a:buSzPts val="1000"/>
              <a:buNone/>
            </a:pPr>
            <a:r>
              <a:rPr lang="en-US" sz="1600"/>
              <a:t>Which of the following is the most appropriate regimen for RH? </a:t>
            </a:r>
            <a:endParaRPr/>
          </a:p>
          <a:p>
            <a:pPr indent="0" lvl="0" marL="165100" rtl="0" algn="l">
              <a:lnSpc>
                <a:spcPct val="115000"/>
              </a:lnSpc>
              <a:spcBef>
                <a:spcPts val="0"/>
              </a:spcBef>
              <a:spcAft>
                <a:spcPts val="0"/>
              </a:spcAft>
              <a:buSzPts val="1000"/>
              <a:buNone/>
            </a:pPr>
            <a:r>
              <a:t/>
            </a:r>
            <a:endParaRPr sz="1600"/>
          </a:p>
          <a:p>
            <a:pPr indent="-342900" lvl="0" marL="508000" rtl="0" algn="l">
              <a:lnSpc>
                <a:spcPct val="115000"/>
              </a:lnSpc>
              <a:spcBef>
                <a:spcPts val="0"/>
              </a:spcBef>
              <a:spcAft>
                <a:spcPts val="0"/>
              </a:spcAft>
              <a:buSzPts val="1000"/>
              <a:buAutoNum type="alphaLcPeriod"/>
            </a:pPr>
            <a:r>
              <a:rPr lang="en-US" sz="1600"/>
              <a:t>DAPT for 3 months, then aspirin alone</a:t>
            </a:r>
            <a:endParaRPr/>
          </a:p>
          <a:p>
            <a:pPr indent="-342900" lvl="0" marL="508000" rtl="0" algn="l">
              <a:lnSpc>
                <a:spcPct val="115000"/>
              </a:lnSpc>
              <a:spcBef>
                <a:spcPts val="0"/>
              </a:spcBef>
              <a:spcAft>
                <a:spcPts val="0"/>
              </a:spcAft>
              <a:buSzPts val="1000"/>
              <a:buAutoNum type="alphaLcPeriod"/>
            </a:pPr>
            <a:r>
              <a:rPr lang="en-US" sz="1600">
                <a:solidFill>
                  <a:srgbClr val="FF0000"/>
                </a:solidFill>
              </a:rPr>
              <a:t>DAPT for 12 months, then aspirin alone</a:t>
            </a:r>
            <a:endParaRPr/>
          </a:p>
          <a:p>
            <a:pPr indent="-342900" lvl="0" marL="508000" rtl="0" algn="l">
              <a:lnSpc>
                <a:spcPct val="115000"/>
              </a:lnSpc>
              <a:spcBef>
                <a:spcPts val="0"/>
              </a:spcBef>
              <a:spcAft>
                <a:spcPts val="0"/>
              </a:spcAft>
              <a:buSzPts val="1000"/>
              <a:buAutoNum type="alphaLcPeriod"/>
            </a:pPr>
            <a:r>
              <a:rPr lang="en-US" sz="1600"/>
              <a:t>DAPT for 36 months, then aspirin alone</a:t>
            </a:r>
            <a:endParaRPr/>
          </a:p>
          <a:p>
            <a:pPr indent="-342900" lvl="0" marL="508000" rtl="0" algn="l">
              <a:lnSpc>
                <a:spcPct val="115000"/>
              </a:lnSpc>
              <a:spcBef>
                <a:spcPts val="0"/>
              </a:spcBef>
              <a:spcAft>
                <a:spcPts val="0"/>
              </a:spcAft>
              <a:buSzPts val="1000"/>
              <a:buAutoNum type="alphaLcPeriod"/>
            </a:pPr>
            <a:r>
              <a:rPr lang="en-US" sz="1600">
                <a:solidFill>
                  <a:schemeClr val="dk1"/>
                </a:solidFill>
              </a:rPr>
              <a:t>Aspirin only</a:t>
            </a:r>
            <a:endParaRPr/>
          </a:p>
        </p:txBody>
      </p:sp>
      <p:sp>
        <p:nvSpPr>
          <p:cNvPr id="585" name="Google Shape;585;p32"/>
          <p:cNvSpPr txBox="1"/>
          <p:nvPr/>
        </p:nvSpPr>
        <p:spPr>
          <a:xfrm>
            <a:off x="586948" y="4849824"/>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STEMI: ST Elevation Myocardial Infarction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33"/>
          <p:cNvSpPr/>
          <p:nvPr/>
        </p:nvSpPr>
        <p:spPr>
          <a:xfrm>
            <a:off x="1547900" y="1076500"/>
            <a:ext cx="7596000" cy="28878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3"/>
          <p:cNvSpPr txBox="1"/>
          <p:nvPr>
            <p:ph idx="2" type="title"/>
          </p:nvPr>
        </p:nvSpPr>
        <p:spPr>
          <a:xfrm>
            <a:off x="5223700" y="3239250"/>
            <a:ext cx="3299700"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US" sz="3200">
                <a:solidFill>
                  <a:srgbClr val="424242"/>
                </a:solidFill>
                <a:latin typeface="Raleway"/>
                <a:ea typeface="Raleway"/>
                <a:cs typeface="Raleway"/>
                <a:sym typeface="Raleway"/>
              </a:rPr>
              <a:t>Transcatheter Aortic Valve Replacement (TAVR)</a:t>
            </a:r>
            <a:endParaRPr b="1" sz="3200">
              <a:solidFill>
                <a:srgbClr val="424242"/>
              </a:solidFill>
              <a:latin typeface="Raleway"/>
              <a:ea typeface="Raleway"/>
              <a:cs typeface="Raleway"/>
              <a:sym typeface="Raleway"/>
            </a:endParaRPr>
          </a:p>
        </p:txBody>
      </p:sp>
      <p:pic>
        <p:nvPicPr>
          <p:cNvPr id="592" name="Google Shape;592;p33"/>
          <p:cNvPicPr preferRelativeResize="0"/>
          <p:nvPr/>
        </p:nvPicPr>
        <p:blipFill rotWithShape="1">
          <a:blip r:embed="rId3">
            <a:alphaModFix/>
          </a:blip>
          <a:srcRect b="0" l="0" r="0" t="0"/>
          <a:stretch/>
        </p:blipFill>
        <p:spPr>
          <a:xfrm>
            <a:off x="2410426" y="1904238"/>
            <a:ext cx="1719072" cy="13350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descr="Conscious Sedation for TAVR – Penn Medicine" id="597" name="Google Shape;597;p34"/>
          <p:cNvPicPr preferRelativeResize="0"/>
          <p:nvPr/>
        </p:nvPicPr>
        <p:blipFill rotWithShape="1">
          <a:blip r:embed="rId3">
            <a:alphaModFix/>
          </a:blip>
          <a:srcRect b="0" l="0" r="0" t="0"/>
          <a:stretch/>
        </p:blipFill>
        <p:spPr>
          <a:xfrm>
            <a:off x="6036261" y="1450124"/>
            <a:ext cx="3097661" cy="2038461"/>
          </a:xfrm>
          <a:prstGeom prst="rect">
            <a:avLst/>
          </a:prstGeom>
          <a:noFill/>
          <a:ln>
            <a:noFill/>
          </a:ln>
        </p:spPr>
      </p:pic>
      <p:sp>
        <p:nvSpPr>
          <p:cNvPr id="598" name="Google Shape;598;p34"/>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TAVR</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9" name="Google Shape;599;p34"/>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FDA Expands TAVR Indication to Low-Risk Patients. ACC.org. Aug 19,2019. </a:t>
            </a:r>
            <a:endParaRPr b="0" i="0" sz="1400" u="none" cap="none" strike="noStrike">
              <a:solidFill>
                <a:srgbClr val="000000"/>
              </a:solidFill>
              <a:latin typeface="Raleway"/>
              <a:ea typeface="Raleway"/>
              <a:cs typeface="Raleway"/>
              <a:sym typeface="Raleway"/>
            </a:endParaRPr>
          </a:p>
        </p:txBody>
      </p:sp>
      <p:pic>
        <p:nvPicPr>
          <p:cNvPr descr="An external file that holds a picture, illustration, etc.&#10;Object name is i1526-6702-44-1-29-f03.jpg" id="600" name="Google Shape;600;p34"/>
          <p:cNvPicPr preferRelativeResize="0"/>
          <p:nvPr/>
        </p:nvPicPr>
        <p:blipFill rotWithShape="1">
          <a:blip r:embed="rId4">
            <a:alphaModFix/>
          </a:blip>
          <a:srcRect b="0" l="0" r="0" t="0"/>
          <a:stretch/>
        </p:blipFill>
        <p:spPr>
          <a:xfrm>
            <a:off x="5092776" y="2303003"/>
            <a:ext cx="1252818" cy="1265635"/>
          </a:xfrm>
          <a:prstGeom prst="rect">
            <a:avLst/>
          </a:prstGeom>
          <a:noFill/>
          <a:ln>
            <a:noFill/>
          </a:ln>
        </p:spPr>
      </p:pic>
      <p:cxnSp>
        <p:nvCxnSpPr>
          <p:cNvPr id="601" name="Google Shape;601;p34"/>
          <p:cNvCxnSpPr/>
          <p:nvPr/>
        </p:nvCxnSpPr>
        <p:spPr>
          <a:xfrm flipH="1">
            <a:off x="6401755" y="2381638"/>
            <a:ext cx="1053922" cy="687143"/>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509"/>
              </a:srgbClr>
            </a:outerShdw>
          </a:effectLst>
        </p:spPr>
      </p:cxnSp>
      <p:sp>
        <p:nvSpPr>
          <p:cNvPr id="602" name="Google Shape;602;p34"/>
          <p:cNvSpPr txBox="1"/>
          <p:nvPr/>
        </p:nvSpPr>
        <p:spPr>
          <a:xfrm>
            <a:off x="945259" y="1412326"/>
            <a:ext cx="3904319" cy="3046988"/>
          </a:xfrm>
          <a:prstGeom prst="rect">
            <a:avLst/>
          </a:prstGeom>
          <a:noFill/>
          <a:ln cap="flat" cmpd="sng" w="9525">
            <a:solidFill>
              <a:srgbClr val="42424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A catheter based procedure to replace a stenotic aortic valve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Historically used for patients that were not candidates for open heart surgery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Recently expanded indication to include patients at low surgical risk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35"/>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Increasing Use of TAVR</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8" name="Google Shape;608;p35"/>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Carroll J et al. J Am Coll Cardiol. 2020 Nov. </a:t>
            </a:r>
            <a:endParaRPr b="0" i="0" sz="1400" u="none" cap="none" strike="noStrike">
              <a:solidFill>
                <a:srgbClr val="000000"/>
              </a:solidFill>
              <a:latin typeface="Raleway"/>
              <a:ea typeface="Raleway"/>
              <a:cs typeface="Raleway"/>
              <a:sym typeface="Raleway"/>
            </a:endParaRPr>
          </a:p>
        </p:txBody>
      </p:sp>
      <p:pic>
        <p:nvPicPr>
          <p:cNvPr id="609" name="Google Shape;609;p35"/>
          <p:cNvPicPr preferRelativeResize="0"/>
          <p:nvPr/>
        </p:nvPicPr>
        <p:blipFill rotWithShape="1">
          <a:blip r:embed="rId3">
            <a:alphaModFix/>
          </a:blip>
          <a:srcRect b="0" l="0" r="0" t="0"/>
          <a:stretch/>
        </p:blipFill>
        <p:spPr>
          <a:xfrm>
            <a:off x="633791" y="1322655"/>
            <a:ext cx="4090802" cy="3127664"/>
          </a:xfrm>
          <a:prstGeom prst="rect">
            <a:avLst/>
          </a:prstGeom>
          <a:noFill/>
          <a:ln>
            <a:noFill/>
          </a:ln>
        </p:spPr>
      </p:pic>
      <p:pic>
        <p:nvPicPr>
          <p:cNvPr id="610" name="Google Shape;610;p35"/>
          <p:cNvPicPr preferRelativeResize="0"/>
          <p:nvPr/>
        </p:nvPicPr>
        <p:blipFill rotWithShape="1">
          <a:blip r:embed="rId4">
            <a:alphaModFix/>
          </a:blip>
          <a:srcRect b="0" l="0" r="0" t="0"/>
          <a:stretch/>
        </p:blipFill>
        <p:spPr>
          <a:xfrm>
            <a:off x="4729333" y="1282362"/>
            <a:ext cx="4087368" cy="319432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6"/>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TAVR Risks</a:t>
            </a:r>
            <a:endParaRPr b="0" i="0" sz="3400" u="none" cap="none" strike="noStrike">
              <a:solidFill>
                <a:srgbClr val="000000"/>
              </a:solidFill>
              <a:latin typeface="Arial"/>
              <a:ea typeface="Arial"/>
              <a:cs typeface="Arial"/>
              <a:sym typeface="Arial"/>
            </a:endParaRPr>
          </a:p>
        </p:txBody>
      </p:sp>
      <p:sp>
        <p:nvSpPr>
          <p:cNvPr id="616" name="Google Shape;616;p36"/>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Mangieri et al. J Am Coll Cardiol. Oct 2019. </a:t>
            </a:r>
            <a:endParaRPr b="0" i="0" sz="1400" u="none" cap="none" strike="noStrike">
              <a:solidFill>
                <a:srgbClr val="000000"/>
              </a:solidFill>
              <a:latin typeface="Raleway"/>
              <a:ea typeface="Raleway"/>
              <a:cs typeface="Raleway"/>
              <a:sym typeface="Raleway"/>
            </a:endParaRPr>
          </a:p>
        </p:txBody>
      </p:sp>
      <p:pic>
        <p:nvPicPr>
          <p:cNvPr descr="Figure 3. " id="617" name="Google Shape;617;p36"/>
          <p:cNvPicPr preferRelativeResize="0"/>
          <p:nvPr/>
        </p:nvPicPr>
        <p:blipFill rotWithShape="1">
          <a:blip r:embed="rId3">
            <a:alphaModFix/>
          </a:blip>
          <a:srcRect b="0" l="0" r="0" t="0"/>
          <a:stretch/>
        </p:blipFill>
        <p:spPr>
          <a:xfrm>
            <a:off x="4572000" y="1004105"/>
            <a:ext cx="4375295" cy="2677740"/>
          </a:xfrm>
          <a:prstGeom prst="rect">
            <a:avLst/>
          </a:prstGeom>
          <a:noFill/>
          <a:ln>
            <a:noFill/>
          </a:ln>
        </p:spPr>
      </p:pic>
      <p:sp>
        <p:nvSpPr>
          <p:cNvPr id="618" name="Google Shape;618;p36"/>
          <p:cNvSpPr txBox="1"/>
          <p:nvPr/>
        </p:nvSpPr>
        <p:spPr>
          <a:xfrm>
            <a:off x="824344" y="1119590"/>
            <a:ext cx="3629891"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Bleeding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Raleway"/>
                <a:ea typeface="Raleway"/>
                <a:cs typeface="Raleway"/>
                <a:sym typeface="Raleway"/>
              </a:rPr>
              <a:t>High prevalence of comorbidities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Raleway"/>
                <a:ea typeface="Raleway"/>
                <a:cs typeface="Raleway"/>
                <a:sym typeface="Raleway"/>
              </a:rPr>
              <a:t>Acquired vWF deficiency and thrombocytopenia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Raleway"/>
                <a:ea typeface="Raleway"/>
                <a:cs typeface="Raleway"/>
                <a:sym typeface="Raleway"/>
              </a:rPr>
              <a:t>High mortality associated with late onset bleeding (&gt;30 days after TAVR)</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Thrombosis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Raleway"/>
                <a:ea typeface="Raleway"/>
                <a:cs typeface="Raleway"/>
                <a:sym typeface="Raleway"/>
              </a:rPr>
              <a:t>High prevalence of patients with increased thromboembolic burden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Raleway"/>
                <a:ea typeface="Raleway"/>
                <a:cs typeface="Raleway"/>
                <a:sym typeface="Raleway"/>
              </a:rPr>
              <a:t>Risk of stroke peaks within 48 hours, but remains elevated for 3 months</a:t>
            </a:r>
            <a:endParaRPr b="0" i="0" sz="1400" u="none" cap="none" strike="noStrike">
              <a:solidFill>
                <a:srgbClr val="000000"/>
              </a:solidFill>
              <a:latin typeface="Arial"/>
              <a:ea typeface="Arial"/>
              <a:cs typeface="Arial"/>
              <a:sym typeface="Arial"/>
            </a:endParaRPr>
          </a:p>
        </p:txBody>
      </p:sp>
      <p:sp>
        <p:nvSpPr>
          <p:cNvPr id="619" name="Google Shape;619;p36"/>
          <p:cNvSpPr txBox="1"/>
          <p:nvPr/>
        </p:nvSpPr>
        <p:spPr>
          <a:xfrm>
            <a:off x="586948" y="4849824"/>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vWF: von Willebrand Factor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
        <p:nvSpPr>
          <p:cNvPr id="620" name="Google Shape;620;p36"/>
          <p:cNvSpPr/>
          <p:nvPr/>
        </p:nvSpPr>
        <p:spPr>
          <a:xfrm>
            <a:off x="5263825" y="1313450"/>
            <a:ext cx="401100" cy="16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7"/>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2020 ACC/AHA Update</a:t>
            </a:r>
            <a:endParaRPr b="0" i="0" sz="3400" u="none" cap="none" strike="noStrike">
              <a:solidFill>
                <a:srgbClr val="000000"/>
              </a:solidFill>
              <a:latin typeface="Arial"/>
              <a:ea typeface="Arial"/>
              <a:cs typeface="Arial"/>
              <a:sym typeface="Arial"/>
            </a:endParaRPr>
          </a:p>
        </p:txBody>
      </p:sp>
      <p:sp>
        <p:nvSpPr>
          <p:cNvPr id="626" name="Google Shape;626;p37"/>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Otto et al. Circulation. 2020. </a:t>
            </a:r>
            <a:endParaRPr b="0" i="0" sz="1400" u="none" cap="none" strike="noStrike">
              <a:solidFill>
                <a:srgbClr val="000000"/>
              </a:solidFill>
              <a:latin typeface="Raleway"/>
              <a:ea typeface="Raleway"/>
              <a:cs typeface="Raleway"/>
              <a:sym typeface="Raleway"/>
            </a:endParaRPr>
          </a:p>
        </p:txBody>
      </p:sp>
      <p:grpSp>
        <p:nvGrpSpPr>
          <p:cNvPr id="627" name="Google Shape;627;p37"/>
          <p:cNvGrpSpPr/>
          <p:nvPr/>
        </p:nvGrpSpPr>
        <p:grpSpPr>
          <a:xfrm>
            <a:off x="1238751" y="1014313"/>
            <a:ext cx="6666497" cy="3699647"/>
            <a:chOff x="-158826" y="124"/>
            <a:chExt cx="6666497" cy="3699647"/>
          </a:xfrm>
        </p:grpSpPr>
        <p:cxnSp>
          <p:nvCxnSpPr>
            <p:cNvPr id="628" name="Google Shape;628;p37"/>
            <p:cNvCxnSpPr/>
            <p:nvPr/>
          </p:nvCxnSpPr>
          <p:spPr>
            <a:xfrm>
              <a:off x="158826" y="3699771"/>
              <a:ext cx="6348845" cy="0"/>
            </a:xfrm>
            <a:prstGeom prst="straightConnector1">
              <a:avLst/>
            </a:prstGeom>
            <a:noFill/>
            <a:ln cap="flat" cmpd="sng" w="25400">
              <a:solidFill>
                <a:srgbClr val="A0AEAE"/>
              </a:solidFill>
              <a:prstDash val="solid"/>
              <a:round/>
              <a:headEnd len="sm" w="sm" type="none"/>
              <a:tailEnd len="sm" w="sm" type="none"/>
            </a:ln>
          </p:spPr>
        </p:cxnSp>
        <p:cxnSp>
          <p:nvCxnSpPr>
            <p:cNvPr id="629" name="Google Shape;629;p37"/>
            <p:cNvCxnSpPr/>
            <p:nvPr/>
          </p:nvCxnSpPr>
          <p:spPr>
            <a:xfrm>
              <a:off x="158826" y="2446665"/>
              <a:ext cx="6348845" cy="0"/>
            </a:xfrm>
            <a:prstGeom prst="straightConnector1">
              <a:avLst/>
            </a:prstGeom>
            <a:noFill/>
            <a:ln cap="flat" cmpd="sng" w="25400">
              <a:solidFill>
                <a:srgbClr val="A0AEAE"/>
              </a:solidFill>
              <a:prstDash val="solid"/>
              <a:round/>
              <a:headEnd len="sm" w="sm" type="none"/>
              <a:tailEnd len="sm" w="sm" type="none"/>
            </a:ln>
          </p:spPr>
        </p:cxnSp>
        <p:cxnSp>
          <p:nvCxnSpPr>
            <p:cNvPr id="630" name="Google Shape;630;p37"/>
            <p:cNvCxnSpPr/>
            <p:nvPr/>
          </p:nvCxnSpPr>
          <p:spPr>
            <a:xfrm>
              <a:off x="158826" y="1193559"/>
              <a:ext cx="6348845" cy="0"/>
            </a:xfrm>
            <a:prstGeom prst="straightConnector1">
              <a:avLst/>
            </a:prstGeom>
            <a:noFill/>
            <a:ln cap="flat" cmpd="sng" w="25400">
              <a:solidFill>
                <a:srgbClr val="A0AEAE"/>
              </a:solidFill>
              <a:prstDash val="solid"/>
              <a:round/>
              <a:headEnd len="sm" w="sm" type="none"/>
              <a:tailEnd len="sm" w="sm" type="none"/>
            </a:ln>
          </p:spPr>
        </p:cxnSp>
        <p:sp>
          <p:nvSpPr>
            <p:cNvPr id="631" name="Google Shape;631;p37"/>
            <p:cNvSpPr/>
            <p:nvPr/>
          </p:nvSpPr>
          <p:spPr>
            <a:xfrm>
              <a:off x="2266960" y="124"/>
              <a:ext cx="3783275"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7"/>
            <p:cNvSpPr txBox="1"/>
            <p:nvPr/>
          </p:nvSpPr>
          <p:spPr>
            <a:xfrm>
              <a:off x="2266960" y="124"/>
              <a:ext cx="3783275"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Aspirin 75-100 mg daily is reasonable in the absence of other indications for oral anticoagulants</a:t>
              </a:r>
              <a:endParaRPr b="0" i="0" sz="1400" u="none" cap="none" strike="noStrike">
                <a:solidFill>
                  <a:srgbClr val="000000"/>
                </a:solidFill>
                <a:latin typeface="Arial"/>
                <a:ea typeface="Arial"/>
                <a:cs typeface="Arial"/>
                <a:sym typeface="Arial"/>
              </a:endParaRPr>
            </a:p>
          </p:txBody>
        </p:sp>
        <p:sp>
          <p:nvSpPr>
            <p:cNvPr id="633" name="Google Shape;633;p37"/>
            <p:cNvSpPr/>
            <p:nvPr/>
          </p:nvSpPr>
          <p:spPr>
            <a:xfrm>
              <a:off x="-158826" y="124"/>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7"/>
            <p:cNvSpPr txBox="1"/>
            <p:nvPr/>
          </p:nvSpPr>
          <p:spPr>
            <a:xfrm>
              <a:off x="-100557" y="58393"/>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What antithrombotic therapy should be used after TAVR?</a:t>
              </a:r>
              <a:endParaRPr b="0" i="0" sz="1400" u="none" cap="none" strike="noStrike">
                <a:solidFill>
                  <a:srgbClr val="000000"/>
                </a:solidFill>
                <a:latin typeface="Arial"/>
                <a:ea typeface="Arial"/>
                <a:cs typeface="Arial"/>
                <a:sym typeface="Arial"/>
              </a:endParaRPr>
            </a:p>
          </p:txBody>
        </p:sp>
        <p:sp>
          <p:nvSpPr>
            <p:cNvPr id="635" name="Google Shape;635;p37"/>
            <p:cNvSpPr/>
            <p:nvPr/>
          </p:nvSpPr>
          <p:spPr>
            <a:xfrm>
              <a:off x="2265786" y="1253230"/>
              <a:ext cx="37856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7"/>
            <p:cNvSpPr txBox="1"/>
            <p:nvPr/>
          </p:nvSpPr>
          <p:spPr>
            <a:xfrm>
              <a:off x="2265786" y="1253230"/>
              <a:ext cx="37856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Clopidogrel with aspirin for 3-6 months may be reasonable in patients at low risk of bleeding</a:t>
              </a:r>
              <a:endParaRPr b="0" i="0" sz="1400" u="none" cap="none" strike="noStrike">
                <a:solidFill>
                  <a:srgbClr val="000000"/>
                </a:solidFill>
                <a:latin typeface="Arial"/>
                <a:ea typeface="Arial"/>
                <a:cs typeface="Arial"/>
                <a:sym typeface="Arial"/>
              </a:endParaRPr>
            </a:p>
          </p:txBody>
        </p:sp>
        <p:sp>
          <p:nvSpPr>
            <p:cNvPr id="637" name="Google Shape;637;p37"/>
            <p:cNvSpPr/>
            <p:nvPr/>
          </p:nvSpPr>
          <p:spPr>
            <a:xfrm>
              <a:off x="-158826" y="1253230"/>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7"/>
            <p:cNvSpPr txBox="1"/>
            <p:nvPr/>
          </p:nvSpPr>
          <p:spPr>
            <a:xfrm>
              <a:off x="-100557" y="1311499"/>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Should DAPT be used?</a:t>
              </a:r>
              <a:endParaRPr b="0" i="0" sz="1400" u="none" cap="none" strike="noStrike">
                <a:solidFill>
                  <a:srgbClr val="000000"/>
                </a:solidFill>
                <a:latin typeface="Arial"/>
                <a:ea typeface="Arial"/>
                <a:cs typeface="Arial"/>
                <a:sym typeface="Arial"/>
              </a:endParaRPr>
            </a:p>
          </p:txBody>
        </p:sp>
        <p:sp>
          <p:nvSpPr>
            <p:cNvPr id="639" name="Google Shape;639;p37"/>
            <p:cNvSpPr/>
            <p:nvPr/>
          </p:nvSpPr>
          <p:spPr>
            <a:xfrm>
              <a:off x="2192636" y="2506336"/>
              <a:ext cx="39319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7"/>
            <p:cNvSpPr txBox="1"/>
            <p:nvPr/>
          </p:nvSpPr>
          <p:spPr>
            <a:xfrm>
              <a:off x="2192636" y="2506336"/>
              <a:ext cx="39319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Use of a VKA to achieve an INR of 2.5 for at least 3 months may be reasonable in patients at low risk of bleeding</a:t>
              </a:r>
              <a:endParaRPr b="0" i="0" sz="1400" u="none" cap="none" strike="noStrike">
                <a:solidFill>
                  <a:srgbClr val="000000"/>
                </a:solidFill>
                <a:latin typeface="Arial"/>
                <a:ea typeface="Arial"/>
                <a:cs typeface="Arial"/>
                <a:sym typeface="Arial"/>
              </a:endParaRPr>
            </a:p>
          </p:txBody>
        </p:sp>
        <p:sp>
          <p:nvSpPr>
            <p:cNvPr id="641" name="Google Shape;641;p37"/>
            <p:cNvSpPr/>
            <p:nvPr/>
          </p:nvSpPr>
          <p:spPr>
            <a:xfrm>
              <a:off x="-158826" y="2506336"/>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7"/>
            <p:cNvSpPr txBox="1"/>
            <p:nvPr/>
          </p:nvSpPr>
          <p:spPr>
            <a:xfrm>
              <a:off x="-100557" y="2564605"/>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What is the role for anticoagulation?</a:t>
              </a:r>
              <a:endParaRPr b="0" i="0" sz="1400" u="none" cap="none" strike="noStrike">
                <a:solidFill>
                  <a:srgbClr val="000000"/>
                </a:solidFill>
                <a:latin typeface="Arial"/>
                <a:ea typeface="Arial"/>
                <a:cs typeface="Arial"/>
                <a:sym typeface="Arial"/>
              </a:endParaRPr>
            </a:p>
          </p:txBody>
        </p:sp>
      </p:grpSp>
      <p:sp>
        <p:nvSpPr>
          <p:cNvPr id="643" name="Google Shape;643;p37"/>
          <p:cNvSpPr txBox="1"/>
          <p:nvPr/>
        </p:nvSpPr>
        <p:spPr>
          <a:xfrm>
            <a:off x="586948" y="4849824"/>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VKA: vitamin K antagonist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8"/>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ARTE (2017)</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49" name="Google Shape;649;p38"/>
          <p:cNvSpPr txBox="1"/>
          <p:nvPr>
            <p:ph idx="1" type="body"/>
          </p:nvPr>
        </p:nvSpPr>
        <p:spPr>
          <a:xfrm>
            <a:off x="583526" y="1356900"/>
            <a:ext cx="3655800" cy="2969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lang="en-US" sz="1600"/>
              <a:t>Randomized, controlled, open label trial</a:t>
            </a:r>
            <a:endParaRPr/>
          </a:p>
          <a:p>
            <a:pPr indent="-292100" lvl="0" marL="457200" rtl="0" algn="l">
              <a:lnSpc>
                <a:spcPct val="115000"/>
              </a:lnSpc>
              <a:spcBef>
                <a:spcPts val="1200"/>
              </a:spcBef>
              <a:spcAft>
                <a:spcPts val="0"/>
              </a:spcAft>
              <a:buSzPts val="1000"/>
              <a:buChar char="●"/>
            </a:pPr>
            <a:r>
              <a:rPr lang="en-US" sz="1600"/>
              <a:t>222 patients undergoing TAVR with no indication for anticoagulation</a:t>
            </a:r>
            <a:endParaRPr/>
          </a:p>
          <a:p>
            <a:pPr indent="-292100" lvl="0" marL="457200" rtl="0" algn="l">
              <a:lnSpc>
                <a:spcPct val="115000"/>
              </a:lnSpc>
              <a:spcBef>
                <a:spcPts val="1200"/>
              </a:spcBef>
              <a:spcAft>
                <a:spcPts val="1200"/>
              </a:spcAft>
              <a:buSzPts val="1000"/>
              <a:buChar char="●"/>
            </a:pPr>
            <a:r>
              <a:rPr lang="en-US" sz="1600"/>
              <a:t>Primary outcome: incidence of death, MI, stroke or major bleeding within 3 months</a:t>
            </a:r>
            <a:endParaRPr/>
          </a:p>
        </p:txBody>
      </p:sp>
      <p:sp>
        <p:nvSpPr>
          <p:cNvPr id="650" name="Google Shape;650;p38"/>
          <p:cNvSpPr txBox="1"/>
          <p:nvPr/>
        </p:nvSpPr>
        <p:spPr>
          <a:xfrm>
            <a:off x="651822" y="4898791"/>
            <a:ext cx="3844484"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Rodes-Cabau et al. JACC Cardiovasc Interv. Jul 2017. </a:t>
            </a:r>
            <a:endParaRPr b="0" i="0" sz="1400" u="none" cap="none" strike="noStrike">
              <a:solidFill>
                <a:srgbClr val="000000"/>
              </a:solidFill>
              <a:latin typeface="Raleway"/>
              <a:ea typeface="Raleway"/>
              <a:cs typeface="Raleway"/>
              <a:sym typeface="Raleway"/>
            </a:endParaRPr>
          </a:p>
        </p:txBody>
      </p:sp>
      <p:sp>
        <p:nvSpPr>
          <p:cNvPr id="651" name="Google Shape;651;p38"/>
          <p:cNvSpPr txBox="1"/>
          <p:nvPr/>
        </p:nvSpPr>
        <p:spPr>
          <a:xfrm>
            <a:off x="4691281" y="1087061"/>
            <a:ext cx="3462119" cy="2969378"/>
          </a:xfrm>
          <a:prstGeom prst="rect">
            <a:avLst/>
          </a:prstGeom>
          <a:noFill/>
          <a:ln>
            <a:noFill/>
          </a:ln>
        </p:spPr>
        <p:txBody>
          <a:bodyPr anchorCtr="0" anchor="t" bIns="91425" lIns="91425" spcFirstLastPara="1" rIns="91425" wrap="square" tIns="91425">
            <a:noAutofit/>
          </a:bodyPr>
          <a:lstStyle/>
          <a:p>
            <a:pPr indent="-228600" lvl="0" marL="457200" marR="0" rtl="0" algn="l">
              <a:lnSpc>
                <a:spcPct val="115000"/>
              </a:lnSpc>
              <a:spcBef>
                <a:spcPts val="0"/>
              </a:spcBef>
              <a:spcAft>
                <a:spcPts val="0"/>
              </a:spcAft>
              <a:buClr>
                <a:srgbClr val="000000"/>
              </a:buClr>
              <a:buSzPts val="1000"/>
              <a:buFont typeface="Raleway"/>
              <a:buNone/>
            </a:pPr>
            <a:r>
              <a:t/>
            </a:r>
            <a:endParaRPr b="0" i="0" sz="1700" u="none" cap="none" strike="noStrike">
              <a:solidFill>
                <a:srgbClr val="000000"/>
              </a:solidFill>
              <a:latin typeface="Raleway"/>
              <a:ea typeface="Raleway"/>
              <a:cs typeface="Raleway"/>
              <a:sym typeface="Raleway"/>
            </a:endParaRPr>
          </a:p>
        </p:txBody>
      </p:sp>
      <p:pic>
        <p:nvPicPr>
          <p:cNvPr id="652" name="Google Shape;652;p38"/>
          <p:cNvPicPr preferRelativeResize="0"/>
          <p:nvPr/>
        </p:nvPicPr>
        <p:blipFill rotWithShape="1">
          <a:blip r:embed="rId3">
            <a:alphaModFix/>
          </a:blip>
          <a:srcRect b="19566" l="6729" r="27698" t="0"/>
          <a:stretch/>
        </p:blipFill>
        <p:spPr>
          <a:xfrm>
            <a:off x="5705548" y="447751"/>
            <a:ext cx="3021718" cy="2166188"/>
          </a:xfrm>
          <a:prstGeom prst="rect">
            <a:avLst/>
          </a:prstGeom>
          <a:noFill/>
          <a:ln>
            <a:noFill/>
          </a:ln>
        </p:spPr>
      </p:pic>
      <p:pic>
        <p:nvPicPr>
          <p:cNvPr id="653" name="Google Shape;653;p38"/>
          <p:cNvPicPr preferRelativeResize="0"/>
          <p:nvPr/>
        </p:nvPicPr>
        <p:blipFill rotWithShape="1">
          <a:blip r:embed="rId4">
            <a:alphaModFix/>
          </a:blip>
          <a:srcRect b="0" l="0" r="0" t="0"/>
          <a:stretch/>
        </p:blipFill>
        <p:spPr>
          <a:xfrm>
            <a:off x="5644805" y="2571750"/>
            <a:ext cx="3082461" cy="2186166"/>
          </a:xfrm>
          <a:prstGeom prst="rect">
            <a:avLst/>
          </a:prstGeom>
          <a:noFill/>
          <a:ln>
            <a:noFill/>
          </a:ln>
        </p:spPr>
      </p:pic>
      <p:pic>
        <p:nvPicPr>
          <p:cNvPr id="654" name="Google Shape;654;p38"/>
          <p:cNvPicPr preferRelativeResize="0"/>
          <p:nvPr/>
        </p:nvPicPr>
        <p:blipFill rotWithShape="1">
          <a:blip r:embed="rId3">
            <a:alphaModFix/>
          </a:blip>
          <a:srcRect b="0" l="65837" r="0" t="84832"/>
          <a:stretch/>
        </p:blipFill>
        <p:spPr>
          <a:xfrm>
            <a:off x="7397462" y="4695749"/>
            <a:ext cx="1511876" cy="392320"/>
          </a:xfrm>
          <a:prstGeom prst="rect">
            <a:avLst/>
          </a:prstGeom>
          <a:noFill/>
          <a:ln>
            <a:noFill/>
          </a:ln>
        </p:spPr>
      </p:pic>
      <p:sp>
        <p:nvSpPr>
          <p:cNvPr id="655" name="Google Shape;655;p38"/>
          <p:cNvSpPr txBox="1"/>
          <p:nvPr/>
        </p:nvSpPr>
        <p:spPr>
          <a:xfrm>
            <a:off x="4620369" y="3458767"/>
            <a:ext cx="9559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Bleeding</a:t>
            </a:r>
            <a:endParaRPr b="0" i="0" sz="1400" u="none" cap="none" strike="noStrike">
              <a:solidFill>
                <a:srgbClr val="000000"/>
              </a:solidFill>
              <a:latin typeface="Arial"/>
              <a:ea typeface="Arial"/>
              <a:cs typeface="Arial"/>
              <a:sym typeface="Arial"/>
            </a:endParaRPr>
          </a:p>
        </p:txBody>
      </p:sp>
      <p:sp>
        <p:nvSpPr>
          <p:cNvPr id="656" name="Google Shape;656;p38"/>
          <p:cNvSpPr txBox="1"/>
          <p:nvPr/>
        </p:nvSpPr>
        <p:spPr>
          <a:xfrm>
            <a:off x="4551897" y="1376957"/>
            <a:ext cx="10929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Composite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c59938e43d_0_0"/>
          <p:cNvSpPr txBox="1"/>
          <p:nvPr/>
        </p:nvSpPr>
        <p:spPr>
          <a:xfrm>
            <a:off x="874353" y="293676"/>
            <a:ext cx="6454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 Brief History of Aspirin</a:t>
            </a:r>
            <a:endParaRPr b="0" i="0" sz="3400" u="none" cap="none" strike="noStrike">
              <a:solidFill>
                <a:srgbClr val="000000"/>
              </a:solidFill>
              <a:latin typeface="Arial"/>
              <a:ea typeface="Arial"/>
              <a:cs typeface="Arial"/>
              <a:sym typeface="Arial"/>
            </a:endParaRPr>
          </a:p>
        </p:txBody>
      </p:sp>
      <p:sp>
        <p:nvSpPr>
          <p:cNvPr id="169" name="Google Shape;169;gc59938e43d_0_0"/>
          <p:cNvSpPr txBox="1"/>
          <p:nvPr/>
        </p:nvSpPr>
        <p:spPr>
          <a:xfrm>
            <a:off x="5206075" y="4885421"/>
            <a:ext cx="38445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Connelly D. J Pharm Pharmacol. Sep 2014.</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pic>
        <p:nvPicPr>
          <p:cNvPr descr="Hippocrates and willow bark? What you know about the history of aspirin is  probably wrong" id="170" name="Google Shape;170;gc59938e43d_0_0"/>
          <p:cNvPicPr preferRelativeResize="0"/>
          <p:nvPr/>
        </p:nvPicPr>
        <p:blipFill rotWithShape="1">
          <a:blip r:embed="rId3">
            <a:alphaModFix/>
          </a:blip>
          <a:srcRect b="0" l="0" r="0" t="0"/>
          <a:stretch/>
        </p:blipFill>
        <p:spPr>
          <a:xfrm>
            <a:off x="716032" y="956964"/>
            <a:ext cx="1410118" cy="1972702"/>
          </a:xfrm>
          <a:prstGeom prst="rect">
            <a:avLst/>
          </a:prstGeom>
          <a:noFill/>
          <a:ln>
            <a:noFill/>
          </a:ln>
        </p:spPr>
      </p:pic>
      <p:sp>
        <p:nvSpPr>
          <p:cNvPr id="171" name="Google Shape;171;gc59938e43d_0_0"/>
          <p:cNvSpPr txBox="1"/>
          <p:nvPr/>
        </p:nvSpPr>
        <p:spPr>
          <a:xfrm>
            <a:off x="2126300" y="1596977"/>
            <a:ext cx="2250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Willow used as medicine in ancient civilizations since 1300 BC</a:t>
            </a:r>
            <a:endParaRPr b="0" i="0" sz="1400" u="none" cap="none" strike="noStrike">
              <a:solidFill>
                <a:srgbClr val="000000"/>
              </a:solidFill>
              <a:latin typeface="Arial"/>
              <a:ea typeface="Arial"/>
              <a:cs typeface="Arial"/>
              <a:sym typeface="Arial"/>
            </a:endParaRPr>
          </a:p>
        </p:txBody>
      </p:sp>
      <p:sp>
        <p:nvSpPr>
          <p:cNvPr descr="https://mail.google.com/mail/u/1?ui=2&amp;ik=0b1dca2317&amp;attid=0.1.1&amp;permmsgid=msg-f:1693129976085925533&amp;th=177f34be1f2ace9d&amp;view=fimg&amp;sz=s0-l75-ft&amp;attbid=ANGjdJ-3yPdKS0sHCDWnJQFs5ELySM6lxac3ggVTpvs60qg786cLrqbdwvr9teF0ZkvpEJhM3YhAnP_y1uZVqyvHlcnzP7ybsyqQgQfPhN3MzgPp_qtXIpVUgPk05oY&amp;disp=emb" id="172" name="Google Shape;172;gc59938e43d_0_0"/>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39"/>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POPular TAVI A (2020) </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662" name="Google Shape;662;p39"/>
          <p:cNvGrpSpPr/>
          <p:nvPr/>
        </p:nvGrpSpPr>
        <p:grpSpPr>
          <a:xfrm>
            <a:off x="1160113" y="1220864"/>
            <a:ext cx="7116211" cy="3404330"/>
            <a:chOff x="100240" y="15519"/>
            <a:chExt cx="7116211" cy="3404330"/>
          </a:xfrm>
        </p:grpSpPr>
        <p:sp>
          <p:nvSpPr>
            <p:cNvPr id="663" name="Google Shape;663;p39"/>
            <p:cNvSpPr/>
            <p:nvPr/>
          </p:nvSpPr>
          <p:spPr>
            <a:xfrm rot="5400000">
              <a:off x="4255234" y="-1967172"/>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9"/>
            <p:cNvSpPr txBox="1"/>
            <p:nvPr/>
          </p:nvSpPr>
          <p:spPr>
            <a:xfrm>
              <a:off x="2176128" y="154995"/>
              <a:ext cx="4997263" cy="795988"/>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525"/>
                <a:buFont typeface="Arial"/>
                <a:buChar char="•"/>
              </a:pPr>
              <a:r>
                <a:rPr b="0" i="0" lang="en-US" sz="1525" u="none" cap="none" strike="noStrike">
                  <a:solidFill>
                    <a:srgbClr val="424242"/>
                  </a:solidFill>
                  <a:latin typeface="Raleway"/>
                  <a:ea typeface="Raleway"/>
                  <a:cs typeface="Raleway"/>
                  <a:sym typeface="Raleway"/>
                </a:rPr>
                <a:t>Randomized, open label, controlled trial </a:t>
              </a:r>
              <a:endParaRPr b="0" i="0" sz="1400" u="none" cap="none" strike="noStrike">
                <a:solidFill>
                  <a:srgbClr val="000000"/>
                </a:solidFill>
                <a:latin typeface="Arial"/>
                <a:ea typeface="Arial"/>
                <a:cs typeface="Arial"/>
                <a:sym typeface="Arial"/>
              </a:endParaRPr>
            </a:p>
          </p:txBody>
        </p:sp>
        <p:sp>
          <p:nvSpPr>
            <p:cNvPr id="665" name="Google Shape;665;p39"/>
            <p:cNvSpPr/>
            <p:nvPr/>
          </p:nvSpPr>
          <p:spPr>
            <a:xfrm>
              <a:off x="100522"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9"/>
            <p:cNvSpPr txBox="1"/>
            <p:nvPr/>
          </p:nvSpPr>
          <p:spPr>
            <a:xfrm>
              <a:off x="154348"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667" name="Google Shape;667;p39"/>
            <p:cNvSpPr/>
            <p:nvPr/>
          </p:nvSpPr>
          <p:spPr>
            <a:xfrm rot="5400000">
              <a:off x="4240518" y="-815687"/>
              <a:ext cx="882110" cy="5052895"/>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9"/>
            <p:cNvSpPr txBox="1"/>
            <p:nvPr/>
          </p:nvSpPr>
          <p:spPr>
            <a:xfrm>
              <a:off x="2155126" y="1312766"/>
              <a:ext cx="5009834"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665 patients who underwent TAVR </a:t>
              </a:r>
              <a:r>
                <a:rPr b="0" i="1" lang="en-US" sz="1600" u="none" cap="none" strike="noStrike">
                  <a:solidFill>
                    <a:srgbClr val="424242"/>
                  </a:solidFill>
                  <a:latin typeface="Raleway"/>
                  <a:ea typeface="Raleway"/>
                  <a:cs typeface="Raleway"/>
                  <a:sym typeface="Raleway"/>
                </a:rPr>
                <a:t>with no indication for anticoagulation</a:t>
              </a:r>
              <a:endParaRPr b="0" i="0" sz="1400" u="none" cap="none" strike="noStrike">
                <a:solidFill>
                  <a:srgbClr val="000000"/>
                </a:solidFill>
                <a:latin typeface="Arial"/>
                <a:ea typeface="Arial"/>
                <a:cs typeface="Arial"/>
                <a:sym typeface="Arial"/>
              </a:endParaRPr>
            </a:p>
          </p:txBody>
        </p:sp>
        <p:sp>
          <p:nvSpPr>
            <p:cNvPr id="669" name="Google Shape;669;p39"/>
            <p:cNvSpPr/>
            <p:nvPr/>
          </p:nvSpPr>
          <p:spPr>
            <a:xfrm>
              <a:off x="100240"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9"/>
            <p:cNvSpPr txBox="1"/>
            <p:nvPr/>
          </p:nvSpPr>
          <p:spPr>
            <a:xfrm>
              <a:off x="154066"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671" name="Google Shape;671;p39"/>
            <p:cNvSpPr/>
            <p:nvPr/>
          </p:nvSpPr>
          <p:spPr>
            <a:xfrm rot="5400000">
              <a:off x="4255023" y="348367"/>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9"/>
            <p:cNvSpPr txBox="1"/>
            <p:nvPr/>
          </p:nvSpPr>
          <p:spPr>
            <a:xfrm>
              <a:off x="2176129" y="2555285"/>
              <a:ext cx="4997400" cy="795900"/>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Aspirin monotherapy</a:t>
              </a:r>
              <a:endParaRPr b="0" i="0" sz="1600" u="none" cap="none" strike="noStrike">
                <a:solidFill>
                  <a:srgbClr val="424242"/>
                </a:solidFill>
                <a:latin typeface="Raleway"/>
                <a:ea typeface="Raleway"/>
                <a:cs typeface="Raleway"/>
                <a:sym typeface="Raleway"/>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Aspirin + clopidogrel x 3 months</a:t>
              </a:r>
              <a:endParaRPr b="0" i="0" sz="1400" u="none" cap="none" strike="noStrike">
                <a:solidFill>
                  <a:schemeClr val="dk1"/>
                </a:solidFill>
                <a:latin typeface="Arial"/>
                <a:ea typeface="Arial"/>
                <a:cs typeface="Arial"/>
                <a:sym typeface="Arial"/>
              </a:endParaRPr>
            </a:p>
            <a:p>
              <a:pPr indent="0" lvl="0" marL="91440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424242"/>
                </a:solidFill>
                <a:latin typeface="Raleway"/>
                <a:ea typeface="Raleway"/>
                <a:cs typeface="Raleway"/>
                <a:sym typeface="Raleway"/>
              </a:endParaRPr>
            </a:p>
          </p:txBody>
        </p:sp>
        <p:sp>
          <p:nvSpPr>
            <p:cNvPr id="673" name="Google Shape;673;p39"/>
            <p:cNvSpPr/>
            <p:nvPr/>
          </p:nvSpPr>
          <p:spPr>
            <a:xfrm>
              <a:off x="100240"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9"/>
            <p:cNvSpPr txBox="1"/>
            <p:nvPr/>
          </p:nvSpPr>
          <p:spPr>
            <a:xfrm>
              <a:off x="154066"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675" name="Google Shape;675;p39"/>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Brouwer et al. New Engl J Med. Oct 2020.</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0"/>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Baseline Characteristics</a:t>
            </a:r>
            <a:endParaRPr b="0" i="0" sz="3200" u="none" cap="none" strike="noStrike">
              <a:solidFill>
                <a:srgbClr val="000000"/>
              </a:solidFill>
              <a:latin typeface="Arial"/>
              <a:ea typeface="Arial"/>
              <a:cs typeface="Arial"/>
              <a:sym typeface="Arial"/>
            </a:endParaRPr>
          </a:p>
        </p:txBody>
      </p:sp>
      <p:graphicFrame>
        <p:nvGraphicFramePr>
          <p:cNvPr id="681" name="Google Shape;681;p40"/>
          <p:cNvGraphicFramePr/>
          <p:nvPr/>
        </p:nvGraphicFramePr>
        <p:xfrm>
          <a:off x="1667125" y="933712"/>
          <a:ext cx="3000000" cy="3000000"/>
        </p:xfrm>
        <a:graphic>
          <a:graphicData uri="http://schemas.openxmlformats.org/drawingml/2006/table">
            <a:tbl>
              <a:tblPr bandRow="1" firstRow="1">
                <a:noFill/>
                <a:tableStyleId>{EFE47F11-8554-4E41-97A3-4C12B7A7CBD9}</a:tableStyleId>
              </a:tblPr>
              <a:tblGrid>
                <a:gridCol w="2028200"/>
                <a:gridCol w="1956975"/>
                <a:gridCol w="1956975"/>
              </a:tblGrid>
              <a:tr h="640100">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Characteristic</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Aspirin monotherapy</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331)</a:t>
                      </a:r>
                      <a:endParaRPr sz="1200" u="none" cap="none" strike="noStrike">
                        <a:solidFill>
                          <a:srgbClr val="424242"/>
                        </a:solidFill>
                        <a:latin typeface="Raleway"/>
                        <a:ea typeface="Raleway"/>
                        <a:cs typeface="Raleway"/>
                        <a:sym typeface="Raleway"/>
                      </a:endParaRPr>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Aspirin + clopidogrel</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334)</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Age, years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80.4</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79.5</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NYHA Class III or IV</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64.0%</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65.9%</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229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LVEF</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&gt; 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31-50%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 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73.7%</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22.4%</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3.9%</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73.4%</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19.5%</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7.2%</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Coronary Artery Disease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40.5%</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41.3%</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8.5%</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9.3%</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Stroke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5.4%</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3.6%</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tcPr>
                </a:tc>
              </a:tr>
              <a:tr h="370850">
                <a:tc gridSpan="3">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solidFill>
                            <a:srgbClr val="424242"/>
                          </a:solidFill>
                          <a:latin typeface="Raleway"/>
                          <a:ea typeface="Raleway"/>
                          <a:cs typeface="Raleway"/>
                          <a:sym typeface="Raleway"/>
                        </a:rPr>
                        <a:t>NYHA: New York Heart Association; LVEF: left ventricular ejection fraction</a:t>
                      </a:r>
                      <a:endParaRPr sz="1400" u="none" cap="none" strike="noStrike">
                        <a:solidFill>
                          <a:schemeClr val="dk1"/>
                        </a:solidFill>
                      </a:endParaRPr>
                    </a:p>
                  </a:txBody>
                  <a:tcPr marT="45725" marB="45725" marR="91450" marL="91450"/>
                </a:tc>
                <a:tc hMerge="1"/>
                <a:tc hMerge="1"/>
              </a:tr>
            </a:tbl>
          </a:graphicData>
        </a:graphic>
      </p:graphicFrame>
      <p:sp>
        <p:nvSpPr>
          <p:cNvPr id="682" name="Google Shape;682;p40"/>
          <p:cNvSpPr txBox="1"/>
          <p:nvPr/>
        </p:nvSpPr>
        <p:spPr>
          <a:xfrm>
            <a:off x="5240710"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Brouwer et al. New Engl J Med. Oct 2020.</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1"/>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88" name="Google Shape;688;p41"/>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Brouwer et al. New Engl J Med. Oct 2020.</a:t>
            </a:r>
            <a:endParaRPr b="0" i="0" sz="1400" u="none" cap="none" strike="noStrike">
              <a:solidFill>
                <a:srgbClr val="000000"/>
              </a:solidFill>
              <a:latin typeface="Raleway"/>
              <a:ea typeface="Raleway"/>
              <a:cs typeface="Raleway"/>
              <a:sym typeface="Raleway"/>
            </a:endParaRPr>
          </a:p>
        </p:txBody>
      </p:sp>
      <p:graphicFrame>
        <p:nvGraphicFramePr>
          <p:cNvPr id="689" name="Google Shape;689;p41"/>
          <p:cNvGraphicFramePr/>
          <p:nvPr/>
        </p:nvGraphicFramePr>
        <p:xfrm>
          <a:off x="713913" y="1466175"/>
          <a:ext cx="3000000" cy="3000000"/>
        </p:xfrm>
        <a:graphic>
          <a:graphicData uri="http://schemas.openxmlformats.org/drawingml/2006/table">
            <a:tbl>
              <a:tblPr bandRow="1" firstRow="1">
                <a:noFill/>
                <a:tableStyleId>{90D7F42F-172A-4186-A601-DBF9E2B0C59D}</a:tableStyleId>
              </a:tblPr>
              <a:tblGrid>
                <a:gridCol w="3132575"/>
                <a:gridCol w="1303000"/>
                <a:gridCol w="1202750"/>
                <a:gridCol w="1696325"/>
                <a:gridCol w="819475"/>
              </a:tblGrid>
              <a:tr h="7315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Endpoint</a:t>
                      </a:r>
                      <a:endParaRPr b="0"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Aspirin </a:t>
                      </a:r>
                      <a:endParaRPr b="0"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monotherapy</a:t>
                      </a:r>
                      <a:endParaRPr b="0" sz="1400" u="none" cap="none" strike="noStrike">
                        <a:latin typeface="Raleway"/>
                        <a:ea typeface="Raleway"/>
                        <a:cs typeface="Raleway"/>
                        <a:sym typeface="Raleway"/>
                      </a:endParaRPr>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Aspirin + Clopidogrel</a:t>
                      </a:r>
                      <a:endParaRPr b="0"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Risk Ratio</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p Value</a:t>
                      </a:r>
                      <a:endParaRPr sz="1400" u="none" cap="none" strike="noStrike"/>
                    </a:p>
                  </a:txBody>
                  <a:tcPr marT="45725" marB="45725" marR="91450" marL="91450"/>
                </a:tc>
              </a:tr>
              <a:tr h="8374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Primary Outcome (12 months)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All bleeding (VARC/BARC)</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Non-procedure related bleeding</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15.1%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15.1%</a:t>
                      </a:r>
                      <a:endParaRPr sz="1400" u="none" cap="none" strike="noStrike"/>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26.6%</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24.9%</a:t>
                      </a:r>
                      <a:endParaRPr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0.57 (0.42 to 0.77)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0.61 (0.44 to 0.83)</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0.001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0.005</a:t>
                      </a:r>
                      <a:endParaRPr sz="1400" u="none" cap="none" strike="noStrike"/>
                    </a:p>
                  </a:txBody>
                  <a:tcPr marT="45725" marB="45725" marR="91450" marL="91450"/>
                </a:tc>
              </a:tr>
              <a:tr h="8675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Secondary Outcomes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First Composite*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Second Composite**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23.0%</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9.7%</a:t>
                      </a:r>
                      <a:endParaRPr sz="1400" u="none" cap="none" strike="noStrike"/>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31.1%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9.9%</a:t>
                      </a:r>
                      <a:endParaRPr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0.74 (0.57 to 0.95)</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0.98 (0.62 to 1.55)</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0.04</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0.93</a:t>
                      </a:r>
                      <a:endParaRPr sz="1400" u="none" cap="none" strike="noStrike"/>
                    </a:p>
                  </a:txBody>
                  <a:tcPr marT="45725" marB="45725" marR="91450" marL="91450"/>
                </a:tc>
              </a:tr>
              <a:tr h="457200">
                <a:tc gridSpan="5">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*Death from cardiovascular causes, non-procedure related bleeding, stroke, myocardial infarction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**Death from cardiovascular causes, ischemic stroke, myocardial infarction</a:t>
                      </a:r>
                      <a:endParaRPr sz="1400" u="none" cap="none" strike="noStrike"/>
                    </a:p>
                  </a:txBody>
                  <a:tcPr marT="45725" marB="45725" marR="91450" marL="91450"/>
                </a:tc>
                <a:tc hMerge="1"/>
                <a:tc hMerge="1"/>
                <a:tc hMerge="1"/>
                <a:tc hMerge="1"/>
              </a:tr>
              <a:tr h="127000">
                <a:tc gridSpan="5">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Raleway"/>
                          <a:ea typeface="Raleway"/>
                          <a:cs typeface="Raleway"/>
                          <a:sym typeface="Raleway"/>
                        </a:rPr>
                        <a:t>VARC: Valve Academic Research Consortium; BARC: Bleeding Academic Research Consortium</a:t>
                      </a:r>
                      <a:endParaRPr sz="1400" u="none" cap="none" strike="noStrike"/>
                    </a:p>
                  </a:txBody>
                  <a:tcPr marT="45725" marB="45725" marR="91450" marL="91450"/>
                </a:tc>
                <a:tc hMerge="1"/>
                <a:tc hMerge="1"/>
                <a:tc hMerge="1"/>
                <a:tc hMerge="1"/>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c309a05d4e_0_21"/>
          <p:cNvSpPr txBox="1"/>
          <p:nvPr/>
        </p:nvSpPr>
        <p:spPr>
          <a:xfrm>
            <a:off x="874353" y="293676"/>
            <a:ext cx="6454200" cy="61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95" name="Google Shape;695;gc309a05d4e_0_21"/>
          <p:cNvSpPr txBox="1"/>
          <p:nvPr/>
        </p:nvSpPr>
        <p:spPr>
          <a:xfrm>
            <a:off x="5206074" y="4849824"/>
            <a:ext cx="3844500" cy="200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Brouwer et al. New Engl J Med. Oct 2020.</a:t>
            </a:r>
            <a:endParaRPr b="0" i="0" sz="1400" u="none" cap="none" strike="noStrike">
              <a:solidFill>
                <a:srgbClr val="000000"/>
              </a:solidFill>
              <a:latin typeface="Raleway"/>
              <a:ea typeface="Raleway"/>
              <a:cs typeface="Raleway"/>
              <a:sym typeface="Raleway"/>
            </a:endParaRPr>
          </a:p>
        </p:txBody>
      </p:sp>
      <p:pic>
        <p:nvPicPr>
          <p:cNvPr id="696" name="Google Shape;696;gc309a05d4e_0_21"/>
          <p:cNvPicPr preferRelativeResize="0"/>
          <p:nvPr/>
        </p:nvPicPr>
        <p:blipFill rotWithShape="1">
          <a:blip r:embed="rId3">
            <a:alphaModFix/>
          </a:blip>
          <a:srcRect b="0" l="0" r="0" t="0"/>
          <a:stretch/>
        </p:blipFill>
        <p:spPr>
          <a:xfrm>
            <a:off x="1942713" y="1002851"/>
            <a:ext cx="5258572" cy="36357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descr="The Pros and Cons of Consensus Leadership" id="701" name="Google Shape;701;p53"/>
          <p:cNvPicPr preferRelativeResize="0"/>
          <p:nvPr/>
        </p:nvPicPr>
        <p:blipFill rotWithShape="1">
          <a:blip r:embed="rId3">
            <a:alphaModFix/>
          </a:blip>
          <a:srcRect b="0" l="0" r="0" t="0"/>
          <a:stretch/>
        </p:blipFill>
        <p:spPr>
          <a:xfrm>
            <a:off x="6879371" y="-5"/>
            <a:ext cx="2264637" cy="1588423"/>
          </a:xfrm>
          <a:prstGeom prst="rect">
            <a:avLst/>
          </a:prstGeom>
          <a:noFill/>
          <a:ln>
            <a:noFill/>
          </a:ln>
        </p:spPr>
      </p:pic>
      <p:sp>
        <p:nvSpPr>
          <p:cNvPr id="702" name="Google Shape;702;p53"/>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POPular TAVI A Critique</a:t>
            </a:r>
            <a:endParaRPr b="0" i="0" sz="1400" u="none" cap="none" strike="noStrike">
              <a:solidFill>
                <a:srgbClr val="000000"/>
              </a:solidFill>
              <a:latin typeface="Arial"/>
              <a:ea typeface="Arial"/>
              <a:cs typeface="Arial"/>
              <a:sym typeface="Arial"/>
            </a:endParaRPr>
          </a:p>
        </p:txBody>
      </p:sp>
      <p:sp>
        <p:nvSpPr>
          <p:cNvPr id="703" name="Google Shape;703;p53"/>
          <p:cNvSpPr txBox="1"/>
          <p:nvPr/>
        </p:nvSpPr>
        <p:spPr>
          <a:xfrm>
            <a:off x="874350" y="1463850"/>
            <a:ext cx="3697500" cy="2999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Strengths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Trial outcomes were adjudicated by committee</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No patients were lost to follow up at 12 months</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Results robust against sensitivity analysis of per-protocol group</a:t>
            </a:r>
            <a:endParaRPr b="0" i="0" sz="1600" u="none" cap="none" strike="noStrike">
              <a:solidFill>
                <a:srgbClr val="000000"/>
              </a:solidFill>
              <a:latin typeface="Raleway"/>
              <a:ea typeface="Raleway"/>
              <a:cs typeface="Raleway"/>
              <a:sym typeface="Raleway"/>
            </a:endParaRPr>
          </a:p>
          <a:p>
            <a:pPr indent="0" lvl="0" marL="45720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04" name="Google Shape;704;p53"/>
          <p:cNvSpPr txBox="1"/>
          <p:nvPr/>
        </p:nvSpPr>
        <p:spPr>
          <a:xfrm>
            <a:off x="4874775" y="1463850"/>
            <a:ext cx="3694200" cy="2997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Limitations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Not powered to detect thromboembolic events</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Complex bleeding definition</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Included some patients on anticoagulation although group was small</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May not be generalizable to Asian populations</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2"/>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Valve Thrombosis</a:t>
            </a:r>
            <a:endParaRPr b="0" i="0" sz="3400" u="none" cap="none" strike="noStrike">
              <a:solidFill>
                <a:srgbClr val="000000"/>
              </a:solidFill>
              <a:latin typeface="Arial"/>
              <a:ea typeface="Arial"/>
              <a:cs typeface="Arial"/>
              <a:sym typeface="Arial"/>
            </a:endParaRPr>
          </a:p>
        </p:txBody>
      </p:sp>
      <p:sp>
        <p:nvSpPr>
          <p:cNvPr id="710" name="Google Shape;710;p42"/>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Jose et al. JACC Cardiovasc Interv. Apr 2017. </a:t>
            </a:r>
            <a:endParaRPr b="0" i="0" sz="1400" u="none" cap="none" strike="noStrike">
              <a:solidFill>
                <a:srgbClr val="000000"/>
              </a:solidFill>
              <a:latin typeface="Raleway"/>
              <a:ea typeface="Raleway"/>
              <a:cs typeface="Raleway"/>
              <a:sym typeface="Raleway"/>
            </a:endParaRPr>
          </a:p>
        </p:txBody>
      </p:sp>
      <p:graphicFrame>
        <p:nvGraphicFramePr>
          <p:cNvPr id="711" name="Google Shape;711;p42"/>
          <p:cNvGraphicFramePr/>
          <p:nvPr/>
        </p:nvGraphicFramePr>
        <p:xfrm>
          <a:off x="1465115" y="2186215"/>
          <a:ext cx="3000000" cy="3000000"/>
        </p:xfrm>
        <a:graphic>
          <a:graphicData uri="http://schemas.openxmlformats.org/drawingml/2006/table">
            <a:tbl>
              <a:tblPr bandRow="1" firstRow="1">
                <a:noFill/>
                <a:tableStyleId>{75E571F9-5353-4BD4-A28E-19D8759DBF84}</a:tableStyleId>
              </a:tblPr>
              <a:tblGrid>
                <a:gridCol w="2763975"/>
                <a:gridCol w="2202875"/>
                <a:gridCol w="163482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Characteristic</a:t>
                      </a:r>
                      <a:endParaRPr sz="1400" u="none" cap="none" strike="noStrike"/>
                    </a:p>
                  </a:txBody>
                  <a:tcPr marT="45725" marB="45725" marR="91450" marL="91450">
                    <a:solidFill>
                      <a:srgbClr val="BCBCB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Odds Ratio (95% CI)</a:t>
                      </a:r>
                      <a:endParaRPr sz="1400" u="none" cap="none" strike="noStrike"/>
                    </a:p>
                  </a:txBody>
                  <a:tcPr marT="45725" marB="45725" marR="91450" marL="91450">
                    <a:solidFill>
                      <a:srgbClr val="BCBCB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p Value</a:t>
                      </a:r>
                      <a:endParaRPr sz="1400" u="none" cap="none" strike="noStrike"/>
                    </a:p>
                  </a:txBody>
                  <a:tcPr marT="45725" marB="45725" marR="91450" marL="91450">
                    <a:solidFill>
                      <a:srgbClr val="BCBCBC"/>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Age &gt; 80 years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0.8 (0.3 – 2.2)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0.65</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Atrial fibrillation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1.8 (0.4-7.1)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0.43</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Obesity</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4.6 (1.6 – 13.1)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0.005</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Antiplatelet therapy alone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79.1 (3.1 – 1994.5)</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0.008</a:t>
                      </a:r>
                      <a:endParaRPr sz="1400" u="none" cap="none" strike="noStrike"/>
                    </a:p>
                  </a:txBody>
                  <a:tcPr marT="45725" marB="45725" marR="91450" marL="91450"/>
                </a:tc>
              </a:tr>
            </a:tbl>
          </a:graphicData>
        </a:graphic>
      </p:graphicFrame>
      <p:sp>
        <p:nvSpPr>
          <p:cNvPr id="712" name="Google Shape;712;p42"/>
          <p:cNvSpPr/>
          <p:nvPr/>
        </p:nvSpPr>
        <p:spPr>
          <a:xfrm>
            <a:off x="1472548" y="3683083"/>
            <a:ext cx="6594258" cy="357332"/>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3" name="Google Shape;713;p42"/>
          <p:cNvSpPr txBox="1"/>
          <p:nvPr/>
        </p:nvSpPr>
        <p:spPr>
          <a:xfrm>
            <a:off x="2514598" y="1232108"/>
            <a:ext cx="450272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Overall incidence of clinical valve thrombosis ~ 2.8%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Rates of subclinical thrombosis may be higher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714" name="Google Shape;714;p42"/>
          <p:cNvSpPr txBox="1"/>
          <p:nvPr/>
        </p:nvSpPr>
        <p:spPr>
          <a:xfrm>
            <a:off x="2923307" y="4306620"/>
            <a:ext cx="409401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What about anticoagulation therapy alone?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43"/>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GALILEO (2020)</a:t>
            </a:r>
            <a:endParaRPr b="0" i="0" sz="3400" u="none" cap="none" strike="noStrike">
              <a:solidFill>
                <a:srgbClr val="000000"/>
              </a:solidFill>
              <a:latin typeface="Arial"/>
              <a:ea typeface="Arial"/>
              <a:cs typeface="Arial"/>
              <a:sym typeface="Arial"/>
            </a:endParaRPr>
          </a:p>
        </p:txBody>
      </p:sp>
      <p:sp>
        <p:nvSpPr>
          <p:cNvPr id="720" name="Google Shape;720;p43"/>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Dangas et al. N Engl J Med. Jan 2020. </a:t>
            </a:r>
            <a:endParaRPr b="0" i="0" sz="1400" u="none" cap="none" strike="noStrike">
              <a:solidFill>
                <a:srgbClr val="000000"/>
              </a:solidFill>
              <a:latin typeface="Raleway"/>
              <a:ea typeface="Raleway"/>
              <a:cs typeface="Raleway"/>
              <a:sym typeface="Raleway"/>
            </a:endParaRPr>
          </a:p>
        </p:txBody>
      </p:sp>
      <p:grpSp>
        <p:nvGrpSpPr>
          <p:cNvPr id="721" name="Google Shape;721;p43"/>
          <p:cNvGrpSpPr/>
          <p:nvPr/>
        </p:nvGrpSpPr>
        <p:grpSpPr>
          <a:xfrm>
            <a:off x="1186307" y="1168896"/>
            <a:ext cx="7116211" cy="3404330"/>
            <a:chOff x="100240" y="15519"/>
            <a:chExt cx="7116211" cy="3404330"/>
          </a:xfrm>
        </p:grpSpPr>
        <p:sp>
          <p:nvSpPr>
            <p:cNvPr id="722" name="Google Shape;722;p43"/>
            <p:cNvSpPr/>
            <p:nvPr/>
          </p:nvSpPr>
          <p:spPr>
            <a:xfrm rot="5400000">
              <a:off x="4255234" y="-1967172"/>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43"/>
            <p:cNvSpPr txBox="1"/>
            <p:nvPr/>
          </p:nvSpPr>
          <p:spPr>
            <a:xfrm>
              <a:off x="2176128" y="154995"/>
              <a:ext cx="4997263" cy="795988"/>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525"/>
                <a:buFont typeface="Arial"/>
                <a:buChar char="•"/>
              </a:pPr>
              <a:r>
                <a:rPr b="0" i="0" lang="en-US" sz="1525" u="none" cap="none" strike="noStrike">
                  <a:solidFill>
                    <a:srgbClr val="424242"/>
                  </a:solidFill>
                  <a:latin typeface="Raleway"/>
                  <a:ea typeface="Raleway"/>
                  <a:cs typeface="Raleway"/>
                  <a:sym typeface="Raleway"/>
                </a:rPr>
                <a:t>Randomized, open label, controlled trial </a:t>
              </a:r>
              <a:endParaRPr b="0" i="0" sz="1400" u="none" cap="none" strike="noStrike">
                <a:solidFill>
                  <a:srgbClr val="000000"/>
                </a:solidFill>
                <a:latin typeface="Arial"/>
                <a:ea typeface="Arial"/>
                <a:cs typeface="Arial"/>
                <a:sym typeface="Arial"/>
              </a:endParaRPr>
            </a:p>
          </p:txBody>
        </p:sp>
        <p:sp>
          <p:nvSpPr>
            <p:cNvPr id="724" name="Google Shape;724;p43"/>
            <p:cNvSpPr/>
            <p:nvPr/>
          </p:nvSpPr>
          <p:spPr>
            <a:xfrm>
              <a:off x="100522"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43"/>
            <p:cNvSpPr txBox="1"/>
            <p:nvPr/>
          </p:nvSpPr>
          <p:spPr>
            <a:xfrm>
              <a:off x="154348"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726" name="Google Shape;726;p43"/>
            <p:cNvSpPr/>
            <p:nvPr/>
          </p:nvSpPr>
          <p:spPr>
            <a:xfrm rot="5400000">
              <a:off x="4240518" y="-815687"/>
              <a:ext cx="882110" cy="5052895"/>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43"/>
            <p:cNvSpPr txBox="1"/>
            <p:nvPr/>
          </p:nvSpPr>
          <p:spPr>
            <a:xfrm>
              <a:off x="2155126" y="1312766"/>
              <a:ext cx="5009834"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1664 TAVR patients </a:t>
              </a:r>
              <a:r>
                <a:rPr b="0" i="1" lang="en-US" sz="1600" u="none" cap="none" strike="noStrike">
                  <a:solidFill>
                    <a:srgbClr val="424242"/>
                  </a:solidFill>
                  <a:latin typeface="Raleway"/>
                  <a:ea typeface="Raleway"/>
                  <a:cs typeface="Raleway"/>
                  <a:sym typeface="Raleway"/>
                </a:rPr>
                <a:t>with no indication for anticoagulation</a:t>
              </a:r>
              <a:endParaRPr b="0" i="0" sz="1400" u="none" cap="none" strike="noStrike">
                <a:solidFill>
                  <a:srgbClr val="000000"/>
                </a:solidFill>
                <a:latin typeface="Arial"/>
                <a:ea typeface="Arial"/>
                <a:cs typeface="Arial"/>
                <a:sym typeface="Arial"/>
              </a:endParaRPr>
            </a:p>
          </p:txBody>
        </p:sp>
        <p:sp>
          <p:nvSpPr>
            <p:cNvPr id="728" name="Google Shape;728;p43"/>
            <p:cNvSpPr/>
            <p:nvPr/>
          </p:nvSpPr>
          <p:spPr>
            <a:xfrm>
              <a:off x="100240"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43"/>
            <p:cNvSpPr txBox="1"/>
            <p:nvPr/>
          </p:nvSpPr>
          <p:spPr>
            <a:xfrm>
              <a:off x="154066"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730" name="Google Shape;730;p43"/>
            <p:cNvSpPr/>
            <p:nvPr/>
          </p:nvSpPr>
          <p:spPr>
            <a:xfrm rot="5400000">
              <a:off x="4255023" y="348367"/>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43"/>
            <p:cNvSpPr txBox="1"/>
            <p:nvPr/>
          </p:nvSpPr>
          <p:spPr>
            <a:xfrm>
              <a:off x="2175917" y="2470535"/>
              <a:ext cx="4997263"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Rivaroxaban 10 mg + aspirin x 3 months → rivaroxaban monotherapy	</a:t>
              </a:r>
              <a:endParaRPr b="0" i="0" sz="1600" u="none" cap="none" strike="noStrike">
                <a:solidFill>
                  <a:srgbClr val="424242"/>
                </a:solidFill>
                <a:latin typeface="Raleway"/>
                <a:ea typeface="Raleway"/>
                <a:cs typeface="Raleway"/>
                <a:sym typeface="Raleway"/>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DAPT x 3 months → aspirin</a:t>
              </a:r>
              <a:endParaRPr b="0" i="0" sz="1400" u="none" cap="none" strike="noStrike">
                <a:solidFill>
                  <a:srgbClr val="000000"/>
                </a:solidFill>
                <a:latin typeface="Arial"/>
                <a:ea typeface="Arial"/>
                <a:cs typeface="Arial"/>
                <a:sym typeface="Arial"/>
              </a:endParaRPr>
            </a:p>
          </p:txBody>
        </p:sp>
        <p:sp>
          <p:nvSpPr>
            <p:cNvPr id="732" name="Google Shape;732;p43"/>
            <p:cNvSpPr/>
            <p:nvPr/>
          </p:nvSpPr>
          <p:spPr>
            <a:xfrm>
              <a:off x="100240"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43"/>
            <p:cNvSpPr txBox="1"/>
            <p:nvPr/>
          </p:nvSpPr>
          <p:spPr>
            <a:xfrm>
              <a:off x="154066"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44"/>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endParaRPr b="0" i="0" sz="3400" u="none" cap="none" strike="noStrike">
              <a:solidFill>
                <a:srgbClr val="000000"/>
              </a:solidFill>
              <a:latin typeface="Arial"/>
              <a:ea typeface="Arial"/>
              <a:cs typeface="Arial"/>
              <a:sym typeface="Arial"/>
            </a:endParaRPr>
          </a:p>
        </p:txBody>
      </p:sp>
      <p:sp>
        <p:nvSpPr>
          <p:cNvPr id="739" name="Google Shape;739;p44"/>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Dangas et al. N Engl J Med. Jan 2020. </a:t>
            </a:r>
            <a:endParaRPr b="0" i="0" sz="1400" u="none" cap="none" strike="noStrike">
              <a:solidFill>
                <a:srgbClr val="000000"/>
              </a:solidFill>
              <a:latin typeface="Raleway"/>
              <a:ea typeface="Raleway"/>
              <a:cs typeface="Raleway"/>
              <a:sym typeface="Raleway"/>
            </a:endParaRPr>
          </a:p>
        </p:txBody>
      </p:sp>
      <p:pic>
        <p:nvPicPr>
          <p:cNvPr id="740" name="Google Shape;740;p44"/>
          <p:cNvPicPr preferRelativeResize="0"/>
          <p:nvPr/>
        </p:nvPicPr>
        <p:blipFill rotWithShape="1">
          <a:blip r:embed="rId3">
            <a:alphaModFix/>
          </a:blip>
          <a:srcRect b="0" l="0" r="0" t="0"/>
          <a:stretch/>
        </p:blipFill>
        <p:spPr>
          <a:xfrm>
            <a:off x="730041" y="1460675"/>
            <a:ext cx="4045507" cy="2638374"/>
          </a:xfrm>
          <a:prstGeom prst="rect">
            <a:avLst/>
          </a:prstGeom>
          <a:noFill/>
          <a:ln cap="flat" cmpd="sng" w="9525">
            <a:solidFill>
              <a:schemeClr val="dk1"/>
            </a:solidFill>
            <a:prstDash val="solid"/>
            <a:round/>
            <a:headEnd len="sm" w="sm" type="none"/>
            <a:tailEnd len="sm" w="sm" type="none"/>
          </a:ln>
        </p:spPr>
      </p:pic>
      <p:pic>
        <p:nvPicPr>
          <p:cNvPr id="741" name="Google Shape;741;p44"/>
          <p:cNvPicPr preferRelativeResize="0"/>
          <p:nvPr/>
        </p:nvPicPr>
        <p:blipFill rotWithShape="1">
          <a:blip r:embed="rId4">
            <a:alphaModFix/>
          </a:blip>
          <a:srcRect b="0" l="0" r="0" t="0"/>
          <a:stretch/>
        </p:blipFill>
        <p:spPr>
          <a:xfrm>
            <a:off x="4935779" y="1460675"/>
            <a:ext cx="4045507" cy="2638374"/>
          </a:xfrm>
          <a:prstGeom prst="rect">
            <a:avLst/>
          </a:prstGeom>
          <a:noFill/>
          <a:ln cap="flat" cmpd="sng" w="9525">
            <a:solidFill>
              <a:schemeClr val="dk1"/>
            </a:solidFill>
            <a:prstDash val="solid"/>
            <a:round/>
            <a:headEnd len="sm" w="sm" type="none"/>
            <a:tailEnd len="sm" w="sm" type="none"/>
          </a:ln>
        </p:spPr>
      </p:pic>
      <p:sp>
        <p:nvSpPr>
          <p:cNvPr id="742" name="Google Shape;742;p44"/>
          <p:cNvSpPr txBox="1"/>
          <p:nvPr/>
        </p:nvSpPr>
        <p:spPr>
          <a:xfrm>
            <a:off x="646914" y="1179098"/>
            <a:ext cx="5068086" cy="26161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aleway"/>
                <a:ea typeface="Raleway"/>
                <a:cs typeface="Raleway"/>
                <a:sym typeface="Raleway"/>
              </a:rPr>
              <a:t>Death from any cause or thromboembolic events</a:t>
            </a:r>
            <a:endParaRPr b="0" i="0" sz="1400" u="none" cap="none" strike="noStrike">
              <a:solidFill>
                <a:srgbClr val="000000"/>
              </a:solidFill>
              <a:latin typeface="Arial"/>
              <a:ea typeface="Arial"/>
              <a:cs typeface="Arial"/>
              <a:sym typeface="Arial"/>
            </a:endParaRPr>
          </a:p>
        </p:txBody>
      </p:sp>
      <p:sp>
        <p:nvSpPr>
          <p:cNvPr id="743" name="Google Shape;743;p44"/>
          <p:cNvSpPr txBox="1"/>
          <p:nvPr/>
        </p:nvSpPr>
        <p:spPr>
          <a:xfrm>
            <a:off x="4872550" y="1179098"/>
            <a:ext cx="5068086" cy="26161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aleway"/>
                <a:ea typeface="Raleway"/>
                <a:cs typeface="Raleway"/>
                <a:sym typeface="Raleway"/>
              </a:rPr>
              <a:t>Life-threatening, disabling or major bleeding</a:t>
            </a:r>
            <a:endParaRPr b="0" i="0" sz="1400" u="none" cap="none" strike="noStrike">
              <a:solidFill>
                <a:srgbClr val="000000"/>
              </a:solidFill>
              <a:latin typeface="Arial"/>
              <a:ea typeface="Arial"/>
              <a:cs typeface="Arial"/>
              <a:sym typeface="Arial"/>
            </a:endParaRPr>
          </a:p>
        </p:txBody>
      </p:sp>
      <p:sp>
        <p:nvSpPr>
          <p:cNvPr id="744" name="Google Shape;744;p44"/>
          <p:cNvSpPr txBox="1"/>
          <p:nvPr/>
        </p:nvSpPr>
        <p:spPr>
          <a:xfrm>
            <a:off x="3089576" y="4259000"/>
            <a:ext cx="3558000" cy="461700"/>
          </a:xfrm>
          <a:prstGeom prst="rect">
            <a:avLst/>
          </a:prstGeom>
          <a:noFill/>
          <a:ln>
            <a:noFill/>
          </a:ln>
        </p:spPr>
        <p:txBody>
          <a:bodyPr anchorCtr="0" anchor="t" bIns="45700" lIns="91425" spcFirstLastPara="1" rIns="91425" wrap="square" tIns="45700">
            <a:spAutoFit/>
          </a:bodyPr>
          <a:lstStyle/>
          <a:p>
            <a:pPr indent="0" lvl="1"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FF0000"/>
                </a:solidFill>
                <a:latin typeface="Raleway"/>
                <a:ea typeface="Raleway"/>
                <a:cs typeface="Raleway"/>
                <a:sym typeface="Raleway"/>
              </a:rPr>
              <a:t>Terminated early due to safety concerns </a:t>
            </a:r>
            <a:endParaRPr b="1" i="0" sz="1600" u="none" cap="none" strike="noStrike">
              <a:solidFill>
                <a:srgbClr val="000000"/>
              </a:solidFill>
              <a:latin typeface="Arial"/>
              <a:ea typeface="Arial"/>
              <a:cs typeface="Arial"/>
              <a:sym typeface="Arial"/>
            </a:endParaRPr>
          </a:p>
          <a:p>
            <a:pPr indent="0" lvl="1"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0000"/>
              </a:solidFill>
              <a:latin typeface="Raleway"/>
              <a:ea typeface="Raleway"/>
              <a:cs typeface="Raleway"/>
              <a:sym typeface="Raleway"/>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45"/>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Attrition Bias</a:t>
            </a:r>
            <a:endParaRPr b="0" i="0" sz="3400" u="none" cap="none" strike="noStrike">
              <a:solidFill>
                <a:srgbClr val="000000"/>
              </a:solidFill>
              <a:latin typeface="Arial"/>
              <a:ea typeface="Arial"/>
              <a:cs typeface="Arial"/>
              <a:sym typeface="Arial"/>
            </a:endParaRPr>
          </a:p>
        </p:txBody>
      </p:sp>
      <p:sp>
        <p:nvSpPr>
          <p:cNvPr id="750" name="Google Shape;750;p45"/>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Dangas et al. N Engl J Med. Jan 2020. </a:t>
            </a:r>
            <a:endParaRPr b="0" i="0" sz="1400" u="none" cap="none" strike="noStrike">
              <a:solidFill>
                <a:srgbClr val="000000"/>
              </a:solidFill>
              <a:latin typeface="Raleway"/>
              <a:ea typeface="Raleway"/>
              <a:cs typeface="Raleway"/>
              <a:sym typeface="Raleway"/>
            </a:endParaRPr>
          </a:p>
        </p:txBody>
      </p:sp>
      <p:grpSp>
        <p:nvGrpSpPr>
          <p:cNvPr id="751" name="Google Shape;751;p45"/>
          <p:cNvGrpSpPr/>
          <p:nvPr/>
        </p:nvGrpSpPr>
        <p:grpSpPr>
          <a:xfrm>
            <a:off x="2639744" y="964741"/>
            <a:ext cx="3864507" cy="2115861"/>
            <a:chOff x="24700" y="498"/>
            <a:chExt cx="3864507" cy="2115861"/>
          </a:xfrm>
        </p:grpSpPr>
        <p:sp>
          <p:nvSpPr>
            <p:cNvPr id="752" name="Google Shape;752;p45"/>
            <p:cNvSpPr/>
            <p:nvPr/>
          </p:nvSpPr>
          <p:spPr>
            <a:xfrm>
              <a:off x="1956954" y="874821"/>
              <a:ext cx="1057930" cy="367215"/>
            </a:xfrm>
            <a:custGeom>
              <a:rect b="b" l="l" r="r" t="t"/>
              <a:pathLst>
                <a:path extrusionOk="0" h="120000" w="120000">
                  <a:moveTo>
                    <a:pt x="0" y="0"/>
                  </a:moveTo>
                  <a:lnTo>
                    <a:pt x="0" y="60000"/>
                  </a:lnTo>
                  <a:lnTo>
                    <a:pt x="120000" y="60000"/>
                  </a:lnTo>
                  <a:lnTo>
                    <a:pt x="120000" y="120000"/>
                  </a:lnTo>
                </a:path>
              </a:pathLst>
            </a:custGeom>
            <a:noFill/>
            <a:ln cap="flat" cmpd="sng" w="25400">
              <a:solidFill>
                <a:srgbClr val="A0AEAE"/>
              </a:solidFill>
              <a:prstDash val="solid"/>
              <a:round/>
              <a:headEnd len="sm" w="sm" type="none"/>
              <a:tailEnd len="sm" w="sm" type="none"/>
            </a:ln>
          </p:spPr>
        </p:sp>
        <p:sp>
          <p:nvSpPr>
            <p:cNvPr id="753" name="Google Shape;753;p45"/>
            <p:cNvSpPr/>
            <p:nvPr/>
          </p:nvSpPr>
          <p:spPr>
            <a:xfrm>
              <a:off x="899023" y="874821"/>
              <a:ext cx="1057930" cy="367215"/>
            </a:xfrm>
            <a:custGeom>
              <a:rect b="b" l="l" r="r" t="t"/>
              <a:pathLst>
                <a:path extrusionOk="0" h="120000" w="120000">
                  <a:moveTo>
                    <a:pt x="120000" y="0"/>
                  </a:moveTo>
                  <a:lnTo>
                    <a:pt x="120000" y="60000"/>
                  </a:lnTo>
                  <a:lnTo>
                    <a:pt x="0" y="60000"/>
                  </a:lnTo>
                  <a:lnTo>
                    <a:pt x="0" y="120000"/>
                  </a:lnTo>
                </a:path>
              </a:pathLst>
            </a:custGeom>
            <a:noFill/>
            <a:ln cap="flat" cmpd="sng" w="25400">
              <a:solidFill>
                <a:srgbClr val="A0AEAE"/>
              </a:solidFill>
              <a:prstDash val="solid"/>
              <a:round/>
              <a:headEnd len="sm" w="sm" type="none"/>
              <a:tailEnd len="sm" w="sm" type="none"/>
            </a:ln>
          </p:spPr>
        </p:sp>
        <p:sp>
          <p:nvSpPr>
            <p:cNvPr id="754" name="Google Shape;754;p45"/>
            <p:cNvSpPr/>
            <p:nvPr/>
          </p:nvSpPr>
          <p:spPr>
            <a:xfrm>
              <a:off x="1496391" y="498"/>
              <a:ext cx="921125" cy="874322"/>
            </a:xfrm>
            <a:prstGeom prst="arc">
              <a:avLst>
                <a:gd fmla="val 13200000" name="adj1"/>
                <a:gd fmla="val 192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5"/>
            <p:cNvSpPr/>
            <p:nvPr/>
          </p:nvSpPr>
          <p:spPr>
            <a:xfrm>
              <a:off x="1496391" y="498"/>
              <a:ext cx="921125" cy="874322"/>
            </a:xfrm>
            <a:prstGeom prst="arc">
              <a:avLst>
                <a:gd fmla="val 2400000" name="adj1"/>
                <a:gd fmla="val 84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5"/>
            <p:cNvSpPr/>
            <p:nvPr/>
          </p:nvSpPr>
          <p:spPr>
            <a:xfrm>
              <a:off x="1035829" y="157876"/>
              <a:ext cx="1842250" cy="5595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5"/>
            <p:cNvSpPr txBox="1"/>
            <p:nvPr/>
          </p:nvSpPr>
          <p:spPr>
            <a:xfrm>
              <a:off x="1035829" y="157876"/>
              <a:ext cx="1842250" cy="55956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Raleway"/>
                  <a:ea typeface="Raleway"/>
                  <a:cs typeface="Raleway"/>
                  <a:sym typeface="Raleway"/>
                </a:rPr>
                <a:t>Premature Discontinuation</a:t>
              </a:r>
              <a:endParaRPr b="0" i="0" sz="1400" u="none" cap="none" strike="noStrike">
                <a:solidFill>
                  <a:srgbClr val="000000"/>
                </a:solidFill>
                <a:latin typeface="Arial"/>
                <a:ea typeface="Arial"/>
                <a:cs typeface="Arial"/>
                <a:sym typeface="Arial"/>
              </a:endParaRPr>
            </a:p>
          </p:txBody>
        </p:sp>
        <p:sp>
          <p:nvSpPr>
            <p:cNvPr id="758" name="Google Shape;758;p45"/>
            <p:cNvSpPr/>
            <p:nvPr/>
          </p:nvSpPr>
          <p:spPr>
            <a:xfrm>
              <a:off x="461862" y="1242037"/>
              <a:ext cx="874322" cy="874322"/>
            </a:xfrm>
            <a:prstGeom prst="arc">
              <a:avLst>
                <a:gd fmla="val 13200000" name="adj1"/>
                <a:gd fmla="val 192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45"/>
            <p:cNvSpPr/>
            <p:nvPr/>
          </p:nvSpPr>
          <p:spPr>
            <a:xfrm>
              <a:off x="461862" y="1242037"/>
              <a:ext cx="874322" cy="874322"/>
            </a:xfrm>
            <a:prstGeom prst="arc">
              <a:avLst>
                <a:gd fmla="val 2400000" name="adj1"/>
                <a:gd fmla="val 84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45"/>
            <p:cNvSpPr/>
            <p:nvPr/>
          </p:nvSpPr>
          <p:spPr>
            <a:xfrm>
              <a:off x="24700" y="1399415"/>
              <a:ext cx="1748645" cy="5595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45"/>
            <p:cNvSpPr txBox="1"/>
            <p:nvPr/>
          </p:nvSpPr>
          <p:spPr>
            <a:xfrm>
              <a:off x="24700" y="1399415"/>
              <a:ext cx="1748645" cy="55956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Rivaroxaban Arm 37.1%</a:t>
              </a:r>
              <a:endParaRPr b="0" i="0" sz="1400" u="none" cap="none" strike="noStrike">
                <a:solidFill>
                  <a:srgbClr val="000000"/>
                </a:solidFill>
                <a:latin typeface="Arial"/>
                <a:ea typeface="Arial"/>
                <a:cs typeface="Arial"/>
                <a:sym typeface="Arial"/>
              </a:endParaRPr>
            </a:p>
          </p:txBody>
        </p:sp>
        <p:sp>
          <p:nvSpPr>
            <p:cNvPr id="762" name="Google Shape;762;p45"/>
            <p:cNvSpPr/>
            <p:nvPr/>
          </p:nvSpPr>
          <p:spPr>
            <a:xfrm>
              <a:off x="2577723" y="1242037"/>
              <a:ext cx="874322" cy="874322"/>
            </a:xfrm>
            <a:prstGeom prst="arc">
              <a:avLst>
                <a:gd fmla="val 13200000" name="adj1"/>
                <a:gd fmla="val 192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45"/>
            <p:cNvSpPr/>
            <p:nvPr/>
          </p:nvSpPr>
          <p:spPr>
            <a:xfrm>
              <a:off x="2577723" y="1242037"/>
              <a:ext cx="874322" cy="874322"/>
            </a:xfrm>
            <a:prstGeom prst="arc">
              <a:avLst>
                <a:gd fmla="val 2400000" name="adj1"/>
                <a:gd fmla="val 8400000" name="adj2"/>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45"/>
            <p:cNvSpPr/>
            <p:nvPr/>
          </p:nvSpPr>
          <p:spPr>
            <a:xfrm>
              <a:off x="2140562" y="1399415"/>
              <a:ext cx="1748645" cy="5595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45"/>
            <p:cNvSpPr txBox="1"/>
            <p:nvPr/>
          </p:nvSpPr>
          <p:spPr>
            <a:xfrm>
              <a:off x="2140562" y="1399415"/>
              <a:ext cx="1748645" cy="55956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Antiplatelet Arm 23.6%</a:t>
              </a:r>
              <a:endParaRPr b="0" i="0" sz="1400" u="none" cap="none" strike="noStrike">
                <a:solidFill>
                  <a:srgbClr val="000000"/>
                </a:solidFill>
                <a:latin typeface="Arial"/>
                <a:ea typeface="Arial"/>
                <a:cs typeface="Arial"/>
                <a:sym typeface="Arial"/>
              </a:endParaRPr>
            </a:p>
          </p:txBody>
        </p:sp>
      </p:grpSp>
      <p:graphicFrame>
        <p:nvGraphicFramePr>
          <p:cNvPr id="766" name="Google Shape;766;p45"/>
          <p:cNvGraphicFramePr/>
          <p:nvPr/>
        </p:nvGraphicFramePr>
        <p:xfrm>
          <a:off x="2376207" y="3961871"/>
          <a:ext cx="3000000" cy="3000000"/>
        </p:xfrm>
        <a:graphic>
          <a:graphicData uri="http://schemas.openxmlformats.org/drawingml/2006/table">
            <a:tbl>
              <a:tblPr bandRow="1" firstRow="1">
                <a:noFill/>
                <a:tableStyleId>{26F49F2A-40D7-4328-840A-ED7D090B5FF1}</a:tableStyleId>
              </a:tblPr>
              <a:tblGrid>
                <a:gridCol w="2353650"/>
                <a:gridCol w="2398475"/>
              </a:tblGrid>
              <a:tr h="3719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Primary efficacy outcome</a:t>
                      </a:r>
                      <a:endParaRPr b="0" sz="1400" u="none" cap="none" strike="noStrike">
                        <a:latin typeface="Raleway"/>
                        <a:ea typeface="Raleway"/>
                        <a:cs typeface="Raleway"/>
                        <a:sym typeface="Raleway"/>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HR 1.21 (0.86 to 1.70)</a:t>
                      </a:r>
                      <a:endParaRPr b="0" sz="1400" u="none" cap="none" strike="noStrike">
                        <a:latin typeface="Raleway"/>
                        <a:ea typeface="Raleway"/>
                        <a:cs typeface="Raleway"/>
                        <a:sym typeface="Raleway"/>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9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Primary safety outcome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HR 1.53 (0.94 to 2.49)</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67" name="Google Shape;767;p45"/>
          <p:cNvSpPr txBox="1"/>
          <p:nvPr/>
        </p:nvSpPr>
        <p:spPr>
          <a:xfrm>
            <a:off x="3661215" y="3507331"/>
            <a:ext cx="2500745" cy="3104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On-treatment analysis</a:t>
            </a:r>
            <a:endParaRPr b="0" i="0" sz="1400" u="none" cap="none" strike="noStrike">
              <a:solidFill>
                <a:srgbClr val="000000"/>
              </a:solidFill>
              <a:latin typeface="Arial"/>
              <a:ea typeface="Arial"/>
              <a:cs typeface="Arial"/>
              <a:sym typeface="Arial"/>
            </a:endParaRPr>
          </a:p>
        </p:txBody>
      </p:sp>
      <p:sp>
        <p:nvSpPr>
          <p:cNvPr id="768" name="Google Shape;768;p45"/>
          <p:cNvSpPr/>
          <p:nvPr/>
        </p:nvSpPr>
        <p:spPr>
          <a:xfrm>
            <a:off x="1544782" y="3369340"/>
            <a:ext cx="6454196" cy="1431260"/>
          </a:xfrm>
          <a:prstGeom prst="rect">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48"/>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GALILEO Takeaways</a:t>
            </a:r>
            <a:endParaRPr b="0" i="0" sz="3400" u="none" cap="none" strike="noStrike">
              <a:solidFill>
                <a:srgbClr val="000000"/>
              </a:solidFill>
              <a:latin typeface="Arial"/>
              <a:ea typeface="Arial"/>
              <a:cs typeface="Arial"/>
              <a:sym typeface="Arial"/>
            </a:endParaRPr>
          </a:p>
        </p:txBody>
      </p:sp>
      <p:grpSp>
        <p:nvGrpSpPr>
          <p:cNvPr id="774" name="Google Shape;774;p48"/>
          <p:cNvGrpSpPr/>
          <p:nvPr/>
        </p:nvGrpSpPr>
        <p:grpSpPr>
          <a:xfrm>
            <a:off x="-2941197" y="635412"/>
            <a:ext cx="11633739" cy="4547674"/>
            <a:chOff x="-3815550" y="-586011"/>
            <a:chExt cx="11633739" cy="4547674"/>
          </a:xfrm>
        </p:grpSpPr>
        <p:sp>
          <p:nvSpPr>
            <p:cNvPr id="775" name="Google Shape;775;p48"/>
            <p:cNvSpPr/>
            <p:nvPr/>
          </p:nvSpPr>
          <p:spPr>
            <a:xfrm>
              <a:off x="-3815550" y="-586011"/>
              <a:ext cx="4547674" cy="4547674"/>
            </a:xfrm>
            <a:prstGeom prst="blockArc">
              <a:avLst>
                <a:gd fmla="val 18900000" name="adj1"/>
                <a:gd fmla="val 2700000" name="adj2"/>
                <a:gd fmla="val 475" name="adj3"/>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48"/>
            <p:cNvSpPr/>
            <p:nvPr/>
          </p:nvSpPr>
          <p:spPr>
            <a:xfrm>
              <a:off x="470809" y="33756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48"/>
            <p:cNvSpPr txBox="1"/>
            <p:nvPr/>
          </p:nvSpPr>
          <p:spPr>
            <a:xfrm>
              <a:off x="470809" y="337565"/>
              <a:ext cx="7347380" cy="675130"/>
            </a:xfrm>
            <a:prstGeom prst="rect">
              <a:avLst/>
            </a:prstGeom>
            <a:noFill/>
            <a:ln>
              <a:noFill/>
            </a:ln>
          </p:spPr>
          <p:txBody>
            <a:bodyPr anchorCtr="0" anchor="ctr" bIns="48250" lIns="5358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424242"/>
                  </a:solidFill>
                  <a:latin typeface="Raleway"/>
                  <a:ea typeface="Raleway"/>
                  <a:cs typeface="Raleway"/>
                  <a:sym typeface="Raleway"/>
                </a:rPr>
                <a:t>Use of rivaroxaban post TAVR increased risk of death from any cause or thromboembolic events </a:t>
              </a:r>
              <a:endParaRPr b="0" i="0" sz="1400" u="none" cap="none" strike="noStrike">
                <a:solidFill>
                  <a:srgbClr val="000000"/>
                </a:solidFill>
                <a:latin typeface="Arial"/>
                <a:ea typeface="Arial"/>
                <a:cs typeface="Arial"/>
                <a:sym typeface="Arial"/>
              </a:endParaRPr>
            </a:p>
          </p:txBody>
        </p:sp>
        <p:sp>
          <p:nvSpPr>
            <p:cNvPr id="778" name="Google Shape;778;p48"/>
            <p:cNvSpPr/>
            <p:nvPr/>
          </p:nvSpPr>
          <p:spPr>
            <a:xfrm>
              <a:off x="48853" y="253173"/>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8"/>
            <p:cNvSpPr/>
            <p:nvPr/>
          </p:nvSpPr>
          <p:spPr>
            <a:xfrm>
              <a:off x="674672" y="1350327"/>
              <a:ext cx="710197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48"/>
            <p:cNvSpPr txBox="1"/>
            <p:nvPr/>
          </p:nvSpPr>
          <p:spPr>
            <a:xfrm>
              <a:off x="674672" y="1350327"/>
              <a:ext cx="7101970" cy="675130"/>
            </a:xfrm>
            <a:prstGeom prst="rect">
              <a:avLst/>
            </a:prstGeom>
            <a:noFill/>
            <a:ln>
              <a:noFill/>
            </a:ln>
          </p:spPr>
          <p:txBody>
            <a:bodyPr anchorCtr="0" anchor="ctr" bIns="48250" lIns="5358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424242"/>
                  </a:solidFill>
                  <a:latin typeface="Raleway"/>
                  <a:ea typeface="Raleway"/>
                  <a:cs typeface="Raleway"/>
                  <a:sym typeface="Raleway"/>
                </a:rPr>
                <a:t>Unbalanced drug discontinuation rates may make interpretation of the results uncertain</a:t>
              </a:r>
              <a:endParaRPr b="0" i="0" sz="1400" u="none" cap="none" strike="noStrike">
                <a:solidFill>
                  <a:srgbClr val="000000"/>
                </a:solidFill>
                <a:latin typeface="Arial"/>
                <a:ea typeface="Arial"/>
                <a:cs typeface="Arial"/>
                <a:sym typeface="Arial"/>
              </a:endParaRPr>
            </a:p>
          </p:txBody>
        </p:sp>
        <p:sp>
          <p:nvSpPr>
            <p:cNvPr id="781" name="Google Shape;781;p48"/>
            <p:cNvSpPr/>
            <p:nvPr/>
          </p:nvSpPr>
          <p:spPr>
            <a:xfrm>
              <a:off x="294262" y="1265869"/>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8"/>
            <p:cNvSpPr/>
            <p:nvPr/>
          </p:nvSpPr>
          <p:spPr>
            <a:xfrm>
              <a:off x="470809" y="236295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48"/>
            <p:cNvSpPr txBox="1"/>
            <p:nvPr/>
          </p:nvSpPr>
          <p:spPr>
            <a:xfrm>
              <a:off x="470809" y="2362955"/>
              <a:ext cx="7347380" cy="675130"/>
            </a:xfrm>
            <a:prstGeom prst="rect">
              <a:avLst/>
            </a:prstGeom>
            <a:noFill/>
            <a:ln>
              <a:noFill/>
            </a:ln>
          </p:spPr>
          <p:txBody>
            <a:bodyPr anchorCtr="0" anchor="ctr" bIns="48250" lIns="5358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424242"/>
                  </a:solidFill>
                  <a:latin typeface="Raleway"/>
                  <a:ea typeface="Raleway"/>
                  <a:cs typeface="Raleway"/>
                  <a:sym typeface="Raleway"/>
                </a:rPr>
                <a:t>Due to results of GALILEO, guidelines recommend against use of rivaroxaban monotherapy after TAVR </a:t>
              </a:r>
              <a:endParaRPr b="0" i="0" sz="1400" u="none" cap="none" strike="noStrike">
                <a:solidFill>
                  <a:srgbClr val="000000"/>
                </a:solidFill>
                <a:latin typeface="Arial"/>
                <a:ea typeface="Arial"/>
                <a:cs typeface="Arial"/>
                <a:sym typeface="Arial"/>
              </a:endParaRPr>
            </a:p>
          </p:txBody>
        </p:sp>
        <p:sp>
          <p:nvSpPr>
            <p:cNvPr id="784" name="Google Shape;784;p48"/>
            <p:cNvSpPr/>
            <p:nvPr/>
          </p:nvSpPr>
          <p:spPr>
            <a:xfrm>
              <a:off x="48853" y="2278564"/>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c59938e43d_0_26"/>
          <p:cNvSpPr txBox="1"/>
          <p:nvPr/>
        </p:nvSpPr>
        <p:spPr>
          <a:xfrm>
            <a:off x="874353" y="293676"/>
            <a:ext cx="6454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 Brief History of Aspirin</a:t>
            </a:r>
            <a:endParaRPr b="0" i="0" sz="3400" u="none" cap="none" strike="noStrike">
              <a:solidFill>
                <a:srgbClr val="000000"/>
              </a:solidFill>
              <a:latin typeface="Arial"/>
              <a:ea typeface="Arial"/>
              <a:cs typeface="Arial"/>
              <a:sym typeface="Arial"/>
            </a:endParaRPr>
          </a:p>
        </p:txBody>
      </p:sp>
      <p:sp>
        <p:nvSpPr>
          <p:cNvPr id="178" name="Google Shape;178;gc59938e43d_0_26"/>
          <p:cNvSpPr txBox="1"/>
          <p:nvPr/>
        </p:nvSpPr>
        <p:spPr>
          <a:xfrm>
            <a:off x="5206075" y="4885421"/>
            <a:ext cx="38445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Connelly D. J Pharm Pharmacol. Sep 2014.</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pic>
        <p:nvPicPr>
          <p:cNvPr descr="Hippocrates and willow bark? What you know about the history of aspirin is  probably wrong" id="179" name="Google Shape;179;gc59938e43d_0_26"/>
          <p:cNvPicPr preferRelativeResize="0"/>
          <p:nvPr/>
        </p:nvPicPr>
        <p:blipFill rotWithShape="1">
          <a:blip r:embed="rId3">
            <a:alphaModFix/>
          </a:blip>
          <a:srcRect b="0" l="0" r="0" t="0"/>
          <a:stretch/>
        </p:blipFill>
        <p:spPr>
          <a:xfrm>
            <a:off x="716032" y="956964"/>
            <a:ext cx="1410118" cy="1972702"/>
          </a:xfrm>
          <a:prstGeom prst="rect">
            <a:avLst/>
          </a:prstGeom>
          <a:noFill/>
          <a:ln>
            <a:noFill/>
          </a:ln>
        </p:spPr>
      </p:pic>
      <p:sp>
        <p:nvSpPr>
          <p:cNvPr id="180" name="Google Shape;180;gc59938e43d_0_26"/>
          <p:cNvSpPr txBox="1"/>
          <p:nvPr/>
        </p:nvSpPr>
        <p:spPr>
          <a:xfrm>
            <a:off x="2126300" y="1596977"/>
            <a:ext cx="2250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Willow used as medicine in ancient civilizations since 1300 BC</a:t>
            </a:r>
            <a:endParaRPr b="0" i="0" sz="1400" u="none" cap="none" strike="noStrike">
              <a:solidFill>
                <a:srgbClr val="000000"/>
              </a:solidFill>
              <a:latin typeface="Arial"/>
              <a:ea typeface="Arial"/>
              <a:cs typeface="Arial"/>
              <a:sym typeface="Arial"/>
            </a:endParaRPr>
          </a:p>
        </p:txBody>
      </p:sp>
      <p:sp>
        <p:nvSpPr>
          <p:cNvPr id="181" name="Google Shape;181;gc59938e43d_0_26"/>
          <p:cNvSpPr txBox="1"/>
          <p:nvPr/>
        </p:nvSpPr>
        <p:spPr>
          <a:xfrm>
            <a:off x="6651132" y="1514002"/>
            <a:ext cx="24915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1897 -  German chemist Felix Hoffman finds that adding acetyl group reduces irritant properties</a:t>
            </a:r>
            <a:endParaRPr b="0" i="0" sz="1400" u="none" cap="none" strike="noStrike">
              <a:solidFill>
                <a:srgbClr val="000000"/>
              </a:solidFill>
              <a:latin typeface="Arial"/>
              <a:ea typeface="Arial"/>
              <a:cs typeface="Arial"/>
              <a:sym typeface="Arial"/>
            </a:endParaRPr>
          </a:p>
        </p:txBody>
      </p:sp>
      <p:sp>
        <p:nvSpPr>
          <p:cNvPr descr="https://mail.google.com/mail/u/1?ui=2&amp;ik=0b1dca2317&amp;attid=0.1.1&amp;permmsgid=msg-f:1693129976085925533&amp;th=177f34be1f2ace9d&amp;view=fimg&amp;sz=s0-l75-ft&amp;attbid=ANGjdJ-3yPdKS0sHCDWnJQFs5ELySM6lxac3ggVTpvs60qg786cLrqbdwvr9teF0ZkvpEJhM3YhAnP_y1uZVqyvHlcnzP7ybsyqQgQfPhN3MzgPp_qtXIpVUgPk05oY&amp;disp=emb" id="182" name="Google Shape;182;gc59938e43d_0_26"/>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gc59938e43d_0_26"/>
          <p:cNvPicPr preferRelativeResize="0"/>
          <p:nvPr/>
        </p:nvPicPr>
        <p:blipFill rotWithShape="1">
          <a:blip r:embed="rId4">
            <a:alphaModFix/>
          </a:blip>
          <a:srcRect b="0" l="16452" r="13976" t="0"/>
          <a:stretch/>
        </p:blipFill>
        <p:spPr>
          <a:xfrm>
            <a:off x="4474297" y="878451"/>
            <a:ext cx="2079130" cy="216390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9"/>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TAVR and Atrial Fibrillation</a:t>
            </a:r>
            <a:endParaRPr b="0" i="0" sz="3400" u="none" cap="none" strike="noStrike">
              <a:solidFill>
                <a:srgbClr val="000000"/>
              </a:solidFill>
              <a:latin typeface="Arial"/>
              <a:ea typeface="Arial"/>
              <a:cs typeface="Arial"/>
              <a:sym typeface="Arial"/>
            </a:endParaRPr>
          </a:p>
        </p:txBody>
      </p:sp>
      <p:sp>
        <p:nvSpPr>
          <p:cNvPr id="790" name="Google Shape;790;p49"/>
          <p:cNvSpPr txBox="1"/>
          <p:nvPr>
            <p:ph idx="1" type="body"/>
          </p:nvPr>
        </p:nvSpPr>
        <p:spPr>
          <a:xfrm>
            <a:off x="957482" y="1340167"/>
            <a:ext cx="3725355" cy="755594"/>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400"/>
              <a:t>Due to similar risk factors, atrial fibrillation and aortic stenosis may coexist in up to 50% of patients</a:t>
            </a:r>
            <a:endParaRPr/>
          </a:p>
          <a:p>
            <a:pPr indent="0" lvl="0" marL="165100" rtl="0" algn="l">
              <a:lnSpc>
                <a:spcPct val="115000"/>
              </a:lnSpc>
              <a:spcBef>
                <a:spcPts val="0"/>
              </a:spcBef>
              <a:spcAft>
                <a:spcPts val="0"/>
              </a:spcAft>
              <a:buSzPts val="1000"/>
              <a:buNone/>
            </a:pPr>
            <a:r>
              <a:t/>
            </a:r>
            <a:endParaRPr sz="1400"/>
          </a:p>
          <a:p>
            <a:pPr indent="0" lvl="0" marL="165100" rtl="0" algn="l">
              <a:lnSpc>
                <a:spcPct val="115000"/>
              </a:lnSpc>
              <a:spcBef>
                <a:spcPts val="0"/>
              </a:spcBef>
              <a:spcAft>
                <a:spcPts val="0"/>
              </a:spcAft>
              <a:buSzPts val="1000"/>
              <a:buNone/>
            </a:pPr>
            <a:r>
              <a:rPr lang="en-US" sz="1400"/>
              <a:t>Mortality is significantly increased in TAVR patients with atrial fibrillation, especially if new-onset</a:t>
            </a:r>
            <a:endParaRPr/>
          </a:p>
          <a:p>
            <a:pPr indent="0" lvl="0" marL="165100" rtl="0" algn="l">
              <a:lnSpc>
                <a:spcPct val="115000"/>
              </a:lnSpc>
              <a:spcBef>
                <a:spcPts val="0"/>
              </a:spcBef>
              <a:spcAft>
                <a:spcPts val="0"/>
              </a:spcAft>
              <a:buSzPts val="1000"/>
              <a:buNone/>
            </a:pPr>
            <a:r>
              <a:t/>
            </a:r>
            <a:endParaRPr sz="1400"/>
          </a:p>
          <a:p>
            <a:pPr indent="0" lvl="0" marL="165100" rtl="0" algn="l">
              <a:lnSpc>
                <a:spcPct val="115000"/>
              </a:lnSpc>
              <a:spcBef>
                <a:spcPts val="0"/>
              </a:spcBef>
              <a:spcAft>
                <a:spcPts val="0"/>
              </a:spcAft>
              <a:buSzPts val="1000"/>
              <a:buNone/>
            </a:pPr>
            <a:r>
              <a:rPr lang="en-US" sz="1400"/>
              <a:t>Development of atrial fibrillation after TAVR ranges from 6-53%</a:t>
            </a:r>
            <a:endParaRPr/>
          </a:p>
        </p:txBody>
      </p:sp>
      <p:sp>
        <p:nvSpPr>
          <p:cNvPr id="791" name="Google Shape;791;p49"/>
          <p:cNvSpPr txBox="1"/>
          <p:nvPr/>
        </p:nvSpPr>
        <p:spPr>
          <a:xfrm>
            <a:off x="5206074" y="4749796"/>
            <a:ext cx="3844484" cy="307777"/>
          </a:xfrm>
          <a:prstGeom prst="rect">
            <a:avLst/>
          </a:prstGeom>
          <a:noFill/>
          <a:ln>
            <a:noFill/>
          </a:ln>
        </p:spPr>
        <p:txBody>
          <a:bodyPr anchorCtr="0" anchor="t" bIns="45700" lIns="91425" spcFirstLastPara="1" rIns="91425" wrap="square" tIns="45700">
            <a:spAutoFit/>
          </a:bodyPr>
          <a:lstStyle/>
          <a:p>
            <a:pPr indent="-228600" lvl="0" marL="228600" marR="0" rtl="0" algn="r">
              <a:lnSpc>
                <a:spcPct val="100000"/>
              </a:lnSpc>
              <a:spcBef>
                <a:spcPts val="0"/>
              </a:spcBef>
              <a:spcAft>
                <a:spcPts val="0"/>
              </a:spcAft>
              <a:buClr>
                <a:srgbClr val="000000"/>
              </a:buClr>
              <a:buSzPts val="700"/>
              <a:buFont typeface="Arial"/>
              <a:buAutoNum type="arabicPeriod"/>
            </a:pPr>
            <a:r>
              <a:rPr b="0" i="0" lang="en-US" sz="700" u="none" cap="none" strike="noStrike">
                <a:solidFill>
                  <a:srgbClr val="000000"/>
                </a:solidFill>
                <a:latin typeface="Raleway"/>
                <a:ea typeface="Raleway"/>
                <a:cs typeface="Raleway"/>
                <a:sym typeface="Raleway"/>
              </a:rPr>
              <a:t>Biviano et al. Circ Cardiovasc Interv. 2016.</a:t>
            </a:r>
            <a:endParaRPr b="0" i="0" sz="1400" u="none" cap="none" strike="noStrike">
              <a:solidFill>
                <a:srgbClr val="000000"/>
              </a:solidFill>
              <a:latin typeface="Arial"/>
              <a:ea typeface="Arial"/>
              <a:cs typeface="Arial"/>
              <a:sym typeface="Arial"/>
            </a:endParaRPr>
          </a:p>
          <a:p>
            <a:pPr indent="-228600" lvl="0" marL="228600" marR="0" rtl="0" algn="r">
              <a:lnSpc>
                <a:spcPct val="100000"/>
              </a:lnSpc>
              <a:spcBef>
                <a:spcPts val="0"/>
              </a:spcBef>
              <a:spcAft>
                <a:spcPts val="0"/>
              </a:spcAft>
              <a:buClr>
                <a:srgbClr val="000000"/>
              </a:buClr>
              <a:buSzPts val="700"/>
              <a:buFont typeface="Arial"/>
              <a:buAutoNum type="arabicPeriod"/>
            </a:pPr>
            <a:r>
              <a:rPr b="0" i="0" lang="en-US" sz="700" u="none" cap="none" strike="noStrike">
                <a:solidFill>
                  <a:srgbClr val="000000"/>
                </a:solidFill>
                <a:latin typeface="Raleway"/>
                <a:ea typeface="Raleway"/>
                <a:cs typeface="Raleway"/>
                <a:sym typeface="Raleway"/>
              </a:rPr>
              <a:t>Stortecky et al. Circ Cardiovasc Interv. 2013.</a:t>
            </a:r>
            <a:endParaRPr b="0" i="0" sz="1400" u="none" cap="none" strike="noStrike">
              <a:solidFill>
                <a:srgbClr val="000000"/>
              </a:solidFill>
              <a:latin typeface="Arial"/>
              <a:ea typeface="Arial"/>
              <a:cs typeface="Arial"/>
              <a:sym typeface="Arial"/>
            </a:endParaRPr>
          </a:p>
        </p:txBody>
      </p:sp>
      <p:pic>
        <p:nvPicPr>
          <p:cNvPr id="792" name="Google Shape;792;p49"/>
          <p:cNvPicPr preferRelativeResize="0"/>
          <p:nvPr/>
        </p:nvPicPr>
        <p:blipFill rotWithShape="1">
          <a:blip r:embed="rId3">
            <a:alphaModFix/>
          </a:blip>
          <a:srcRect b="0" l="0" r="7582" t="0"/>
          <a:stretch/>
        </p:blipFill>
        <p:spPr>
          <a:xfrm>
            <a:off x="4835236" y="1412341"/>
            <a:ext cx="3915995" cy="2703808"/>
          </a:xfrm>
          <a:prstGeom prst="rect">
            <a:avLst/>
          </a:prstGeom>
          <a:noFill/>
          <a:ln>
            <a:noFill/>
          </a:ln>
        </p:spPr>
      </p:pic>
      <p:sp>
        <p:nvSpPr>
          <p:cNvPr id="793" name="Google Shape;793;p49"/>
          <p:cNvSpPr/>
          <p:nvPr/>
        </p:nvSpPr>
        <p:spPr>
          <a:xfrm>
            <a:off x="4904509" y="1412341"/>
            <a:ext cx="301565" cy="264059"/>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50"/>
          <p:cNvSpPr txBox="1"/>
          <p:nvPr/>
        </p:nvSpPr>
        <p:spPr>
          <a:xfrm>
            <a:off x="867426" y="314458"/>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POPular TAVI B (2020) </a:t>
            </a:r>
            <a:endParaRPr b="0" i="0" sz="3400" u="none" cap="none" strike="noStrike">
              <a:solidFill>
                <a:srgbClr val="000000"/>
              </a:solidFill>
              <a:latin typeface="Arial"/>
              <a:ea typeface="Arial"/>
              <a:cs typeface="Arial"/>
              <a:sym typeface="Arial"/>
            </a:endParaRPr>
          </a:p>
        </p:txBody>
      </p:sp>
      <p:grpSp>
        <p:nvGrpSpPr>
          <p:cNvPr id="799" name="Google Shape;799;p50"/>
          <p:cNvGrpSpPr/>
          <p:nvPr/>
        </p:nvGrpSpPr>
        <p:grpSpPr>
          <a:xfrm>
            <a:off x="1160113" y="1220864"/>
            <a:ext cx="7116211" cy="3404330"/>
            <a:chOff x="100240" y="15519"/>
            <a:chExt cx="7116211" cy="3404330"/>
          </a:xfrm>
        </p:grpSpPr>
        <p:sp>
          <p:nvSpPr>
            <p:cNvPr id="800" name="Google Shape;800;p50"/>
            <p:cNvSpPr/>
            <p:nvPr/>
          </p:nvSpPr>
          <p:spPr>
            <a:xfrm rot="5400000">
              <a:off x="4255234" y="-1967172"/>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50"/>
            <p:cNvSpPr txBox="1"/>
            <p:nvPr/>
          </p:nvSpPr>
          <p:spPr>
            <a:xfrm>
              <a:off x="2176128" y="154995"/>
              <a:ext cx="4997263" cy="795988"/>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525"/>
                <a:buFont typeface="Arial"/>
                <a:buChar char="•"/>
              </a:pPr>
              <a:r>
                <a:rPr b="0" i="0" lang="en-US" sz="1525" u="none" cap="none" strike="noStrike">
                  <a:solidFill>
                    <a:srgbClr val="424242"/>
                  </a:solidFill>
                  <a:latin typeface="Raleway"/>
                  <a:ea typeface="Raleway"/>
                  <a:cs typeface="Raleway"/>
                  <a:sym typeface="Raleway"/>
                </a:rPr>
                <a:t>Randomized, open label, controlled trial </a:t>
              </a:r>
              <a:endParaRPr b="0" i="0" sz="1400" u="none" cap="none" strike="noStrike">
                <a:solidFill>
                  <a:srgbClr val="000000"/>
                </a:solidFill>
                <a:latin typeface="Arial"/>
                <a:ea typeface="Arial"/>
                <a:cs typeface="Arial"/>
                <a:sym typeface="Arial"/>
              </a:endParaRPr>
            </a:p>
          </p:txBody>
        </p:sp>
        <p:sp>
          <p:nvSpPr>
            <p:cNvPr id="802" name="Google Shape;802;p50"/>
            <p:cNvSpPr/>
            <p:nvPr/>
          </p:nvSpPr>
          <p:spPr>
            <a:xfrm>
              <a:off x="100522"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50"/>
            <p:cNvSpPr txBox="1"/>
            <p:nvPr/>
          </p:nvSpPr>
          <p:spPr>
            <a:xfrm>
              <a:off x="154348"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804" name="Google Shape;804;p50"/>
            <p:cNvSpPr/>
            <p:nvPr/>
          </p:nvSpPr>
          <p:spPr>
            <a:xfrm rot="5400000">
              <a:off x="4240518" y="-815687"/>
              <a:ext cx="882110" cy="5052895"/>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50"/>
            <p:cNvSpPr txBox="1"/>
            <p:nvPr/>
          </p:nvSpPr>
          <p:spPr>
            <a:xfrm>
              <a:off x="2155126" y="1312766"/>
              <a:ext cx="5009834"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313 patients who underwent TAVR </a:t>
              </a:r>
              <a:r>
                <a:rPr b="0" i="1" lang="en-US" sz="1600" u="none" cap="none" strike="noStrike">
                  <a:solidFill>
                    <a:srgbClr val="424242"/>
                  </a:solidFill>
                  <a:latin typeface="Raleway"/>
                  <a:ea typeface="Raleway"/>
                  <a:cs typeface="Raleway"/>
                  <a:sym typeface="Raleway"/>
                </a:rPr>
                <a:t>with an indication for anticoagulation</a:t>
              </a:r>
              <a:endParaRPr b="0" i="0" sz="1400" u="none" cap="none" strike="noStrike">
                <a:solidFill>
                  <a:srgbClr val="000000"/>
                </a:solidFill>
                <a:latin typeface="Arial"/>
                <a:ea typeface="Arial"/>
                <a:cs typeface="Arial"/>
                <a:sym typeface="Arial"/>
              </a:endParaRPr>
            </a:p>
          </p:txBody>
        </p:sp>
        <p:sp>
          <p:nvSpPr>
            <p:cNvPr id="806" name="Google Shape;806;p50"/>
            <p:cNvSpPr/>
            <p:nvPr/>
          </p:nvSpPr>
          <p:spPr>
            <a:xfrm>
              <a:off x="100240"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50"/>
            <p:cNvSpPr txBox="1"/>
            <p:nvPr/>
          </p:nvSpPr>
          <p:spPr>
            <a:xfrm>
              <a:off x="154066"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808" name="Google Shape;808;p50"/>
            <p:cNvSpPr/>
            <p:nvPr/>
          </p:nvSpPr>
          <p:spPr>
            <a:xfrm rot="5400000">
              <a:off x="4255023" y="348367"/>
              <a:ext cx="882110" cy="5040324"/>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50"/>
            <p:cNvSpPr txBox="1"/>
            <p:nvPr/>
          </p:nvSpPr>
          <p:spPr>
            <a:xfrm>
              <a:off x="2176129" y="2555285"/>
              <a:ext cx="4997400" cy="795900"/>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OAC monotherapy</a:t>
              </a:r>
              <a:endParaRPr b="0" i="0" sz="1600" u="none" cap="none" strike="noStrike">
                <a:solidFill>
                  <a:srgbClr val="424242"/>
                </a:solidFill>
                <a:latin typeface="Raleway"/>
                <a:ea typeface="Raleway"/>
                <a:cs typeface="Raleway"/>
                <a:sym typeface="Raleway"/>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Clopidogrel + OAC x 3 months</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424242"/>
                </a:solidFill>
                <a:latin typeface="Raleway"/>
                <a:ea typeface="Raleway"/>
                <a:cs typeface="Raleway"/>
                <a:sym typeface="Raleway"/>
              </a:endParaRPr>
            </a:p>
          </p:txBody>
        </p:sp>
        <p:sp>
          <p:nvSpPr>
            <p:cNvPr id="810" name="Google Shape;810;p50"/>
            <p:cNvSpPr/>
            <p:nvPr/>
          </p:nvSpPr>
          <p:spPr>
            <a:xfrm>
              <a:off x="100240"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50"/>
            <p:cNvSpPr txBox="1"/>
            <p:nvPr/>
          </p:nvSpPr>
          <p:spPr>
            <a:xfrm>
              <a:off x="154066"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812" name="Google Shape;812;p50"/>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Nijenhuis et al. New Engl J Med. Apr 2020.</a:t>
            </a:r>
            <a:endParaRPr b="0" i="0" sz="1400" u="none" cap="none" strike="noStrike">
              <a:solidFill>
                <a:srgbClr val="000000"/>
              </a:solidFill>
              <a:latin typeface="Raleway"/>
              <a:ea typeface="Raleway"/>
              <a:cs typeface="Raleway"/>
              <a:sym typeface="Raleway"/>
            </a:endParaRPr>
          </a:p>
        </p:txBody>
      </p:sp>
      <p:sp>
        <p:nvSpPr>
          <p:cNvPr id="813" name="Google Shape;813;p50"/>
          <p:cNvSpPr txBox="1"/>
          <p:nvPr/>
        </p:nvSpPr>
        <p:spPr>
          <a:xfrm>
            <a:off x="586948" y="4834499"/>
            <a:ext cx="3844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OAC: oral anticoagulant (warfarin or direct oral anticoagulant)</a:t>
            </a: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51"/>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Baseline Characteristics</a:t>
            </a:r>
            <a:endParaRPr b="0" i="0" sz="3200" u="none" cap="none" strike="noStrike">
              <a:solidFill>
                <a:srgbClr val="000000"/>
              </a:solidFill>
              <a:latin typeface="Arial"/>
              <a:ea typeface="Arial"/>
              <a:cs typeface="Arial"/>
              <a:sym typeface="Arial"/>
            </a:endParaRPr>
          </a:p>
        </p:txBody>
      </p:sp>
      <p:graphicFrame>
        <p:nvGraphicFramePr>
          <p:cNvPr id="819" name="Google Shape;819;p51"/>
          <p:cNvGraphicFramePr/>
          <p:nvPr/>
        </p:nvGraphicFramePr>
        <p:xfrm>
          <a:off x="1526225" y="1153012"/>
          <a:ext cx="3000000" cy="3000000"/>
        </p:xfrm>
        <a:graphic>
          <a:graphicData uri="http://schemas.openxmlformats.org/drawingml/2006/table">
            <a:tbl>
              <a:tblPr bandRow="1" firstRow="1">
                <a:noFill/>
                <a:tableStyleId>{EFE47F11-8554-4E41-97A3-4C12B7A7CBD9}</a:tableStyleId>
              </a:tblPr>
              <a:tblGrid>
                <a:gridCol w="2027525"/>
                <a:gridCol w="2032000"/>
                <a:gridCol w="2032000"/>
              </a:tblGrid>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Characteristic</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OAC monotherapy</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157)</a:t>
                      </a:r>
                      <a:endParaRPr sz="1200" u="none" cap="none" strike="noStrike">
                        <a:solidFill>
                          <a:srgbClr val="424242"/>
                        </a:solidFill>
                        <a:latin typeface="Raleway"/>
                        <a:ea typeface="Raleway"/>
                        <a:cs typeface="Raleway"/>
                        <a:sym typeface="Raleway"/>
                      </a:endParaRPr>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Clopidogrel + OAC</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156)</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Age, years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80.9</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81.0</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NYHA Class III or IV</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75.8%</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70.5%</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229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LVEF</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&gt; 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31-50%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 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58.0%</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34.4%</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7.6%</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62.2%</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29.5%</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8.3%</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Atrial fibrillation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95.5%</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94.2%</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8.9%</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12.8%</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Stroke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9.6%</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9.6%</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820" name="Google Shape;820;p51"/>
          <p:cNvSpPr/>
          <p:nvPr/>
        </p:nvSpPr>
        <p:spPr>
          <a:xfrm>
            <a:off x="1526250" y="3261244"/>
            <a:ext cx="6091500" cy="3603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1" name="Google Shape;821;p51"/>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Nijenhuis et al. New Engl J Med. Apr 2020.</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gc59938e43d_0_467"/>
          <p:cNvSpPr txBox="1"/>
          <p:nvPr/>
        </p:nvSpPr>
        <p:spPr>
          <a:xfrm>
            <a:off x="874353" y="293676"/>
            <a:ext cx="6454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Baseline Characteristics</a:t>
            </a:r>
            <a:endParaRPr b="0" i="0" sz="3200" u="none" cap="none" strike="noStrike">
              <a:solidFill>
                <a:srgbClr val="000000"/>
              </a:solidFill>
              <a:latin typeface="Arial"/>
              <a:ea typeface="Arial"/>
              <a:cs typeface="Arial"/>
              <a:sym typeface="Arial"/>
            </a:endParaRPr>
          </a:p>
        </p:txBody>
      </p:sp>
      <p:graphicFrame>
        <p:nvGraphicFramePr>
          <p:cNvPr id="827" name="Google Shape;827;gc59938e43d_0_467"/>
          <p:cNvGraphicFramePr/>
          <p:nvPr/>
        </p:nvGraphicFramePr>
        <p:xfrm>
          <a:off x="1526225" y="1153012"/>
          <a:ext cx="3000000" cy="3000000"/>
        </p:xfrm>
        <a:graphic>
          <a:graphicData uri="http://schemas.openxmlformats.org/drawingml/2006/table">
            <a:tbl>
              <a:tblPr bandRow="1" firstRow="1">
                <a:noFill/>
                <a:tableStyleId>{EFE47F11-8554-4E41-97A3-4C12B7A7CBD9}</a:tableStyleId>
              </a:tblPr>
              <a:tblGrid>
                <a:gridCol w="2027525"/>
                <a:gridCol w="2032000"/>
                <a:gridCol w="2032000"/>
              </a:tblGrid>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Characteristic</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OAC monotherapy</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157)</a:t>
                      </a:r>
                      <a:endParaRPr sz="1200" u="none" cap="none" strike="noStrike">
                        <a:solidFill>
                          <a:srgbClr val="424242"/>
                        </a:solidFill>
                        <a:latin typeface="Raleway"/>
                        <a:ea typeface="Raleway"/>
                        <a:cs typeface="Raleway"/>
                        <a:sym typeface="Raleway"/>
                      </a:endParaRPr>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Clopidogrel + OAC</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156)</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Age, years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80.9</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81.0</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4572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NYHA Class III or IV</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75.8%</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70.5%</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229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LVEF</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&gt; 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31-50%</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     ≤ 30%</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58.0%</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34.4%</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7.6%</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62.2%</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29.5%</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8.3%</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Atrial fibrillation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95.5%</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94.2%</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MI</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8.9%</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12.8%</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Previous Stroke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9.6%</a:t>
                      </a:r>
                      <a:endParaRPr sz="1400" u="none" cap="none" strike="noStrike"/>
                    </a:p>
                  </a:txBody>
                  <a:tcPr marT="45725" marB="45725" marR="91450" marL="91450">
                    <a:lnR cap="flat" cmpd="sng" w="12700">
                      <a:solidFill>
                        <a:schemeClr val="l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9.6%</a:t>
                      </a:r>
                      <a:endParaRPr sz="1200" u="none" cap="none" strike="noStrike">
                        <a:solidFill>
                          <a:srgbClr val="424242"/>
                        </a:solidFill>
                        <a:latin typeface="Raleway"/>
                        <a:ea typeface="Raleway"/>
                        <a:cs typeface="Raleway"/>
                        <a:sym typeface="Raleway"/>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828" name="Google Shape;828;gc59938e43d_0_467"/>
          <p:cNvSpPr/>
          <p:nvPr/>
        </p:nvSpPr>
        <p:spPr>
          <a:xfrm>
            <a:off x="1526250" y="3632106"/>
            <a:ext cx="6091500" cy="7416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9" name="Google Shape;829;gc59938e43d_0_467"/>
          <p:cNvSpPr txBox="1"/>
          <p:nvPr/>
        </p:nvSpPr>
        <p:spPr>
          <a:xfrm>
            <a:off x="5206074" y="4849824"/>
            <a:ext cx="3844500" cy="200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Nijenhuis et al. New Engl J Med. Apr 2020.</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52"/>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35" name="Google Shape;835;p52"/>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Nijenhuis et al. New Engl J Med. Apr 2020.</a:t>
            </a:r>
            <a:endParaRPr b="0" i="0" sz="1400" u="none" cap="none" strike="noStrike">
              <a:solidFill>
                <a:srgbClr val="000000"/>
              </a:solidFill>
              <a:latin typeface="Raleway"/>
              <a:ea typeface="Raleway"/>
              <a:cs typeface="Raleway"/>
              <a:sym typeface="Raleway"/>
            </a:endParaRPr>
          </a:p>
        </p:txBody>
      </p:sp>
      <p:graphicFrame>
        <p:nvGraphicFramePr>
          <p:cNvPr id="836" name="Google Shape;836;p52"/>
          <p:cNvGraphicFramePr/>
          <p:nvPr/>
        </p:nvGraphicFramePr>
        <p:xfrm>
          <a:off x="874338" y="1545813"/>
          <a:ext cx="3000000" cy="3000000"/>
        </p:xfrm>
        <a:graphic>
          <a:graphicData uri="http://schemas.openxmlformats.org/drawingml/2006/table">
            <a:tbl>
              <a:tblPr bandRow="1" firstRow="1">
                <a:noFill/>
                <a:tableStyleId>{90D7F42F-172A-4186-A601-DBF9E2B0C59D}</a:tableStyleId>
              </a:tblPr>
              <a:tblGrid>
                <a:gridCol w="3093450"/>
                <a:gridCol w="1299600"/>
                <a:gridCol w="1189325"/>
                <a:gridCol w="1623350"/>
                <a:gridCol w="730425"/>
              </a:tblGrid>
              <a:tr h="70467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Endpoint</a:t>
                      </a:r>
                      <a:endParaRPr b="0"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OAC monotherapy</a:t>
                      </a:r>
                      <a:endParaRPr sz="1400" u="none" cap="none" strike="noStrike"/>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Clopidogrel + OAC</a:t>
                      </a:r>
                      <a:endParaRPr b="0"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Risk Ratio</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rPr b="0" lang="en-US" sz="1400" u="none" cap="none" strike="noStrike">
                          <a:latin typeface="Raleway"/>
                          <a:ea typeface="Raleway"/>
                          <a:cs typeface="Raleway"/>
                          <a:sym typeface="Raleway"/>
                        </a:rPr>
                        <a:t>p Value</a:t>
                      </a:r>
                      <a:endParaRPr sz="1400" u="none" cap="none" strike="noStrike"/>
                    </a:p>
                  </a:txBody>
                  <a:tcPr marT="45725" marB="45725" marR="91450" marL="91450"/>
                </a:tc>
              </a:tr>
              <a:tr h="8450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Primary Outcome (12 months)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All bleeding (VARC/BARC)</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Non-procedure related bleeding</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21.7%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21.7%</a:t>
                      </a:r>
                      <a:endParaRPr sz="1400" u="none" cap="none" strike="noStrike"/>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34.6%</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34.0%</a:t>
                      </a:r>
                      <a:endParaRPr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0.63 (0.43 to 0.9)</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0.64 (0.44 to 0.92)</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0.02</a:t>
                      </a:r>
                      <a:endParaRPr sz="1400" u="none" cap="none" strike="noStrike"/>
                    </a:p>
                  </a:txBody>
                  <a:tcPr marT="45725" marB="45725" marR="91450" marL="91450"/>
                </a:tc>
              </a:tr>
              <a:tr h="7547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Secondary Outcomes</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First Composite*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     Second Composite**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31.2%</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13.4%</a:t>
                      </a:r>
                      <a:endParaRPr sz="1400" u="none" cap="none" strike="noStrike"/>
                    </a:p>
                  </a:txBody>
                  <a:tcPr marT="45725" marB="45725" marR="91450" marL="91450">
                    <a:lnR cap="flat" cmpd="sng" w="12700">
                      <a:solidFill>
                        <a:schemeClr val="accent1"/>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45.5%</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17.3%</a:t>
                      </a:r>
                      <a:endParaRPr sz="1400" u="none" cap="none" strike="noStrike">
                        <a:latin typeface="Raleway"/>
                        <a:ea typeface="Raleway"/>
                        <a:cs typeface="Raleway"/>
                        <a:sym typeface="Raleway"/>
                      </a:endParaRPr>
                    </a:p>
                  </a:txBody>
                  <a:tcPr marT="45725" marB="45725" marR="91450" marL="91450">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0.69 (0.51 to 0.92)</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0.77 (0.46 to 1.31)</a:t>
                      </a:r>
                      <a:endParaRPr sz="1400" u="none" cap="none" strike="noStrike"/>
                    </a:p>
                  </a:txBody>
                  <a:tcPr marT="45725" marB="45725" marR="91450" marL="91450">
                    <a:lnL cap="flat" cmpd="sng" w="12700">
                      <a:solidFill>
                        <a:schemeClr val="accent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Raleway"/>
                        <a:ea typeface="Raleway"/>
                        <a:cs typeface="Raleway"/>
                        <a:sym typeface="Raleway"/>
                      </a:endParaRPr>
                    </a:p>
                  </a:txBody>
                  <a:tcPr marT="45725" marB="45725" marR="91450" marL="91450"/>
                </a:tc>
              </a:tr>
              <a:tr h="616575">
                <a:tc gridSpan="5">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*Death from cardiovascular causes, non-procedure related bleeding, stroke, myocardial infarction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**Death from cardiovascular causes, ischemic stroke, myocardial infarction</a:t>
                      </a:r>
                      <a:endParaRPr sz="1400" u="none" cap="none" strike="noStrike"/>
                    </a:p>
                  </a:txBody>
                  <a:tcPr marT="45725" marB="45725" marR="91450" marL="91450"/>
                </a:tc>
                <a:tc hMerge="1"/>
                <a:tc hMerge="1"/>
                <a:tc hMerge="1"/>
                <a:tc hMerge="1"/>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descr="The Pros and Cons of Consensus Leadership" id="841" name="Google Shape;841;gc309a05d4e_0_2"/>
          <p:cNvPicPr preferRelativeResize="0"/>
          <p:nvPr/>
        </p:nvPicPr>
        <p:blipFill rotWithShape="1">
          <a:blip r:embed="rId3">
            <a:alphaModFix/>
          </a:blip>
          <a:srcRect b="0" l="0" r="0" t="0"/>
          <a:stretch/>
        </p:blipFill>
        <p:spPr>
          <a:xfrm>
            <a:off x="6879371" y="-5"/>
            <a:ext cx="2264637" cy="1588423"/>
          </a:xfrm>
          <a:prstGeom prst="rect">
            <a:avLst/>
          </a:prstGeom>
          <a:noFill/>
          <a:ln>
            <a:noFill/>
          </a:ln>
        </p:spPr>
      </p:pic>
      <p:sp>
        <p:nvSpPr>
          <p:cNvPr id="842" name="Google Shape;842;gc309a05d4e_0_2"/>
          <p:cNvSpPr txBox="1"/>
          <p:nvPr/>
        </p:nvSpPr>
        <p:spPr>
          <a:xfrm>
            <a:off x="874353" y="293676"/>
            <a:ext cx="6454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POPular TAVI B Limitations </a:t>
            </a:r>
            <a:endParaRPr b="0" i="0" sz="1400" u="none" cap="none" strike="noStrike">
              <a:solidFill>
                <a:srgbClr val="000000"/>
              </a:solidFill>
              <a:latin typeface="Arial"/>
              <a:ea typeface="Arial"/>
              <a:cs typeface="Arial"/>
              <a:sym typeface="Arial"/>
            </a:endParaRPr>
          </a:p>
        </p:txBody>
      </p:sp>
      <p:sp>
        <p:nvSpPr>
          <p:cNvPr id="843" name="Google Shape;843;gc309a05d4e_0_2"/>
          <p:cNvSpPr txBox="1"/>
          <p:nvPr/>
        </p:nvSpPr>
        <p:spPr>
          <a:xfrm>
            <a:off x="874350" y="1463850"/>
            <a:ext cx="3697500" cy="2999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Strengths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Multicenter trial spanning 17 sites across Europe</a:t>
            </a:r>
            <a:endParaRPr b="0" i="0" sz="1600" u="none" cap="none" strike="noStrike">
              <a:solidFill>
                <a:schemeClr val="dk1"/>
              </a:solidFill>
              <a:latin typeface="Raleway"/>
              <a:ea typeface="Raleway"/>
              <a:cs typeface="Raleway"/>
              <a:sym typeface="Raleway"/>
            </a:endParaRPr>
          </a:p>
          <a:p>
            <a:pPr indent="-304800" lvl="0" marL="457200" marR="0" rtl="0" algn="l">
              <a:lnSpc>
                <a:spcPct val="100000"/>
              </a:lnSpc>
              <a:spcBef>
                <a:spcPts val="100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Broad inclusion criteria</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3 month adherence to clopidogrel was 95%</a:t>
            </a:r>
            <a:endParaRPr b="0" i="0" sz="1600" u="none" cap="none" strike="noStrike">
              <a:solidFill>
                <a:srgbClr val="000000"/>
              </a:solidFill>
              <a:latin typeface="Raleway"/>
              <a:ea typeface="Raleway"/>
              <a:cs typeface="Raleway"/>
              <a:sym typeface="Raleway"/>
            </a:endParaRPr>
          </a:p>
          <a:p>
            <a:pPr indent="0" lvl="0" marL="0" marR="0" rtl="0" algn="ctr">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844" name="Google Shape;844;gc309a05d4e_0_2"/>
          <p:cNvSpPr txBox="1"/>
          <p:nvPr/>
        </p:nvSpPr>
        <p:spPr>
          <a:xfrm>
            <a:off x="4874775" y="1463850"/>
            <a:ext cx="3694200" cy="2997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Limitations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Details on specific anticoagulant and dosing not provided</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Aspirin use not tracked</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Timing for initiation after procedure is unclear</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Small sample size</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54"/>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Future Directions</a:t>
            </a:r>
            <a:endParaRPr b="0" i="0" sz="3400" u="none" cap="none" strike="noStrike">
              <a:solidFill>
                <a:srgbClr val="000000"/>
              </a:solidFill>
              <a:latin typeface="Arial"/>
              <a:ea typeface="Arial"/>
              <a:cs typeface="Arial"/>
              <a:sym typeface="Arial"/>
            </a:endParaRPr>
          </a:p>
        </p:txBody>
      </p:sp>
      <p:graphicFrame>
        <p:nvGraphicFramePr>
          <p:cNvPr id="850" name="Google Shape;850;p54"/>
          <p:cNvGraphicFramePr/>
          <p:nvPr/>
        </p:nvGraphicFramePr>
        <p:xfrm>
          <a:off x="1253835" y="1023924"/>
          <a:ext cx="3000000" cy="3000000"/>
        </p:xfrm>
        <a:graphic>
          <a:graphicData uri="http://schemas.openxmlformats.org/drawingml/2006/table">
            <a:tbl>
              <a:tblPr bandRow="1" firstRow="1">
                <a:noFill/>
                <a:tableStyleId>{75E571F9-5353-4BD4-A28E-19D8759DBF84}</a:tableStyleId>
              </a:tblPr>
              <a:tblGrid>
                <a:gridCol w="3941625"/>
                <a:gridCol w="1395975"/>
                <a:gridCol w="1555050"/>
              </a:tblGrid>
              <a:tr h="283175">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Trial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Est. completion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Raleway"/>
                          <a:ea typeface="Raleway"/>
                          <a:cs typeface="Raleway"/>
                          <a:sym typeface="Raleway"/>
                        </a:rPr>
                        <a:t>Clinicaltrials.gov identifier</a:t>
                      </a:r>
                      <a:endParaRPr sz="1400" u="none" cap="none" strike="noStrike"/>
                    </a:p>
                  </a:txBody>
                  <a:tcPr marT="45725" marB="45725" marR="91450" marL="91450"/>
                </a:tc>
              </a:tr>
              <a:tr h="982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AVATAR</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Anticoagulation Alone Versus Anticoagulation and Aspirin Following Transcatheter Aortic Valve Interventions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April 2021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NCT02735902</a:t>
                      </a:r>
                      <a:endParaRPr b="0" i="0" sz="1200" u="none" cap="none" strike="noStrike">
                        <a:latin typeface="Raleway"/>
                        <a:ea typeface="Raleway"/>
                        <a:cs typeface="Raleway"/>
                        <a:sym typeface="Raleway"/>
                      </a:endParaRPr>
                    </a:p>
                  </a:txBody>
                  <a:tcPr marT="45725" marB="45725" marR="91450" marL="91450"/>
                </a:tc>
              </a:tr>
              <a:tr h="982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ENVISAGE TAVI AF</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Edoxaban Compared to Standard Care After Heart Valve Replacement Using a Catheter in Patients With Atrial Fibrillation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June 2021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NCT02943785</a:t>
                      </a:r>
                      <a:endParaRPr b="0" i="0" sz="1200" u="none" cap="none" strike="noStrike">
                        <a:latin typeface="Raleway"/>
                        <a:ea typeface="Raleway"/>
                        <a:cs typeface="Raleway"/>
                        <a:sym typeface="Raleway"/>
                      </a:endParaRPr>
                    </a:p>
                  </a:txBody>
                  <a:tcPr marT="45725" marB="45725" marR="91450" marL="91450"/>
                </a:tc>
              </a:tr>
              <a:tr h="10892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ADAPT-TAVR</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Anticoagulant Versus Dual Antiplatelet Therapy for Preventing Leaflet Thrombosis and Cerebral Embolization After Transcatheter Aortic Valve Replacement</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September 2021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NCT03284827</a:t>
                      </a:r>
                      <a:endParaRPr b="0" i="0" sz="1200" u="none" cap="none" strike="noStrike">
                        <a:latin typeface="Raleway"/>
                        <a:ea typeface="Raleway"/>
                        <a:cs typeface="Raleway"/>
                        <a:sym typeface="Raleway"/>
                      </a:endParaRPr>
                    </a:p>
                  </a:txBody>
                  <a:tcPr marT="45725" marB="45725" marR="91450" marL="91450"/>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55"/>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Summary</a:t>
            </a:r>
            <a:endParaRPr b="0" i="0" sz="3400" u="none" cap="none" strike="noStrike">
              <a:solidFill>
                <a:srgbClr val="000000"/>
              </a:solidFill>
              <a:latin typeface="Arial"/>
              <a:ea typeface="Arial"/>
              <a:cs typeface="Arial"/>
              <a:sym typeface="Arial"/>
            </a:endParaRPr>
          </a:p>
        </p:txBody>
      </p:sp>
      <p:grpSp>
        <p:nvGrpSpPr>
          <p:cNvPr id="856" name="Google Shape;856;p55"/>
          <p:cNvGrpSpPr/>
          <p:nvPr/>
        </p:nvGrpSpPr>
        <p:grpSpPr>
          <a:xfrm>
            <a:off x="1555548" y="1058819"/>
            <a:ext cx="6324715" cy="3841822"/>
            <a:chOff x="462557" y="180368"/>
            <a:chExt cx="6324715" cy="3841822"/>
          </a:xfrm>
        </p:grpSpPr>
        <p:sp>
          <p:nvSpPr>
            <p:cNvPr id="857" name="Google Shape;857;p55"/>
            <p:cNvSpPr/>
            <p:nvPr/>
          </p:nvSpPr>
          <p:spPr>
            <a:xfrm>
              <a:off x="462557" y="187270"/>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55"/>
            <p:cNvSpPr txBox="1"/>
            <p:nvPr/>
          </p:nvSpPr>
          <p:spPr>
            <a:xfrm>
              <a:off x="462557" y="187270"/>
              <a:ext cx="3125770" cy="1875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There is a significant risk of bleeding and thrombosis associated with TAVR</a:t>
              </a:r>
              <a:endParaRPr b="0" i="0" sz="1400" u="none" cap="none" strike="noStrike">
                <a:solidFill>
                  <a:srgbClr val="000000"/>
                </a:solidFill>
                <a:latin typeface="Arial"/>
                <a:ea typeface="Arial"/>
                <a:cs typeface="Arial"/>
                <a:sym typeface="Arial"/>
              </a:endParaRPr>
            </a:p>
          </p:txBody>
        </p:sp>
        <p:sp>
          <p:nvSpPr>
            <p:cNvPr id="859" name="Google Shape;859;p55"/>
            <p:cNvSpPr/>
            <p:nvPr/>
          </p:nvSpPr>
          <p:spPr>
            <a:xfrm>
              <a:off x="3654563" y="18036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55"/>
            <p:cNvSpPr txBox="1"/>
            <p:nvPr/>
          </p:nvSpPr>
          <p:spPr>
            <a:xfrm>
              <a:off x="3654563" y="180368"/>
              <a:ext cx="3125770" cy="1875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Whether the patient has an indication for oral anticoagulation influences selection of therapy</a:t>
              </a:r>
              <a:endParaRPr b="0" i="0" sz="1400" u="none" cap="none" strike="noStrike">
                <a:solidFill>
                  <a:srgbClr val="000000"/>
                </a:solidFill>
                <a:latin typeface="Arial"/>
                <a:ea typeface="Arial"/>
                <a:cs typeface="Arial"/>
                <a:sym typeface="Arial"/>
              </a:endParaRPr>
            </a:p>
          </p:txBody>
        </p:sp>
        <p:sp>
          <p:nvSpPr>
            <p:cNvPr id="861" name="Google Shape;861;p55"/>
            <p:cNvSpPr/>
            <p:nvPr/>
          </p:nvSpPr>
          <p:spPr>
            <a:xfrm>
              <a:off x="462557" y="214672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55"/>
            <p:cNvSpPr txBox="1"/>
            <p:nvPr/>
          </p:nvSpPr>
          <p:spPr>
            <a:xfrm>
              <a:off x="462557" y="2146728"/>
              <a:ext cx="3125770" cy="1875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Dual antiplatelet therapy and combination with anticoagulation increases risk of bleeding after TAVR </a:t>
              </a:r>
              <a:endParaRPr b="0" i="0" sz="1800" u="none" cap="none" strike="noStrike">
                <a:solidFill>
                  <a:srgbClr val="424242"/>
                </a:solidFill>
                <a:latin typeface="Raleway"/>
                <a:ea typeface="Raleway"/>
                <a:cs typeface="Raleway"/>
                <a:sym typeface="Raleway"/>
              </a:endParaRPr>
            </a:p>
          </p:txBody>
        </p:sp>
        <p:sp>
          <p:nvSpPr>
            <p:cNvPr id="863" name="Google Shape;863;p55"/>
            <p:cNvSpPr/>
            <p:nvPr/>
          </p:nvSpPr>
          <p:spPr>
            <a:xfrm>
              <a:off x="3661502" y="2139789"/>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55"/>
            <p:cNvSpPr txBox="1"/>
            <p:nvPr/>
          </p:nvSpPr>
          <p:spPr>
            <a:xfrm>
              <a:off x="3661502" y="2139789"/>
              <a:ext cx="3125770" cy="187546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424242"/>
                  </a:solidFill>
                  <a:latin typeface="Raleway"/>
                  <a:ea typeface="Raleway"/>
                  <a:cs typeface="Raleway"/>
                  <a:sym typeface="Raleway"/>
                </a:rPr>
                <a:t>Additional literature is underway to further explore optimal regimens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56"/>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#2</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0" name="Google Shape;870;p56"/>
          <p:cNvSpPr txBox="1"/>
          <p:nvPr>
            <p:ph idx="1" type="body"/>
          </p:nvPr>
        </p:nvSpPr>
        <p:spPr>
          <a:xfrm>
            <a:off x="874353" y="1087061"/>
            <a:ext cx="7562155"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700"/>
              <a:t>Patient JT is scheduled to undergo TAVR for severe aortic stenosis. Past medical history includes coronary artery disease and congestive heart failure. Which of the following is true? </a:t>
            </a:r>
            <a:endParaRPr/>
          </a:p>
          <a:p>
            <a:pPr indent="0" lvl="0" marL="165100" rtl="0" algn="l">
              <a:lnSpc>
                <a:spcPct val="115000"/>
              </a:lnSpc>
              <a:spcBef>
                <a:spcPts val="0"/>
              </a:spcBef>
              <a:spcAft>
                <a:spcPts val="0"/>
              </a:spcAft>
              <a:buSzPts val="1000"/>
              <a:buNone/>
            </a:pPr>
            <a:r>
              <a:t/>
            </a:r>
            <a:endParaRPr sz="1800"/>
          </a:p>
          <a:p>
            <a:pPr indent="-342900" lvl="0" marL="508000" rtl="0" algn="l">
              <a:lnSpc>
                <a:spcPct val="115000"/>
              </a:lnSpc>
              <a:spcBef>
                <a:spcPts val="0"/>
              </a:spcBef>
              <a:spcAft>
                <a:spcPts val="0"/>
              </a:spcAft>
              <a:buSzPts val="1000"/>
              <a:buAutoNum type="alphaLcPeriod"/>
            </a:pPr>
            <a:r>
              <a:rPr lang="en-US" sz="1600"/>
              <a:t>JT should receive rivaroxaban following TAVR to prevent against subclinical leaflet thrombosis</a:t>
            </a:r>
            <a:endParaRPr/>
          </a:p>
          <a:p>
            <a:pPr indent="-342900" lvl="0" marL="508000" rtl="0" algn="l">
              <a:lnSpc>
                <a:spcPct val="115000"/>
              </a:lnSpc>
              <a:spcBef>
                <a:spcPts val="0"/>
              </a:spcBef>
              <a:spcAft>
                <a:spcPts val="0"/>
              </a:spcAft>
              <a:buSzPts val="1000"/>
              <a:buAutoNum type="alphaLcPeriod"/>
            </a:pPr>
            <a:r>
              <a:rPr lang="en-US" sz="1600"/>
              <a:t>Dual antiplatelet therapy should be started for 3-6 months followed by lifelong aspirin</a:t>
            </a:r>
            <a:endParaRPr/>
          </a:p>
          <a:p>
            <a:pPr indent="-342900" lvl="0" marL="508000" rtl="0" algn="l">
              <a:lnSpc>
                <a:spcPct val="115000"/>
              </a:lnSpc>
              <a:spcBef>
                <a:spcPts val="0"/>
              </a:spcBef>
              <a:spcAft>
                <a:spcPts val="0"/>
              </a:spcAft>
              <a:buSzPts val="1000"/>
              <a:buAutoNum type="alphaLcPeriod"/>
            </a:pPr>
            <a:r>
              <a:rPr lang="en-US" sz="1600"/>
              <a:t>Dual antiplatelet therapy would have a negligible risk of bleeding compared to aspirin alone</a:t>
            </a:r>
            <a:endParaRPr/>
          </a:p>
          <a:p>
            <a:pPr indent="-342900" lvl="0" marL="508000" rtl="0" algn="l">
              <a:lnSpc>
                <a:spcPct val="115000"/>
              </a:lnSpc>
              <a:spcBef>
                <a:spcPts val="0"/>
              </a:spcBef>
              <a:spcAft>
                <a:spcPts val="0"/>
              </a:spcAft>
              <a:buSzPts val="1000"/>
              <a:buAutoNum type="alphaLcPeriod"/>
            </a:pPr>
            <a:r>
              <a:rPr lang="en-US" sz="1600"/>
              <a:t>No antithrombotic therapy should be started since JT is not at high risk for thrombosis</a:t>
            </a:r>
            <a:endParaRPr/>
          </a:p>
          <a:p>
            <a:pPr indent="-279400" lvl="0" marL="508000" rtl="0" algn="l">
              <a:lnSpc>
                <a:spcPct val="115000"/>
              </a:lnSpc>
              <a:spcBef>
                <a:spcPts val="0"/>
              </a:spcBef>
              <a:spcAft>
                <a:spcPts val="0"/>
              </a:spcAft>
              <a:buSzPts val="1000"/>
              <a:buNone/>
            </a:pPr>
            <a:r>
              <a:t/>
            </a:r>
            <a:endParaRPr sz="1800"/>
          </a:p>
          <a:p>
            <a:pPr indent="-279400" lvl="0" marL="508000" rtl="0" algn="l">
              <a:lnSpc>
                <a:spcPct val="115000"/>
              </a:lnSpc>
              <a:spcBef>
                <a:spcPts val="0"/>
              </a:spcBef>
              <a:spcAft>
                <a:spcPts val="0"/>
              </a:spcAft>
              <a:buSzPts val="1000"/>
              <a:buNone/>
            </a:pPr>
            <a:r>
              <a:t/>
            </a:r>
            <a:endParaRPr sz="1800"/>
          </a:p>
          <a:p>
            <a:pPr indent="0" lvl="0" marL="165100" rtl="0" algn="l">
              <a:lnSpc>
                <a:spcPct val="115000"/>
              </a:lnSpc>
              <a:spcBef>
                <a:spcPts val="0"/>
              </a:spcBef>
              <a:spcAft>
                <a:spcPts val="0"/>
              </a:spcAft>
              <a:buSzPts val="1000"/>
              <a:buNone/>
            </a:pPr>
            <a:r>
              <a:t/>
            </a:r>
            <a:endParaRPr sz="1800"/>
          </a:p>
          <a:p>
            <a:pPr indent="0" lvl="0" marL="165100" rtl="0" algn="l">
              <a:lnSpc>
                <a:spcPct val="115000"/>
              </a:lnSpc>
              <a:spcBef>
                <a:spcPts val="0"/>
              </a:spcBef>
              <a:spcAft>
                <a:spcPts val="0"/>
              </a:spcAft>
              <a:buSzPts val="1000"/>
              <a:buNone/>
            </a:pPr>
            <a:r>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57"/>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#2</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6" name="Google Shape;876;p57"/>
          <p:cNvSpPr txBox="1"/>
          <p:nvPr>
            <p:ph idx="1" type="body"/>
          </p:nvPr>
        </p:nvSpPr>
        <p:spPr>
          <a:xfrm>
            <a:off x="874353" y="1087061"/>
            <a:ext cx="7562155"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700"/>
              <a:t>Patient JT is scheduled to undergo TAVR for severe aortic stenosis. Past medical history includes coronary artery disease and congestive heart failure. Which of the following is true? </a:t>
            </a:r>
            <a:endParaRPr/>
          </a:p>
          <a:p>
            <a:pPr indent="0" lvl="0" marL="165100" rtl="0" algn="l">
              <a:lnSpc>
                <a:spcPct val="115000"/>
              </a:lnSpc>
              <a:spcBef>
                <a:spcPts val="0"/>
              </a:spcBef>
              <a:spcAft>
                <a:spcPts val="0"/>
              </a:spcAft>
              <a:buSzPts val="1000"/>
              <a:buNone/>
            </a:pPr>
            <a:r>
              <a:t/>
            </a:r>
            <a:endParaRPr sz="1800"/>
          </a:p>
          <a:p>
            <a:pPr indent="-342900" lvl="0" marL="508000" rtl="0" algn="l">
              <a:lnSpc>
                <a:spcPct val="115000"/>
              </a:lnSpc>
              <a:spcBef>
                <a:spcPts val="0"/>
              </a:spcBef>
              <a:spcAft>
                <a:spcPts val="0"/>
              </a:spcAft>
              <a:buSzPts val="1000"/>
              <a:buAutoNum type="alphaLcPeriod"/>
            </a:pPr>
            <a:r>
              <a:rPr lang="en-US" sz="1600"/>
              <a:t>JT should receive rivaroxaban following TAVR to prevent against subclinical leaflet thrombosis</a:t>
            </a:r>
            <a:endParaRPr/>
          </a:p>
          <a:p>
            <a:pPr indent="-342900" lvl="0" marL="508000" rtl="0" algn="l">
              <a:lnSpc>
                <a:spcPct val="115000"/>
              </a:lnSpc>
              <a:spcBef>
                <a:spcPts val="0"/>
              </a:spcBef>
              <a:spcAft>
                <a:spcPts val="0"/>
              </a:spcAft>
              <a:buSzPts val="1000"/>
              <a:buAutoNum type="alphaLcPeriod"/>
            </a:pPr>
            <a:r>
              <a:rPr lang="en-US" sz="1600">
                <a:solidFill>
                  <a:srgbClr val="FF0000"/>
                </a:solidFill>
              </a:rPr>
              <a:t>Dual antiplatelet therapy should be started for 3-6 months followed by lifelong aspirin</a:t>
            </a:r>
            <a:endParaRPr/>
          </a:p>
          <a:p>
            <a:pPr indent="-342900" lvl="0" marL="508000" rtl="0" algn="l">
              <a:lnSpc>
                <a:spcPct val="115000"/>
              </a:lnSpc>
              <a:spcBef>
                <a:spcPts val="0"/>
              </a:spcBef>
              <a:spcAft>
                <a:spcPts val="0"/>
              </a:spcAft>
              <a:buSzPts val="1000"/>
              <a:buAutoNum type="alphaLcPeriod"/>
            </a:pPr>
            <a:r>
              <a:rPr lang="en-US" sz="1600"/>
              <a:t>Dual antiplatelet therapy would have a negligible risk of bleeding compared to aspirin alone</a:t>
            </a:r>
            <a:endParaRPr/>
          </a:p>
          <a:p>
            <a:pPr indent="-342900" lvl="0" marL="508000" rtl="0" algn="l">
              <a:lnSpc>
                <a:spcPct val="115000"/>
              </a:lnSpc>
              <a:spcBef>
                <a:spcPts val="0"/>
              </a:spcBef>
              <a:spcAft>
                <a:spcPts val="0"/>
              </a:spcAft>
              <a:buSzPts val="1000"/>
              <a:buAutoNum type="alphaLcPeriod"/>
            </a:pPr>
            <a:r>
              <a:rPr lang="en-US" sz="1600"/>
              <a:t>No antithrombotic therapy should be started since JT is not at high risk for thrombosis</a:t>
            </a:r>
            <a:endParaRPr/>
          </a:p>
          <a:p>
            <a:pPr indent="-279400" lvl="0" marL="508000" rtl="0" algn="l">
              <a:lnSpc>
                <a:spcPct val="115000"/>
              </a:lnSpc>
              <a:spcBef>
                <a:spcPts val="0"/>
              </a:spcBef>
              <a:spcAft>
                <a:spcPts val="0"/>
              </a:spcAft>
              <a:buSzPts val="1000"/>
              <a:buNone/>
            </a:pPr>
            <a:r>
              <a:t/>
            </a:r>
            <a:endParaRPr sz="1800"/>
          </a:p>
          <a:p>
            <a:pPr indent="-279400" lvl="0" marL="508000" rtl="0" algn="l">
              <a:lnSpc>
                <a:spcPct val="115000"/>
              </a:lnSpc>
              <a:spcBef>
                <a:spcPts val="0"/>
              </a:spcBef>
              <a:spcAft>
                <a:spcPts val="0"/>
              </a:spcAft>
              <a:buSzPts val="1000"/>
              <a:buNone/>
            </a:pPr>
            <a:r>
              <a:t/>
            </a:r>
            <a:endParaRPr sz="1800"/>
          </a:p>
          <a:p>
            <a:pPr indent="0" lvl="0" marL="165100" rtl="0" algn="l">
              <a:lnSpc>
                <a:spcPct val="115000"/>
              </a:lnSpc>
              <a:spcBef>
                <a:spcPts val="0"/>
              </a:spcBef>
              <a:spcAft>
                <a:spcPts val="0"/>
              </a:spcAft>
              <a:buSzPts val="1000"/>
              <a:buNone/>
            </a:pPr>
            <a:r>
              <a:t/>
            </a:r>
            <a:endParaRPr sz="1800"/>
          </a:p>
          <a:p>
            <a:pPr indent="0" lvl="0" marL="165100" rtl="0" algn="l">
              <a:lnSpc>
                <a:spcPct val="115000"/>
              </a:lnSpc>
              <a:spcBef>
                <a:spcPts val="0"/>
              </a:spcBef>
              <a:spcAft>
                <a:spcPts val="0"/>
              </a:spcAft>
              <a:buSzPts val="1000"/>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c59938e43d_0_14"/>
          <p:cNvSpPr txBox="1"/>
          <p:nvPr/>
        </p:nvSpPr>
        <p:spPr>
          <a:xfrm>
            <a:off x="874353" y="293676"/>
            <a:ext cx="6454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 Brief History of Aspirin</a:t>
            </a:r>
            <a:endParaRPr b="0" i="0" sz="3400" u="none" cap="none" strike="noStrike">
              <a:solidFill>
                <a:srgbClr val="000000"/>
              </a:solidFill>
              <a:latin typeface="Arial"/>
              <a:ea typeface="Arial"/>
              <a:cs typeface="Arial"/>
              <a:sym typeface="Arial"/>
            </a:endParaRPr>
          </a:p>
        </p:txBody>
      </p:sp>
      <p:sp>
        <p:nvSpPr>
          <p:cNvPr id="189" name="Google Shape;189;gc59938e43d_0_14"/>
          <p:cNvSpPr txBox="1"/>
          <p:nvPr/>
        </p:nvSpPr>
        <p:spPr>
          <a:xfrm>
            <a:off x="5206075" y="4885421"/>
            <a:ext cx="38445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Connelly D. J Pharm Pharmacol. Sep 2014.</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pic>
        <p:nvPicPr>
          <p:cNvPr descr="Hippocrates and willow bark? What you know about the history of aspirin is  probably wrong" id="190" name="Google Shape;190;gc59938e43d_0_14"/>
          <p:cNvPicPr preferRelativeResize="0"/>
          <p:nvPr/>
        </p:nvPicPr>
        <p:blipFill rotWithShape="1">
          <a:blip r:embed="rId3">
            <a:alphaModFix/>
          </a:blip>
          <a:srcRect b="0" l="0" r="0" t="0"/>
          <a:stretch/>
        </p:blipFill>
        <p:spPr>
          <a:xfrm>
            <a:off x="716032" y="956964"/>
            <a:ext cx="1410118" cy="1972702"/>
          </a:xfrm>
          <a:prstGeom prst="rect">
            <a:avLst/>
          </a:prstGeom>
          <a:noFill/>
          <a:ln>
            <a:noFill/>
          </a:ln>
        </p:spPr>
      </p:pic>
      <p:pic>
        <p:nvPicPr>
          <p:cNvPr descr="https://pharmj.wpengine.com/wp-content/uploads/2021/01/bayer-aspirin-february-1917-first-aspirin-pills-1_660.jpg" id="191" name="Google Shape;191;gc59938e43d_0_14"/>
          <p:cNvPicPr preferRelativeResize="0"/>
          <p:nvPr/>
        </p:nvPicPr>
        <p:blipFill rotWithShape="1">
          <a:blip r:embed="rId4">
            <a:alphaModFix/>
          </a:blip>
          <a:srcRect b="0" l="0" r="0" t="0"/>
          <a:stretch/>
        </p:blipFill>
        <p:spPr>
          <a:xfrm>
            <a:off x="591932" y="3071907"/>
            <a:ext cx="1840458" cy="2015917"/>
          </a:xfrm>
          <a:prstGeom prst="rect">
            <a:avLst/>
          </a:prstGeom>
          <a:noFill/>
          <a:ln>
            <a:noFill/>
          </a:ln>
        </p:spPr>
      </p:pic>
      <p:sp>
        <p:nvSpPr>
          <p:cNvPr id="192" name="Google Shape;192;gc59938e43d_0_14"/>
          <p:cNvSpPr txBox="1"/>
          <p:nvPr/>
        </p:nvSpPr>
        <p:spPr>
          <a:xfrm>
            <a:off x="2126300" y="1596977"/>
            <a:ext cx="2250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Willow used as medicine in ancient civilizations since 1300 BC</a:t>
            </a:r>
            <a:endParaRPr b="0" i="0" sz="1400" u="none" cap="none" strike="noStrike">
              <a:solidFill>
                <a:srgbClr val="000000"/>
              </a:solidFill>
              <a:latin typeface="Arial"/>
              <a:ea typeface="Arial"/>
              <a:cs typeface="Arial"/>
              <a:sym typeface="Arial"/>
            </a:endParaRPr>
          </a:p>
        </p:txBody>
      </p:sp>
      <p:sp>
        <p:nvSpPr>
          <p:cNvPr id="193" name="Google Shape;193;gc59938e43d_0_14"/>
          <p:cNvSpPr txBox="1"/>
          <p:nvPr/>
        </p:nvSpPr>
        <p:spPr>
          <a:xfrm>
            <a:off x="6651132" y="1514002"/>
            <a:ext cx="24915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1897 -  German chemist Felix Hoffman finds that adding acetyl group reduces irritant properties</a:t>
            </a:r>
            <a:endParaRPr b="0" i="0" sz="1400" u="none" cap="none" strike="noStrike">
              <a:solidFill>
                <a:srgbClr val="000000"/>
              </a:solidFill>
              <a:latin typeface="Arial"/>
              <a:ea typeface="Arial"/>
              <a:cs typeface="Arial"/>
              <a:sym typeface="Arial"/>
            </a:endParaRPr>
          </a:p>
        </p:txBody>
      </p:sp>
      <p:sp>
        <p:nvSpPr>
          <p:cNvPr id="194" name="Google Shape;194;gc59938e43d_0_14"/>
          <p:cNvSpPr txBox="1"/>
          <p:nvPr/>
        </p:nvSpPr>
        <p:spPr>
          <a:xfrm>
            <a:off x="2368142" y="3592600"/>
            <a:ext cx="2491500" cy="11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1899 - Bayer patents process of adding acetyl group and names acetylsalicylic acid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sng" cap="none" strike="noStrike">
                <a:solidFill>
                  <a:srgbClr val="000000"/>
                </a:solidFill>
                <a:latin typeface="Raleway"/>
                <a:ea typeface="Raleway"/>
                <a:cs typeface="Raleway"/>
                <a:sym typeface="Raleway"/>
              </a:rPr>
              <a:t>A</a:t>
            </a:r>
            <a:r>
              <a:rPr b="0" i="0" lang="en-US" sz="1300" u="none" cap="none" strike="noStrike">
                <a:solidFill>
                  <a:srgbClr val="000000"/>
                </a:solidFill>
                <a:latin typeface="Raleway"/>
                <a:ea typeface="Raleway"/>
                <a:cs typeface="Raleway"/>
                <a:sym typeface="Raleway"/>
              </a:rPr>
              <a:t> </a:t>
            </a:r>
            <a:r>
              <a:rPr b="0" i="0" lang="en-US" sz="1300" u="sng" cap="none" strike="noStrike">
                <a:solidFill>
                  <a:srgbClr val="000000"/>
                </a:solidFill>
                <a:latin typeface="Raleway"/>
                <a:ea typeface="Raleway"/>
                <a:cs typeface="Raleway"/>
                <a:sym typeface="Raleway"/>
              </a:rPr>
              <a:t>SPIR</a:t>
            </a:r>
            <a:r>
              <a:rPr b="0" i="0" lang="en-US" sz="1300" u="none" cap="none" strike="noStrike">
                <a:solidFill>
                  <a:srgbClr val="000000"/>
                </a:solidFill>
                <a:latin typeface="Raleway"/>
                <a:ea typeface="Raleway"/>
                <a:cs typeface="Raleway"/>
                <a:sym typeface="Raleway"/>
              </a:rPr>
              <a:t> </a:t>
            </a:r>
            <a:r>
              <a:rPr b="0" i="0" lang="en-US" sz="1300" u="sng" cap="none" strike="noStrike">
                <a:solidFill>
                  <a:srgbClr val="000000"/>
                </a:solidFill>
                <a:latin typeface="Raleway"/>
                <a:ea typeface="Raleway"/>
                <a:cs typeface="Raleway"/>
                <a:sym typeface="Raleway"/>
              </a:rPr>
              <a:t>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https://mail.google.com/mail/u/1?ui=2&amp;ik=0b1dca2317&amp;attid=0.1.1&amp;permmsgid=msg-f:1693129976085925533&amp;th=177f34be1f2ace9d&amp;view=fimg&amp;sz=s0-l75-ft&amp;attbid=ANGjdJ-3yPdKS0sHCDWnJQFs5ELySM6lxac3ggVTpvs60qg786cLrqbdwvr9teF0ZkvpEJhM3YhAnP_y1uZVqyvHlcnzP7ybsyqQgQfPhN3MzgPp_qtXIpVUgPk05oY&amp;disp=emb" id="195" name="Google Shape;195;gc59938e43d_0_14"/>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gc59938e43d_0_14"/>
          <p:cNvPicPr preferRelativeResize="0"/>
          <p:nvPr/>
        </p:nvPicPr>
        <p:blipFill rotWithShape="1">
          <a:blip r:embed="rId5">
            <a:alphaModFix/>
          </a:blip>
          <a:srcRect b="0" l="16452" r="13976" t="0"/>
          <a:stretch/>
        </p:blipFill>
        <p:spPr>
          <a:xfrm>
            <a:off x="4474297" y="878451"/>
            <a:ext cx="2079130" cy="216390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58"/>
          <p:cNvSpPr/>
          <p:nvPr/>
        </p:nvSpPr>
        <p:spPr>
          <a:xfrm>
            <a:off x="1547900" y="1076500"/>
            <a:ext cx="7596000" cy="2887800"/>
          </a:xfrm>
          <a:prstGeom prst="rect">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58"/>
          <p:cNvSpPr txBox="1"/>
          <p:nvPr>
            <p:ph idx="2" type="title"/>
          </p:nvPr>
        </p:nvSpPr>
        <p:spPr>
          <a:xfrm>
            <a:off x="5521500" y="2804601"/>
            <a:ext cx="2941706" cy="354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US">
                <a:solidFill>
                  <a:srgbClr val="424242"/>
                </a:solidFill>
                <a:latin typeface="Raleway"/>
                <a:ea typeface="Raleway"/>
                <a:cs typeface="Raleway"/>
                <a:sym typeface="Raleway"/>
              </a:rPr>
              <a:t>Ischemic Stroke</a:t>
            </a:r>
            <a:endParaRPr b="1">
              <a:solidFill>
                <a:srgbClr val="424242"/>
              </a:solidFill>
              <a:latin typeface="Raleway"/>
              <a:ea typeface="Raleway"/>
              <a:cs typeface="Raleway"/>
              <a:sym typeface="Raleway"/>
            </a:endParaRPr>
          </a:p>
        </p:txBody>
      </p:sp>
      <p:pic>
        <p:nvPicPr>
          <p:cNvPr id="883" name="Google Shape;883;p58"/>
          <p:cNvPicPr preferRelativeResize="0"/>
          <p:nvPr/>
        </p:nvPicPr>
        <p:blipFill rotWithShape="1">
          <a:blip r:embed="rId3">
            <a:alphaModFix/>
          </a:blip>
          <a:srcRect b="0" l="0" r="0" t="0"/>
          <a:stretch/>
        </p:blipFill>
        <p:spPr>
          <a:xfrm>
            <a:off x="2489129" y="1906399"/>
            <a:ext cx="1715777" cy="13307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59"/>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What is Ischemic Stroke?</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9" name="Google Shape;889;p59"/>
          <p:cNvSpPr txBox="1"/>
          <p:nvPr>
            <p:ph idx="1" type="body"/>
          </p:nvPr>
        </p:nvSpPr>
        <p:spPr>
          <a:xfrm>
            <a:off x="902907" y="1713736"/>
            <a:ext cx="2286000" cy="29693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600">
                <a:solidFill>
                  <a:schemeClr val="dk1"/>
                </a:solidFill>
                <a:latin typeface="Arial"/>
                <a:ea typeface="Arial"/>
                <a:cs typeface="Arial"/>
                <a:sym typeface="Arial"/>
              </a:rPr>
              <a:t>    </a:t>
            </a:r>
            <a:r>
              <a:rPr lang="en-US" sz="1600">
                <a:solidFill>
                  <a:schemeClr val="dk1"/>
                </a:solidFill>
              </a:rPr>
              <a:t>Cardioembolic</a:t>
            </a:r>
            <a:endParaRPr sz="1800"/>
          </a:p>
        </p:txBody>
      </p:sp>
      <p:sp>
        <p:nvSpPr>
          <p:cNvPr id="890" name="Google Shape;890;p59"/>
          <p:cNvSpPr txBox="1"/>
          <p:nvPr/>
        </p:nvSpPr>
        <p:spPr>
          <a:xfrm>
            <a:off x="5206074" y="4849824"/>
            <a:ext cx="3844484"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Transient Ischemic Attack. StatPearls. Nov 2020.</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
        <p:nvSpPr>
          <p:cNvPr id="891" name="Google Shape;891;p59"/>
          <p:cNvSpPr txBox="1"/>
          <p:nvPr/>
        </p:nvSpPr>
        <p:spPr>
          <a:xfrm>
            <a:off x="3668924" y="1719175"/>
            <a:ext cx="2286000" cy="29693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165100" marR="0" rtl="0" algn="l">
              <a:lnSpc>
                <a:spcPct val="115000"/>
              </a:lnSpc>
              <a:spcBef>
                <a:spcPts val="0"/>
              </a:spcBef>
              <a:spcAft>
                <a:spcPts val="0"/>
              </a:spcAft>
              <a:buClr>
                <a:srgbClr val="000000"/>
              </a:buClr>
              <a:buSzPts val="1000"/>
              <a:buFont typeface="Raleway"/>
              <a:buNone/>
            </a:pPr>
            <a:r>
              <a:rPr b="0" i="0" lang="en-US" sz="1600" u="none" cap="none" strike="noStrike">
                <a:solidFill>
                  <a:schemeClr val="dk1"/>
                </a:solidFill>
                <a:latin typeface="Raleway"/>
                <a:ea typeface="Raleway"/>
                <a:cs typeface="Raleway"/>
                <a:sym typeface="Raleway"/>
              </a:rPr>
              <a:t>Non-cardioembolic</a:t>
            </a:r>
            <a:endParaRPr b="0" i="0" sz="1800" u="none" cap="none" strike="noStrike">
              <a:solidFill>
                <a:schemeClr val="dk1"/>
              </a:solidFill>
              <a:latin typeface="Raleway"/>
              <a:ea typeface="Raleway"/>
              <a:cs typeface="Raleway"/>
              <a:sym typeface="Raleway"/>
            </a:endParaRPr>
          </a:p>
        </p:txBody>
      </p:sp>
      <p:sp>
        <p:nvSpPr>
          <p:cNvPr id="892" name="Google Shape;892;p59"/>
          <p:cNvSpPr txBox="1"/>
          <p:nvPr/>
        </p:nvSpPr>
        <p:spPr>
          <a:xfrm>
            <a:off x="6434941" y="1697154"/>
            <a:ext cx="2286000" cy="296937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165100" marR="0" rtl="0" algn="ctr">
              <a:lnSpc>
                <a:spcPct val="115000"/>
              </a:lnSpc>
              <a:spcBef>
                <a:spcPts val="0"/>
              </a:spcBef>
              <a:spcAft>
                <a:spcPts val="0"/>
              </a:spcAft>
              <a:buClr>
                <a:srgbClr val="000000"/>
              </a:buClr>
              <a:buSzPts val="1000"/>
              <a:buFont typeface="Raleway"/>
              <a:buNone/>
            </a:pPr>
            <a:r>
              <a:rPr b="0" i="0" lang="en-US" sz="1600" u="none" cap="none" strike="noStrike">
                <a:solidFill>
                  <a:schemeClr val="dk1"/>
                </a:solidFill>
                <a:latin typeface="Raleway"/>
                <a:ea typeface="Raleway"/>
                <a:cs typeface="Raleway"/>
                <a:sym typeface="Raleway"/>
              </a:rPr>
              <a:t>Transient Ischemic Attack</a:t>
            </a:r>
            <a:endParaRPr b="0" i="0" sz="1400" u="none" cap="none" strike="noStrike">
              <a:solidFill>
                <a:srgbClr val="000000"/>
              </a:solidFill>
              <a:latin typeface="Arial"/>
              <a:ea typeface="Arial"/>
              <a:cs typeface="Arial"/>
              <a:sym typeface="Arial"/>
            </a:endParaRPr>
          </a:p>
        </p:txBody>
      </p:sp>
      <p:pic>
        <p:nvPicPr>
          <p:cNvPr id="893" name="Google Shape;893;p59"/>
          <p:cNvPicPr preferRelativeResize="0"/>
          <p:nvPr/>
        </p:nvPicPr>
        <p:blipFill rotWithShape="1">
          <a:blip r:embed="rId3">
            <a:alphaModFix/>
          </a:blip>
          <a:srcRect b="0" l="0" r="0" t="0"/>
          <a:stretch/>
        </p:blipFill>
        <p:spPr>
          <a:xfrm>
            <a:off x="967578" y="2382945"/>
            <a:ext cx="804407" cy="667512"/>
          </a:xfrm>
          <a:prstGeom prst="rect">
            <a:avLst/>
          </a:prstGeom>
          <a:noFill/>
          <a:ln>
            <a:noFill/>
          </a:ln>
        </p:spPr>
      </p:pic>
      <p:cxnSp>
        <p:nvCxnSpPr>
          <p:cNvPr id="894" name="Google Shape;894;p59"/>
          <p:cNvCxnSpPr/>
          <p:nvPr/>
        </p:nvCxnSpPr>
        <p:spPr>
          <a:xfrm>
            <a:off x="1771985" y="2716701"/>
            <a:ext cx="401782" cy="0"/>
          </a:xfrm>
          <a:prstGeom prst="straightConnector1">
            <a:avLst/>
          </a:prstGeom>
          <a:noFill/>
          <a:ln cap="flat" cmpd="sng" w="9525">
            <a:solidFill>
              <a:schemeClr val="dk1"/>
            </a:solidFill>
            <a:prstDash val="solid"/>
            <a:round/>
            <a:headEnd len="sm" w="sm" type="none"/>
            <a:tailEnd len="med" w="med" type="triangle"/>
          </a:ln>
        </p:spPr>
      </p:cxnSp>
      <p:pic>
        <p:nvPicPr>
          <p:cNvPr descr="Brain Stroke Icon - Free Download, PNG and Vector" id="895" name="Google Shape;895;p59"/>
          <p:cNvPicPr preferRelativeResize="0"/>
          <p:nvPr/>
        </p:nvPicPr>
        <p:blipFill rotWithShape="1">
          <a:blip r:embed="rId4">
            <a:alphaModFix/>
          </a:blip>
          <a:srcRect b="0" l="0" r="0" t="0"/>
          <a:stretch/>
        </p:blipFill>
        <p:spPr>
          <a:xfrm>
            <a:off x="2331176" y="2411195"/>
            <a:ext cx="708948" cy="708948"/>
          </a:xfrm>
          <a:prstGeom prst="rect">
            <a:avLst/>
          </a:prstGeom>
          <a:noFill/>
          <a:ln>
            <a:noFill/>
          </a:ln>
        </p:spPr>
      </p:pic>
      <p:pic>
        <p:nvPicPr>
          <p:cNvPr descr="Brain Stroke Icon - Free Download, PNG and Vector" id="896" name="Google Shape;896;p59"/>
          <p:cNvPicPr preferRelativeResize="0"/>
          <p:nvPr/>
        </p:nvPicPr>
        <p:blipFill rotWithShape="1">
          <a:blip r:embed="rId4">
            <a:alphaModFix/>
          </a:blip>
          <a:srcRect b="0" l="0" r="0" t="0"/>
          <a:stretch/>
        </p:blipFill>
        <p:spPr>
          <a:xfrm>
            <a:off x="5138358" y="2385666"/>
            <a:ext cx="708948" cy="708948"/>
          </a:xfrm>
          <a:prstGeom prst="rect">
            <a:avLst/>
          </a:prstGeom>
          <a:noFill/>
          <a:ln>
            <a:noFill/>
          </a:ln>
        </p:spPr>
      </p:pic>
      <p:cxnSp>
        <p:nvCxnSpPr>
          <p:cNvPr id="897" name="Google Shape;897;p59"/>
          <p:cNvCxnSpPr/>
          <p:nvPr/>
        </p:nvCxnSpPr>
        <p:spPr>
          <a:xfrm>
            <a:off x="4611033" y="2765942"/>
            <a:ext cx="401782" cy="0"/>
          </a:xfrm>
          <a:prstGeom prst="straightConnector1">
            <a:avLst/>
          </a:prstGeom>
          <a:noFill/>
          <a:ln cap="flat" cmpd="sng" w="9525">
            <a:solidFill>
              <a:schemeClr val="dk1"/>
            </a:solidFill>
            <a:prstDash val="solid"/>
            <a:round/>
            <a:headEnd len="sm" w="sm" type="none"/>
            <a:tailEnd len="med" w="med" type="triangle"/>
          </a:ln>
        </p:spPr>
      </p:cxnSp>
      <p:grpSp>
        <p:nvGrpSpPr>
          <p:cNvPr id="898" name="Google Shape;898;p59"/>
          <p:cNvGrpSpPr/>
          <p:nvPr/>
        </p:nvGrpSpPr>
        <p:grpSpPr>
          <a:xfrm>
            <a:off x="3805102" y="2402658"/>
            <a:ext cx="640080" cy="640080"/>
            <a:chOff x="7100170" y="1500117"/>
            <a:chExt cx="368307" cy="367033"/>
          </a:xfrm>
        </p:grpSpPr>
        <p:sp>
          <p:nvSpPr>
            <p:cNvPr id="899" name="Google Shape;899;p59"/>
            <p:cNvSpPr/>
            <p:nvPr/>
          </p:nvSpPr>
          <p:spPr>
            <a:xfrm>
              <a:off x="7328698" y="1501041"/>
              <a:ext cx="139780" cy="97126"/>
            </a:xfrm>
            <a:custGeom>
              <a:rect b="b" l="l" r="r" t="t"/>
              <a:pathLst>
                <a:path extrusionOk="0" h="3049" w="4388">
                  <a:moveTo>
                    <a:pt x="1894" y="0"/>
                  </a:moveTo>
                  <a:cubicBezTo>
                    <a:pt x="1861" y="0"/>
                    <a:pt x="1826" y="8"/>
                    <a:pt x="1792" y="25"/>
                  </a:cubicBezTo>
                  <a:cubicBezTo>
                    <a:pt x="1066" y="501"/>
                    <a:pt x="208" y="1728"/>
                    <a:pt x="30" y="2871"/>
                  </a:cubicBezTo>
                  <a:cubicBezTo>
                    <a:pt x="0" y="2960"/>
                    <a:pt x="86" y="3049"/>
                    <a:pt x="184" y="3049"/>
                  </a:cubicBezTo>
                  <a:cubicBezTo>
                    <a:pt x="204" y="3049"/>
                    <a:pt x="224" y="3045"/>
                    <a:pt x="244" y="3037"/>
                  </a:cubicBezTo>
                  <a:cubicBezTo>
                    <a:pt x="1459" y="2549"/>
                    <a:pt x="2768" y="2216"/>
                    <a:pt x="4114" y="2097"/>
                  </a:cubicBezTo>
                  <a:lnTo>
                    <a:pt x="4221" y="2097"/>
                  </a:lnTo>
                  <a:cubicBezTo>
                    <a:pt x="4316" y="2097"/>
                    <a:pt x="4388" y="2025"/>
                    <a:pt x="4388" y="1930"/>
                  </a:cubicBezTo>
                  <a:cubicBezTo>
                    <a:pt x="4388" y="1847"/>
                    <a:pt x="4316" y="1775"/>
                    <a:pt x="4221" y="1775"/>
                  </a:cubicBezTo>
                  <a:cubicBezTo>
                    <a:pt x="3506" y="1787"/>
                    <a:pt x="1875" y="2085"/>
                    <a:pt x="423" y="2632"/>
                  </a:cubicBezTo>
                  <a:cubicBezTo>
                    <a:pt x="709" y="1573"/>
                    <a:pt x="1494" y="656"/>
                    <a:pt x="1994" y="311"/>
                  </a:cubicBezTo>
                  <a:cubicBezTo>
                    <a:pt x="2066" y="263"/>
                    <a:pt x="2090" y="168"/>
                    <a:pt x="2030" y="73"/>
                  </a:cubicBezTo>
                  <a:cubicBezTo>
                    <a:pt x="2007" y="26"/>
                    <a:pt x="1954" y="0"/>
                    <a:pt x="1894"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59"/>
            <p:cNvSpPr/>
            <p:nvPr/>
          </p:nvSpPr>
          <p:spPr>
            <a:xfrm>
              <a:off x="7100170" y="1500117"/>
              <a:ext cx="192691" cy="307942"/>
            </a:xfrm>
            <a:custGeom>
              <a:rect b="b" l="l" r="r" t="t"/>
              <a:pathLst>
                <a:path extrusionOk="0" h="9667" w="6049">
                  <a:moveTo>
                    <a:pt x="4144" y="5007"/>
                  </a:moveTo>
                  <a:lnTo>
                    <a:pt x="4144" y="5007"/>
                  </a:lnTo>
                  <a:cubicBezTo>
                    <a:pt x="4025" y="5221"/>
                    <a:pt x="4001" y="5317"/>
                    <a:pt x="4013" y="5674"/>
                  </a:cubicBezTo>
                  <a:cubicBezTo>
                    <a:pt x="4025" y="5995"/>
                    <a:pt x="4013" y="6043"/>
                    <a:pt x="3727" y="6281"/>
                  </a:cubicBezTo>
                  <a:cubicBezTo>
                    <a:pt x="3513" y="6460"/>
                    <a:pt x="3453" y="6531"/>
                    <a:pt x="3299" y="6852"/>
                  </a:cubicBezTo>
                  <a:cubicBezTo>
                    <a:pt x="3168" y="7162"/>
                    <a:pt x="3132" y="7186"/>
                    <a:pt x="2763" y="7281"/>
                  </a:cubicBezTo>
                  <a:cubicBezTo>
                    <a:pt x="2477" y="7341"/>
                    <a:pt x="2382" y="7388"/>
                    <a:pt x="2096" y="7626"/>
                  </a:cubicBezTo>
                  <a:cubicBezTo>
                    <a:pt x="2001" y="7698"/>
                    <a:pt x="1917" y="7781"/>
                    <a:pt x="1846" y="7805"/>
                  </a:cubicBezTo>
                  <a:cubicBezTo>
                    <a:pt x="1757" y="7831"/>
                    <a:pt x="1702" y="7841"/>
                    <a:pt x="1660" y="7841"/>
                  </a:cubicBezTo>
                  <a:cubicBezTo>
                    <a:pt x="1607" y="7841"/>
                    <a:pt x="1573" y="7825"/>
                    <a:pt x="1513" y="7805"/>
                  </a:cubicBezTo>
                  <a:cubicBezTo>
                    <a:pt x="1751" y="7483"/>
                    <a:pt x="1977" y="7162"/>
                    <a:pt x="2227" y="6864"/>
                  </a:cubicBezTo>
                  <a:cubicBezTo>
                    <a:pt x="2822" y="6174"/>
                    <a:pt x="3465" y="5555"/>
                    <a:pt x="4144" y="5007"/>
                  </a:cubicBezTo>
                  <a:close/>
                  <a:moveTo>
                    <a:pt x="5864" y="0"/>
                  </a:moveTo>
                  <a:cubicBezTo>
                    <a:pt x="5808" y="0"/>
                    <a:pt x="5754" y="31"/>
                    <a:pt x="5716" y="78"/>
                  </a:cubicBezTo>
                  <a:cubicBezTo>
                    <a:pt x="4858" y="1257"/>
                    <a:pt x="4549" y="2697"/>
                    <a:pt x="4668" y="4174"/>
                  </a:cubicBezTo>
                  <a:cubicBezTo>
                    <a:pt x="2715" y="5543"/>
                    <a:pt x="1144" y="7400"/>
                    <a:pt x="36" y="9424"/>
                  </a:cubicBezTo>
                  <a:cubicBezTo>
                    <a:pt x="1" y="9496"/>
                    <a:pt x="24" y="9603"/>
                    <a:pt x="96" y="9650"/>
                  </a:cubicBezTo>
                  <a:cubicBezTo>
                    <a:pt x="122" y="9661"/>
                    <a:pt x="149" y="9667"/>
                    <a:pt x="175" y="9667"/>
                  </a:cubicBezTo>
                  <a:cubicBezTo>
                    <a:pt x="234" y="9667"/>
                    <a:pt x="289" y="9640"/>
                    <a:pt x="322" y="9591"/>
                  </a:cubicBezTo>
                  <a:cubicBezTo>
                    <a:pt x="608" y="9067"/>
                    <a:pt x="917" y="8579"/>
                    <a:pt x="1251" y="8103"/>
                  </a:cubicBezTo>
                  <a:cubicBezTo>
                    <a:pt x="1424" y="8111"/>
                    <a:pt x="1483" y="8176"/>
                    <a:pt x="1641" y="8176"/>
                  </a:cubicBezTo>
                  <a:cubicBezTo>
                    <a:pt x="1711" y="8176"/>
                    <a:pt x="1801" y="8163"/>
                    <a:pt x="1929" y="8126"/>
                  </a:cubicBezTo>
                  <a:cubicBezTo>
                    <a:pt x="2179" y="8055"/>
                    <a:pt x="2358" y="7805"/>
                    <a:pt x="2584" y="7686"/>
                  </a:cubicBezTo>
                  <a:cubicBezTo>
                    <a:pt x="2644" y="7650"/>
                    <a:pt x="2739" y="7626"/>
                    <a:pt x="2834" y="7603"/>
                  </a:cubicBezTo>
                  <a:cubicBezTo>
                    <a:pt x="3311" y="7507"/>
                    <a:pt x="3430" y="7388"/>
                    <a:pt x="3608" y="6983"/>
                  </a:cubicBezTo>
                  <a:cubicBezTo>
                    <a:pt x="3727" y="6710"/>
                    <a:pt x="3763" y="6698"/>
                    <a:pt x="3942" y="6531"/>
                  </a:cubicBezTo>
                  <a:cubicBezTo>
                    <a:pt x="4323" y="6221"/>
                    <a:pt x="4370" y="6079"/>
                    <a:pt x="4358" y="5662"/>
                  </a:cubicBezTo>
                  <a:cubicBezTo>
                    <a:pt x="4346" y="5364"/>
                    <a:pt x="4358" y="5317"/>
                    <a:pt x="4477" y="5090"/>
                  </a:cubicBezTo>
                  <a:cubicBezTo>
                    <a:pt x="4549" y="4959"/>
                    <a:pt x="4620" y="4793"/>
                    <a:pt x="4644" y="4614"/>
                  </a:cubicBezTo>
                  <a:lnTo>
                    <a:pt x="4954" y="4388"/>
                  </a:lnTo>
                  <a:cubicBezTo>
                    <a:pt x="5001" y="4364"/>
                    <a:pt x="5025" y="4305"/>
                    <a:pt x="5025" y="4245"/>
                  </a:cubicBezTo>
                  <a:cubicBezTo>
                    <a:pt x="4894" y="2840"/>
                    <a:pt x="5180" y="1435"/>
                    <a:pt x="5989" y="268"/>
                  </a:cubicBezTo>
                  <a:cubicBezTo>
                    <a:pt x="6049" y="197"/>
                    <a:pt x="6025" y="90"/>
                    <a:pt x="5954" y="30"/>
                  </a:cubicBezTo>
                  <a:cubicBezTo>
                    <a:pt x="5924" y="9"/>
                    <a:pt x="5894" y="0"/>
                    <a:pt x="5864"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59"/>
            <p:cNvSpPr/>
            <p:nvPr/>
          </p:nvSpPr>
          <p:spPr>
            <a:xfrm>
              <a:off x="7160089" y="1766170"/>
              <a:ext cx="19017" cy="18986"/>
            </a:xfrm>
            <a:custGeom>
              <a:rect b="b" l="l" r="r" t="t"/>
              <a:pathLst>
                <a:path extrusionOk="0" h="596" w="597">
                  <a:moveTo>
                    <a:pt x="298" y="1"/>
                  </a:moveTo>
                  <a:cubicBezTo>
                    <a:pt x="144" y="1"/>
                    <a:pt x="1" y="132"/>
                    <a:pt x="1" y="298"/>
                  </a:cubicBezTo>
                  <a:cubicBezTo>
                    <a:pt x="1" y="465"/>
                    <a:pt x="144" y="596"/>
                    <a:pt x="298" y="596"/>
                  </a:cubicBezTo>
                  <a:cubicBezTo>
                    <a:pt x="465" y="596"/>
                    <a:pt x="596" y="465"/>
                    <a:pt x="596" y="298"/>
                  </a:cubicBezTo>
                  <a:cubicBezTo>
                    <a:pt x="596" y="132"/>
                    <a:pt x="465" y="1"/>
                    <a:pt x="298"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59"/>
            <p:cNvSpPr/>
            <p:nvPr/>
          </p:nvSpPr>
          <p:spPr>
            <a:xfrm>
              <a:off x="7295505" y="1540031"/>
              <a:ext cx="18986" cy="19081"/>
            </a:xfrm>
            <a:custGeom>
              <a:rect b="b" l="l" r="r" t="t"/>
              <a:pathLst>
                <a:path extrusionOk="0" h="599" w="596">
                  <a:moveTo>
                    <a:pt x="332" y="1"/>
                  </a:moveTo>
                  <a:cubicBezTo>
                    <a:pt x="321" y="1"/>
                    <a:pt x="309" y="2"/>
                    <a:pt x="298" y="4"/>
                  </a:cubicBezTo>
                  <a:cubicBezTo>
                    <a:pt x="131" y="4"/>
                    <a:pt x="0" y="134"/>
                    <a:pt x="0" y="301"/>
                  </a:cubicBezTo>
                  <a:cubicBezTo>
                    <a:pt x="0" y="456"/>
                    <a:pt x="131" y="599"/>
                    <a:pt x="298" y="599"/>
                  </a:cubicBezTo>
                  <a:cubicBezTo>
                    <a:pt x="453" y="599"/>
                    <a:pt x="596" y="456"/>
                    <a:pt x="596" y="301"/>
                  </a:cubicBezTo>
                  <a:cubicBezTo>
                    <a:pt x="596" y="136"/>
                    <a:pt x="473" y="1"/>
                    <a:pt x="332"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59"/>
            <p:cNvSpPr/>
            <p:nvPr/>
          </p:nvSpPr>
          <p:spPr>
            <a:xfrm>
              <a:off x="7337968" y="1631519"/>
              <a:ext cx="19017" cy="19017"/>
            </a:xfrm>
            <a:custGeom>
              <a:rect b="b" l="l" r="r" t="t"/>
              <a:pathLst>
                <a:path extrusionOk="0" h="597" w="597">
                  <a:moveTo>
                    <a:pt x="298" y="1"/>
                  </a:moveTo>
                  <a:cubicBezTo>
                    <a:pt x="132" y="1"/>
                    <a:pt x="1" y="132"/>
                    <a:pt x="1" y="299"/>
                  </a:cubicBezTo>
                  <a:cubicBezTo>
                    <a:pt x="1" y="465"/>
                    <a:pt x="132" y="596"/>
                    <a:pt x="298" y="596"/>
                  </a:cubicBezTo>
                  <a:cubicBezTo>
                    <a:pt x="465" y="596"/>
                    <a:pt x="596" y="465"/>
                    <a:pt x="596" y="299"/>
                  </a:cubicBezTo>
                  <a:cubicBezTo>
                    <a:pt x="596" y="132"/>
                    <a:pt x="465" y="1"/>
                    <a:pt x="298"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59"/>
            <p:cNvSpPr/>
            <p:nvPr/>
          </p:nvSpPr>
          <p:spPr>
            <a:xfrm>
              <a:off x="7275404" y="1612947"/>
              <a:ext cx="18986" cy="18986"/>
            </a:xfrm>
            <a:custGeom>
              <a:rect b="b" l="l" r="r" t="t"/>
              <a:pathLst>
                <a:path extrusionOk="0" h="596" w="596">
                  <a:moveTo>
                    <a:pt x="298" y="1"/>
                  </a:moveTo>
                  <a:cubicBezTo>
                    <a:pt x="131" y="1"/>
                    <a:pt x="0" y="131"/>
                    <a:pt x="0" y="298"/>
                  </a:cubicBezTo>
                  <a:cubicBezTo>
                    <a:pt x="0" y="465"/>
                    <a:pt x="131" y="596"/>
                    <a:pt x="298" y="596"/>
                  </a:cubicBezTo>
                  <a:cubicBezTo>
                    <a:pt x="465" y="596"/>
                    <a:pt x="596" y="465"/>
                    <a:pt x="596" y="298"/>
                  </a:cubicBezTo>
                  <a:cubicBezTo>
                    <a:pt x="596" y="131"/>
                    <a:pt x="465" y="1"/>
                    <a:pt x="298"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59"/>
            <p:cNvSpPr/>
            <p:nvPr/>
          </p:nvSpPr>
          <p:spPr>
            <a:xfrm>
              <a:off x="7248837" y="1688029"/>
              <a:ext cx="19017" cy="19017"/>
            </a:xfrm>
            <a:custGeom>
              <a:rect b="b" l="l" r="r" t="t"/>
              <a:pathLst>
                <a:path extrusionOk="0" h="597" w="597">
                  <a:moveTo>
                    <a:pt x="298" y="1"/>
                  </a:moveTo>
                  <a:cubicBezTo>
                    <a:pt x="132" y="1"/>
                    <a:pt x="1" y="132"/>
                    <a:pt x="1" y="299"/>
                  </a:cubicBezTo>
                  <a:cubicBezTo>
                    <a:pt x="1" y="453"/>
                    <a:pt x="132" y="596"/>
                    <a:pt x="298" y="596"/>
                  </a:cubicBezTo>
                  <a:cubicBezTo>
                    <a:pt x="465" y="596"/>
                    <a:pt x="596" y="453"/>
                    <a:pt x="596" y="299"/>
                  </a:cubicBezTo>
                  <a:cubicBezTo>
                    <a:pt x="596" y="132"/>
                    <a:pt x="465" y="1"/>
                    <a:pt x="298"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59"/>
            <p:cNvSpPr/>
            <p:nvPr/>
          </p:nvSpPr>
          <p:spPr>
            <a:xfrm>
              <a:off x="7413464" y="1587527"/>
              <a:ext cx="18986" cy="19017"/>
            </a:xfrm>
            <a:custGeom>
              <a:rect b="b" l="l" r="r" t="t"/>
              <a:pathLst>
                <a:path extrusionOk="0" h="597" w="596">
                  <a:moveTo>
                    <a:pt x="298" y="1"/>
                  </a:moveTo>
                  <a:cubicBezTo>
                    <a:pt x="131" y="1"/>
                    <a:pt x="0" y="132"/>
                    <a:pt x="0" y="298"/>
                  </a:cubicBezTo>
                  <a:cubicBezTo>
                    <a:pt x="0" y="453"/>
                    <a:pt x="131" y="596"/>
                    <a:pt x="298" y="596"/>
                  </a:cubicBezTo>
                  <a:cubicBezTo>
                    <a:pt x="464" y="596"/>
                    <a:pt x="595" y="453"/>
                    <a:pt x="595" y="298"/>
                  </a:cubicBezTo>
                  <a:cubicBezTo>
                    <a:pt x="595" y="132"/>
                    <a:pt x="464" y="1"/>
                    <a:pt x="298"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59"/>
            <p:cNvSpPr/>
            <p:nvPr/>
          </p:nvSpPr>
          <p:spPr>
            <a:xfrm>
              <a:off x="7114218" y="1832906"/>
              <a:ext cx="18986" cy="19017"/>
            </a:xfrm>
            <a:custGeom>
              <a:rect b="b" l="l" r="r" t="t"/>
              <a:pathLst>
                <a:path extrusionOk="0" h="597" w="596">
                  <a:moveTo>
                    <a:pt x="317" y="0"/>
                  </a:moveTo>
                  <a:cubicBezTo>
                    <a:pt x="311" y="0"/>
                    <a:pt x="304" y="1"/>
                    <a:pt x="298" y="1"/>
                  </a:cubicBezTo>
                  <a:cubicBezTo>
                    <a:pt x="131" y="1"/>
                    <a:pt x="0" y="132"/>
                    <a:pt x="0" y="299"/>
                  </a:cubicBezTo>
                  <a:cubicBezTo>
                    <a:pt x="0" y="465"/>
                    <a:pt x="131" y="596"/>
                    <a:pt x="298" y="596"/>
                  </a:cubicBezTo>
                  <a:cubicBezTo>
                    <a:pt x="464" y="596"/>
                    <a:pt x="595" y="465"/>
                    <a:pt x="595" y="299"/>
                  </a:cubicBezTo>
                  <a:cubicBezTo>
                    <a:pt x="595" y="139"/>
                    <a:pt x="474" y="0"/>
                    <a:pt x="317"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59"/>
            <p:cNvSpPr/>
            <p:nvPr/>
          </p:nvSpPr>
          <p:spPr>
            <a:xfrm>
              <a:off x="7128999" y="1785506"/>
              <a:ext cx="18986" cy="19017"/>
            </a:xfrm>
            <a:custGeom>
              <a:rect b="b" l="l" r="r" t="t"/>
              <a:pathLst>
                <a:path extrusionOk="0" h="597" w="596">
                  <a:moveTo>
                    <a:pt x="319" y="0"/>
                  </a:moveTo>
                  <a:cubicBezTo>
                    <a:pt x="312" y="0"/>
                    <a:pt x="305" y="0"/>
                    <a:pt x="298" y="1"/>
                  </a:cubicBezTo>
                  <a:cubicBezTo>
                    <a:pt x="131" y="1"/>
                    <a:pt x="0" y="132"/>
                    <a:pt x="0" y="298"/>
                  </a:cubicBezTo>
                  <a:cubicBezTo>
                    <a:pt x="0" y="465"/>
                    <a:pt x="131" y="596"/>
                    <a:pt x="298" y="596"/>
                  </a:cubicBezTo>
                  <a:cubicBezTo>
                    <a:pt x="465" y="596"/>
                    <a:pt x="596" y="465"/>
                    <a:pt x="596" y="298"/>
                  </a:cubicBezTo>
                  <a:cubicBezTo>
                    <a:pt x="596" y="127"/>
                    <a:pt x="476" y="0"/>
                    <a:pt x="319"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59"/>
            <p:cNvSpPr/>
            <p:nvPr/>
          </p:nvSpPr>
          <p:spPr>
            <a:xfrm>
              <a:off x="7148335" y="1815481"/>
              <a:ext cx="18986" cy="18986"/>
            </a:xfrm>
            <a:custGeom>
              <a:rect b="b" l="l" r="r" t="t"/>
              <a:pathLst>
                <a:path extrusionOk="0" h="596" w="596">
                  <a:moveTo>
                    <a:pt x="298" y="0"/>
                  </a:moveTo>
                  <a:cubicBezTo>
                    <a:pt x="132" y="0"/>
                    <a:pt x="1" y="131"/>
                    <a:pt x="1" y="298"/>
                  </a:cubicBezTo>
                  <a:cubicBezTo>
                    <a:pt x="1" y="465"/>
                    <a:pt x="132" y="596"/>
                    <a:pt x="298" y="596"/>
                  </a:cubicBezTo>
                  <a:cubicBezTo>
                    <a:pt x="465" y="596"/>
                    <a:pt x="596" y="465"/>
                    <a:pt x="596" y="298"/>
                  </a:cubicBezTo>
                  <a:cubicBezTo>
                    <a:pt x="596" y="131"/>
                    <a:pt x="465" y="0"/>
                    <a:pt x="298"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59"/>
            <p:cNvSpPr/>
            <p:nvPr/>
          </p:nvSpPr>
          <p:spPr>
            <a:xfrm>
              <a:off x="7158592" y="1661494"/>
              <a:ext cx="208236" cy="205656"/>
            </a:xfrm>
            <a:custGeom>
              <a:rect b="b" l="l" r="r" t="t"/>
              <a:pathLst>
                <a:path extrusionOk="0" h="6456" w="6537">
                  <a:moveTo>
                    <a:pt x="2893" y="2275"/>
                  </a:moveTo>
                  <a:cubicBezTo>
                    <a:pt x="2131" y="3001"/>
                    <a:pt x="1512" y="3763"/>
                    <a:pt x="917" y="4703"/>
                  </a:cubicBezTo>
                  <a:cubicBezTo>
                    <a:pt x="905" y="4656"/>
                    <a:pt x="905" y="4596"/>
                    <a:pt x="929" y="4442"/>
                  </a:cubicBezTo>
                  <a:cubicBezTo>
                    <a:pt x="941" y="4370"/>
                    <a:pt x="1036" y="4287"/>
                    <a:pt x="1107" y="4191"/>
                  </a:cubicBezTo>
                  <a:cubicBezTo>
                    <a:pt x="1357" y="3906"/>
                    <a:pt x="1393" y="3822"/>
                    <a:pt x="1453" y="3525"/>
                  </a:cubicBezTo>
                  <a:cubicBezTo>
                    <a:pt x="1524" y="3168"/>
                    <a:pt x="1572" y="3120"/>
                    <a:pt x="1881" y="2989"/>
                  </a:cubicBezTo>
                  <a:cubicBezTo>
                    <a:pt x="2191" y="2858"/>
                    <a:pt x="2274" y="2775"/>
                    <a:pt x="2453" y="2560"/>
                  </a:cubicBezTo>
                  <a:cubicBezTo>
                    <a:pt x="2643" y="2322"/>
                    <a:pt x="2703" y="2275"/>
                    <a:pt x="2893" y="2275"/>
                  </a:cubicBezTo>
                  <a:close/>
                  <a:moveTo>
                    <a:pt x="6351" y="0"/>
                  </a:moveTo>
                  <a:cubicBezTo>
                    <a:pt x="6331" y="0"/>
                    <a:pt x="6309" y="4"/>
                    <a:pt x="6287" y="12"/>
                  </a:cubicBezTo>
                  <a:cubicBezTo>
                    <a:pt x="5144" y="453"/>
                    <a:pt x="4191" y="1072"/>
                    <a:pt x="3251" y="1917"/>
                  </a:cubicBezTo>
                  <a:cubicBezTo>
                    <a:pt x="3154" y="1917"/>
                    <a:pt x="3059" y="1911"/>
                    <a:pt x="2965" y="1911"/>
                  </a:cubicBezTo>
                  <a:cubicBezTo>
                    <a:pt x="2841" y="1911"/>
                    <a:pt x="2718" y="1923"/>
                    <a:pt x="2596" y="1977"/>
                  </a:cubicBezTo>
                  <a:cubicBezTo>
                    <a:pt x="2310" y="2108"/>
                    <a:pt x="2179" y="2406"/>
                    <a:pt x="2012" y="2525"/>
                  </a:cubicBezTo>
                  <a:cubicBezTo>
                    <a:pt x="1941" y="2584"/>
                    <a:pt x="1846" y="2620"/>
                    <a:pt x="1750" y="2656"/>
                  </a:cubicBezTo>
                  <a:cubicBezTo>
                    <a:pt x="1346" y="2834"/>
                    <a:pt x="1238" y="2941"/>
                    <a:pt x="1119" y="3430"/>
                  </a:cubicBezTo>
                  <a:cubicBezTo>
                    <a:pt x="1072" y="3668"/>
                    <a:pt x="1060" y="3715"/>
                    <a:pt x="857" y="3953"/>
                  </a:cubicBezTo>
                  <a:cubicBezTo>
                    <a:pt x="750" y="4072"/>
                    <a:pt x="643" y="4191"/>
                    <a:pt x="595" y="4334"/>
                  </a:cubicBezTo>
                  <a:cubicBezTo>
                    <a:pt x="464" y="4799"/>
                    <a:pt x="643" y="4775"/>
                    <a:pt x="631" y="5073"/>
                  </a:cubicBezTo>
                  <a:cubicBezTo>
                    <a:pt x="631" y="5084"/>
                    <a:pt x="643" y="5084"/>
                    <a:pt x="643" y="5096"/>
                  </a:cubicBezTo>
                  <a:cubicBezTo>
                    <a:pt x="381" y="5549"/>
                    <a:pt x="179" y="5942"/>
                    <a:pt x="48" y="6216"/>
                  </a:cubicBezTo>
                  <a:cubicBezTo>
                    <a:pt x="0" y="6299"/>
                    <a:pt x="48" y="6394"/>
                    <a:pt x="143" y="6442"/>
                  </a:cubicBezTo>
                  <a:cubicBezTo>
                    <a:pt x="164" y="6451"/>
                    <a:pt x="186" y="6455"/>
                    <a:pt x="208" y="6455"/>
                  </a:cubicBezTo>
                  <a:cubicBezTo>
                    <a:pt x="271" y="6455"/>
                    <a:pt x="331" y="6417"/>
                    <a:pt x="357" y="6347"/>
                  </a:cubicBezTo>
                  <a:cubicBezTo>
                    <a:pt x="643" y="5739"/>
                    <a:pt x="1274" y="4549"/>
                    <a:pt x="2322" y="3322"/>
                  </a:cubicBezTo>
                  <a:cubicBezTo>
                    <a:pt x="3620" y="1834"/>
                    <a:pt x="4846" y="929"/>
                    <a:pt x="6406" y="322"/>
                  </a:cubicBezTo>
                  <a:cubicBezTo>
                    <a:pt x="6489" y="286"/>
                    <a:pt x="6537" y="191"/>
                    <a:pt x="6489" y="96"/>
                  </a:cubicBezTo>
                  <a:cubicBezTo>
                    <a:pt x="6471" y="41"/>
                    <a:pt x="6418" y="0"/>
                    <a:pt x="6351" y="0"/>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59"/>
            <p:cNvSpPr/>
            <p:nvPr/>
          </p:nvSpPr>
          <p:spPr>
            <a:xfrm>
              <a:off x="7374696" y="1635660"/>
              <a:ext cx="93781" cy="28478"/>
            </a:xfrm>
            <a:custGeom>
              <a:rect b="b" l="l" r="r" t="t"/>
              <a:pathLst>
                <a:path extrusionOk="0" h="894" w="2944">
                  <a:moveTo>
                    <a:pt x="2772" y="1"/>
                  </a:moveTo>
                  <a:cubicBezTo>
                    <a:pt x="2765" y="1"/>
                    <a:pt x="2759" y="1"/>
                    <a:pt x="2753" y="2"/>
                  </a:cubicBezTo>
                  <a:cubicBezTo>
                    <a:pt x="1860" y="97"/>
                    <a:pt x="991" y="288"/>
                    <a:pt x="193" y="573"/>
                  </a:cubicBezTo>
                  <a:cubicBezTo>
                    <a:pt x="1" y="638"/>
                    <a:pt x="67" y="894"/>
                    <a:pt x="230" y="894"/>
                  </a:cubicBezTo>
                  <a:cubicBezTo>
                    <a:pt x="248" y="894"/>
                    <a:pt x="268" y="890"/>
                    <a:pt x="288" y="883"/>
                  </a:cubicBezTo>
                  <a:cubicBezTo>
                    <a:pt x="1086" y="609"/>
                    <a:pt x="1920" y="419"/>
                    <a:pt x="2777" y="335"/>
                  </a:cubicBezTo>
                  <a:cubicBezTo>
                    <a:pt x="2872" y="311"/>
                    <a:pt x="2944" y="240"/>
                    <a:pt x="2932" y="157"/>
                  </a:cubicBezTo>
                  <a:cubicBezTo>
                    <a:pt x="2932" y="68"/>
                    <a:pt x="2850" y="1"/>
                    <a:pt x="2772" y="1"/>
                  </a:cubicBezTo>
                  <a:close/>
                </a:path>
              </a:pathLst>
            </a:custGeom>
            <a:solidFill>
              <a:srgbClr val="657E9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2" name="Google Shape;912;p59"/>
          <p:cNvGrpSpPr/>
          <p:nvPr/>
        </p:nvGrpSpPr>
        <p:grpSpPr>
          <a:xfrm>
            <a:off x="7271989" y="2411195"/>
            <a:ext cx="713232" cy="713232"/>
            <a:chOff x="3979435" y="1976585"/>
            <a:chExt cx="345265" cy="349848"/>
          </a:xfrm>
        </p:grpSpPr>
        <p:sp>
          <p:nvSpPr>
            <p:cNvPr id="913" name="Google Shape;913;p59"/>
            <p:cNvSpPr/>
            <p:nvPr/>
          </p:nvSpPr>
          <p:spPr>
            <a:xfrm>
              <a:off x="3979435" y="1976585"/>
              <a:ext cx="345265" cy="349848"/>
            </a:xfrm>
            <a:custGeom>
              <a:rect b="b" l="l" r="r" t="t"/>
              <a:pathLst>
                <a:path extrusionOk="0" h="10992" w="10848">
                  <a:moveTo>
                    <a:pt x="6632" y="322"/>
                  </a:moveTo>
                  <a:cubicBezTo>
                    <a:pt x="6859" y="322"/>
                    <a:pt x="7013" y="501"/>
                    <a:pt x="7013" y="715"/>
                  </a:cubicBezTo>
                  <a:cubicBezTo>
                    <a:pt x="7013" y="929"/>
                    <a:pt x="6835" y="1096"/>
                    <a:pt x="6632" y="1096"/>
                  </a:cubicBezTo>
                  <a:lnTo>
                    <a:pt x="4906" y="1096"/>
                  </a:lnTo>
                  <a:cubicBezTo>
                    <a:pt x="4680" y="1096"/>
                    <a:pt x="4513" y="918"/>
                    <a:pt x="4513" y="715"/>
                  </a:cubicBezTo>
                  <a:cubicBezTo>
                    <a:pt x="4513" y="489"/>
                    <a:pt x="4692" y="322"/>
                    <a:pt x="4906" y="322"/>
                  </a:cubicBezTo>
                  <a:close/>
                  <a:moveTo>
                    <a:pt x="5966" y="1429"/>
                  </a:moveTo>
                  <a:lnTo>
                    <a:pt x="5966" y="1965"/>
                  </a:lnTo>
                  <a:lnTo>
                    <a:pt x="5561" y="1965"/>
                  </a:lnTo>
                  <a:lnTo>
                    <a:pt x="5561" y="1429"/>
                  </a:lnTo>
                  <a:close/>
                  <a:moveTo>
                    <a:pt x="5775" y="2289"/>
                  </a:moveTo>
                  <a:cubicBezTo>
                    <a:pt x="6988" y="2289"/>
                    <a:pt x="8193" y="2825"/>
                    <a:pt x="9026" y="3835"/>
                  </a:cubicBezTo>
                  <a:cubicBezTo>
                    <a:pt x="10466" y="5620"/>
                    <a:pt x="10204" y="8276"/>
                    <a:pt x="8407" y="9728"/>
                  </a:cubicBezTo>
                  <a:cubicBezTo>
                    <a:pt x="7623" y="10362"/>
                    <a:pt x="6686" y="10670"/>
                    <a:pt x="5757" y="10670"/>
                  </a:cubicBezTo>
                  <a:cubicBezTo>
                    <a:pt x="4540" y="10670"/>
                    <a:pt x="3337" y="10141"/>
                    <a:pt x="2513" y="9121"/>
                  </a:cubicBezTo>
                  <a:cubicBezTo>
                    <a:pt x="429" y="6561"/>
                    <a:pt x="2001" y="2715"/>
                    <a:pt x="5251" y="2322"/>
                  </a:cubicBezTo>
                  <a:cubicBezTo>
                    <a:pt x="5425" y="2300"/>
                    <a:pt x="5601" y="2289"/>
                    <a:pt x="5775" y="2289"/>
                  </a:cubicBezTo>
                  <a:close/>
                  <a:moveTo>
                    <a:pt x="4906" y="1"/>
                  </a:moveTo>
                  <a:cubicBezTo>
                    <a:pt x="4501" y="1"/>
                    <a:pt x="4192" y="322"/>
                    <a:pt x="4192" y="715"/>
                  </a:cubicBezTo>
                  <a:cubicBezTo>
                    <a:pt x="4192" y="1108"/>
                    <a:pt x="4513" y="1429"/>
                    <a:pt x="4906" y="1429"/>
                  </a:cubicBezTo>
                  <a:lnTo>
                    <a:pt x="5239" y="1429"/>
                  </a:lnTo>
                  <a:lnTo>
                    <a:pt x="5239" y="1989"/>
                  </a:lnTo>
                  <a:cubicBezTo>
                    <a:pt x="1727" y="2394"/>
                    <a:pt x="1" y="6561"/>
                    <a:pt x="2263" y="9323"/>
                  </a:cubicBezTo>
                  <a:cubicBezTo>
                    <a:pt x="3160" y="10423"/>
                    <a:pt x="4463" y="10991"/>
                    <a:pt x="5774" y="10991"/>
                  </a:cubicBezTo>
                  <a:cubicBezTo>
                    <a:pt x="6777" y="10991"/>
                    <a:pt x="7785" y="10659"/>
                    <a:pt x="8621" y="9978"/>
                  </a:cubicBezTo>
                  <a:cubicBezTo>
                    <a:pt x="10550" y="8407"/>
                    <a:pt x="10847" y="5549"/>
                    <a:pt x="9264" y="3632"/>
                  </a:cubicBezTo>
                  <a:cubicBezTo>
                    <a:pt x="8490" y="2680"/>
                    <a:pt x="7406" y="2120"/>
                    <a:pt x="6287" y="1989"/>
                  </a:cubicBezTo>
                  <a:lnTo>
                    <a:pt x="6287" y="1429"/>
                  </a:lnTo>
                  <a:lnTo>
                    <a:pt x="6632" y="1429"/>
                  </a:lnTo>
                  <a:cubicBezTo>
                    <a:pt x="7037" y="1429"/>
                    <a:pt x="7347" y="1096"/>
                    <a:pt x="7347" y="715"/>
                  </a:cubicBezTo>
                  <a:cubicBezTo>
                    <a:pt x="7347" y="310"/>
                    <a:pt x="7013" y="1"/>
                    <a:pt x="6632" y="1"/>
                  </a:cubicBezTo>
                  <a:close/>
                </a:path>
              </a:pathLst>
            </a:custGeom>
            <a:solidFill>
              <a:srgbClr val="2A374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59"/>
            <p:cNvSpPr/>
            <p:nvPr/>
          </p:nvSpPr>
          <p:spPr>
            <a:xfrm>
              <a:off x="4044236" y="2176685"/>
              <a:ext cx="144783" cy="123077"/>
            </a:xfrm>
            <a:custGeom>
              <a:rect b="b" l="l" r="r" t="t"/>
              <a:pathLst>
                <a:path extrusionOk="0" h="3867" w="4549">
                  <a:moveTo>
                    <a:pt x="203" y="0"/>
                  </a:moveTo>
                  <a:cubicBezTo>
                    <a:pt x="108" y="0"/>
                    <a:pt x="36" y="84"/>
                    <a:pt x="36" y="167"/>
                  </a:cubicBezTo>
                  <a:cubicBezTo>
                    <a:pt x="36" y="215"/>
                    <a:pt x="1" y="977"/>
                    <a:pt x="405" y="1822"/>
                  </a:cubicBezTo>
                  <a:cubicBezTo>
                    <a:pt x="667" y="2346"/>
                    <a:pt x="1048" y="2798"/>
                    <a:pt x="1525" y="3143"/>
                  </a:cubicBezTo>
                  <a:cubicBezTo>
                    <a:pt x="2186" y="3633"/>
                    <a:pt x="2944" y="3867"/>
                    <a:pt x="3694" y="3867"/>
                  </a:cubicBezTo>
                  <a:cubicBezTo>
                    <a:pt x="3929" y="3867"/>
                    <a:pt x="4164" y="3844"/>
                    <a:pt x="4394" y="3798"/>
                  </a:cubicBezTo>
                  <a:cubicBezTo>
                    <a:pt x="4489" y="3786"/>
                    <a:pt x="4549" y="3691"/>
                    <a:pt x="4537" y="3608"/>
                  </a:cubicBezTo>
                  <a:cubicBezTo>
                    <a:pt x="4526" y="3543"/>
                    <a:pt x="4446" y="3487"/>
                    <a:pt x="4368" y="3487"/>
                  </a:cubicBezTo>
                  <a:cubicBezTo>
                    <a:pt x="4361" y="3487"/>
                    <a:pt x="4354" y="3488"/>
                    <a:pt x="4346" y="3489"/>
                  </a:cubicBezTo>
                  <a:cubicBezTo>
                    <a:pt x="4139" y="3526"/>
                    <a:pt x="3932" y="3545"/>
                    <a:pt x="3725" y="3545"/>
                  </a:cubicBezTo>
                  <a:cubicBezTo>
                    <a:pt x="3018" y="3545"/>
                    <a:pt x="2326" y="3324"/>
                    <a:pt x="1727" y="2882"/>
                  </a:cubicBezTo>
                  <a:cubicBezTo>
                    <a:pt x="275" y="1810"/>
                    <a:pt x="370" y="167"/>
                    <a:pt x="370" y="167"/>
                  </a:cubicBezTo>
                  <a:cubicBezTo>
                    <a:pt x="370" y="84"/>
                    <a:pt x="298" y="0"/>
                    <a:pt x="20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59"/>
            <p:cNvSpPr/>
            <p:nvPr/>
          </p:nvSpPr>
          <p:spPr>
            <a:xfrm>
              <a:off x="4046910" y="2065957"/>
              <a:ext cx="204269" cy="100893"/>
            </a:xfrm>
            <a:custGeom>
              <a:rect b="b" l="l" r="r" t="t"/>
              <a:pathLst>
                <a:path extrusionOk="0" h="3170" w="6418">
                  <a:moveTo>
                    <a:pt x="3655" y="1"/>
                  </a:moveTo>
                  <a:cubicBezTo>
                    <a:pt x="1971" y="1"/>
                    <a:pt x="367" y="1170"/>
                    <a:pt x="12" y="3003"/>
                  </a:cubicBezTo>
                  <a:cubicBezTo>
                    <a:pt x="0" y="3086"/>
                    <a:pt x="71" y="3170"/>
                    <a:pt x="179" y="3170"/>
                  </a:cubicBezTo>
                  <a:cubicBezTo>
                    <a:pt x="250" y="3170"/>
                    <a:pt x="333" y="3110"/>
                    <a:pt x="345" y="3039"/>
                  </a:cubicBezTo>
                  <a:cubicBezTo>
                    <a:pt x="667" y="1358"/>
                    <a:pt x="2122" y="299"/>
                    <a:pt x="3652" y="299"/>
                  </a:cubicBezTo>
                  <a:cubicBezTo>
                    <a:pt x="4332" y="299"/>
                    <a:pt x="5027" y="509"/>
                    <a:pt x="5644" y="967"/>
                  </a:cubicBezTo>
                  <a:cubicBezTo>
                    <a:pt x="5822" y="1098"/>
                    <a:pt x="5965" y="1241"/>
                    <a:pt x="6120" y="1396"/>
                  </a:cubicBezTo>
                  <a:cubicBezTo>
                    <a:pt x="6155" y="1431"/>
                    <a:pt x="6208" y="1454"/>
                    <a:pt x="6257" y="1454"/>
                  </a:cubicBezTo>
                  <a:cubicBezTo>
                    <a:pt x="6290" y="1454"/>
                    <a:pt x="6322" y="1443"/>
                    <a:pt x="6346" y="1419"/>
                  </a:cubicBezTo>
                  <a:cubicBezTo>
                    <a:pt x="6406" y="1360"/>
                    <a:pt x="6417" y="1253"/>
                    <a:pt x="6358" y="1193"/>
                  </a:cubicBezTo>
                  <a:cubicBezTo>
                    <a:pt x="6191" y="1027"/>
                    <a:pt x="6025" y="860"/>
                    <a:pt x="5834" y="729"/>
                  </a:cubicBezTo>
                  <a:cubicBezTo>
                    <a:pt x="5159" y="229"/>
                    <a:pt x="4399" y="1"/>
                    <a:pt x="3655"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59"/>
            <p:cNvSpPr/>
            <p:nvPr/>
          </p:nvSpPr>
          <p:spPr>
            <a:xfrm>
              <a:off x="4195735" y="2118027"/>
              <a:ext cx="84247" cy="174224"/>
            </a:xfrm>
            <a:custGeom>
              <a:rect b="b" l="l" r="r" t="t"/>
              <a:pathLst>
                <a:path extrusionOk="0" h="5474" w="2647">
                  <a:moveTo>
                    <a:pt x="1952" y="0"/>
                  </a:moveTo>
                  <a:cubicBezTo>
                    <a:pt x="1920" y="0"/>
                    <a:pt x="1888" y="11"/>
                    <a:pt x="1861" y="33"/>
                  </a:cubicBezTo>
                  <a:cubicBezTo>
                    <a:pt x="1789" y="81"/>
                    <a:pt x="1753" y="176"/>
                    <a:pt x="1813" y="260"/>
                  </a:cubicBezTo>
                  <a:cubicBezTo>
                    <a:pt x="2158" y="795"/>
                    <a:pt x="2325" y="1403"/>
                    <a:pt x="2325" y="2046"/>
                  </a:cubicBezTo>
                  <a:cubicBezTo>
                    <a:pt x="2325" y="3451"/>
                    <a:pt x="1432" y="4689"/>
                    <a:pt x="182" y="5165"/>
                  </a:cubicBezTo>
                  <a:cubicBezTo>
                    <a:pt x="1" y="5229"/>
                    <a:pt x="67" y="5474"/>
                    <a:pt x="237" y="5474"/>
                  </a:cubicBezTo>
                  <a:cubicBezTo>
                    <a:pt x="257" y="5474"/>
                    <a:pt x="278" y="5470"/>
                    <a:pt x="301" y="5463"/>
                  </a:cubicBezTo>
                  <a:cubicBezTo>
                    <a:pt x="1682" y="4927"/>
                    <a:pt x="2646" y="3593"/>
                    <a:pt x="2646" y="2022"/>
                  </a:cubicBezTo>
                  <a:cubicBezTo>
                    <a:pt x="2646" y="1343"/>
                    <a:pt x="2456" y="653"/>
                    <a:pt x="2087" y="81"/>
                  </a:cubicBezTo>
                  <a:cubicBezTo>
                    <a:pt x="2057" y="29"/>
                    <a:pt x="2004" y="0"/>
                    <a:pt x="1952"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59"/>
            <p:cNvSpPr/>
            <p:nvPr/>
          </p:nvSpPr>
          <p:spPr>
            <a:xfrm>
              <a:off x="4109037" y="2161153"/>
              <a:ext cx="81510" cy="55348"/>
            </a:xfrm>
            <a:custGeom>
              <a:rect b="b" l="l" r="r" t="t"/>
              <a:pathLst>
                <a:path extrusionOk="0" h="1739" w="2561">
                  <a:moveTo>
                    <a:pt x="1691" y="333"/>
                  </a:moveTo>
                  <a:cubicBezTo>
                    <a:pt x="1965" y="333"/>
                    <a:pt x="2144" y="655"/>
                    <a:pt x="1965" y="881"/>
                  </a:cubicBezTo>
                  <a:cubicBezTo>
                    <a:pt x="1900" y="968"/>
                    <a:pt x="1790" y="1020"/>
                    <a:pt x="1682" y="1020"/>
                  </a:cubicBezTo>
                  <a:cubicBezTo>
                    <a:pt x="1613" y="1020"/>
                    <a:pt x="1545" y="999"/>
                    <a:pt x="1489" y="953"/>
                  </a:cubicBezTo>
                  <a:cubicBezTo>
                    <a:pt x="1215" y="762"/>
                    <a:pt x="1370" y="333"/>
                    <a:pt x="1691" y="333"/>
                  </a:cubicBezTo>
                  <a:close/>
                  <a:moveTo>
                    <a:pt x="1691" y="0"/>
                  </a:moveTo>
                  <a:cubicBezTo>
                    <a:pt x="1584" y="0"/>
                    <a:pt x="1334" y="36"/>
                    <a:pt x="1156" y="274"/>
                  </a:cubicBezTo>
                  <a:cubicBezTo>
                    <a:pt x="1025" y="453"/>
                    <a:pt x="989" y="655"/>
                    <a:pt x="1048" y="845"/>
                  </a:cubicBezTo>
                  <a:lnTo>
                    <a:pt x="132" y="1441"/>
                  </a:lnTo>
                  <a:cubicBezTo>
                    <a:pt x="1" y="1536"/>
                    <a:pt x="60" y="1738"/>
                    <a:pt x="215" y="1738"/>
                  </a:cubicBezTo>
                  <a:cubicBezTo>
                    <a:pt x="310" y="1738"/>
                    <a:pt x="263" y="1726"/>
                    <a:pt x="1215" y="1131"/>
                  </a:cubicBezTo>
                  <a:cubicBezTo>
                    <a:pt x="1347" y="1275"/>
                    <a:pt x="1521" y="1344"/>
                    <a:pt x="1693" y="1344"/>
                  </a:cubicBezTo>
                  <a:cubicBezTo>
                    <a:pt x="1893" y="1344"/>
                    <a:pt x="2093" y="1251"/>
                    <a:pt x="2227" y="1072"/>
                  </a:cubicBezTo>
                  <a:cubicBezTo>
                    <a:pt x="2560" y="631"/>
                    <a:pt x="2251" y="0"/>
                    <a:pt x="169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59"/>
            <p:cNvSpPr/>
            <p:nvPr/>
          </p:nvSpPr>
          <p:spPr>
            <a:xfrm>
              <a:off x="4157160" y="2083080"/>
              <a:ext cx="10662" cy="29218"/>
            </a:xfrm>
            <a:custGeom>
              <a:rect b="b" l="l" r="r" t="t"/>
              <a:pathLst>
                <a:path extrusionOk="0" h="918" w="335">
                  <a:moveTo>
                    <a:pt x="167" y="0"/>
                  </a:moveTo>
                  <a:cubicBezTo>
                    <a:pt x="72" y="0"/>
                    <a:pt x="1" y="72"/>
                    <a:pt x="1" y="167"/>
                  </a:cubicBezTo>
                  <a:lnTo>
                    <a:pt x="1" y="762"/>
                  </a:lnTo>
                  <a:cubicBezTo>
                    <a:pt x="1" y="846"/>
                    <a:pt x="72" y="917"/>
                    <a:pt x="167" y="917"/>
                  </a:cubicBezTo>
                  <a:cubicBezTo>
                    <a:pt x="275" y="917"/>
                    <a:pt x="334" y="846"/>
                    <a:pt x="334" y="762"/>
                  </a:cubicBezTo>
                  <a:lnTo>
                    <a:pt x="334" y="167"/>
                  </a:lnTo>
                  <a:cubicBezTo>
                    <a:pt x="334" y="72"/>
                    <a:pt x="263"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59"/>
            <p:cNvSpPr/>
            <p:nvPr/>
          </p:nvSpPr>
          <p:spPr>
            <a:xfrm>
              <a:off x="4109419" y="2096034"/>
              <a:ext cx="21261" cy="26862"/>
            </a:xfrm>
            <a:custGeom>
              <a:rect b="b" l="l" r="r" t="t"/>
              <a:pathLst>
                <a:path extrusionOk="0" h="844" w="668">
                  <a:moveTo>
                    <a:pt x="183" y="0"/>
                  </a:moveTo>
                  <a:cubicBezTo>
                    <a:pt x="156" y="0"/>
                    <a:pt x="130" y="7"/>
                    <a:pt x="108" y="22"/>
                  </a:cubicBezTo>
                  <a:cubicBezTo>
                    <a:pt x="36" y="70"/>
                    <a:pt x="1" y="177"/>
                    <a:pt x="48" y="248"/>
                  </a:cubicBezTo>
                  <a:lnTo>
                    <a:pt x="346" y="772"/>
                  </a:lnTo>
                  <a:cubicBezTo>
                    <a:pt x="393" y="808"/>
                    <a:pt x="429" y="844"/>
                    <a:pt x="489" y="844"/>
                  </a:cubicBezTo>
                  <a:cubicBezTo>
                    <a:pt x="524" y="844"/>
                    <a:pt x="548" y="844"/>
                    <a:pt x="572" y="832"/>
                  </a:cubicBezTo>
                  <a:cubicBezTo>
                    <a:pt x="643" y="784"/>
                    <a:pt x="667" y="677"/>
                    <a:pt x="632" y="605"/>
                  </a:cubicBezTo>
                  <a:lnTo>
                    <a:pt x="334" y="82"/>
                  </a:lnTo>
                  <a:cubicBezTo>
                    <a:pt x="301" y="33"/>
                    <a:pt x="241" y="0"/>
                    <a:pt x="18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59"/>
            <p:cNvSpPr/>
            <p:nvPr/>
          </p:nvSpPr>
          <p:spPr>
            <a:xfrm>
              <a:off x="4074950" y="2130121"/>
              <a:ext cx="28454" cy="19669"/>
            </a:xfrm>
            <a:custGeom>
              <a:rect b="b" l="l" r="r" t="t"/>
              <a:pathLst>
                <a:path extrusionOk="0" h="618" w="894">
                  <a:moveTo>
                    <a:pt x="188" y="1"/>
                  </a:moveTo>
                  <a:cubicBezTo>
                    <a:pt x="130" y="1"/>
                    <a:pt x="72" y="33"/>
                    <a:pt x="48" y="82"/>
                  </a:cubicBezTo>
                  <a:cubicBezTo>
                    <a:pt x="0" y="154"/>
                    <a:pt x="24" y="261"/>
                    <a:pt x="107" y="308"/>
                  </a:cubicBezTo>
                  <a:lnTo>
                    <a:pt x="619" y="606"/>
                  </a:lnTo>
                  <a:cubicBezTo>
                    <a:pt x="655" y="618"/>
                    <a:pt x="679" y="618"/>
                    <a:pt x="703" y="618"/>
                  </a:cubicBezTo>
                  <a:cubicBezTo>
                    <a:pt x="762" y="618"/>
                    <a:pt x="798" y="594"/>
                    <a:pt x="834" y="546"/>
                  </a:cubicBezTo>
                  <a:cubicBezTo>
                    <a:pt x="893" y="475"/>
                    <a:pt x="881" y="368"/>
                    <a:pt x="786" y="320"/>
                  </a:cubicBezTo>
                  <a:lnTo>
                    <a:pt x="262" y="23"/>
                  </a:lnTo>
                  <a:cubicBezTo>
                    <a:pt x="240" y="8"/>
                    <a:pt x="214" y="1"/>
                    <a:pt x="188"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59"/>
            <p:cNvSpPr/>
            <p:nvPr/>
          </p:nvSpPr>
          <p:spPr>
            <a:xfrm>
              <a:off x="4063555" y="2177067"/>
              <a:ext cx="29218" cy="10630"/>
            </a:xfrm>
            <a:custGeom>
              <a:rect b="b" l="l" r="r" t="t"/>
              <a:pathLst>
                <a:path extrusionOk="0" h="334" w="918">
                  <a:moveTo>
                    <a:pt x="168" y="0"/>
                  </a:moveTo>
                  <a:cubicBezTo>
                    <a:pt x="72" y="0"/>
                    <a:pt x="1" y="83"/>
                    <a:pt x="1" y="167"/>
                  </a:cubicBezTo>
                  <a:cubicBezTo>
                    <a:pt x="1" y="262"/>
                    <a:pt x="72" y="334"/>
                    <a:pt x="168" y="334"/>
                  </a:cubicBezTo>
                  <a:lnTo>
                    <a:pt x="763" y="334"/>
                  </a:lnTo>
                  <a:cubicBezTo>
                    <a:pt x="846" y="334"/>
                    <a:pt x="918" y="262"/>
                    <a:pt x="918" y="167"/>
                  </a:cubicBezTo>
                  <a:cubicBezTo>
                    <a:pt x="918" y="83"/>
                    <a:pt x="846"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59"/>
            <p:cNvSpPr/>
            <p:nvPr/>
          </p:nvSpPr>
          <p:spPr>
            <a:xfrm>
              <a:off x="4073804" y="2215005"/>
              <a:ext cx="29600" cy="20051"/>
            </a:xfrm>
            <a:custGeom>
              <a:rect b="b" l="l" r="r" t="t"/>
              <a:pathLst>
                <a:path extrusionOk="0" h="630" w="930">
                  <a:moveTo>
                    <a:pt x="735" y="1"/>
                  </a:moveTo>
                  <a:cubicBezTo>
                    <a:pt x="709" y="1"/>
                    <a:pt x="681" y="8"/>
                    <a:pt x="655" y="23"/>
                  </a:cubicBezTo>
                  <a:lnTo>
                    <a:pt x="143" y="320"/>
                  </a:lnTo>
                  <a:cubicBezTo>
                    <a:pt x="0" y="404"/>
                    <a:pt x="60" y="630"/>
                    <a:pt x="227" y="630"/>
                  </a:cubicBezTo>
                  <a:cubicBezTo>
                    <a:pt x="298" y="630"/>
                    <a:pt x="298" y="606"/>
                    <a:pt x="822" y="308"/>
                  </a:cubicBezTo>
                  <a:cubicBezTo>
                    <a:pt x="893" y="261"/>
                    <a:pt x="929" y="154"/>
                    <a:pt x="881" y="82"/>
                  </a:cubicBezTo>
                  <a:cubicBezTo>
                    <a:pt x="849" y="33"/>
                    <a:pt x="794" y="1"/>
                    <a:pt x="735"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59"/>
            <p:cNvSpPr/>
            <p:nvPr/>
          </p:nvSpPr>
          <p:spPr>
            <a:xfrm>
              <a:off x="4109419" y="2242472"/>
              <a:ext cx="21261" cy="26703"/>
            </a:xfrm>
            <a:custGeom>
              <a:rect b="b" l="l" r="r" t="t"/>
              <a:pathLst>
                <a:path extrusionOk="0" h="839" w="668">
                  <a:moveTo>
                    <a:pt x="496" y="0"/>
                  </a:moveTo>
                  <a:cubicBezTo>
                    <a:pt x="441" y="0"/>
                    <a:pt x="391" y="27"/>
                    <a:pt x="358" y="76"/>
                  </a:cubicBezTo>
                  <a:lnTo>
                    <a:pt x="60" y="600"/>
                  </a:lnTo>
                  <a:cubicBezTo>
                    <a:pt x="1" y="707"/>
                    <a:pt x="72" y="838"/>
                    <a:pt x="191" y="838"/>
                  </a:cubicBezTo>
                  <a:cubicBezTo>
                    <a:pt x="251" y="838"/>
                    <a:pt x="298" y="815"/>
                    <a:pt x="334" y="767"/>
                  </a:cubicBezTo>
                  <a:lnTo>
                    <a:pt x="632" y="243"/>
                  </a:lnTo>
                  <a:cubicBezTo>
                    <a:pt x="667" y="172"/>
                    <a:pt x="643" y="64"/>
                    <a:pt x="572" y="17"/>
                  </a:cubicBezTo>
                  <a:cubicBezTo>
                    <a:pt x="546" y="6"/>
                    <a:pt x="520" y="0"/>
                    <a:pt x="49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59"/>
            <p:cNvSpPr/>
            <p:nvPr/>
          </p:nvSpPr>
          <p:spPr>
            <a:xfrm>
              <a:off x="4157924" y="2252466"/>
              <a:ext cx="10248" cy="29600"/>
            </a:xfrm>
            <a:custGeom>
              <a:rect b="b" l="l" r="r" t="t"/>
              <a:pathLst>
                <a:path extrusionOk="0" h="930" w="322">
                  <a:moveTo>
                    <a:pt x="155" y="0"/>
                  </a:moveTo>
                  <a:cubicBezTo>
                    <a:pt x="72" y="0"/>
                    <a:pt x="1" y="84"/>
                    <a:pt x="1" y="167"/>
                  </a:cubicBezTo>
                  <a:lnTo>
                    <a:pt x="1" y="762"/>
                  </a:lnTo>
                  <a:cubicBezTo>
                    <a:pt x="1" y="858"/>
                    <a:pt x="72" y="929"/>
                    <a:pt x="155" y="929"/>
                  </a:cubicBezTo>
                  <a:cubicBezTo>
                    <a:pt x="251" y="929"/>
                    <a:pt x="322" y="858"/>
                    <a:pt x="322" y="762"/>
                  </a:cubicBezTo>
                  <a:lnTo>
                    <a:pt x="322" y="167"/>
                  </a:lnTo>
                  <a:cubicBezTo>
                    <a:pt x="322" y="84"/>
                    <a:pt x="251" y="0"/>
                    <a:pt x="155"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59"/>
            <p:cNvSpPr/>
            <p:nvPr/>
          </p:nvSpPr>
          <p:spPr>
            <a:xfrm>
              <a:off x="4194685" y="2242472"/>
              <a:ext cx="21261" cy="27022"/>
            </a:xfrm>
            <a:custGeom>
              <a:rect b="b" l="l" r="r" t="t"/>
              <a:pathLst>
                <a:path extrusionOk="0" h="849" w="668">
                  <a:moveTo>
                    <a:pt x="181" y="0"/>
                  </a:moveTo>
                  <a:cubicBezTo>
                    <a:pt x="155" y="0"/>
                    <a:pt x="130" y="6"/>
                    <a:pt x="108" y="17"/>
                  </a:cubicBezTo>
                  <a:cubicBezTo>
                    <a:pt x="36" y="64"/>
                    <a:pt x="0" y="172"/>
                    <a:pt x="48" y="243"/>
                  </a:cubicBezTo>
                  <a:lnTo>
                    <a:pt x="346" y="767"/>
                  </a:lnTo>
                  <a:cubicBezTo>
                    <a:pt x="378" y="816"/>
                    <a:pt x="428" y="848"/>
                    <a:pt x="487" y="848"/>
                  </a:cubicBezTo>
                  <a:cubicBezTo>
                    <a:pt x="513" y="848"/>
                    <a:pt x="542" y="841"/>
                    <a:pt x="572" y="826"/>
                  </a:cubicBezTo>
                  <a:cubicBezTo>
                    <a:pt x="643" y="779"/>
                    <a:pt x="667" y="672"/>
                    <a:pt x="631" y="600"/>
                  </a:cubicBezTo>
                  <a:lnTo>
                    <a:pt x="334" y="76"/>
                  </a:lnTo>
                  <a:cubicBezTo>
                    <a:pt x="301" y="27"/>
                    <a:pt x="240" y="0"/>
                    <a:pt x="18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59"/>
            <p:cNvSpPr/>
            <p:nvPr/>
          </p:nvSpPr>
          <p:spPr>
            <a:xfrm>
              <a:off x="4222343" y="2215387"/>
              <a:ext cx="27690" cy="19669"/>
            </a:xfrm>
            <a:custGeom>
              <a:rect b="b" l="l" r="r" t="t"/>
              <a:pathLst>
                <a:path extrusionOk="0" h="618" w="870">
                  <a:moveTo>
                    <a:pt x="176" y="1"/>
                  </a:moveTo>
                  <a:cubicBezTo>
                    <a:pt x="118" y="1"/>
                    <a:pt x="57" y="33"/>
                    <a:pt x="24" y="82"/>
                  </a:cubicBezTo>
                  <a:cubicBezTo>
                    <a:pt x="1" y="142"/>
                    <a:pt x="13" y="249"/>
                    <a:pt x="96" y="296"/>
                  </a:cubicBezTo>
                  <a:cubicBezTo>
                    <a:pt x="632" y="594"/>
                    <a:pt x="620" y="618"/>
                    <a:pt x="691" y="618"/>
                  </a:cubicBezTo>
                  <a:cubicBezTo>
                    <a:pt x="751" y="618"/>
                    <a:pt x="798" y="594"/>
                    <a:pt x="834" y="546"/>
                  </a:cubicBezTo>
                  <a:cubicBezTo>
                    <a:pt x="870" y="475"/>
                    <a:pt x="846" y="368"/>
                    <a:pt x="775" y="320"/>
                  </a:cubicBezTo>
                  <a:lnTo>
                    <a:pt x="251" y="22"/>
                  </a:lnTo>
                  <a:cubicBezTo>
                    <a:pt x="228" y="8"/>
                    <a:pt x="202" y="1"/>
                    <a:pt x="176"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59"/>
            <p:cNvSpPr/>
            <p:nvPr/>
          </p:nvSpPr>
          <p:spPr>
            <a:xfrm>
              <a:off x="4232941" y="2177067"/>
              <a:ext cx="29600" cy="10630"/>
            </a:xfrm>
            <a:custGeom>
              <a:rect b="b" l="l" r="r" t="t"/>
              <a:pathLst>
                <a:path extrusionOk="0" h="334" w="930">
                  <a:moveTo>
                    <a:pt x="168" y="0"/>
                  </a:moveTo>
                  <a:cubicBezTo>
                    <a:pt x="72" y="0"/>
                    <a:pt x="1" y="83"/>
                    <a:pt x="1" y="167"/>
                  </a:cubicBezTo>
                  <a:cubicBezTo>
                    <a:pt x="1" y="262"/>
                    <a:pt x="72" y="334"/>
                    <a:pt x="168" y="334"/>
                  </a:cubicBezTo>
                  <a:lnTo>
                    <a:pt x="763" y="334"/>
                  </a:lnTo>
                  <a:cubicBezTo>
                    <a:pt x="858" y="334"/>
                    <a:pt x="930" y="262"/>
                    <a:pt x="930" y="167"/>
                  </a:cubicBezTo>
                  <a:cubicBezTo>
                    <a:pt x="930" y="83"/>
                    <a:pt x="858" y="0"/>
                    <a:pt x="76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59"/>
            <p:cNvSpPr/>
            <p:nvPr/>
          </p:nvSpPr>
          <p:spPr>
            <a:xfrm>
              <a:off x="4221579" y="2130694"/>
              <a:ext cx="28454" cy="19478"/>
            </a:xfrm>
            <a:custGeom>
              <a:rect b="b" l="l" r="r" t="t"/>
              <a:pathLst>
                <a:path extrusionOk="0" h="612" w="894">
                  <a:moveTo>
                    <a:pt x="706" y="0"/>
                  </a:moveTo>
                  <a:cubicBezTo>
                    <a:pt x="679" y="0"/>
                    <a:pt x="654" y="5"/>
                    <a:pt x="632" y="16"/>
                  </a:cubicBezTo>
                  <a:lnTo>
                    <a:pt x="108" y="314"/>
                  </a:lnTo>
                  <a:cubicBezTo>
                    <a:pt x="37" y="362"/>
                    <a:pt x="1" y="469"/>
                    <a:pt x="48" y="540"/>
                  </a:cubicBezTo>
                  <a:cubicBezTo>
                    <a:pt x="96" y="588"/>
                    <a:pt x="144" y="612"/>
                    <a:pt x="203" y="612"/>
                  </a:cubicBezTo>
                  <a:cubicBezTo>
                    <a:pt x="227" y="612"/>
                    <a:pt x="263" y="612"/>
                    <a:pt x="275" y="600"/>
                  </a:cubicBezTo>
                  <a:lnTo>
                    <a:pt x="799" y="302"/>
                  </a:lnTo>
                  <a:cubicBezTo>
                    <a:pt x="870" y="255"/>
                    <a:pt x="894" y="159"/>
                    <a:pt x="858" y="76"/>
                  </a:cubicBezTo>
                  <a:cubicBezTo>
                    <a:pt x="825" y="27"/>
                    <a:pt x="764" y="0"/>
                    <a:pt x="706"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59"/>
            <p:cNvSpPr/>
            <p:nvPr/>
          </p:nvSpPr>
          <p:spPr>
            <a:xfrm>
              <a:off x="4194685" y="2095652"/>
              <a:ext cx="20879" cy="26862"/>
            </a:xfrm>
            <a:custGeom>
              <a:rect b="b" l="l" r="r" t="t"/>
              <a:pathLst>
                <a:path extrusionOk="0" h="844" w="656">
                  <a:moveTo>
                    <a:pt x="479" y="0"/>
                  </a:moveTo>
                  <a:cubicBezTo>
                    <a:pt x="428" y="0"/>
                    <a:pt x="378" y="33"/>
                    <a:pt x="346" y="82"/>
                  </a:cubicBezTo>
                  <a:lnTo>
                    <a:pt x="48" y="606"/>
                  </a:lnTo>
                  <a:cubicBezTo>
                    <a:pt x="0" y="677"/>
                    <a:pt x="36" y="784"/>
                    <a:pt x="108" y="820"/>
                  </a:cubicBezTo>
                  <a:cubicBezTo>
                    <a:pt x="131" y="844"/>
                    <a:pt x="167" y="844"/>
                    <a:pt x="179" y="844"/>
                  </a:cubicBezTo>
                  <a:cubicBezTo>
                    <a:pt x="239" y="844"/>
                    <a:pt x="286" y="808"/>
                    <a:pt x="310" y="760"/>
                  </a:cubicBezTo>
                  <a:lnTo>
                    <a:pt x="608" y="248"/>
                  </a:lnTo>
                  <a:cubicBezTo>
                    <a:pt x="655" y="165"/>
                    <a:pt x="631" y="70"/>
                    <a:pt x="548" y="22"/>
                  </a:cubicBezTo>
                  <a:cubicBezTo>
                    <a:pt x="526" y="7"/>
                    <a:pt x="502" y="0"/>
                    <a:pt x="47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0" name="Google Shape;930;p59"/>
          <p:cNvSpPr txBox="1"/>
          <p:nvPr/>
        </p:nvSpPr>
        <p:spPr>
          <a:xfrm>
            <a:off x="1613107" y="1164368"/>
            <a:ext cx="6397634" cy="3195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424242"/>
                </a:solidFill>
                <a:latin typeface="Raleway"/>
                <a:ea typeface="Raleway"/>
                <a:cs typeface="Raleway"/>
                <a:sym typeface="Raleway"/>
              </a:rPr>
              <a:t>Blockage of blood flow to the brain leading to tissue ischemia and infarct</a:t>
            </a:r>
            <a:endParaRPr b="0" i="0" sz="1400" u="none" cap="none" strike="noStrike">
              <a:solidFill>
                <a:srgbClr val="000000"/>
              </a:solidFill>
              <a:latin typeface="Arial"/>
              <a:ea typeface="Arial"/>
              <a:cs typeface="Arial"/>
              <a:sym typeface="Arial"/>
            </a:endParaRPr>
          </a:p>
        </p:txBody>
      </p:sp>
      <p:sp>
        <p:nvSpPr>
          <p:cNvPr id="931" name="Google Shape;931;p59"/>
          <p:cNvSpPr txBox="1"/>
          <p:nvPr/>
        </p:nvSpPr>
        <p:spPr>
          <a:xfrm>
            <a:off x="1013663" y="3364685"/>
            <a:ext cx="206448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24242"/>
                </a:solidFill>
                <a:latin typeface="Raleway"/>
                <a:ea typeface="Raleway"/>
                <a:cs typeface="Raleway"/>
                <a:sym typeface="Raleway"/>
              </a:rPr>
              <a:t>Blockage from thrombus originating in the heart</a:t>
            </a:r>
            <a:endParaRPr b="0" i="0" sz="1400" u="none" cap="none" strike="noStrike">
              <a:solidFill>
                <a:srgbClr val="000000"/>
              </a:solidFill>
              <a:latin typeface="Arial"/>
              <a:ea typeface="Arial"/>
              <a:cs typeface="Arial"/>
              <a:sym typeface="Arial"/>
            </a:endParaRPr>
          </a:p>
        </p:txBody>
      </p:sp>
      <p:sp>
        <p:nvSpPr>
          <p:cNvPr id="932" name="Google Shape;932;p59"/>
          <p:cNvSpPr txBox="1"/>
          <p:nvPr/>
        </p:nvSpPr>
        <p:spPr>
          <a:xfrm>
            <a:off x="3779680" y="3364685"/>
            <a:ext cx="206448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24242"/>
                </a:solidFill>
                <a:latin typeface="Raleway"/>
                <a:ea typeface="Raleway"/>
                <a:cs typeface="Raleway"/>
                <a:sym typeface="Raleway"/>
              </a:rPr>
              <a:t>Blockage due to atherosclerosis in cerebral vessels</a:t>
            </a:r>
            <a:endParaRPr b="0" i="0" sz="1400" u="none" cap="none" strike="noStrike">
              <a:solidFill>
                <a:srgbClr val="000000"/>
              </a:solidFill>
              <a:latin typeface="Arial"/>
              <a:ea typeface="Arial"/>
              <a:cs typeface="Arial"/>
              <a:sym typeface="Arial"/>
            </a:endParaRPr>
          </a:p>
        </p:txBody>
      </p:sp>
      <p:sp>
        <p:nvSpPr>
          <p:cNvPr id="933" name="Google Shape;933;p59"/>
          <p:cNvSpPr txBox="1"/>
          <p:nvPr/>
        </p:nvSpPr>
        <p:spPr>
          <a:xfrm>
            <a:off x="6552178" y="3361376"/>
            <a:ext cx="2064488"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424242"/>
                </a:solidFill>
                <a:latin typeface="Raleway"/>
                <a:ea typeface="Raleway"/>
                <a:cs typeface="Raleway"/>
                <a:sym typeface="Raleway"/>
              </a:rPr>
              <a:t>Temporary blockage without acute infarction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62"/>
          <p:cNvSpPr txBox="1"/>
          <p:nvPr>
            <p:ph idx="4294967295" type="title"/>
          </p:nvPr>
        </p:nvSpPr>
        <p:spPr>
          <a:xfrm>
            <a:off x="2019063" y="922643"/>
            <a:ext cx="5701200" cy="9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4800">
                <a:solidFill>
                  <a:srgbClr val="537F7F"/>
                </a:solidFill>
                <a:latin typeface="Raleway"/>
                <a:ea typeface="Raleway"/>
                <a:cs typeface="Raleway"/>
                <a:sym typeface="Raleway"/>
              </a:rPr>
              <a:t>795,000</a:t>
            </a:r>
            <a:endParaRPr b="1" sz="4800">
              <a:solidFill>
                <a:srgbClr val="537F7F"/>
              </a:solidFill>
              <a:latin typeface="Raleway"/>
              <a:ea typeface="Raleway"/>
              <a:cs typeface="Raleway"/>
              <a:sym typeface="Raleway"/>
            </a:endParaRPr>
          </a:p>
        </p:txBody>
      </p:sp>
      <p:sp>
        <p:nvSpPr>
          <p:cNvPr id="939" name="Google Shape;939;p62"/>
          <p:cNvSpPr txBox="1"/>
          <p:nvPr>
            <p:ph idx="4294967295" type="title"/>
          </p:nvPr>
        </p:nvSpPr>
        <p:spPr>
          <a:xfrm>
            <a:off x="6566463" y="2775155"/>
            <a:ext cx="2307600" cy="9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2800">
                <a:solidFill>
                  <a:srgbClr val="424242"/>
                </a:solidFill>
                <a:latin typeface="Raleway"/>
                <a:ea typeface="Raleway"/>
                <a:cs typeface="Raleway"/>
                <a:sym typeface="Raleway"/>
              </a:rPr>
              <a:t>185,000</a:t>
            </a:r>
            <a:endParaRPr b="1" sz="2800">
              <a:solidFill>
                <a:srgbClr val="424242"/>
              </a:solidFill>
              <a:latin typeface="Raleway"/>
              <a:ea typeface="Raleway"/>
              <a:cs typeface="Raleway"/>
              <a:sym typeface="Raleway"/>
            </a:endParaRPr>
          </a:p>
        </p:txBody>
      </p:sp>
      <p:sp>
        <p:nvSpPr>
          <p:cNvPr id="940" name="Google Shape;940;p62"/>
          <p:cNvSpPr txBox="1"/>
          <p:nvPr>
            <p:ph idx="4294967295" type="title"/>
          </p:nvPr>
        </p:nvSpPr>
        <p:spPr>
          <a:xfrm>
            <a:off x="831975" y="2735112"/>
            <a:ext cx="2307600" cy="9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2800">
                <a:solidFill>
                  <a:srgbClr val="424242"/>
                </a:solidFill>
                <a:latin typeface="Raleway"/>
                <a:ea typeface="Raleway"/>
                <a:cs typeface="Raleway"/>
                <a:sym typeface="Raleway"/>
              </a:rPr>
              <a:t>1 in every 6</a:t>
            </a:r>
            <a:endParaRPr b="1" sz="2800">
              <a:solidFill>
                <a:srgbClr val="424242"/>
              </a:solidFill>
              <a:latin typeface="Raleway"/>
              <a:ea typeface="Raleway"/>
              <a:cs typeface="Raleway"/>
              <a:sym typeface="Raleway"/>
            </a:endParaRPr>
          </a:p>
        </p:txBody>
      </p:sp>
      <p:sp>
        <p:nvSpPr>
          <p:cNvPr id="941" name="Google Shape;941;p62"/>
          <p:cNvSpPr txBox="1"/>
          <p:nvPr>
            <p:ph idx="4294967295" type="title"/>
          </p:nvPr>
        </p:nvSpPr>
        <p:spPr>
          <a:xfrm>
            <a:off x="3715863" y="2776043"/>
            <a:ext cx="2307600" cy="92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2800">
                <a:solidFill>
                  <a:srgbClr val="424242"/>
                </a:solidFill>
                <a:latin typeface="Raleway"/>
                <a:ea typeface="Raleway"/>
                <a:cs typeface="Raleway"/>
                <a:sym typeface="Raleway"/>
              </a:rPr>
              <a:t>$46 billion</a:t>
            </a:r>
            <a:endParaRPr b="1" sz="2800">
              <a:solidFill>
                <a:srgbClr val="424242"/>
              </a:solidFill>
              <a:latin typeface="Raleway"/>
              <a:ea typeface="Raleway"/>
              <a:cs typeface="Raleway"/>
              <a:sym typeface="Raleway"/>
            </a:endParaRPr>
          </a:p>
        </p:txBody>
      </p:sp>
      <p:sp>
        <p:nvSpPr>
          <p:cNvPr id="942" name="Google Shape;942;p62"/>
          <p:cNvSpPr txBox="1"/>
          <p:nvPr>
            <p:ph idx="4294967295" type="title"/>
          </p:nvPr>
        </p:nvSpPr>
        <p:spPr>
          <a:xfrm>
            <a:off x="6822501" y="3500705"/>
            <a:ext cx="1862100" cy="31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1600">
                <a:solidFill>
                  <a:srgbClr val="424242"/>
                </a:solidFill>
                <a:latin typeface="Raleway"/>
                <a:ea typeface="Raleway"/>
                <a:cs typeface="Raleway"/>
                <a:sym typeface="Raleway"/>
              </a:rPr>
              <a:t>Recurrent Strokes</a:t>
            </a:r>
            <a:endParaRPr b="1" sz="1600">
              <a:solidFill>
                <a:srgbClr val="424242"/>
              </a:solidFill>
              <a:latin typeface="Raleway"/>
              <a:ea typeface="Raleway"/>
              <a:cs typeface="Raleway"/>
              <a:sym typeface="Raleway"/>
            </a:endParaRPr>
          </a:p>
        </p:txBody>
      </p:sp>
      <p:sp>
        <p:nvSpPr>
          <p:cNvPr id="943" name="Google Shape;943;p62"/>
          <p:cNvSpPr txBox="1"/>
          <p:nvPr>
            <p:ph idx="4294967295" type="title"/>
          </p:nvPr>
        </p:nvSpPr>
        <p:spPr>
          <a:xfrm>
            <a:off x="1054725" y="3409287"/>
            <a:ext cx="1862100" cy="31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1600">
                <a:solidFill>
                  <a:srgbClr val="424242"/>
                </a:solidFill>
                <a:latin typeface="Raleway"/>
                <a:ea typeface="Raleway"/>
                <a:cs typeface="Raleway"/>
                <a:sym typeface="Raleway"/>
              </a:rPr>
              <a:t>Cardiovascular deaths due to stroke</a:t>
            </a:r>
            <a:endParaRPr b="1" sz="1600">
              <a:solidFill>
                <a:srgbClr val="424242"/>
              </a:solidFill>
              <a:latin typeface="Raleway"/>
              <a:ea typeface="Raleway"/>
              <a:cs typeface="Raleway"/>
              <a:sym typeface="Raleway"/>
            </a:endParaRPr>
          </a:p>
        </p:txBody>
      </p:sp>
      <p:sp>
        <p:nvSpPr>
          <p:cNvPr id="944" name="Google Shape;944;p62"/>
          <p:cNvSpPr txBox="1"/>
          <p:nvPr>
            <p:ph idx="4294967295" type="title"/>
          </p:nvPr>
        </p:nvSpPr>
        <p:spPr>
          <a:xfrm>
            <a:off x="3938613" y="3500705"/>
            <a:ext cx="1862100" cy="31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1600">
                <a:solidFill>
                  <a:srgbClr val="424242"/>
                </a:solidFill>
                <a:latin typeface="Raleway"/>
                <a:ea typeface="Raleway"/>
                <a:cs typeface="Raleway"/>
                <a:sym typeface="Raleway"/>
              </a:rPr>
              <a:t>Stroke related costs in the United States </a:t>
            </a:r>
            <a:endParaRPr b="1" sz="1600">
              <a:solidFill>
                <a:srgbClr val="424242"/>
              </a:solidFill>
              <a:latin typeface="Raleway"/>
              <a:ea typeface="Raleway"/>
              <a:cs typeface="Raleway"/>
              <a:sym typeface="Raleway"/>
            </a:endParaRPr>
          </a:p>
        </p:txBody>
      </p:sp>
      <p:sp>
        <p:nvSpPr>
          <p:cNvPr id="945" name="Google Shape;945;p62"/>
          <p:cNvSpPr txBox="1"/>
          <p:nvPr>
            <p:ph idx="4294967295" type="title"/>
          </p:nvPr>
        </p:nvSpPr>
        <p:spPr>
          <a:xfrm>
            <a:off x="2494368" y="1849343"/>
            <a:ext cx="4542382" cy="31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en-US" sz="1600">
                <a:solidFill>
                  <a:srgbClr val="537F7F"/>
                </a:solidFill>
                <a:latin typeface="Raleway"/>
                <a:ea typeface="Raleway"/>
                <a:cs typeface="Raleway"/>
                <a:sym typeface="Raleway"/>
              </a:rPr>
              <a:t>Annual cases of stroke in the United States</a:t>
            </a:r>
            <a:endParaRPr b="1" sz="1600">
              <a:solidFill>
                <a:srgbClr val="537F7F"/>
              </a:solidFill>
              <a:latin typeface="Raleway"/>
              <a:ea typeface="Raleway"/>
              <a:cs typeface="Raleway"/>
              <a:sym typeface="Raleway"/>
            </a:endParaRPr>
          </a:p>
        </p:txBody>
      </p:sp>
      <p:sp>
        <p:nvSpPr>
          <p:cNvPr id="946" name="Google Shape;946;p62"/>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Stroke by the Numbers</a:t>
            </a:r>
            <a:endParaRPr b="0" i="0" sz="3200" u="none" cap="none" strike="noStrike">
              <a:solidFill>
                <a:srgbClr val="000000"/>
              </a:solidFill>
              <a:latin typeface="Arial"/>
              <a:ea typeface="Arial"/>
              <a:cs typeface="Arial"/>
              <a:sym typeface="Arial"/>
            </a:endParaRPr>
          </a:p>
        </p:txBody>
      </p:sp>
      <p:sp>
        <p:nvSpPr>
          <p:cNvPr id="947" name="Google Shape;947;p62"/>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Stroke Facts. CDC.gov.</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61"/>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Arial"/>
                <a:ea typeface="Arial"/>
                <a:cs typeface="Arial"/>
                <a:sym typeface="Arial"/>
              </a:rPr>
              <a:t> </a:t>
            </a:r>
            <a:r>
              <a:rPr b="0" i="0" lang="en-US" sz="3200" u="none" cap="none" strike="noStrike">
                <a:solidFill>
                  <a:srgbClr val="000000"/>
                </a:solidFill>
                <a:latin typeface="Raleway"/>
                <a:ea typeface="Raleway"/>
                <a:cs typeface="Raleway"/>
                <a:sym typeface="Raleway"/>
              </a:rPr>
              <a:t>NIH Stroke Scale</a:t>
            </a:r>
            <a:endParaRPr b="0" i="0" sz="3400" u="none" cap="none" strike="noStrike">
              <a:solidFill>
                <a:srgbClr val="000000"/>
              </a:solidFill>
              <a:latin typeface="Arial"/>
              <a:ea typeface="Arial"/>
              <a:cs typeface="Arial"/>
              <a:sym typeface="Arial"/>
            </a:endParaRPr>
          </a:p>
        </p:txBody>
      </p:sp>
      <p:sp>
        <p:nvSpPr>
          <p:cNvPr id="953" name="Google Shape;953;p61"/>
          <p:cNvSpPr txBox="1"/>
          <p:nvPr>
            <p:ph idx="1" type="body"/>
          </p:nvPr>
        </p:nvSpPr>
        <p:spPr>
          <a:xfrm>
            <a:off x="868098" y="1139909"/>
            <a:ext cx="7562155" cy="2969378"/>
          </a:xfrm>
          <a:prstGeom prst="rect">
            <a:avLst/>
          </a:prstGeom>
          <a:noFill/>
          <a:ln>
            <a:noFill/>
          </a:ln>
        </p:spPr>
        <p:txBody>
          <a:bodyPr anchorCtr="0" anchor="t" bIns="91425" lIns="91425" spcFirstLastPara="1" rIns="91425" wrap="square" tIns="91425">
            <a:noAutofit/>
          </a:bodyPr>
          <a:lstStyle/>
          <a:p>
            <a:pPr indent="-292100" lvl="0" marL="457200" rtl="0" algn="l">
              <a:lnSpc>
                <a:spcPct val="150000"/>
              </a:lnSpc>
              <a:spcBef>
                <a:spcPts val="0"/>
              </a:spcBef>
              <a:spcAft>
                <a:spcPts val="0"/>
              </a:spcAft>
              <a:buSzPts val="1000"/>
              <a:buChar char="●"/>
            </a:pPr>
            <a:r>
              <a:rPr lang="en-US" sz="1800"/>
              <a:t>Evaluates stroke severity</a:t>
            </a:r>
            <a:endParaRPr/>
          </a:p>
          <a:p>
            <a:pPr indent="-292100" lvl="0" marL="457200" rtl="0" algn="l">
              <a:lnSpc>
                <a:spcPct val="150000"/>
              </a:lnSpc>
              <a:spcBef>
                <a:spcPts val="0"/>
              </a:spcBef>
              <a:spcAft>
                <a:spcPts val="0"/>
              </a:spcAft>
              <a:buSzPts val="1000"/>
              <a:buChar char="●"/>
            </a:pPr>
            <a:r>
              <a:rPr lang="en-US" sz="1800"/>
              <a:t>11 elements</a:t>
            </a:r>
            <a:endParaRPr/>
          </a:p>
          <a:p>
            <a:pPr indent="-292100" lvl="1" marL="914400" rtl="0" algn="l">
              <a:lnSpc>
                <a:spcPct val="100000"/>
              </a:lnSpc>
              <a:spcBef>
                <a:spcPts val="0"/>
              </a:spcBef>
              <a:spcAft>
                <a:spcPts val="0"/>
              </a:spcAft>
              <a:buSzPts val="1000"/>
              <a:buChar char="○"/>
            </a:pPr>
            <a:r>
              <a:rPr lang="en-US" sz="1600"/>
              <a:t>Level of consciousness</a:t>
            </a:r>
            <a:endParaRPr/>
          </a:p>
          <a:p>
            <a:pPr indent="-292100" lvl="1" marL="914400" rtl="0" algn="l">
              <a:lnSpc>
                <a:spcPct val="100000"/>
              </a:lnSpc>
              <a:spcBef>
                <a:spcPts val="0"/>
              </a:spcBef>
              <a:spcAft>
                <a:spcPts val="0"/>
              </a:spcAft>
              <a:buSzPts val="1000"/>
              <a:buChar char="○"/>
            </a:pPr>
            <a:r>
              <a:rPr lang="en-US" sz="1600"/>
              <a:t>Visual/motor acuity</a:t>
            </a:r>
            <a:endParaRPr/>
          </a:p>
          <a:p>
            <a:pPr indent="-292100" lvl="1" marL="914400" rtl="0" algn="l">
              <a:lnSpc>
                <a:spcPct val="100000"/>
              </a:lnSpc>
              <a:spcBef>
                <a:spcPts val="0"/>
              </a:spcBef>
              <a:spcAft>
                <a:spcPts val="0"/>
              </a:spcAft>
              <a:buSzPts val="1000"/>
              <a:buChar char="○"/>
            </a:pPr>
            <a:r>
              <a:rPr lang="en-US" sz="1600"/>
              <a:t>Speech</a:t>
            </a:r>
            <a:endParaRPr sz="1800"/>
          </a:p>
          <a:p>
            <a:pPr indent="-228600" lvl="0" marL="457200" rtl="0" algn="l">
              <a:lnSpc>
                <a:spcPct val="100000"/>
              </a:lnSpc>
              <a:spcBef>
                <a:spcPts val="0"/>
              </a:spcBef>
              <a:spcAft>
                <a:spcPts val="0"/>
              </a:spcAft>
              <a:buSzPts val="1000"/>
              <a:buNone/>
            </a:pPr>
            <a:r>
              <a:t/>
            </a:r>
            <a:endParaRPr sz="1800"/>
          </a:p>
        </p:txBody>
      </p:sp>
      <p:sp>
        <p:nvSpPr>
          <p:cNvPr id="954" name="Google Shape;954;p61"/>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NIH Stroke Scale. Stroke.nih.gov.</a:t>
            </a:r>
            <a:endParaRPr b="0" i="0" sz="1400" u="none" cap="none" strike="noStrike">
              <a:solidFill>
                <a:srgbClr val="000000"/>
              </a:solidFill>
              <a:latin typeface="Raleway"/>
              <a:ea typeface="Raleway"/>
              <a:cs typeface="Raleway"/>
              <a:sym typeface="Raleway"/>
            </a:endParaRPr>
          </a:p>
        </p:txBody>
      </p:sp>
      <p:pic>
        <p:nvPicPr>
          <p:cNvPr id="955" name="Google Shape;955;p61"/>
          <p:cNvPicPr preferRelativeResize="0"/>
          <p:nvPr/>
        </p:nvPicPr>
        <p:blipFill rotWithShape="1">
          <a:blip r:embed="rId3">
            <a:alphaModFix/>
          </a:blip>
          <a:srcRect b="0" l="0" r="0" t="0"/>
          <a:stretch/>
        </p:blipFill>
        <p:spPr>
          <a:xfrm>
            <a:off x="4840704" y="1583849"/>
            <a:ext cx="4098861" cy="1262556"/>
          </a:xfrm>
          <a:prstGeom prst="rect">
            <a:avLst/>
          </a:prstGeom>
          <a:noFill/>
          <a:ln>
            <a:noFill/>
          </a:ln>
        </p:spPr>
      </p:pic>
      <p:grpSp>
        <p:nvGrpSpPr>
          <p:cNvPr id="956" name="Google Shape;956;p61"/>
          <p:cNvGrpSpPr/>
          <p:nvPr/>
        </p:nvGrpSpPr>
        <p:grpSpPr>
          <a:xfrm>
            <a:off x="3544792" y="3293866"/>
            <a:ext cx="2081028" cy="1757922"/>
            <a:chOff x="5976993" y="238644"/>
            <a:chExt cx="671226" cy="612558"/>
          </a:xfrm>
        </p:grpSpPr>
        <p:grpSp>
          <p:nvGrpSpPr>
            <p:cNvPr id="957" name="Google Shape;957;p61"/>
            <p:cNvGrpSpPr/>
            <p:nvPr/>
          </p:nvGrpSpPr>
          <p:grpSpPr>
            <a:xfrm>
              <a:off x="6207869" y="264821"/>
              <a:ext cx="255900" cy="309550"/>
              <a:chOff x="4721075" y="260350"/>
              <a:chExt cx="255900" cy="309550"/>
            </a:xfrm>
          </p:grpSpPr>
          <p:sp>
            <p:nvSpPr>
              <p:cNvPr id="958" name="Google Shape;958;p61"/>
              <p:cNvSpPr/>
              <p:nvPr/>
            </p:nvSpPr>
            <p:spPr>
              <a:xfrm>
                <a:off x="4721075" y="272900"/>
                <a:ext cx="74325" cy="294475"/>
              </a:xfrm>
              <a:custGeom>
                <a:rect b="b" l="l" r="r" t="t"/>
                <a:pathLst>
                  <a:path extrusionOk="0" h="11779" w="2973">
                    <a:moveTo>
                      <a:pt x="30" y="1"/>
                    </a:moveTo>
                    <a:lnTo>
                      <a:pt x="1" y="7488"/>
                    </a:lnTo>
                    <a:lnTo>
                      <a:pt x="2943" y="11779"/>
                    </a:lnTo>
                    <a:lnTo>
                      <a:pt x="2972" y="4292"/>
                    </a:lnTo>
                    <a:lnTo>
                      <a:pt x="3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1"/>
              <p:cNvSpPr/>
              <p:nvPr/>
            </p:nvSpPr>
            <p:spPr>
              <a:xfrm>
                <a:off x="4794825" y="375875"/>
                <a:ext cx="103175" cy="194025"/>
              </a:xfrm>
              <a:custGeom>
                <a:rect b="b" l="l" r="r" t="t"/>
                <a:pathLst>
                  <a:path extrusionOk="0" h="7761" w="4127">
                    <a:moveTo>
                      <a:pt x="1804" y="0"/>
                    </a:moveTo>
                    <a:cubicBezTo>
                      <a:pt x="1717" y="0"/>
                      <a:pt x="1623" y="0"/>
                      <a:pt x="1537" y="8"/>
                    </a:cubicBezTo>
                    <a:lnTo>
                      <a:pt x="1522" y="8"/>
                    </a:lnTo>
                    <a:cubicBezTo>
                      <a:pt x="1429" y="8"/>
                      <a:pt x="1342" y="15"/>
                      <a:pt x="1248" y="22"/>
                    </a:cubicBezTo>
                    <a:lnTo>
                      <a:pt x="1155" y="29"/>
                    </a:lnTo>
                    <a:lnTo>
                      <a:pt x="960" y="44"/>
                    </a:lnTo>
                    <a:lnTo>
                      <a:pt x="909" y="51"/>
                    </a:lnTo>
                    <a:lnTo>
                      <a:pt x="866" y="58"/>
                    </a:lnTo>
                    <a:cubicBezTo>
                      <a:pt x="765" y="65"/>
                      <a:pt x="664" y="80"/>
                      <a:pt x="570" y="87"/>
                    </a:cubicBezTo>
                    <a:lnTo>
                      <a:pt x="534" y="94"/>
                    </a:lnTo>
                    <a:cubicBezTo>
                      <a:pt x="426" y="108"/>
                      <a:pt x="318" y="130"/>
                      <a:pt x="210" y="145"/>
                    </a:cubicBezTo>
                    <a:lnTo>
                      <a:pt x="181" y="152"/>
                    </a:lnTo>
                    <a:lnTo>
                      <a:pt x="29" y="181"/>
                    </a:lnTo>
                    <a:lnTo>
                      <a:pt x="1" y="7667"/>
                    </a:lnTo>
                    <a:lnTo>
                      <a:pt x="181" y="7638"/>
                    </a:lnTo>
                    <a:cubicBezTo>
                      <a:pt x="289" y="7617"/>
                      <a:pt x="397" y="7602"/>
                      <a:pt x="505" y="7588"/>
                    </a:cubicBezTo>
                    <a:lnTo>
                      <a:pt x="542" y="7581"/>
                    </a:lnTo>
                    <a:cubicBezTo>
                      <a:pt x="635" y="7566"/>
                      <a:pt x="736" y="7552"/>
                      <a:pt x="837" y="7545"/>
                    </a:cubicBezTo>
                    <a:lnTo>
                      <a:pt x="924" y="7537"/>
                    </a:lnTo>
                    <a:cubicBezTo>
                      <a:pt x="989" y="7530"/>
                      <a:pt x="1054" y="7523"/>
                      <a:pt x="1119" y="7516"/>
                    </a:cubicBezTo>
                    <a:lnTo>
                      <a:pt x="1212" y="7508"/>
                    </a:lnTo>
                    <a:cubicBezTo>
                      <a:pt x="1306" y="7508"/>
                      <a:pt x="1393" y="7501"/>
                      <a:pt x="1486" y="7494"/>
                    </a:cubicBezTo>
                    <a:lnTo>
                      <a:pt x="2164" y="7494"/>
                    </a:lnTo>
                    <a:lnTo>
                      <a:pt x="2316" y="7501"/>
                    </a:lnTo>
                    <a:lnTo>
                      <a:pt x="2438" y="7508"/>
                    </a:lnTo>
                    <a:lnTo>
                      <a:pt x="2590" y="7516"/>
                    </a:lnTo>
                    <a:lnTo>
                      <a:pt x="2712" y="7530"/>
                    </a:lnTo>
                    <a:lnTo>
                      <a:pt x="2857" y="7545"/>
                    </a:lnTo>
                    <a:lnTo>
                      <a:pt x="2979" y="7552"/>
                    </a:lnTo>
                    <a:lnTo>
                      <a:pt x="3124" y="7573"/>
                    </a:lnTo>
                    <a:lnTo>
                      <a:pt x="3246" y="7588"/>
                    </a:lnTo>
                    <a:lnTo>
                      <a:pt x="3398" y="7617"/>
                    </a:lnTo>
                    <a:lnTo>
                      <a:pt x="3520" y="7638"/>
                    </a:lnTo>
                    <a:lnTo>
                      <a:pt x="3672" y="7667"/>
                    </a:lnTo>
                    <a:lnTo>
                      <a:pt x="3780" y="7689"/>
                    </a:lnTo>
                    <a:cubicBezTo>
                      <a:pt x="3888" y="7710"/>
                      <a:pt x="3996" y="7732"/>
                      <a:pt x="4097" y="7761"/>
                    </a:cubicBezTo>
                    <a:lnTo>
                      <a:pt x="4126" y="267"/>
                    </a:lnTo>
                    <a:cubicBezTo>
                      <a:pt x="4025" y="238"/>
                      <a:pt x="3917" y="217"/>
                      <a:pt x="3816" y="195"/>
                    </a:cubicBezTo>
                    <a:lnTo>
                      <a:pt x="3773" y="188"/>
                    </a:lnTo>
                    <a:cubicBezTo>
                      <a:pt x="3751" y="181"/>
                      <a:pt x="3729" y="173"/>
                      <a:pt x="3701" y="173"/>
                    </a:cubicBezTo>
                    <a:lnTo>
                      <a:pt x="3549" y="145"/>
                    </a:lnTo>
                    <a:lnTo>
                      <a:pt x="3434" y="123"/>
                    </a:lnTo>
                    <a:lnTo>
                      <a:pt x="3275" y="101"/>
                    </a:lnTo>
                    <a:lnTo>
                      <a:pt x="3210" y="87"/>
                    </a:lnTo>
                    <a:lnTo>
                      <a:pt x="3160" y="80"/>
                    </a:lnTo>
                    <a:lnTo>
                      <a:pt x="3015" y="65"/>
                    </a:lnTo>
                    <a:lnTo>
                      <a:pt x="2886" y="51"/>
                    </a:lnTo>
                    <a:lnTo>
                      <a:pt x="2741" y="36"/>
                    </a:lnTo>
                    <a:lnTo>
                      <a:pt x="2662" y="29"/>
                    </a:lnTo>
                    <a:lnTo>
                      <a:pt x="2619" y="29"/>
                    </a:lnTo>
                    <a:lnTo>
                      <a:pt x="2467" y="15"/>
                    </a:lnTo>
                    <a:lnTo>
                      <a:pt x="2352" y="8"/>
                    </a:lnTo>
                    <a:lnTo>
                      <a:pt x="2200" y="0"/>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1"/>
              <p:cNvSpPr/>
              <p:nvPr/>
            </p:nvSpPr>
            <p:spPr>
              <a:xfrm>
                <a:off x="4897425" y="276875"/>
                <a:ext cx="79550" cy="292850"/>
              </a:xfrm>
              <a:custGeom>
                <a:rect b="b" l="l" r="r" t="t"/>
                <a:pathLst>
                  <a:path extrusionOk="0" h="11714" w="3182">
                    <a:moveTo>
                      <a:pt x="3181" y="1"/>
                    </a:moveTo>
                    <a:lnTo>
                      <a:pt x="29" y="4227"/>
                    </a:lnTo>
                    <a:lnTo>
                      <a:pt x="0" y="11714"/>
                    </a:lnTo>
                    <a:lnTo>
                      <a:pt x="3152" y="7487"/>
                    </a:lnTo>
                    <a:lnTo>
                      <a:pt x="318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1"/>
              <p:cNvSpPr/>
              <p:nvPr/>
            </p:nvSpPr>
            <p:spPr>
              <a:xfrm>
                <a:off x="4721800" y="260350"/>
                <a:ext cx="255175" cy="122225"/>
              </a:xfrm>
              <a:custGeom>
                <a:rect b="b" l="l" r="r" t="t"/>
                <a:pathLst>
                  <a:path extrusionOk="0" h="4889" w="10207">
                    <a:moveTo>
                      <a:pt x="4749" y="1"/>
                    </a:moveTo>
                    <a:cubicBezTo>
                      <a:pt x="3158" y="1"/>
                      <a:pt x="1567" y="168"/>
                      <a:pt x="1" y="503"/>
                    </a:cubicBezTo>
                    <a:lnTo>
                      <a:pt x="2943" y="4794"/>
                    </a:lnTo>
                    <a:cubicBezTo>
                      <a:pt x="3555" y="4675"/>
                      <a:pt x="4174" y="4614"/>
                      <a:pt x="4792" y="4614"/>
                    </a:cubicBezTo>
                    <a:cubicBezTo>
                      <a:pt x="5552" y="4614"/>
                      <a:pt x="6311" y="4705"/>
                      <a:pt x="7054" y="4888"/>
                    </a:cubicBezTo>
                    <a:lnTo>
                      <a:pt x="10206" y="662"/>
                    </a:lnTo>
                    <a:cubicBezTo>
                      <a:pt x="8412" y="222"/>
                      <a:pt x="6580" y="1"/>
                      <a:pt x="4749"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2" name="Google Shape;962;p61"/>
            <p:cNvGrpSpPr/>
            <p:nvPr/>
          </p:nvGrpSpPr>
          <p:grpSpPr>
            <a:xfrm>
              <a:off x="6014775" y="319425"/>
              <a:ext cx="267975" cy="297900"/>
              <a:chOff x="4428250" y="314750"/>
              <a:chExt cx="267975" cy="297900"/>
            </a:xfrm>
          </p:grpSpPr>
          <p:sp>
            <p:nvSpPr>
              <p:cNvPr id="963" name="Google Shape;963;p61"/>
              <p:cNvSpPr/>
              <p:nvPr/>
            </p:nvSpPr>
            <p:spPr>
              <a:xfrm>
                <a:off x="4428975" y="314750"/>
                <a:ext cx="267250" cy="152575"/>
              </a:xfrm>
              <a:custGeom>
                <a:rect b="b" l="l" r="r" t="t"/>
                <a:pathLst>
                  <a:path extrusionOk="0" h="6103" w="10690">
                    <a:moveTo>
                      <a:pt x="7747" y="0"/>
                    </a:moveTo>
                    <a:cubicBezTo>
                      <a:pt x="4386" y="729"/>
                      <a:pt x="1530" y="2207"/>
                      <a:pt x="1" y="4263"/>
                    </a:cubicBezTo>
                    <a:lnTo>
                      <a:pt x="7314" y="6102"/>
                    </a:lnTo>
                    <a:cubicBezTo>
                      <a:pt x="7970" y="5215"/>
                      <a:pt x="9225" y="4580"/>
                      <a:pt x="10689" y="4292"/>
                    </a:cubicBezTo>
                    <a:lnTo>
                      <a:pt x="7747" y="0"/>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1"/>
              <p:cNvSpPr/>
              <p:nvPr/>
            </p:nvSpPr>
            <p:spPr>
              <a:xfrm>
                <a:off x="4611100" y="422025"/>
                <a:ext cx="84775" cy="190450"/>
              </a:xfrm>
              <a:custGeom>
                <a:rect b="b" l="l" r="r" t="t"/>
                <a:pathLst>
                  <a:path extrusionOk="0" h="7618" w="3391">
                    <a:moveTo>
                      <a:pt x="3390" y="1"/>
                    </a:moveTo>
                    <a:cubicBezTo>
                      <a:pt x="3318" y="22"/>
                      <a:pt x="3231" y="37"/>
                      <a:pt x="3145" y="58"/>
                    </a:cubicBezTo>
                    <a:lnTo>
                      <a:pt x="3065" y="80"/>
                    </a:lnTo>
                    <a:lnTo>
                      <a:pt x="2900" y="123"/>
                    </a:lnTo>
                    <a:lnTo>
                      <a:pt x="2806" y="145"/>
                    </a:lnTo>
                    <a:cubicBezTo>
                      <a:pt x="2755" y="159"/>
                      <a:pt x="2705" y="174"/>
                      <a:pt x="2654" y="188"/>
                    </a:cubicBezTo>
                    <a:lnTo>
                      <a:pt x="2553" y="217"/>
                    </a:lnTo>
                    <a:lnTo>
                      <a:pt x="2481" y="239"/>
                    </a:lnTo>
                    <a:lnTo>
                      <a:pt x="2395" y="268"/>
                    </a:lnTo>
                    <a:lnTo>
                      <a:pt x="2330" y="289"/>
                    </a:lnTo>
                    <a:cubicBezTo>
                      <a:pt x="2258" y="318"/>
                      <a:pt x="2186" y="340"/>
                      <a:pt x="2113" y="369"/>
                    </a:cubicBezTo>
                    <a:lnTo>
                      <a:pt x="2085" y="383"/>
                    </a:lnTo>
                    <a:lnTo>
                      <a:pt x="1897" y="455"/>
                    </a:lnTo>
                    <a:lnTo>
                      <a:pt x="1839" y="484"/>
                    </a:lnTo>
                    <a:cubicBezTo>
                      <a:pt x="1782" y="506"/>
                      <a:pt x="1724" y="534"/>
                      <a:pt x="1673" y="556"/>
                    </a:cubicBezTo>
                    <a:lnTo>
                      <a:pt x="1623" y="578"/>
                    </a:lnTo>
                    <a:cubicBezTo>
                      <a:pt x="1558" y="607"/>
                      <a:pt x="1493" y="643"/>
                      <a:pt x="1428" y="679"/>
                    </a:cubicBezTo>
                    <a:lnTo>
                      <a:pt x="1385" y="700"/>
                    </a:lnTo>
                    <a:cubicBezTo>
                      <a:pt x="1334" y="729"/>
                      <a:pt x="1284" y="758"/>
                      <a:pt x="1234" y="787"/>
                    </a:cubicBezTo>
                    <a:lnTo>
                      <a:pt x="1183" y="816"/>
                    </a:lnTo>
                    <a:lnTo>
                      <a:pt x="1140" y="837"/>
                    </a:lnTo>
                    <a:lnTo>
                      <a:pt x="1068" y="888"/>
                    </a:lnTo>
                    <a:lnTo>
                      <a:pt x="981" y="946"/>
                    </a:lnTo>
                    <a:cubicBezTo>
                      <a:pt x="945" y="967"/>
                      <a:pt x="909" y="989"/>
                      <a:pt x="880" y="1010"/>
                    </a:cubicBezTo>
                    <a:lnTo>
                      <a:pt x="786" y="1075"/>
                    </a:lnTo>
                    <a:lnTo>
                      <a:pt x="693" y="1147"/>
                    </a:lnTo>
                    <a:lnTo>
                      <a:pt x="613" y="1212"/>
                    </a:lnTo>
                    <a:cubicBezTo>
                      <a:pt x="577" y="1234"/>
                      <a:pt x="548" y="1263"/>
                      <a:pt x="519" y="1284"/>
                    </a:cubicBezTo>
                    <a:lnTo>
                      <a:pt x="447" y="1349"/>
                    </a:lnTo>
                    <a:lnTo>
                      <a:pt x="433" y="1364"/>
                    </a:lnTo>
                    <a:cubicBezTo>
                      <a:pt x="390" y="1400"/>
                      <a:pt x="354" y="1443"/>
                      <a:pt x="310" y="1479"/>
                    </a:cubicBezTo>
                    <a:lnTo>
                      <a:pt x="289" y="1508"/>
                    </a:lnTo>
                    <a:cubicBezTo>
                      <a:pt x="245" y="1551"/>
                      <a:pt x="195" y="1595"/>
                      <a:pt x="159" y="1645"/>
                    </a:cubicBezTo>
                    <a:cubicBezTo>
                      <a:pt x="130" y="1681"/>
                      <a:pt x="101" y="1710"/>
                      <a:pt x="72" y="1746"/>
                    </a:cubicBezTo>
                    <a:lnTo>
                      <a:pt x="29" y="1804"/>
                    </a:lnTo>
                    <a:lnTo>
                      <a:pt x="0" y="7617"/>
                    </a:lnTo>
                    <a:cubicBezTo>
                      <a:pt x="43" y="7567"/>
                      <a:pt x="87" y="7509"/>
                      <a:pt x="130" y="7458"/>
                    </a:cubicBezTo>
                    <a:lnTo>
                      <a:pt x="130" y="7451"/>
                    </a:lnTo>
                    <a:cubicBezTo>
                      <a:pt x="173" y="7401"/>
                      <a:pt x="209" y="7357"/>
                      <a:pt x="253" y="7314"/>
                    </a:cubicBezTo>
                    <a:lnTo>
                      <a:pt x="281" y="7285"/>
                    </a:lnTo>
                    <a:cubicBezTo>
                      <a:pt x="325" y="7242"/>
                      <a:pt x="368" y="7199"/>
                      <a:pt x="411" y="7155"/>
                    </a:cubicBezTo>
                    <a:cubicBezTo>
                      <a:pt x="440" y="7134"/>
                      <a:pt x="462" y="7112"/>
                      <a:pt x="491" y="7091"/>
                    </a:cubicBezTo>
                    <a:cubicBezTo>
                      <a:pt x="512" y="7069"/>
                      <a:pt x="548" y="7040"/>
                      <a:pt x="577" y="7018"/>
                    </a:cubicBezTo>
                    <a:lnTo>
                      <a:pt x="657" y="6953"/>
                    </a:lnTo>
                    <a:cubicBezTo>
                      <a:pt x="693" y="6925"/>
                      <a:pt x="721" y="6903"/>
                      <a:pt x="757" y="6881"/>
                    </a:cubicBezTo>
                    <a:cubicBezTo>
                      <a:pt x="786" y="6852"/>
                      <a:pt x="815" y="6838"/>
                      <a:pt x="844" y="6816"/>
                    </a:cubicBezTo>
                    <a:cubicBezTo>
                      <a:pt x="873" y="6802"/>
                      <a:pt x="909" y="6773"/>
                      <a:pt x="945" y="6752"/>
                    </a:cubicBezTo>
                    <a:lnTo>
                      <a:pt x="1032" y="6694"/>
                    </a:lnTo>
                    <a:lnTo>
                      <a:pt x="1147" y="6622"/>
                    </a:lnTo>
                    <a:lnTo>
                      <a:pt x="1197" y="6593"/>
                    </a:lnTo>
                    <a:cubicBezTo>
                      <a:pt x="1248" y="6564"/>
                      <a:pt x="1298" y="6535"/>
                      <a:pt x="1349" y="6506"/>
                    </a:cubicBezTo>
                    <a:lnTo>
                      <a:pt x="1392" y="6485"/>
                    </a:lnTo>
                    <a:cubicBezTo>
                      <a:pt x="1457" y="6449"/>
                      <a:pt x="1522" y="6413"/>
                      <a:pt x="1594" y="6384"/>
                    </a:cubicBezTo>
                    <a:lnTo>
                      <a:pt x="1637" y="6362"/>
                    </a:lnTo>
                    <a:cubicBezTo>
                      <a:pt x="1688" y="6340"/>
                      <a:pt x="1746" y="6312"/>
                      <a:pt x="1803" y="6290"/>
                    </a:cubicBezTo>
                    <a:lnTo>
                      <a:pt x="1861" y="6261"/>
                    </a:lnTo>
                    <a:cubicBezTo>
                      <a:pt x="1926" y="6239"/>
                      <a:pt x="1984" y="6211"/>
                      <a:pt x="2049" y="6189"/>
                    </a:cubicBezTo>
                    <a:lnTo>
                      <a:pt x="2077" y="6175"/>
                    </a:lnTo>
                    <a:cubicBezTo>
                      <a:pt x="2149" y="6146"/>
                      <a:pt x="2222" y="6124"/>
                      <a:pt x="2294" y="6095"/>
                    </a:cubicBezTo>
                    <a:lnTo>
                      <a:pt x="2359" y="6074"/>
                    </a:lnTo>
                    <a:lnTo>
                      <a:pt x="2517" y="6023"/>
                    </a:lnTo>
                    <a:lnTo>
                      <a:pt x="2618" y="5994"/>
                    </a:lnTo>
                    <a:lnTo>
                      <a:pt x="2770" y="5951"/>
                    </a:lnTo>
                    <a:lnTo>
                      <a:pt x="2856" y="5929"/>
                    </a:lnTo>
                    <a:cubicBezTo>
                      <a:pt x="2914" y="5915"/>
                      <a:pt x="2972" y="5900"/>
                      <a:pt x="3029" y="5886"/>
                    </a:cubicBezTo>
                    <a:lnTo>
                      <a:pt x="3109" y="5864"/>
                    </a:lnTo>
                    <a:cubicBezTo>
                      <a:pt x="3195" y="5843"/>
                      <a:pt x="3282" y="5828"/>
                      <a:pt x="3368" y="5807"/>
                    </a:cubicBezTo>
                    <a:lnTo>
                      <a:pt x="3390" y="1"/>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1"/>
              <p:cNvSpPr/>
              <p:nvPr/>
            </p:nvSpPr>
            <p:spPr>
              <a:xfrm>
                <a:off x="4428250" y="421300"/>
                <a:ext cx="183600" cy="191350"/>
              </a:xfrm>
              <a:custGeom>
                <a:rect b="b" l="l" r="r" t="t"/>
                <a:pathLst>
                  <a:path extrusionOk="0" h="7654" w="7344">
                    <a:moveTo>
                      <a:pt x="30" y="1"/>
                    </a:moveTo>
                    <a:lnTo>
                      <a:pt x="1" y="5814"/>
                    </a:lnTo>
                    <a:lnTo>
                      <a:pt x="7314" y="7653"/>
                    </a:lnTo>
                    <a:lnTo>
                      <a:pt x="7343" y="1840"/>
                    </a:lnTo>
                    <a:lnTo>
                      <a:pt x="3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6" name="Google Shape;966;p61"/>
            <p:cNvGrpSpPr/>
            <p:nvPr/>
          </p:nvGrpSpPr>
          <p:grpSpPr>
            <a:xfrm>
              <a:off x="6384394" y="238644"/>
              <a:ext cx="263825" cy="384100"/>
              <a:chOff x="4897600" y="530925"/>
              <a:chExt cx="263825" cy="384100"/>
            </a:xfrm>
          </p:grpSpPr>
          <p:sp>
            <p:nvSpPr>
              <p:cNvPr id="967" name="Google Shape;967;p61"/>
              <p:cNvSpPr/>
              <p:nvPr/>
            </p:nvSpPr>
            <p:spPr>
              <a:xfrm>
                <a:off x="4897600" y="636775"/>
                <a:ext cx="79000" cy="278250"/>
              </a:xfrm>
              <a:custGeom>
                <a:rect b="b" l="l" r="r" t="t"/>
                <a:pathLst>
                  <a:path extrusionOk="0" h="11130" w="3160">
                    <a:moveTo>
                      <a:pt x="30" y="1"/>
                    </a:moveTo>
                    <a:lnTo>
                      <a:pt x="1" y="9168"/>
                    </a:lnTo>
                    <a:cubicBezTo>
                      <a:pt x="94" y="9189"/>
                      <a:pt x="174" y="9211"/>
                      <a:pt x="253" y="9240"/>
                    </a:cubicBezTo>
                    <a:cubicBezTo>
                      <a:pt x="361" y="9269"/>
                      <a:pt x="462" y="9298"/>
                      <a:pt x="570" y="9334"/>
                    </a:cubicBezTo>
                    <a:lnTo>
                      <a:pt x="650" y="9362"/>
                    </a:lnTo>
                    <a:cubicBezTo>
                      <a:pt x="744" y="9391"/>
                      <a:pt x="837" y="9427"/>
                      <a:pt x="931" y="9463"/>
                    </a:cubicBezTo>
                    <a:lnTo>
                      <a:pt x="946" y="9471"/>
                    </a:lnTo>
                    <a:lnTo>
                      <a:pt x="1075" y="9521"/>
                    </a:lnTo>
                    <a:lnTo>
                      <a:pt x="1162" y="9557"/>
                    </a:lnTo>
                    <a:cubicBezTo>
                      <a:pt x="1205" y="9579"/>
                      <a:pt x="1248" y="9600"/>
                      <a:pt x="1292" y="9615"/>
                    </a:cubicBezTo>
                    <a:lnTo>
                      <a:pt x="1371" y="9658"/>
                    </a:lnTo>
                    <a:cubicBezTo>
                      <a:pt x="1422" y="9680"/>
                      <a:pt x="1465" y="9701"/>
                      <a:pt x="1508" y="9723"/>
                    </a:cubicBezTo>
                    <a:lnTo>
                      <a:pt x="1573" y="9759"/>
                    </a:lnTo>
                    <a:cubicBezTo>
                      <a:pt x="1638" y="9788"/>
                      <a:pt x="1703" y="9824"/>
                      <a:pt x="1761" y="9860"/>
                    </a:cubicBezTo>
                    <a:cubicBezTo>
                      <a:pt x="2388" y="10221"/>
                      <a:pt x="2850" y="10661"/>
                      <a:pt x="3138" y="11129"/>
                    </a:cubicBezTo>
                    <a:lnTo>
                      <a:pt x="3160" y="1962"/>
                    </a:lnTo>
                    <a:cubicBezTo>
                      <a:pt x="2871" y="1486"/>
                      <a:pt x="2410" y="1046"/>
                      <a:pt x="1782" y="686"/>
                    </a:cubicBezTo>
                    <a:cubicBezTo>
                      <a:pt x="1717" y="650"/>
                      <a:pt x="1660" y="614"/>
                      <a:pt x="1595" y="585"/>
                    </a:cubicBezTo>
                    <a:lnTo>
                      <a:pt x="1530" y="556"/>
                    </a:lnTo>
                    <a:cubicBezTo>
                      <a:pt x="1486" y="527"/>
                      <a:pt x="1443" y="506"/>
                      <a:pt x="1393" y="484"/>
                    </a:cubicBezTo>
                    <a:lnTo>
                      <a:pt x="1313" y="448"/>
                    </a:lnTo>
                    <a:lnTo>
                      <a:pt x="1184" y="390"/>
                    </a:lnTo>
                    <a:lnTo>
                      <a:pt x="1097" y="354"/>
                    </a:lnTo>
                    <a:lnTo>
                      <a:pt x="967" y="296"/>
                    </a:lnTo>
                    <a:lnTo>
                      <a:pt x="953" y="296"/>
                    </a:lnTo>
                    <a:cubicBezTo>
                      <a:pt x="866" y="260"/>
                      <a:pt x="772" y="224"/>
                      <a:pt x="671" y="188"/>
                    </a:cubicBezTo>
                    <a:lnTo>
                      <a:pt x="592" y="167"/>
                    </a:lnTo>
                    <a:cubicBezTo>
                      <a:pt x="491" y="131"/>
                      <a:pt x="383" y="94"/>
                      <a:pt x="282" y="66"/>
                    </a:cubicBezTo>
                    <a:cubicBezTo>
                      <a:pt x="195" y="44"/>
                      <a:pt x="116" y="22"/>
                      <a:pt x="30" y="1"/>
                    </a:cubicBez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1"/>
              <p:cNvSpPr/>
              <p:nvPr/>
            </p:nvSpPr>
            <p:spPr>
              <a:xfrm>
                <a:off x="4898150" y="530925"/>
                <a:ext cx="263275" cy="154750"/>
              </a:xfrm>
              <a:custGeom>
                <a:rect b="b" l="l" r="r" t="t"/>
                <a:pathLst>
                  <a:path extrusionOk="0" h="6190" w="10531">
                    <a:moveTo>
                      <a:pt x="3145" y="1"/>
                    </a:moveTo>
                    <a:lnTo>
                      <a:pt x="0" y="4227"/>
                    </a:lnTo>
                    <a:cubicBezTo>
                      <a:pt x="613" y="4379"/>
                      <a:pt x="1205" y="4610"/>
                      <a:pt x="1760" y="4920"/>
                    </a:cubicBezTo>
                    <a:cubicBezTo>
                      <a:pt x="2380" y="5280"/>
                      <a:pt x="2849" y="5720"/>
                      <a:pt x="3131" y="6189"/>
                    </a:cubicBezTo>
                    <a:lnTo>
                      <a:pt x="10530" y="4502"/>
                    </a:lnTo>
                    <a:cubicBezTo>
                      <a:pt x="9845" y="3441"/>
                      <a:pt x="8771" y="2468"/>
                      <a:pt x="7371" y="1660"/>
                    </a:cubicBezTo>
                    <a:cubicBezTo>
                      <a:pt x="6189" y="975"/>
                      <a:pt x="4775" y="405"/>
                      <a:pt x="3145"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61"/>
              <p:cNvSpPr/>
              <p:nvPr/>
            </p:nvSpPr>
            <p:spPr>
              <a:xfrm>
                <a:off x="4975850" y="643450"/>
                <a:ext cx="185575" cy="271400"/>
              </a:xfrm>
              <a:custGeom>
                <a:rect b="b" l="l" r="r" t="t"/>
                <a:pathLst>
                  <a:path extrusionOk="0" h="10856" w="7423">
                    <a:moveTo>
                      <a:pt x="7422" y="1"/>
                    </a:moveTo>
                    <a:lnTo>
                      <a:pt x="23" y="1688"/>
                    </a:lnTo>
                    <a:lnTo>
                      <a:pt x="1" y="10855"/>
                    </a:lnTo>
                    <a:lnTo>
                      <a:pt x="7401" y="9168"/>
                    </a:lnTo>
                    <a:lnTo>
                      <a:pt x="7422" y="1"/>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0" name="Google Shape;970;p61"/>
            <p:cNvGrpSpPr/>
            <p:nvPr/>
          </p:nvGrpSpPr>
          <p:grpSpPr>
            <a:xfrm>
              <a:off x="5976993" y="471107"/>
              <a:ext cx="222175" cy="258225"/>
              <a:chOff x="4390750" y="609200"/>
              <a:chExt cx="222175" cy="258225"/>
            </a:xfrm>
          </p:grpSpPr>
          <p:sp>
            <p:nvSpPr>
              <p:cNvPr id="971" name="Google Shape;971;p61"/>
              <p:cNvSpPr/>
              <p:nvPr/>
            </p:nvSpPr>
            <p:spPr>
              <a:xfrm>
                <a:off x="4599550" y="655000"/>
                <a:ext cx="12300" cy="135800"/>
              </a:xfrm>
              <a:custGeom>
                <a:rect b="b" l="l" r="r" t="t"/>
                <a:pathLst>
                  <a:path extrusionOk="0" h="5432" w="492">
                    <a:moveTo>
                      <a:pt x="491" y="0"/>
                    </a:moveTo>
                    <a:lnTo>
                      <a:pt x="491" y="0"/>
                    </a:lnTo>
                    <a:cubicBezTo>
                      <a:pt x="448" y="51"/>
                      <a:pt x="419" y="101"/>
                      <a:pt x="383" y="152"/>
                    </a:cubicBezTo>
                    <a:lnTo>
                      <a:pt x="354" y="202"/>
                    </a:lnTo>
                    <a:cubicBezTo>
                      <a:pt x="332" y="231"/>
                      <a:pt x="318" y="260"/>
                      <a:pt x="304" y="289"/>
                    </a:cubicBezTo>
                    <a:lnTo>
                      <a:pt x="296" y="303"/>
                    </a:lnTo>
                    <a:cubicBezTo>
                      <a:pt x="282" y="332"/>
                      <a:pt x="267" y="361"/>
                      <a:pt x="253" y="382"/>
                    </a:cubicBezTo>
                    <a:cubicBezTo>
                      <a:pt x="239" y="411"/>
                      <a:pt x="224" y="440"/>
                      <a:pt x="210" y="469"/>
                    </a:cubicBezTo>
                    <a:cubicBezTo>
                      <a:pt x="195" y="491"/>
                      <a:pt x="188" y="519"/>
                      <a:pt x="174" y="548"/>
                    </a:cubicBezTo>
                    <a:cubicBezTo>
                      <a:pt x="166" y="577"/>
                      <a:pt x="159" y="592"/>
                      <a:pt x="152" y="606"/>
                    </a:cubicBezTo>
                    <a:cubicBezTo>
                      <a:pt x="152" y="613"/>
                      <a:pt x="145" y="620"/>
                      <a:pt x="145" y="628"/>
                    </a:cubicBezTo>
                    <a:cubicBezTo>
                      <a:pt x="138" y="656"/>
                      <a:pt x="130" y="678"/>
                      <a:pt x="116" y="707"/>
                    </a:cubicBezTo>
                    <a:cubicBezTo>
                      <a:pt x="109" y="729"/>
                      <a:pt x="102" y="765"/>
                      <a:pt x="94" y="786"/>
                    </a:cubicBezTo>
                    <a:cubicBezTo>
                      <a:pt x="87" y="815"/>
                      <a:pt x="80" y="837"/>
                      <a:pt x="73" y="866"/>
                    </a:cubicBezTo>
                    <a:cubicBezTo>
                      <a:pt x="66" y="894"/>
                      <a:pt x="66" y="909"/>
                      <a:pt x="58" y="931"/>
                    </a:cubicBezTo>
                    <a:cubicBezTo>
                      <a:pt x="58" y="938"/>
                      <a:pt x="58" y="945"/>
                      <a:pt x="58" y="952"/>
                    </a:cubicBezTo>
                    <a:cubicBezTo>
                      <a:pt x="58" y="974"/>
                      <a:pt x="51" y="1003"/>
                      <a:pt x="44" y="1032"/>
                    </a:cubicBezTo>
                    <a:cubicBezTo>
                      <a:pt x="44" y="1053"/>
                      <a:pt x="37" y="1082"/>
                      <a:pt x="29" y="1111"/>
                    </a:cubicBezTo>
                    <a:lnTo>
                      <a:pt x="29" y="1190"/>
                    </a:lnTo>
                    <a:lnTo>
                      <a:pt x="29" y="1248"/>
                    </a:lnTo>
                    <a:lnTo>
                      <a:pt x="29" y="1298"/>
                    </a:lnTo>
                    <a:lnTo>
                      <a:pt x="2" y="5279"/>
                    </a:lnTo>
                    <a:lnTo>
                      <a:pt x="2" y="5279"/>
                    </a:lnTo>
                    <a:cubicBezTo>
                      <a:pt x="3" y="5268"/>
                      <a:pt x="4" y="5257"/>
                      <a:pt x="8" y="5244"/>
                    </a:cubicBezTo>
                    <a:cubicBezTo>
                      <a:pt x="15" y="5215"/>
                      <a:pt x="15" y="5193"/>
                      <a:pt x="15" y="5164"/>
                    </a:cubicBezTo>
                    <a:cubicBezTo>
                      <a:pt x="22" y="5135"/>
                      <a:pt x="22" y="5107"/>
                      <a:pt x="29" y="5085"/>
                    </a:cubicBezTo>
                    <a:cubicBezTo>
                      <a:pt x="37" y="5056"/>
                      <a:pt x="44" y="5027"/>
                      <a:pt x="51" y="4998"/>
                    </a:cubicBezTo>
                    <a:cubicBezTo>
                      <a:pt x="58" y="4970"/>
                      <a:pt x="58" y="4948"/>
                      <a:pt x="66" y="4919"/>
                    </a:cubicBezTo>
                    <a:cubicBezTo>
                      <a:pt x="73" y="4897"/>
                      <a:pt x="87" y="4869"/>
                      <a:pt x="94" y="4832"/>
                    </a:cubicBezTo>
                    <a:cubicBezTo>
                      <a:pt x="102" y="4796"/>
                      <a:pt x="109" y="4782"/>
                      <a:pt x="116" y="4753"/>
                    </a:cubicBezTo>
                    <a:cubicBezTo>
                      <a:pt x="130" y="4731"/>
                      <a:pt x="138" y="4703"/>
                      <a:pt x="152" y="4674"/>
                    </a:cubicBezTo>
                    <a:cubicBezTo>
                      <a:pt x="159" y="4645"/>
                      <a:pt x="174" y="4623"/>
                      <a:pt x="188" y="4594"/>
                    </a:cubicBezTo>
                    <a:cubicBezTo>
                      <a:pt x="195" y="4566"/>
                      <a:pt x="210" y="4537"/>
                      <a:pt x="224" y="4515"/>
                    </a:cubicBezTo>
                    <a:cubicBezTo>
                      <a:pt x="239" y="4486"/>
                      <a:pt x="253" y="4457"/>
                      <a:pt x="267" y="4429"/>
                    </a:cubicBezTo>
                    <a:cubicBezTo>
                      <a:pt x="282" y="4407"/>
                      <a:pt x="304" y="4364"/>
                      <a:pt x="325" y="4328"/>
                    </a:cubicBezTo>
                    <a:cubicBezTo>
                      <a:pt x="340" y="4313"/>
                      <a:pt x="347" y="4299"/>
                      <a:pt x="361" y="4284"/>
                    </a:cubicBezTo>
                    <a:cubicBezTo>
                      <a:pt x="390" y="4234"/>
                      <a:pt x="426" y="4183"/>
                      <a:pt x="462" y="4133"/>
                    </a:cubicBezTo>
                    <a:lnTo>
                      <a:pt x="491" y="0"/>
                    </a:lnTo>
                    <a:close/>
                    <a:moveTo>
                      <a:pt x="2" y="5279"/>
                    </a:moveTo>
                    <a:cubicBezTo>
                      <a:pt x="1" y="5291"/>
                      <a:pt x="1" y="5304"/>
                      <a:pt x="1" y="5323"/>
                    </a:cubicBezTo>
                    <a:lnTo>
                      <a:pt x="1" y="5431"/>
                    </a:lnTo>
                    <a:lnTo>
                      <a:pt x="2" y="5279"/>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61"/>
              <p:cNvSpPr/>
              <p:nvPr/>
            </p:nvSpPr>
            <p:spPr>
              <a:xfrm>
                <a:off x="4427175" y="721700"/>
                <a:ext cx="185750" cy="145725"/>
              </a:xfrm>
              <a:custGeom>
                <a:rect b="b" l="l" r="r" t="t"/>
                <a:pathLst>
                  <a:path extrusionOk="0" h="5829" w="7430">
                    <a:moveTo>
                      <a:pt x="7429" y="1"/>
                    </a:moveTo>
                    <a:lnTo>
                      <a:pt x="29" y="1696"/>
                    </a:lnTo>
                    <a:lnTo>
                      <a:pt x="1" y="5828"/>
                    </a:lnTo>
                    <a:lnTo>
                      <a:pt x="7400" y="4133"/>
                    </a:lnTo>
                    <a:lnTo>
                      <a:pt x="7429" y="1"/>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61"/>
              <p:cNvSpPr/>
              <p:nvPr/>
            </p:nvSpPr>
            <p:spPr>
              <a:xfrm>
                <a:off x="4400300" y="686900"/>
                <a:ext cx="27625" cy="180525"/>
              </a:xfrm>
              <a:custGeom>
                <a:rect b="b" l="l" r="r" t="t"/>
                <a:pathLst>
                  <a:path extrusionOk="0" h="7221" w="1105">
                    <a:moveTo>
                      <a:pt x="30" y="1"/>
                    </a:moveTo>
                    <a:lnTo>
                      <a:pt x="1" y="4133"/>
                    </a:lnTo>
                    <a:cubicBezTo>
                      <a:pt x="1" y="5201"/>
                      <a:pt x="369" y="6247"/>
                      <a:pt x="1076" y="7220"/>
                    </a:cubicBezTo>
                    <a:lnTo>
                      <a:pt x="1104" y="3088"/>
                    </a:lnTo>
                    <a:cubicBezTo>
                      <a:pt x="527" y="2294"/>
                      <a:pt x="174" y="1458"/>
                      <a:pt x="66" y="599"/>
                    </a:cubicBezTo>
                    <a:cubicBezTo>
                      <a:pt x="44" y="397"/>
                      <a:pt x="30" y="195"/>
                      <a:pt x="3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61"/>
              <p:cNvSpPr/>
              <p:nvPr/>
            </p:nvSpPr>
            <p:spPr>
              <a:xfrm>
                <a:off x="4390750" y="609200"/>
                <a:ext cx="222175" cy="154900"/>
              </a:xfrm>
              <a:custGeom>
                <a:rect b="b" l="l" r="r" t="t"/>
                <a:pathLst>
                  <a:path extrusionOk="0" h="6196" w="8887">
                    <a:moveTo>
                      <a:pt x="1530" y="0"/>
                    </a:moveTo>
                    <a:cubicBezTo>
                      <a:pt x="1" y="2049"/>
                      <a:pt x="94" y="4277"/>
                      <a:pt x="1486" y="6196"/>
                    </a:cubicBezTo>
                    <a:lnTo>
                      <a:pt x="8886" y="4508"/>
                    </a:lnTo>
                    <a:cubicBezTo>
                      <a:pt x="8244" y="3686"/>
                      <a:pt x="8180" y="2726"/>
                      <a:pt x="8843" y="1839"/>
                    </a:cubicBezTo>
                    <a:lnTo>
                      <a:pt x="1530" y="0"/>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5" name="Google Shape;975;p61"/>
            <p:cNvGrpSpPr/>
            <p:nvPr/>
          </p:nvGrpSpPr>
          <p:grpSpPr>
            <a:xfrm>
              <a:off x="6012699" y="624883"/>
              <a:ext cx="258950" cy="209025"/>
              <a:chOff x="4427350" y="850800"/>
              <a:chExt cx="258950" cy="209025"/>
            </a:xfrm>
          </p:grpSpPr>
          <p:sp>
            <p:nvSpPr>
              <p:cNvPr id="976" name="Google Shape;976;p61"/>
              <p:cNvSpPr/>
              <p:nvPr/>
            </p:nvSpPr>
            <p:spPr>
              <a:xfrm>
                <a:off x="4427350" y="893175"/>
                <a:ext cx="179975" cy="166650"/>
              </a:xfrm>
              <a:custGeom>
                <a:rect b="b" l="l" r="r" t="t"/>
                <a:pathLst>
                  <a:path extrusionOk="0" h="6666" w="7199">
                    <a:moveTo>
                      <a:pt x="30" y="1"/>
                    </a:moveTo>
                    <a:lnTo>
                      <a:pt x="1" y="2453"/>
                    </a:lnTo>
                    <a:cubicBezTo>
                      <a:pt x="679" y="3398"/>
                      <a:pt x="1681" y="4271"/>
                      <a:pt x="2958" y="5006"/>
                    </a:cubicBezTo>
                    <a:lnTo>
                      <a:pt x="3181" y="5136"/>
                    </a:lnTo>
                    <a:lnTo>
                      <a:pt x="3261" y="5179"/>
                    </a:lnTo>
                    <a:lnTo>
                      <a:pt x="3412" y="5259"/>
                    </a:lnTo>
                    <a:lnTo>
                      <a:pt x="3506" y="5309"/>
                    </a:lnTo>
                    <a:lnTo>
                      <a:pt x="3650" y="5381"/>
                    </a:lnTo>
                    <a:lnTo>
                      <a:pt x="3751" y="5432"/>
                    </a:lnTo>
                    <a:lnTo>
                      <a:pt x="3888" y="5497"/>
                    </a:lnTo>
                    <a:lnTo>
                      <a:pt x="3996" y="5547"/>
                    </a:lnTo>
                    <a:lnTo>
                      <a:pt x="4133" y="5612"/>
                    </a:lnTo>
                    <a:lnTo>
                      <a:pt x="4249" y="5670"/>
                    </a:lnTo>
                    <a:lnTo>
                      <a:pt x="4386" y="5727"/>
                    </a:lnTo>
                    <a:lnTo>
                      <a:pt x="4509" y="5778"/>
                    </a:lnTo>
                    <a:lnTo>
                      <a:pt x="4646" y="5836"/>
                    </a:lnTo>
                    <a:lnTo>
                      <a:pt x="4768" y="5886"/>
                    </a:lnTo>
                    <a:lnTo>
                      <a:pt x="4912" y="5944"/>
                    </a:lnTo>
                    <a:lnTo>
                      <a:pt x="4920" y="5944"/>
                    </a:lnTo>
                    <a:lnTo>
                      <a:pt x="4948" y="5958"/>
                    </a:lnTo>
                    <a:cubicBezTo>
                      <a:pt x="5049" y="5994"/>
                      <a:pt x="5158" y="6038"/>
                      <a:pt x="5266" y="6074"/>
                    </a:cubicBezTo>
                    <a:lnTo>
                      <a:pt x="5360" y="6110"/>
                    </a:lnTo>
                    <a:cubicBezTo>
                      <a:pt x="5475" y="6153"/>
                      <a:pt x="5598" y="6203"/>
                      <a:pt x="5720" y="6240"/>
                    </a:cubicBezTo>
                    <a:lnTo>
                      <a:pt x="5735" y="6247"/>
                    </a:lnTo>
                    <a:cubicBezTo>
                      <a:pt x="5857" y="6283"/>
                      <a:pt x="5973" y="6319"/>
                      <a:pt x="6095" y="6362"/>
                    </a:cubicBezTo>
                    <a:lnTo>
                      <a:pt x="6189" y="6391"/>
                    </a:lnTo>
                    <a:cubicBezTo>
                      <a:pt x="6319" y="6427"/>
                      <a:pt x="6441" y="6463"/>
                      <a:pt x="6571" y="6499"/>
                    </a:cubicBezTo>
                    <a:cubicBezTo>
                      <a:pt x="6651" y="6528"/>
                      <a:pt x="6737" y="6550"/>
                      <a:pt x="6816" y="6571"/>
                    </a:cubicBezTo>
                    <a:lnTo>
                      <a:pt x="6867" y="6586"/>
                    </a:lnTo>
                    <a:cubicBezTo>
                      <a:pt x="6968" y="6615"/>
                      <a:pt x="7069" y="6636"/>
                      <a:pt x="7170" y="6665"/>
                    </a:cubicBezTo>
                    <a:lnTo>
                      <a:pt x="7199" y="4213"/>
                    </a:lnTo>
                    <a:lnTo>
                      <a:pt x="6910" y="4133"/>
                    </a:lnTo>
                    <a:lnTo>
                      <a:pt x="6853" y="4119"/>
                    </a:lnTo>
                    <a:lnTo>
                      <a:pt x="6607" y="4054"/>
                    </a:lnTo>
                    <a:cubicBezTo>
                      <a:pt x="6485" y="4018"/>
                      <a:pt x="6355" y="3975"/>
                      <a:pt x="6225" y="3939"/>
                    </a:cubicBezTo>
                    <a:lnTo>
                      <a:pt x="6131" y="3910"/>
                    </a:lnTo>
                    <a:cubicBezTo>
                      <a:pt x="6009" y="3874"/>
                      <a:pt x="5893" y="3831"/>
                      <a:pt x="5771" y="3795"/>
                    </a:cubicBezTo>
                    <a:lnTo>
                      <a:pt x="5756" y="3787"/>
                    </a:lnTo>
                    <a:cubicBezTo>
                      <a:pt x="5634" y="3744"/>
                      <a:pt x="5511" y="3701"/>
                      <a:pt x="5396" y="3657"/>
                    </a:cubicBezTo>
                    <a:lnTo>
                      <a:pt x="5302" y="3629"/>
                    </a:lnTo>
                    <a:cubicBezTo>
                      <a:pt x="5194" y="3585"/>
                      <a:pt x="5085" y="3549"/>
                      <a:pt x="4977" y="3506"/>
                    </a:cubicBezTo>
                    <a:lnTo>
                      <a:pt x="4941" y="3492"/>
                    </a:lnTo>
                    <a:lnTo>
                      <a:pt x="4804" y="3434"/>
                    </a:lnTo>
                    <a:lnTo>
                      <a:pt x="4682" y="3383"/>
                    </a:lnTo>
                    <a:lnTo>
                      <a:pt x="4545" y="3326"/>
                    </a:lnTo>
                    <a:lnTo>
                      <a:pt x="4422" y="3275"/>
                    </a:lnTo>
                    <a:lnTo>
                      <a:pt x="4285" y="3218"/>
                    </a:lnTo>
                    <a:lnTo>
                      <a:pt x="4170" y="3160"/>
                    </a:lnTo>
                    <a:lnTo>
                      <a:pt x="4032" y="3102"/>
                    </a:lnTo>
                    <a:lnTo>
                      <a:pt x="3924" y="3044"/>
                    </a:lnTo>
                    <a:lnTo>
                      <a:pt x="3787" y="2980"/>
                    </a:lnTo>
                    <a:lnTo>
                      <a:pt x="3679" y="2929"/>
                    </a:lnTo>
                    <a:cubicBezTo>
                      <a:pt x="3636" y="2907"/>
                      <a:pt x="3585" y="2879"/>
                      <a:pt x="3542" y="2857"/>
                    </a:cubicBezTo>
                    <a:lnTo>
                      <a:pt x="3448" y="2806"/>
                    </a:lnTo>
                    <a:cubicBezTo>
                      <a:pt x="3398" y="2778"/>
                      <a:pt x="3347" y="2749"/>
                      <a:pt x="3297" y="2727"/>
                    </a:cubicBezTo>
                    <a:lnTo>
                      <a:pt x="3217" y="2684"/>
                    </a:lnTo>
                    <a:lnTo>
                      <a:pt x="2994" y="2554"/>
                    </a:lnTo>
                    <a:cubicBezTo>
                      <a:pt x="1717" y="1818"/>
                      <a:pt x="715" y="946"/>
                      <a:pt x="3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1"/>
              <p:cNvSpPr/>
              <p:nvPr/>
            </p:nvSpPr>
            <p:spPr>
              <a:xfrm>
                <a:off x="4427900" y="850800"/>
                <a:ext cx="258400" cy="147700"/>
              </a:xfrm>
              <a:custGeom>
                <a:rect b="b" l="l" r="r" t="t"/>
                <a:pathLst>
                  <a:path extrusionOk="0" h="5908" w="10336">
                    <a:moveTo>
                      <a:pt x="7400" y="1"/>
                    </a:moveTo>
                    <a:lnTo>
                      <a:pt x="0" y="1696"/>
                    </a:lnTo>
                    <a:cubicBezTo>
                      <a:pt x="686" y="2641"/>
                      <a:pt x="1688" y="3513"/>
                      <a:pt x="2957" y="4249"/>
                    </a:cubicBezTo>
                    <a:cubicBezTo>
                      <a:pt x="4140" y="4934"/>
                      <a:pt x="5561" y="5497"/>
                      <a:pt x="7184" y="5908"/>
                    </a:cubicBezTo>
                    <a:lnTo>
                      <a:pt x="10336" y="1681"/>
                    </a:lnTo>
                    <a:cubicBezTo>
                      <a:pt x="9715" y="1530"/>
                      <a:pt x="9124" y="1299"/>
                      <a:pt x="8569" y="989"/>
                    </a:cubicBezTo>
                    <a:cubicBezTo>
                      <a:pt x="8122" y="737"/>
                      <a:pt x="7725" y="405"/>
                      <a:pt x="7400"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1"/>
              <p:cNvSpPr/>
              <p:nvPr/>
            </p:nvSpPr>
            <p:spPr>
              <a:xfrm>
                <a:off x="4606775" y="892825"/>
                <a:ext cx="79525" cy="167000"/>
              </a:xfrm>
              <a:custGeom>
                <a:rect b="b" l="l" r="r" t="t"/>
                <a:pathLst>
                  <a:path extrusionOk="0" h="6680" w="3181">
                    <a:moveTo>
                      <a:pt x="3181" y="0"/>
                    </a:moveTo>
                    <a:lnTo>
                      <a:pt x="29" y="4227"/>
                    </a:lnTo>
                    <a:lnTo>
                      <a:pt x="0" y="6679"/>
                    </a:lnTo>
                    <a:lnTo>
                      <a:pt x="3181" y="2467"/>
                    </a:lnTo>
                    <a:lnTo>
                      <a:pt x="3181" y="0"/>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9" name="Google Shape;979;p61"/>
            <p:cNvGrpSpPr/>
            <p:nvPr/>
          </p:nvGrpSpPr>
          <p:grpSpPr>
            <a:xfrm>
              <a:off x="6192527" y="709277"/>
              <a:ext cx="269050" cy="141925"/>
              <a:chOff x="4703050" y="934300"/>
              <a:chExt cx="269050" cy="141925"/>
            </a:xfrm>
          </p:grpSpPr>
          <p:sp>
            <p:nvSpPr>
              <p:cNvPr id="980" name="Google Shape;980;p61"/>
              <p:cNvSpPr/>
              <p:nvPr/>
            </p:nvSpPr>
            <p:spPr>
              <a:xfrm>
                <a:off x="4704500" y="934300"/>
                <a:ext cx="267600" cy="122600"/>
              </a:xfrm>
              <a:custGeom>
                <a:rect b="b" l="l" r="r" t="t"/>
                <a:pathLst>
                  <a:path extrusionOk="0" h="4904" w="10704">
                    <a:moveTo>
                      <a:pt x="7761" y="0"/>
                    </a:moveTo>
                    <a:cubicBezTo>
                      <a:pt x="6993" y="194"/>
                      <a:pt x="6208" y="291"/>
                      <a:pt x="5423" y="291"/>
                    </a:cubicBezTo>
                    <a:cubicBezTo>
                      <a:pt x="4661" y="291"/>
                      <a:pt x="3899" y="199"/>
                      <a:pt x="3152" y="15"/>
                    </a:cubicBezTo>
                    <a:lnTo>
                      <a:pt x="0" y="4248"/>
                    </a:lnTo>
                    <a:cubicBezTo>
                      <a:pt x="1790" y="4685"/>
                      <a:pt x="3617" y="4903"/>
                      <a:pt x="5444" y="4903"/>
                    </a:cubicBezTo>
                    <a:cubicBezTo>
                      <a:pt x="7209" y="4903"/>
                      <a:pt x="8974" y="4699"/>
                      <a:pt x="10703" y="4292"/>
                    </a:cubicBezTo>
                    <a:lnTo>
                      <a:pt x="7761" y="0"/>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1"/>
              <p:cNvSpPr/>
              <p:nvPr/>
            </p:nvSpPr>
            <p:spPr>
              <a:xfrm>
                <a:off x="4703050" y="1040675"/>
                <a:ext cx="268875" cy="35550"/>
              </a:xfrm>
              <a:custGeom>
                <a:rect b="b" l="l" r="r" t="t"/>
                <a:pathLst>
                  <a:path extrusionOk="0" h="1422" w="10755">
                    <a:moveTo>
                      <a:pt x="29" y="1"/>
                    </a:moveTo>
                    <a:lnTo>
                      <a:pt x="1" y="772"/>
                    </a:lnTo>
                    <a:cubicBezTo>
                      <a:pt x="130" y="808"/>
                      <a:pt x="260" y="837"/>
                      <a:pt x="390" y="866"/>
                    </a:cubicBezTo>
                    <a:lnTo>
                      <a:pt x="513" y="895"/>
                    </a:lnTo>
                    <a:lnTo>
                      <a:pt x="787" y="953"/>
                    </a:lnTo>
                    <a:lnTo>
                      <a:pt x="859" y="967"/>
                    </a:lnTo>
                    <a:lnTo>
                      <a:pt x="938" y="981"/>
                    </a:lnTo>
                    <a:lnTo>
                      <a:pt x="1104" y="1017"/>
                    </a:lnTo>
                    <a:cubicBezTo>
                      <a:pt x="1162" y="1025"/>
                      <a:pt x="1219" y="1039"/>
                      <a:pt x="1277" y="1046"/>
                    </a:cubicBezTo>
                    <a:lnTo>
                      <a:pt x="1443" y="1075"/>
                    </a:lnTo>
                    <a:lnTo>
                      <a:pt x="1616" y="1111"/>
                    </a:lnTo>
                    <a:lnTo>
                      <a:pt x="1782" y="1133"/>
                    </a:lnTo>
                    <a:lnTo>
                      <a:pt x="1955" y="1162"/>
                    </a:lnTo>
                    <a:lnTo>
                      <a:pt x="2121" y="1191"/>
                    </a:lnTo>
                    <a:lnTo>
                      <a:pt x="2215" y="1205"/>
                    </a:lnTo>
                    <a:lnTo>
                      <a:pt x="2294" y="1212"/>
                    </a:lnTo>
                    <a:lnTo>
                      <a:pt x="2453" y="1234"/>
                    </a:lnTo>
                    <a:lnTo>
                      <a:pt x="2633" y="1256"/>
                    </a:lnTo>
                    <a:lnTo>
                      <a:pt x="2792" y="1277"/>
                    </a:lnTo>
                    <a:lnTo>
                      <a:pt x="2972" y="1299"/>
                    </a:lnTo>
                    <a:lnTo>
                      <a:pt x="3131" y="1313"/>
                    </a:lnTo>
                    <a:lnTo>
                      <a:pt x="3311" y="1328"/>
                    </a:lnTo>
                    <a:lnTo>
                      <a:pt x="3470" y="1342"/>
                    </a:lnTo>
                    <a:lnTo>
                      <a:pt x="3542" y="1349"/>
                    </a:lnTo>
                    <a:cubicBezTo>
                      <a:pt x="3578" y="1349"/>
                      <a:pt x="3614" y="1356"/>
                      <a:pt x="3650" y="1356"/>
                    </a:cubicBezTo>
                    <a:lnTo>
                      <a:pt x="3809" y="1371"/>
                    </a:lnTo>
                    <a:lnTo>
                      <a:pt x="3989" y="1385"/>
                    </a:lnTo>
                    <a:lnTo>
                      <a:pt x="4148" y="1393"/>
                    </a:lnTo>
                    <a:lnTo>
                      <a:pt x="4328" y="1400"/>
                    </a:lnTo>
                    <a:lnTo>
                      <a:pt x="4487" y="1407"/>
                    </a:lnTo>
                    <a:lnTo>
                      <a:pt x="4667" y="1414"/>
                    </a:lnTo>
                    <a:lnTo>
                      <a:pt x="4826" y="1421"/>
                    </a:lnTo>
                    <a:lnTo>
                      <a:pt x="6362" y="1421"/>
                    </a:lnTo>
                    <a:lnTo>
                      <a:pt x="6571" y="1407"/>
                    </a:lnTo>
                    <a:lnTo>
                      <a:pt x="6722" y="1400"/>
                    </a:lnTo>
                    <a:lnTo>
                      <a:pt x="6932" y="1393"/>
                    </a:lnTo>
                    <a:lnTo>
                      <a:pt x="7083" y="1378"/>
                    </a:lnTo>
                    <a:lnTo>
                      <a:pt x="7292" y="1364"/>
                    </a:lnTo>
                    <a:lnTo>
                      <a:pt x="7436" y="1349"/>
                    </a:lnTo>
                    <a:lnTo>
                      <a:pt x="7660" y="1335"/>
                    </a:lnTo>
                    <a:lnTo>
                      <a:pt x="7768" y="1320"/>
                    </a:lnTo>
                    <a:lnTo>
                      <a:pt x="7790" y="1320"/>
                    </a:lnTo>
                    <a:cubicBezTo>
                      <a:pt x="7927" y="1313"/>
                      <a:pt x="8057" y="1292"/>
                      <a:pt x="8187" y="1277"/>
                    </a:cubicBezTo>
                    <a:lnTo>
                      <a:pt x="8280" y="1270"/>
                    </a:lnTo>
                    <a:cubicBezTo>
                      <a:pt x="8381" y="1256"/>
                      <a:pt x="8490" y="1241"/>
                      <a:pt x="8590" y="1227"/>
                    </a:cubicBezTo>
                    <a:lnTo>
                      <a:pt x="8713" y="1212"/>
                    </a:lnTo>
                    <a:cubicBezTo>
                      <a:pt x="8821" y="1198"/>
                      <a:pt x="8922" y="1183"/>
                      <a:pt x="9023" y="1162"/>
                    </a:cubicBezTo>
                    <a:lnTo>
                      <a:pt x="9110" y="1155"/>
                    </a:lnTo>
                    <a:cubicBezTo>
                      <a:pt x="9240" y="1133"/>
                      <a:pt x="9369" y="1104"/>
                      <a:pt x="9499" y="1082"/>
                    </a:cubicBezTo>
                    <a:lnTo>
                      <a:pt x="9521" y="1082"/>
                    </a:lnTo>
                    <a:lnTo>
                      <a:pt x="9564" y="1075"/>
                    </a:lnTo>
                    <a:cubicBezTo>
                      <a:pt x="9752" y="1039"/>
                      <a:pt x="9939" y="1003"/>
                      <a:pt x="10120" y="967"/>
                    </a:cubicBezTo>
                    <a:lnTo>
                      <a:pt x="10156" y="960"/>
                    </a:lnTo>
                    <a:cubicBezTo>
                      <a:pt x="10350" y="917"/>
                      <a:pt x="10538" y="873"/>
                      <a:pt x="10725" y="830"/>
                    </a:cubicBezTo>
                    <a:lnTo>
                      <a:pt x="10754" y="51"/>
                    </a:lnTo>
                    <a:lnTo>
                      <a:pt x="10754" y="51"/>
                    </a:lnTo>
                    <a:cubicBezTo>
                      <a:pt x="10574" y="87"/>
                      <a:pt x="10379" y="123"/>
                      <a:pt x="10192" y="166"/>
                    </a:cubicBezTo>
                    <a:lnTo>
                      <a:pt x="10156" y="174"/>
                    </a:lnTo>
                    <a:cubicBezTo>
                      <a:pt x="9968" y="217"/>
                      <a:pt x="9781" y="253"/>
                      <a:pt x="9593" y="282"/>
                    </a:cubicBezTo>
                    <a:lnTo>
                      <a:pt x="9535" y="296"/>
                    </a:lnTo>
                    <a:cubicBezTo>
                      <a:pt x="9405" y="318"/>
                      <a:pt x="9276" y="340"/>
                      <a:pt x="9146" y="361"/>
                    </a:cubicBezTo>
                    <a:cubicBezTo>
                      <a:pt x="9117" y="368"/>
                      <a:pt x="9088" y="368"/>
                      <a:pt x="9059" y="376"/>
                    </a:cubicBezTo>
                    <a:lnTo>
                      <a:pt x="8749" y="419"/>
                    </a:lnTo>
                    <a:lnTo>
                      <a:pt x="8627" y="440"/>
                    </a:lnTo>
                    <a:lnTo>
                      <a:pt x="8309" y="477"/>
                    </a:lnTo>
                    <a:lnTo>
                      <a:pt x="8223" y="491"/>
                    </a:lnTo>
                    <a:cubicBezTo>
                      <a:pt x="8093" y="505"/>
                      <a:pt x="7956" y="520"/>
                      <a:pt x="7826" y="534"/>
                    </a:cubicBezTo>
                    <a:lnTo>
                      <a:pt x="7696" y="541"/>
                    </a:lnTo>
                    <a:lnTo>
                      <a:pt x="7473" y="563"/>
                    </a:lnTo>
                    <a:lnTo>
                      <a:pt x="7328" y="578"/>
                    </a:lnTo>
                    <a:lnTo>
                      <a:pt x="7112" y="592"/>
                    </a:lnTo>
                    <a:lnTo>
                      <a:pt x="6968" y="599"/>
                    </a:lnTo>
                    <a:lnTo>
                      <a:pt x="6751" y="614"/>
                    </a:lnTo>
                    <a:lnTo>
                      <a:pt x="6607" y="628"/>
                    </a:lnTo>
                    <a:lnTo>
                      <a:pt x="6391" y="635"/>
                    </a:lnTo>
                    <a:lnTo>
                      <a:pt x="6239" y="642"/>
                    </a:lnTo>
                    <a:lnTo>
                      <a:pt x="4696" y="642"/>
                    </a:lnTo>
                    <a:lnTo>
                      <a:pt x="4515" y="635"/>
                    </a:lnTo>
                    <a:lnTo>
                      <a:pt x="4357" y="628"/>
                    </a:lnTo>
                    <a:lnTo>
                      <a:pt x="4176" y="614"/>
                    </a:lnTo>
                    <a:lnTo>
                      <a:pt x="4018" y="606"/>
                    </a:lnTo>
                    <a:lnTo>
                      <a:pt x="3838" y="592"/>
                    </a:lnTo>
                    <a:lnTo>
                      <a:pt x="3679" y="585"/>
                    </a:lnTo>
                    <a:lnTo>
                      <a:pt x="3499" y="570"/>
                    </a:lnTo>
                    <a:lnTo>
                      <a:pt x="3340" y="556"/>
                    </a:lnTo>
                    <a:lnTo>
                      <a:pt x="3160" y="534"/>
                    </a:lnTo>
                    <a:lnTo>
                      <a:pt x="3001" y="520"/>
                    </a:lnTo>
                    <a:lnTo>
                      <a:pt x="2821" y="498"/>
                    </a:lnTo>
                    <a:lnTo>
                      <a:pt x="2662" y="484"/>
                    </a:lnTo>
                    <a:lnTo>
                      <a:pt x="2482" y="462"/>
                    </a:lnTo>
                    <a:lnTo>
                      <a:pt x="2323" y="440"/>
                    </a:lnTo>
                    <a:lnTo>
                      <a:pt x="2150" y="412"/>
                    </a:lnTo>
                    <a:lnTo>
                      <a:pt x="1977" y="390"/>
                    </a:lnTo>
                    <a:lnTo>
                      <a:pt x="1811" y="361"/>
                    </a:lnTo>
                    <a:lnTo>
                      <a:pt x="1638" y="332"/>
                    </a:lnTo>
                    <a:lnTo>
                      <a:pt x="1472" y="303"/>
                    </a:lnTo>
                    <a:lnTo>
                      <a:pt x="1299" y="275"/>
                    </a:lnTo>
                    <a:lnTo>
                      <a:pt x="1133" y="239"/>
                    </a:lnTo>
                    <a:lnTo>
                      <a:pt x="960" y="210"/>
                    </a:lnTo>
                    <a:lnTo>
                      <a:pt x="816" y="174"/>
                    </a:lnTo>
                    <a:lnTo>
                      <a:pt x="541" y="116"/>
                    </a:lnTo>
                    <a:lnTo>
                      <a:pt x="419" y="87"/>
                    </a:lnTo>
                    <a:cubicBezTo>
                      <a:pt x="289" y="58"/>
                      <a:pt x="159" y="29"/>
                      <a:pt x="29" y="1"/>
                    </a:cubicBez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82" name="Google Shape;982;p61"/>
          <p:cNvSpPr txBox="1"/>
          <p:nvPr/>
        </p:nvSpPr>
        <p:spPr>
          <a:xfrm>
            <a:off x="5161492" y="4762529"/>
            <a:ext cx="162189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0 = No stroke symptoms</a:t>
            </a:r>
            <a:endParaRPr b="0" i="0" sz="1400" u="none" cap="none" strike="noStrike">
              <a:solidFill>
                <a:srgbClr val="000000"/>
              </a:solidFill>
              <a:latin typeface="Arial"/>
              <a:ea typeface="Arial"/>
              <a:cs typeface="Arial"/>
              <a:sym typeface="Arial"/>
            </a:endParaRPr>
          </a:p>
        </p:txBody>
      </p:sp>
      <p:sp>
        <p:nvSpPr>
          <p:cNvPr id="983" name="Google Shape;983;p61"/>
          <p:cNvSpPr txBox="1"/>
          <p:nvPr/>
        </p:nvSpPr>
        <p:spPr>
          <a:xfrm>
            <a:off x="2433922" y="4686385"/>
            <a:ext cx="162189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1-4 = Minor stroke</a:t>
            </a:r>
            <a:endParaRPr b="0" i="0" sz="1400" u="none" cap="none" strike="noStrike">
              <a:solidFill>
                <a:srgbClr val="000000"/>
              </a:solidFill>
              <a:latin typeface="Arial"/>
              <a:ea typeface="Arial"/>
              <a:cs typeface="Arial"/>
              <a:sym typeface="Arial"/>
            </a:endParaRPr>
          </a:p>
        </p:txBody>
      </p:sp>
      <p:sp>
        <p:nvSpPr>
          <p:cNvPr id="984" name="Google Shape;984;p61"/>
          <p:cNvSpPr txBox="1"/>
          <p:nvPr/>
        </p:nvSpPr>
        <p:spPr>
          <a:xfrm>
            <a:off x="2032498" y="4160731"/>
            <a:ext cx="162189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5-15 = Moderate stroke</a:t>
            </a:r>
            <a:endParaRPr b="0" i="0" sz="1400" u="none" cap="none" strike="noStrike">
              <a:solidFill>
                <a:srgbClr val="000000"/>
              </a:solidFill>
              <a:latin typeface="Arial"/>
              <a:ea typeface="Arial"/>
              <a:cs typeface="Arial"/>
              <a:sym typeface="Arial"/>
            </a:endParaRPr>
          </a:p>
        </p:txBody>
      </p:sp>
      <p:sp>
        <p:nvSpPr>
          <p:cNvPr id="985" name="Google Shape;985;p61"/>
          <p:cNvSpPr txBox="1"/>
          <p:nvPr/>
        </p:nvSpPr>
        <p:spPr>
          <a:xfrm>
            <a:off x="1749051" y="3549421"/>
            <a:ext cx="212008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16-20 = Moderate-severe stroke</a:t>
            </a:r>
            <a:endParaRPr b="0" i="0" sz="1400" u="none" cap="none" strike="noStrike">
              <a:solidFill>
                <a:srgbClr val="000000"/>
              </a:solidFill>
              <a:latin typeface="Arial"/>
              <a:ea typeface="Arial"/>
              <a:cs typeface="Arial"/>
              <a:sym typeface="Arial"/>
            </a:endParaRPr>
          </a:p>
        </p:txBody>
      </p:sp>
      <p:sp>
        <p:nvSpPr>
          <p:cNvPr id="986" name="Google Shape;986;p61"/>
          <p:cNvSpPr txBox="1"/>
          <p:nvPr/>
        </p:nvSpPr>
        <p:spPr>
          <a:xfrm>
            <a:off x="3888257" y="3056413"/>
            <a:ext cx="212008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21-42 = Severe stroke</a:t>
            </a:r>
            <a:endParaRPr b="0" i="0" sz="1400" u="none" cap="none" strike="noStrike">
              <a:solidFill>
                <a:srgbClr val="000000"/>
              </a:solidFill>
              <a:latin typeface="Arial"/>
              <a:ea typeface="Arial"/>
              <a:cs typeface="Arial"/>
              <a:sym typeface="Arial"/>
            </a:endParaRPr>
          </a:p>
        </p:txBody>
      </p:sp>
      <p:sp>
        <p:nvSpPr>
          <p:cNvPr id="987" name="Google Shape;987;p61"/>
          <p:cNvSpPr txBox="1"/>
          <p:nvPr/>
        </p:nvSpPr>
        <p:spPr>
          <a:xfrm>
            <a:off x="6399573" y="3707148"/>
            <a:ext cx="203822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a:ea typeface="Raleway"/>
                <a:cs typeface="Raleway"/>
                <a:sym typeface="Raleway"/>
              </a:rPr>
              <a:t>Total score 0-42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63"/>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2019 AHA Guidelines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93" name="Google Shape;993;p63"/>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Powers et al. Stroke. Dec 2019. </a:t>
            </a:r>
            <a:endParaRPr b="0" i="0" sz="1400" u="none" cap="none" strike="noStrike">
              <a:solidFill>
                <a:srgbClr val="000000"/>
              </a:solidFill>
              <a:latin typeface="Raleway"/>
              <a:ea typeface="Raleway"/>
              <a:cs typeface="Raleway"/>
              <a:sym typeface="Raleway"/>
            </a:endParaRPr>
          </a:p>
        </p:txBody>
      </p:sp>
      <p:grpSp>
        <p:nvGrpSpPr>
          <p:cNvPr id="994" name="Google Shape;994;p63"/>
          <p:cNvGrpSpPr/>
          <p:nvPr/>
        </p:nvGrpSpPr>
        <p:grpSpPr>
          <a:xfrm>
            <a:off x="1238751" y="1010676"/>
            <a:ext cx="6666497" cy="3699647"/>
            <a:chOff x="-158826" y="124"/>
            <a:chExt cx="6666497" cy="3699647"/>
          </a:xfrm>
        </p:grpSpPr>
        <p:cxnSp>
          <p:nvCxnSpPr>
            <p:cNvPr id="995" name="Google Shape;995;p63"/>
            <p:cNvCxnSpPr/>
            <p:nvPr/>
          </p:nvCxnSpPr>
          <p:spPr>
            <a:xfrm>
              <a:off x="158826" y="3699771"/>
              <a:ext cx="6348845" cy="0"/>
            </a:xfrm>
            <a:prstGeom prst="straightConnector1">
              <a:avLst/>
            </a:prstGeom>
            <a:noFill/>
            <a:ln cap="flat" cmpd="sng" w="25400">
              <a:solidFill>
                <a:srgbClr val="A0AEAE"/>
              </a:solidFill>
              <a:prstDash val="solid"/>
              <a:round/>
              <a:headEnd len="sm" w="sm" type="none"/>
              <a:tailEnd len="sm" w="sm" type="none"/>
            </a:ln>
          </p:spPr>
        </p:cxnSp>
        <p:cxnSp>
          <p:nvCxnSpPr>
            <p:cNvPr id="996" name="Google Shape;996;p63"/>
            <p:cNvCxnSpPr/>
            <p:nvPr/>
          </p:nvCxnSpPr>
          <p:spPr>
            <a:xfrm>
              <a:off x="158826" y="2446665"/>
              <a:ext cx="6348845" cy="0"/>
            </a:xfrm>
            <a:prstGeom prst="straightConnector1">
              <a:avLst/>
            </a:prstGeom>
            <a:noFill/>
            <a:ln cap="flat" cmpd="sng" w="25400">
              <a:solidFill>
                <a:srgbClr val="A0AEAE"/>
              </a:solidFill>
              <a:prstDash val="solid"/>
              <a:round/>
              <a:headEnd len="sm" w="sm" type="none"/>
              <a:tailEnd len="sm" w="sm" type="none"/>
            </a:ln>
          </p:spPr>
        </p:cxnSp>
        <p:cxnSp>
          <p:nvCxnSpPr>
            <p:cNvPr id="997" name="Google Shape;997;p63"/>
            <p:cNvCxnSpPr/>
            <p:nvPr/>
          </p:nvCxnSpPr>
          <p:spPr>
            <a:xfrm>
              <a:off x="158826" y="1193559"/>
              <a:ext cx="6348845" cy="0"/>
            </a:xfrm>
            <a:prstGeom prst="straightConnector1">
              <a:avLst/>
            </a:prstGeom>
            <a:noFill/>
            <a:ln cap="flat" cmpd="sng" w="25400">
              <a:solidFill>
                <a:srgbClr val="A0AEAE"/>
              </a:solidFill>
              <a:prstDash val="solid"/>
              <a:round/>
              <a:headEnd len="sm" w="sm" type="none"/>
              <a:tailEnd len="sm" w="sm" type="none"/>
            </a:ln>
          </p:spPr>
        </p:cxnSp>
        <p:sp>
          <p:nvSpPr>
            <p:cNvPr id="998" name="Google Shape;998;p63"/>
            <p:cNvSpPr/>
            <p:nvPr/>
          </p:nvSpPr>
          <p:spPr>
            <a:xfrm>
              <a:off x="2266960" y="124"/>
              <a:ext cx="3783275"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3"/>
            <p:cNvSpPr txBox="1"/>
            <p:nvPr/>
          </p:nvSpPr>
          <p:spPr>
            <a:xfrm>
              <a:off x="2266960" y="124"/>
              <a:ext cx="3783275"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Antiplatelet agents are recommended over anticoagulation for non-cardioembolic stroke</a:t>
              </a:r>
              <a:endParaRPr b="0" i="0" sz="1400" u="none" cap="none" strike="noStrike">
                <a:solidFill>
                  <a:srgbClr val="000000"/>
                </a:solidFill>
                <a:latin typeface="Arial"/>
                <a:ea typeface="Arial"/>
                <a:cs typeface="Arial"/>
                <a:sym typeface="Arial"/>
              </a:endParaRPr>
            </a:p>
          </p:txBody>
        </p:sp>
        <p:sp>
          <p:nvSpPr>
            <p:cNvPr id="1000" name="Google Shape;1000;p63"/>
            <p:cNvSpPr/>
            <p:nvPr/>
          </p:nvSpPr>
          <p:spPr>
            <a:xfrm>
              <a:off x="-158826" y="124"/>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3"/>
            <p:cNvSpPr txBox="1"/>
            <p:nvPr/>
          </p:nvSpPr>
          <p:spPr>
            <a:xfrm>
              <a:off x="-100557" y="58393"/>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Which agents should we use to prevent recurrent stroke?</a:t>
              </a:r>
              <a:endParaRPr b="0" i="0" sz="1400" u="none" cap="none" strike="noStrike">
                <a:solidFill>
                  <a:srgbClr val="000000"/>
                </a:solidFill>
                <a:latin typeface="Arial"/>
                <a:ea typeface="Arial"/>
                <a:cs typeface="Arial"/>
                <a:sym typeface="Arial"/>
              </a:endParaRPr>
            </a:p>
          </p:txBody>
        </p:sp>
        <p:sp>
          <p:nvSpPr>
            <p:cNvPr id="1002" name="Google Shape;1002;p63"/>
            <p:cNvSpPr/>
            <p:nvPr/>
          </p:nvSpPr>
          <p:spPr>
            <a:xfrm>
              <a:off x="2265786" y="1253230"/>
              <a:ext cx="37856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63"/>
            <p:cNvSpPr txBox="1"/>
            <p:nvPr/>
          </p:nvSpPr>
          <p:spPr>
            <a:xfrm>
              <a:off x="2265786" y="1253230"/>
              <a:ext cx="37856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Choice should be individualized to patient specific factors</a:t>
              </a:r>
              <a:endParaRPr b="0" i="0" sz="1400" u="none" cap="none" strike="noStrike">
                <a:solidFill>
                  <a:srgbClr val="000000"/>
                </a:solidFill>
                <a:latin typeface="Arial"/>
                <a:ea typeface="Arial"/>
                <a:cs typeface="Arial"/>
                <a:sym typeface="Arial"/>
              </a:endParaRPr>
            </a:p>
          </p:txBody>
        </p:sp>
        <p:sp>
          <p:nvSpPr>
            <p:cNvPr id="1004" name="Google Shape;1004;p63"/>
            <p:cNvSpPr/>
            <p:nvPr/>
          </p:nvSpPr>
          <p:spPr>
            <a:xfrm>
              <a:off x="-158826" y="1253230"/>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3"/>
            <p:cNvSpPr txBox="1"/>
            <p:nvPr/>
          </p:nvSpPr>
          <p:spPr>
            <a:xfrm>
              <a:off x="-100557" y="1311499"/>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Which antiplatelet should we use for secondary prevention?</a:t>
              </a:r>
              <a:endParaRPr b="0" i="0" sz="1400" u="none" cap="none" strike="noStrike">
                <a:solidFill>
                  <a:srgbClr val="000000"/>
                </a:solidFill>
                <a:latin typeface="Arial"/>
                <a:ea typeface="Arial"/>
                <a:cs typeface="Arial"/>
                <a:sym typeface="Arial"/>
              </a:endParaRPr>
            </a:p>
          </p:txBody>
        </p:sp>
        <p:sp>
          <p:nvSpPr>
            <p:cNvPr id="1006" name="Google Shape;1006;p63"/>
            <p:cNvSpPr/>
            <p:nvPr/>
          </p:nvSpPr>
          <p:spPr>
            <a:xfrm>
              <a:off x="2265786" y="2506336"/>
              <a:ext cx="3785624" cy="11934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3"/>
            <p:cNvSpPr txBox="1"/>
            <p:nvPr/>
          </p:nvSpPr>
          <p:spPr>
            <a:xfrm>
              <a:off x="2265786" y="2506336"/>
              <a:ext cx="3785624" cy="1193434"/>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The benefit of increasing the dose of aspirin or switching to alternative antiplatelet agent is unclear</a:t>
              </a:r>
              <a:endParaRPr b="0" i="0" sz="1400" u="none" cap="none" strike="noStrike">
                <a:solidFill>
                  <a:srgbClr val="000000"/>
                </a:solidFill>
                <a:latin typeface="Arial"/>
                <a:ea typeface="Arial"/>
                <a:cs typeface="Arial"/>
                <a:sym typeface="Arial"/>
              </a:endParaRPr>
            </a:p>
          </p:txBody>
        </p:sp>
        <p:sp>
          <p:nvSpPr>
            <p:cNvPr id="1008" name="Google Shape;1008;p63"/>
            <p:cNvSpPr/>
            <p:nvPr/>
          </p:nvSpPr>
          <p:spPr>
            <a:xfrm>
              <a:off x="-158826" y="2506336"/>
              <a:ext cx="2286004" cy="1193434"/>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3"/>
            <p:cNvSpPr txBox="1"/>
            <p:nvPr/>
          </p:nvSpPr>
          <p:spPr>
            <a:xfrm>
              <a:off x="-100557" y="2564605"/>
              <a:ext cx="2169466" cy="113516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What if recurrent stroke occurs while on aspirin?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64"/>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New Recommendations</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15" name="Google Shape;1015;p64"/>
          <p:cNvGrpSpPr/>
          <p:nvPr/>
        </p:nvGrpSpPr>
        <p:grpSpPr>
          <a:xfrm>
            <a:off x="1238751" y="1289930"/>
            <a:ext cx="6666497" cy="2525541"/>
            <a:chOff x="-158826" y="587177"/>
            <a:chExt cx="6666497" cy="2525541"/>
          </a:xfrm>
        </p:grpSpPr>
        <p:cxnSp>
          <p:nvCxnSpPr>
            <p:cNvPr id="1016" name="Google Shape;1016;p64"/>
            <p:cNvCxnSpPr/>
            <p:nvPr/>
          </p:nvCxnSpPr>
          <p:spPr>
            <a:xfrm>
              <a:off x="158826" y="3112718"/>
              <a:ext cx="6348845" cy="0"/>
            </a:xfrm>
            <a:prstGeom prst="straightConnector1">
              <a:avLst/>
            </a:prstGeom>
            <a:noFill/>
            <a:ln cap="flat" cmpd="sng" w="25400">
              <a:solidFill>
                <a:srgbClr val="A0AEAE"/>
              </a:solidFill>
              <a:prstDash val="solid"/>
              <a:round/>
              <a:headEnd len="sm" w="sm" type="none"/>
              <a:tailEnd len="sm" w="sm" type="none"/>
            </a:ln>
          </p:spPr>
        </p:cxnSp>
        <p:cxnSp>
          <p:nvCxnSpPr>
            <p:cNvPr id="1017" name="Google Shape;1017;p64"/>
            <p:cNvCxnSpPr/>
            <p:nvPr/>
          </p:nvCxnSpPr>
          <p:spPr>
            <a:xfrm>
              <a:off x="158826" y="1819148"/>
              <a:ext cx="6348845" cy="0"/>
            </a:xfrm>
            <a:prstGeom prst="straightConnector1">
              <a:avLst/>
            </a:prstGeom>
            <a:noFill/>
            <a:ln cap="flat" cmpd="sng" w="25400">
              <a:solidFill>
                <a:srgbClr val="A0AEAE"/>
              </a:solidFill>
              <a:prstDash val="solid"/>
              <a:round/>
              <a:headEnd len="sm" w="sm" type="none"/>
              <a:tailEnd len="sm" w="sm" type="none"/>
            </a:ln>
          </p:spPr>
        </p:cxnSp>
        <p:sp>
          <p:nvSpPr>
            <p:cNvPr id="1018" name="Google Shape;1018;p64"/>
            <p:cNvSpPr/>
            <p:nvPr/>
          </p:nvSpPr>
          <p:spPr>
            <a:xfrm>
              <a:off x="2266960" y="587177"/>
              <a:ext cx="3783275" cy="12319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64"/>
            <p:cNvSpPr txBox="1"/>
            <p:nvPr/>
          </p:nvSpPr>
          <p:spPr>
            <a:xfrm>
              <a:off x="2266960" y="587177"/>
              <a:ext cx="3783275" cy="1231971"/>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Switching to warfarin is not indicated after a non-cardioembolic stroke</a:t>
              </a:r>
              <a:endParaRPr b="0" i="0" sz="1600" u="none" cap="none" strike="noStrike">
                <a:solidFill>
                  <a:srgbClr val="424242"/>
                </a:solidFill>
                <a:latin typeface="Raleway"/>
                <a:ea typeface="Raleway"/>
                <a:cs typeface="Raleway"/>
                <a:sym typeface="Raleway"/>
              </a:endParaRPr>
            </a:p>
          </p:txBody>
        </p:sp>
        <p:sp>
          <p:nvSpPr>
            <p:cNvPr id="1020" name="Google Shape;1020;p64"/>
            <p:cNvSpPr/>
            <p:nvPr/>
          </p:nvSpPr>
          <p:spPr>
            <a:xfrm>
              <a:off x="-158826" y="587177"/>
              <a:ext cx="2286004" cy="1231971"/>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64"/>
            <p:cNvSpPr txBox="1"/>
            <p:nvPr/>
          </p:nvSpPr>
          <p:spPr>
            <a:xfrm>
              <a:off x="-98675" y="647328"/>
              <a:ext cx="2165702" cy="11718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Should we switch to warfarin for secondary stroke prevention?</a:t>
              </a:r>
              <a:endParaRPr b="0" i="0" sz="1400" u="none" cap="none" strike="noStrike">
                <a:solidFill>
                  <a:srgbClr val="000000"/>
                </a:solidFill>
                <a:latin typeface="Arial"/>
                <a:ea typeface="Arial"/>
                <a:cs typeface="Arial"/>
                <a:sym typeface="Arial"/>
              </a:endParaRPr>
            </a:p>
          </p:txBody>
        </p:sp>
        <p:sp>
          <p:nvSpPr>
            <p:cNvPr id="1022" name="Google Shape;1022;p64"/>
            <p:cNvSpPr/>
            <p:nvPr/>
          </p:nvSpPr>
          <p:spPr>
            <a:xfrm>
              <a:off x="2265786" y="1880747"/>
              <a:ext cx="3785624" cy="123197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4"/>
            <p:cNvSpPr txBox="1"/>
            <p:nvPr/>
          </p:nvSpPr>
          <p:spPr>
            <a:xfrm>
              <a:off x="2265786" y="1880747"/>
              <a:ext cx="3785624" cy="1231971"/>
            </a:xfrm>
            <a:prstGeom prst="rect">
              <a:avLst/>
            </a:prstGeom>
            <a:noFill/>
            <a:ln>
              <a:noFill/>
            </a:ln>
          </p:spPr>
          <p:txBody>
            <a:bodyPr anchorCtr="0" anchor="b" bIns="30475" lIns="30475" spcFirstLastPara="1" rIns="30475" wrap="square" tIns="3047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Triple therapy (aspirin + clopidogrel + dipyridamole) is harmful and should not be administered</a:t>
              </a:r>
              <a:endParaRPr b="0" i="0" sz="1400" u="none" cap="none" strike="noStrike">
                <a:solidFill>
                  <a:srgbClr val="000000"/>
                </a:solidFill>
                <a:latin typeface="Arial"/>
                <a:ea typeface="Arial"/>
                <a:cs typeface="Arial"/>
                <a:sym typeface="Arial"/>
              </a:endParaRPr>
            </a:p>
          </p:txBody>
        </p:sp>
        <p:sp>
          <p:nvSpPr>
            <p:cNvPr id="1024" name="Google Shape;1024;p64"/>
            <p:cNvSpPr/>
            <p:nvPr/>
          </p:nvSpPr>
          <p:spPr>
            <a:xfrm>
              <a:off x="-158826" y="1880747"/>
              <a:ext cx="2286004" cy="1231971"/>
            </a:xfrm>
            <a:prstGeom prst="round2SameRect">
              <a:avLst>
                <a:gd fmla="val 16670" name="adj1"/>
                <a:gd fmla="val 0" name="adj2"/>
              </a:avLst>
            </a:prstGeom>
            <a:solidFill>
              <a:srgbClr val="CADBDB"/>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64"/>
            <p:cNvSpPr txBox="1"/>
            <p:nvPr/>
          </p:nvSpPr>
          <p:spPr>
            <a:xfrm>
              <a:off x="-98675" y="1940898"/>
              <a:ext cx="2165702" cy="11718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Should we use triple antiplatelet therapy for secondary stroke prevention?</a:t>
              </a:r>
              <a:endParaRPr b="0" i="0" sz="1600" u="none" cap="none" strike="noStrike">
                <a:solidFill>
                  <a:srgbClr val="424242"/>
                </a:solidFill>
                <a:latin typeface="Raleway"/>
                <a:ea typeface="Raleway"/>
                <a:cs typeface="Raleway"/>
                <a:sym typeface="Raleway"/>
              </a:endParaRPr>
            </a:p>
          </p:txBody>
        </p:sp>
      </p:grpSp>
      <p:sp>
        <p:nvSpPr>
          <p:cNvPr id="1026" name="Google Shape;1026;p64"/>
          <p:cNvSpPr txBox="1"/>
          <p:nvPr/>
        </p:nvSpPr>
        <p:spPr>
          <a:xfrm>
            <a:off x="2398567" y="4118405"/>
            <a:ext cx="534785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0000"/>
                </a:solidFill>
                <a:latin typeface="Raleway"/>
                <a:ea typeface="Raleway"/>
                <a:cs typeface="Raleway"/>
                <a:sym typeface="Raleway"/>
              </a:rPr>
              <a:t>What about dual antiplatelet therapy (DAPT)? </a:t>
            </a:r>
            <a:endParaRPr b="0" i="0" sz="1400" u="none" cap="none" strike="noStrike">
              <a:solidFill>
                <a:srgbClr val="000000"/>
              </a:solidFill>
              <a:latin typeface="Arial"/>
              <a:ea typeface="Arial"/>
              <a:cs typeface="Arial"/>
              <a:sym typeface="Arial"/>
            </a:endParaRPr>
          </a:p>
        </p:txBody>
      </p:sp>
      <p:sp>
        <p:nvSpPr>
          <p:cNvPr id="1027" name="Google Shape;1027;p64"/>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Powers et al. Stroke. Dec 2019.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65"/>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Stroke DAPT Literature</a:t>
            </a:r>
            <a:endParaRPr b="0" i="0" sz="3400" u="none" cap="none" strike="noStrike">
              <a:solidFill>
                <a:srgbClr val="000000"/>
              </a:solidFill>
              <a:latin typeface="Arial"/>
              <a:ea typeface="Arial"/>
              <a:cs typeface="Arial"/>
              <a:sym typeface="Arial"/>
            </a:endParaRPr>
          </a:p>
        </p:txBody>
      </p:sp>
      <p:grpSp>
        <p:nvGrpSpPr>
          <p:cNvPr id="1033" name="Google Shape;1033;p65"/>
          <p:cNvGrpSpPr/>
          <p:nvPr/>
        </p:nvGrpSpPr>
        <p:grpSpPr>
          <a:xfrm>
            <a:off x="1815451" y="878451"/>
            <a:ext cx="6096000" cy="4063999"/>
            <a:chOff x="0" y="0"/>
            <a:chExt cx="6096000" cy="4063999"/>
          </a:xfrm>
        </p:grpSpPr>
        <p:sp>
          <p:nvSpPr>
            <p:cNvPr id="1034" name="Google Shape;1034;p65"/>
            <p:cNvSpPr/>
            <p:nvPr/>
          </p:nvSpPr>
          <p:spPr>
            <a:xfrm>
              <a:off x="0" y="1219199"/>
              <a:ext cx="6096000" cy="1625600"/>
            </a:xfrm>
            <a:prstGeom prst="notchedRightArrow">
              <a:avLst>
                <a:gd fmla="val 50000" name="adj1"/>
                <a:gd fmla="val 50000" name="adj2"/>
              </a:avLst>
            </a:prstGeom>
            <a:solidFill>
              <a:srgbClr val="C4D6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65"/>
            <p:cNvSpPr/>
            <p:nvPr/>
          </p:nvSpPr>
          <p:spPr>
            <a:xfrm>
              <a:off x="2678" y="0"/>
              <a:ext cx="1768078" cy="162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65"/>
            <p:cNvSpPr txBox="1"/>
            <p:nvPr/>
          </p:nvSpPr>
          <p:spPr>
            <a:xfrm>
              <a:off x="2678" y="0"/>
              <a:ext cx="1768078" cy="1625600"/>
            </a:xfrm>
            <a:prstGeom prst="rect">
              <a:avLst/>
            </a:prstGeom>
            <a:noFill/>
            <a:ln>
              <a:noFill/>
            </a:ln>
          </p:spPr>
          <p:txBody>
            <a:bodyPr anchorCtr="0" anchor="b" bIns="184900" lIns="184900" spcFirstLastPara="1" rIns="184900" wrap="square" tIns="184900">
              <a:noAutofit/>
            </a:bodyPr>
            <a:lstStyle/>
            <a:p>
              <a:pPr indent="0" lvl="0" marL="0" marR="0" rtl="0" algn="ctr">
                <a:lnSpc>
                  <a:spcPct val="90000"/>
                </a:lnSpc>
                <a:spcBef>
                  <a:spcPts val="0"/>
                </a:spcBef>
                <a:spcAft>
                  <a:spcPts val="0"/>
                </a:spcAft>
                <a:buClr>
                  <a:srgbClr val="000000"/>
                </a:buClr>
                <a:buSzPts val="2600"/>
                <a:buFont typeface="Arial"/>
                <a:buNone/>
              </a:pPr>
              <a:r>
                <a:rPr b="0" i="0" lang="en-US" sz="2600" u="none" cap="none" strike="noStrike">
                  <a:solidFill>
                    <a:srgbClr val="000000"/>
                  </a:solidFill>
                  <a:latin typeface="Raleway"/>
                  <a:ea typeface="Raleway"/>
                  <a:cs typeface="Raleway"/>
                  <a:sym typeface="Raleway"/>
                </a:rPr>
                <a:t>CHANCE (2013)</a:t>
              </a:r>
              <a:endParaRPr b="0" i="0" sz="1400" u="none" cap="none" strike="noStrike">
                <a:solidFill>
                  <a:srgbClr val="000000"/>
                </a:solidFill>
                <a:latin typeface="Arial"/>
                <a:ea typeface="Arial"/>
                <a:cs typeface="Arial"/>
                <a:sym typeface="Arial"/>
              </a:endParaRPr>
            </a:p>
          </p:txBody>
        </p:sp>
        <p:sp>
          <p:nvSpPr>
            <p:cNvPr id="1037" name="Google Shape;1037;p65"/>
            <p:cNvSpPr/>
            <p:nvPr/>
          </p:nvSpPr>
          <p:spPr>
            <a:xfrm>
              <a:off x="683517" y="1828800"/>
              <a:ext cx="406400" cy="406400"/>
            </a:xfrm>
            <a:prstGeom prst="ellipse">
              <a:avLst/>
            </a:prstGeom>
            <a:solidFill>
              <a:srgbClr val="ECF2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5"/>
            <p:cNvSpPr/>
            <p:nvPr/>
          </p:nvSpPr>
          <p:spPr>
            <a:xfrm>
              <a:off x="1859160" y="2438399"/>
              <a:ext cx="1768078" cy="162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5"/>
            <p:cNvSpPr txBox="1"/>
            <p:nvPr/>
          </p:nvSpPr>
          <p:spPr>
            <a:xfrm>
              <a:off x="1859160" y="2438399"/>
              <a:ext cx="1768078" cy="1625600"/>
            </a:xfrm>
            <a:prstGeom prst="rect">
              <a:avLst/>
            </a:prstGeom>
            <a:noFill/>
            <a:ln>
              <a:noFill/>
            </a:ln>
          </p:spPr>
          <p:txBody>
            <a:bodyPr anchorCtr="0" anchor="t" bIns="184900" lIns="184900" spcFirstLastPara="1" rIns="184900" wrap="square" tIns="184900">
              <a:noAutofit/>
            </a:bodyPr>
            <a:lstStyle/>
            <a:p>
              <a:pPr indent="0" lvl="0" marL="0" marR="0" rtl="0" algn="ctr">
                <a:lnSpc>
                  <a:spcPct val="90000"/>
                </a:lnSpc>
                <a:spcBef>
                  <a:spcPts val="0"/>
                </a:spcBef>
                <a:spcAft>
                  <a:spcPts val="0"/>
                </a:spcAft>
                <a:buClr>
                  <a:srgbClr val="000000"/>
                </a:buClr>
                <a:buSzPts val="2600"/>
                <a:buFont typeface="Arial"/>
                <a:buNone/>
              </a:pPr>
              <a:r>
                <a:rPr b="0" i="0" lang="en-US" sz="2600" u="none" cap="none" strike="noStrike">
                  <a:solidFill>
                    <a:srgbClr val="000000"/>
                  </a:solidFill>
                  <a:latin typeface="Raleway"/>
                  <a:ea typeface="Raleway"/>
                  <a:cs typeface="Raleway"/>
                  <a:sym typeface="Raleway"/>
                </a:rPr>
                <a:t>POINT (2018)</a:t>
              </a:r>
              <a:endParaRPr b="0" i="0" sz="1400" u="none" cap="none" strike="noStrike">
                <a:solidFill>
                  <a:srgbClr val="000000"/>
                </a:solidFill>
                <a:latin typeface="Arial"/>
                <a:ea typeface="Arial"/>
                <a:cs typeface="Arial"/>
                <a:sym typeface="Arial"/>
              </a:endParaRPr>
            </a:p>
          </p:txBody>
        </p:sp>
        <p:sp>
          <p:nvSpPr>
            <p:cNvPr id="1040" name="Google Shape;1040;p65"/>
            <p:cNvSpPr/>
            <p:nvPr/>
          </p:nvSpPr>
          <p:spPr>
            <a:xfrm>
              <a:off x="2540000" y="1828800"/>
              <a:ext cx="406400" cy="406400"/>
            </a:xfrm>
            <a:prstGeom prst="ellipse">
              <a:avLst/>
            </a:prstGeom>
            <a:solidFill>
              <a:srgbClr val="ECF2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65"/>
            <p:cNvSpPr/>
            <p:nvPr/>
          </p:nvSpPr>
          <p:spPr>
            <a:xfrm>
              <a:off x="3715642" y="0"/>
              <a:ext cx="1768078" cy="1625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65"/>
            <p:cNvSpPr txBox="1"/>
            <p:nvPr/>
          </p:nvSpPr>
          <p:spPr>
            <a:xfrm>
              <a:off x="3715642" y="0"/>
              <a:ext cx="1768078" cy="1625600"/>
            </a:xfrm>
            <a:prstGeom prst="rect">
              <a:avLst/>
            </a:prstGeom>
            <a:noFill/>
            <a:ln>
              <a:noFill/>
            </a:ln>
          </p:spPr>
          <p:txBody>
            <a:bodyPr anchorCtr="0" anchor="b" bIns="184900" lIns="184900" spcFirstLastPara="1" rIns="184900" wrap="square" tIns="184900">
              <a:noAutofit/>
            </a:bodyPr>
            <a:lstStyle/>
            <a:p>
              <a:pPr indent="0" lvl="0" marL="0" marR="0" rtl="0" algn="ctr">
                <a:lnSpc>
                  <a:spcPct val="90000"/>
                </a:lnSpc>
                <a:spcBef>
                  <a:spcPts val="0"/>
                </a:spcBef>
                <a:spcAft>
                  <a:spcPts val="0"/>
                </a:spcAft>
                <a:buClr>
                  <a:srgbClr val="000000"/>
                </a:buClr>
                <a:buSzPts val="2600"/>
                <a:buFont typeface="Arial"/>
                <a:buNone/>
              </a:pPr>
              <a:r>
                <a:rPr b="0" i="0" lang="en-US" sz="2600" u="none" cap="none" strike="noStrike">
                  <a:solidFill>
                    <a:srgbClr val="000000"/>
                  </a:solidFill>
                  <a:latin typeface="Raleway"/>
                  <a:ea typeface="Raleway"/>
                  <a:cs typeface="Raleway"/>
                  <a:sym typeface="Raleway"/>
                </a:rPr>
                <a:t>THALES (2020)</a:t>
              </a:r>
              <a:endParaRPr b="0" i="0" sz="1400" u="none" cap="none" strike="noStrike">
                <a:solidFill>
                  <a:srgbClr val="000000"/>
                </a:solidFill>
                <a:latin typeface="Arial"/>
                <a:ea typeface="Arial"/>
                <a:cs typeface="Arial"/>
                <a:sym typeface="Arial"/>
              </a:endParaRPr>
            </a:p>
          </p:txBody>
        </p:sp>
        <p:sp>
          <p:nvSpPr>
            <p:cNvPr id="1043" name="Google Shape;1043;p65"/>
            <p:cNvSpPr/>
            <p:nvPr/>
          </p:nvSpPr>
          <p:spPr>
            <a:xfrm>
              <a:off x="4396482" y="1828800"/>
              <a:ext cx="406400" cy="406400"/>
            </a:xfrm>
            <a:prstGeom prst="ellipse">
              <a:avLst/>
            </a:prstGeom>
            <a:solidFill>
              <a:srgbClr val="ECF2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66"/>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Raleway"/>
                <a:ea typeface="Raleway"/>
                <a:cs typeface="Raleway"/>
                <a:sym typeface="Raleway"/>
              </a:rPr>
              <a:t>CHANCE (2013)</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49" name="Google Shape;1049;p66"/>
          <p:cNvGrpSpPr/>
          <p:nvPr/>
        </p:nvGrpSpPr>
        <p:grpSpPr>
          <a:xfrm>
            <a:off x="1341159" y="1220864"/>
            <a:ext cx="6766480" cy="3404330"/>
            <a:chOff x="281286" y="15519"/>
            <a:chExt cx="6766480" cy="3404330"/>
          </a:xfrm>
        </p:grpSpPr>
        <p:sp>
          <p:nvSpPr>
            <p:cNvPr id="1050" name="Google Shape;1050;p66"/>
            <p:cNvSpPr/>
            <p:nvPr/>
          </p:nvSpPr>
          <p:spPr>
            <a:xfrm rot="5400000">
              <a:off x="4261414" y="-1792307"/>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6"/>
            <p:cNvSpPr txBox="1"/>
            <p:nvPr/>
          </p:nvSpPr>
          <p:spPr>
            <a:xfrm>
              <a:off x="2357173" y="154995"/>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Randomized, double-blind, placebo-controlled trial </a:t>
              </a:r>
              <a:endParaRPr b="0" i="0" sz="1400" u="none" cap="none" strike="noStrike">
                <a:solidFill>
                  <a:srgbClr val="000000"/>
                </a:solidFill>
                <a:latin typeface="Arial"/>
                <a:ea typeface="Arial"/>
                <a:cs typeface="Arial"/>
                <a:sym typeface="Arial"/>
              </a:endParaRPr>
            </a:p>
          </p:txBody>
        </p:sp>
        <p:sp>
          <p:nvSpPr>
            <p:cNvPr id="1052" name="Google Shape;1052;p66"/>
            <p:cNvSpPr/>
            <p:nvPr/>
          </p:nvSpPr>
          <p:spPr>
            <a:xfrm>
              <a:off x="281567"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6"/>
            <p:cNvSpPr txBox="1"/>
            <p:nvPr/>
          </p:nvSpPr>
          <p:spPr>
            <a:xfrm>
              <a:off x="335393"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1054" name="Google Shape;1054;p66"/>
            <p:cNvSpPr/>
            <p:nvPr/>
          </p:nvSpPr>
          <p:spPr>
            <a:xfrm rot="5400000">
              <a:off x="4261203" y="-634536"/>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6"/>
            <p:cNvSpPr txBox="1"/>
            <p:nvPr/>
          </p:nvSpPr>
          <p:spPr>
            <a:xfrm>
              <a:off x="2356962" y="1312766"/>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5170 patients with minor ischemic stroke or high risk* TIA at 114 centers in China</a:t>
              </a:r>
              <a:endParaRPr b="0" i="0" sz="1400" u="none" cap="none" strike="noStrike">
                <a:solidFill>
                  <a:srgbClr val="000000"/>
                </a:solidFill>
                <a:latin typeface="Arial"/>
                <a:ea typeface="Arial"/>
                <a:cs typeface="Arial"/>
                <a:sym typeface="Arial"/>
              </a:endParaRPr>
            </a:p>
          </p:txBody>
        </p:sp>
        <p:sp>
          <p:nvSpPr>
            <p:cNvPr id="1056" name="Google Shape;1056;p66"/>
            <p:cNvSpPr/>
            <p:nvPr/>
          </p:nvSpPr>
          <p:spPr>
            <a:xfrm>
              <a:off x="281286"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6"/>
            <p:cNvSpPr txBox="1"/>
            <p:nvPr/>
          </p:nvSpPr>
          <p:spPr>
            <a:xfrm>
              <a:off x="335112"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1058" name="Google Shape;1058;p66"/>
            <p:cNvSpPr/>
            <p:nvPr/>
          </p:nvSpPr>
          <p:spPr>
            <a:xfrm rot="5400000">
              <a:off x="4261203" y="523233"/>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66"/>
            <p:cNvSpPr txBox="1"/>
            <p:nvPr/>
          </p:nvSpPr>
          <p:spPr>
            <a:xfrm>
              <a:off x="2356962" y="2470536"/>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Clopidogrel 75 mg x 90 days + aspirin 75 mg x 21 days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Aspirin 75 mg x 90 days + placebo</a:t>
              </a:r>
              <a:endParaRPr b="0" i="0" sz="1400" u="none" cap="none" strike="noStrike">
                <a:solidFill>
                  <a:srgbClr val="000000"/>
                </a:solidFill>
                <a:latin typeface="Arial"/>
                <a:ea typeface="Arial"/>
                <a:cs typeface="Arial"/>
                <a:sym typeface="Arial"/>
              </a:endParaRPr>
            </a:p>
          </p:txBody>
        </p:sp>
        <p:sp>
          <p:nvSpPr>
            <p:cNvPr id="1060" name="Google Shape;1060;p66"/>
            <p:cNvSpPr/>
            <p:nvPr/>
          </p:nvSpPr>
          <p:spPr>
            <a:xfrm>
              <a:off x="281286"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66"/>
            <p:cNvSpPr txBox="1"/>
            <p:nvPr/>
          </p:nvSpPr>
          <p:spPr>
            <a:xfrm>
              <a:off x="335112"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1062" name="Google Shape;1062;p66"/>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Wang et al. N Engl J Med. 2013. </a:t>
            </a:r>
            <a:endParaRPr b="0" i="0" sz="1400" u="none" cap="none" strike="noStrike">
              <a:solidFill>
                <a:srgbClr val="000000"/>
              </a:solidFill>
              <a:latin typeface="Raleway"/>
              <a:ea typeface="Raleway"/>
              <a:cs typeface="Raleway"/>
              <a:sym typeface="Raleway"/>
            </a:endParaRPr>
          </a:p>
        </p:txBody>
      </p:sp>
      <p:sp>
        <p:nvSpPr>
          <p:cNvPr id="1063" name="Google Shape;1063;p66"/>
          <p:cNvSpPr/>
          <p:nvPr/>
        </p:nvSpPr>
        <p:spPr>
          <a:xfrm>
            <a:off x="8095251" y="3791089"/>
            <a:ext cx="293675" cy="660771"/>
          </a:xfrm>
          <a:prstGeom prst="rightBrace">
            <a:avLst>
              <a:gd fmla="val 8333" name="adj1"/>
              <a:gd fmla="val 50000" name="adj2"/>
            </a:avLst>
          </a:prstGeom>
          <a:noFill/>
          <a:ln cap="flat" cmpd="sng" w="9525">
            <a:solidFill>
              <a:srgbClr val="C4D6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64" name="Google Shape;1064;p66"/>
          <p:cNvSpPr txBox="1"/>
          <p:nvPr/>
        </p:nvSpPr>
        <p:spPr>
          <a:xfrm>
            <a:off x="8388926" y="3925201"/>
            <a:ext cx="66163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Within 24 hrs</a:t>
            </a:r>
            <a:endParaRPr b="0" i="0" sz="1200" u="none" cap="none" strike="noStrike">
              <a:solidFill>
                <a:srgbClr val="000000"/>
              </a:solidFill>
              <a:latin typeface="Raleway"/>
              <a:ea typeface="Raleway"/>
              <a:cs typeface="Raleway"/>
              <a:sym typeface="Raleway"/>
            </a:endParaRPr>
          </a:p>
        </p:txBody>
      </p:sp>
      <p:sp>
        <p:nvSpPr>
          <p:cNvPr id="1065" name="Google Shape;1065;p66"/>
          <p:cNvSpPr txBox="1"/>
          <p:nvPr/>
        </p:nvSpPr>
        <p:spPr>
          <a:xfrm>
            <a:off x="596975" y="4765203"/>
            <a:ext cx="3844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TIA: transient ischemic attack</a:t>
            </a:r>
            <a:endParaRPr b="0" i="0" sz="9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*ABCD score ≥4</a:t>
            </a:r>
            <a:endParaRPr b="0" i="0" sz="900" u="none" cap="none" strike="noStrike">
              <a:solidFill>
                <a:srgbClr val="000000"/>
              </a:solidFill>
              <a:latin typeface="Raleway"/>
              <a:ea typeface="Raleway"/>
              <a:cs typeface="Raleway"/>
              <a:sym typeface="Ralewa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67"/>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CHANCE (2013)</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71" name="Google Shape;1071;p67"/>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Wang et al. N Engl J Med. 2013. </a:t>
            </a:r>
            <a:endParaRPr b="0" i="0" sz="1400" u="none" cap="none" strike="noStrike">
              <a:solidFill>
                <a:srgbClr val="000000"/>
              </a:solidFill>
              <a:latin typeface="Raleway"/>
              <a:ea typeface="Raleway"/>
              <a:cs typeface="Raleway"/>
              <a:sym typeface="Raleway"/>
            </a:endParaRPr>
          </a:p>
        </p:txBody>
      </p:sp>
      <p:graphicFrame>
        <p:nvGraphicFramePr>
          <p:cNvPr id="1072" name="Google Shape;1072;p67"/>
          <p:cNvGraphicFramePr/>
          <p:nvPr/>
        </p:nvGraphicFramePr>
        <p:xfrm>
          <a:off x="1054563" y="1609090"/>
          <a:ext cx="3000000" cy="3000000"/>
        </p:xfrm>
        <a:graphic>
          <a:graphicData uri="http://schemas.openxmlformats.org/drawingml/2006/table">
            <a:tbl>
              <a:tblPr bandRow="1" firstRow="1">
                <a:noFill/>
                <a:tableStyleId>{75E571F9-5353-4BD4-A28E-19D8759DBF84}</a:tableStyleId>
              </a:tblPr>
              <a:tblGrid>
                <a:gridCol w="1748700"/>
                <a:gridCol w="1768725"/>
                <a:gridCol w="1408300"/>
                <a:gridCol w="1535125"/>
                <a:gridCol w="808725"/>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Endpoint</a:t>
                      </a:r>
                      <a:endParaRPr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Clopidogrel + aspirin (n = 2584)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Aspirin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(n = 2586)</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Hazard ratio</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p value</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Incidence of Stroke at 90 days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212 (8.2%)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303 (11.7%)</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0.68 (0.57-0.81)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Raleway"/>
                          <a:ea typeface="Raleway"/>
                          <a:cs typeface="Raleway"/>
                          <a:sym typeface="Raleway"/>
                        </a:rPr>
                        <a:t>&lt;0.001</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Stroke, MI or death from CV causes</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216 (8.4%)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307 (11.9%)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0.69 (0.58-0.82)</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&lt;0.001</a:t>
                      </a:r>
                      <a:endParaRPr sz="1400" u="none" cap="none" strike="noStrike"/>
                    </a:p>
                  </a:txBody>
                  <a:tcPr marT="45725" marB="45725" marR="91450" marL="91450"/>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Ischemic Stroke</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204 (7.9%)</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295 (11.4%)</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0.67 (0.56-0.81)</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Raleway"/>
                          <a:ea typeface="Raleway"/>
                          <a:cs typeface="Raleway"/>
                          <a:sym typeface="Raleway"/>
                        </a:rPr>
                        <a:t>&lt;0.001</a:t>
                      </a:r>
                      <a:endParaRPr sz="1400" u="none" cap="none" strike="noStrike"/>
                    </a:p>
                  </a:txBody>
                  <a:tcPr marT="45725" marB="45725" marR="91450" marL="91450"/>
                </a:tc>
              </a:tr>
            </a:tbl>
          </a:graphicData>
        </a:graphic>
      </p:graphicFrame>
      <p:sp>
        <p:nvSpPr>
          <p:cNvPr id="1073" name="Google Shape;1073;p67"/>
          <p:cNvSpPr txBox="1"/>
          <p:nvPr/>
        </p:nvSpPr>
        <p:spPr>
          <a:xfrm>
            <a:off x="874353" y="3761785"/>
            <a:ext cx="79827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aleway"/>
                <a:ea typeface="Raleway"/>
                <a:cs typeface="Raleway"/>
                <a:sym typeface="Raleway"/>
              </a:rPr>
              <a:t>No difference in hemorrhagic stroke, MI, death from CV causes, death from any cause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2"/>
                </a:solidFill>
                <a:latin typeface="Raleway"/>
                <a:ea typeface="Raleway"/>
                <a:cs typeface="Raleway"/>
                <a:sym typeface="Raleway"/>
              </a:rPr>
              <a:t>No difference in incidence of mild, moderate or severe bleeding (0.2-1.2% in both groups)</a:t>
            </a:r>
            <a:endParaRPr b="0" i="0" sz="1400" u="none" cap="none" strike="noStrike">
              <a:solidFill>
                <a:srgbClr val="000000"/>
              </a:solidFill>
              <a:latin typeface="Arial"/>
              <a:ea typeface="Arial"/>
              <a:cs typeface="Arial"/>
              <a:sym typeface="Arial"/>
            </a:endParaRPr>
          </a:p>
        </p:txBody>
      </p:sp>
      <p:sp>
        <p:nvSpPr>
          <p:cNvPr id="1074" name="Google Shape;1074;p67"/>
          <p:cNvSpPr txBox="1"/>
          <p:nvPr/>
        </p:nvSpPr>
        <p:spPr>
          <a:xfrm>
            <a:off x="586947" y="4749339"/>
            <a:ext cx="384448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MI: myocardial infarction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CV: cardiovascular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pic>
        <p:nvPicPr>
          <p:cNvPr descr="The Pros and Cons of Consensus Leadership" id="1079" name="Google Shape;1079;p68"/>
          <p:cNvPicPr preferRelativeResize="0"/>
          <p:nvPr/>
        </p:nvPicPr>
        <p:blipFill rotWithShape="1">
          <a:blip r:embed="rId3">
            <a:alphaModFix/>
          </a:blip>
          <a:srcRect b="0" l="0" r="0" t="0"/>
          <a:stretch/>
        </p:blipFill>
        <p:spPr>
          <a:xfrm>
            <a:off x="6879371" y="-5"/>
            <a:ext cx="2264637" cy="1588423"/>
          </a:xfrm>
          <a:prstGeom prst="rect">
            <a:avLst/>
          </a:prstGeom>
          <a:noFill/>
          <a:ln>
            <a:noFill/>
          </a:ln>
        </p:spPr>
      </p:pic>
      <p:sp>
        <p:nvSpPr>
          <p:cNvPr id="1080" name="Google Shape;1080;p68"/>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CHANCE Critique</a:t>
            </a:r>
            <a:endParaRPr b="0" i="0" sz="1400" u="none" cap="none" strike="noStrike">
              <a:solidFill>
                <a:srgbClr val="000000"/>
              </a:solidFill>
              <a:latin typeface="Arial"/>
              <a:ea typeface="Arial"/>
              <a:cs typeface="Arial"/>
              <a:sym typeface="Arial"/>
            </a:endParaRPr>
          </a:p>
        </p:txBody>
      </p:sp>
      <p:sp>
        <p:nvSpPr>
          <p:cNvPr id="1081" name="Google Shape;1081;p68"/>
          <p:cNvSpPr txBox="1"/>
          <p:nvPr/>
        </p:nvSpPr>
        <p:spPr>
          <a:xfrm>
            <a:off x="874350" y="1463850"/>
            <a:ext cx="3697500" cy="2999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Strengths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Strong study design with large sample size</a:t>
            </a:r>
            <a:endParaRPr b="0" i="0" sz="1600" u="none" cap="none" strike="noStrike">
              <a:solidFill>
                <a:schemeClr val="dk1"/>
              </a:solidFill>
              <a:latin typeface="Raleway"/>
              <a:ea typeface="Raleway"/>
              <a:cs typeface="Raleway"/>
              <a:sym typeface="Raleway"/>
            </a:endParaRPr>
          </a:p>
          <a:p>
            <a:pPr indent="-304800" lvl="0" marL="457200" marR="0" rtl="0" algn="l">
              <a:lnSpc>
                <a:spcPct val="100000"/>
              </a:lnSpc>
              <a:spcBef>
                <a:spcPts val="100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Defined regimen with timing criteria provided</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Results were consistent across all major subgroups</a:t>
            </a:r>
            <a:endParaRPr b="0" i="0" sz="1600" u="none" cap="none" strike="noStrike">
              <a:solidFill>
                <a:srgbClr val="000000"/>
              </a:solidFill>
              <a:latin typeface="Raleway"/>
              <a:ea typeface="Raleway"/>
              <a:cs typeface="Raleway"/>
              <a:sym typeface="Raleway"/>
            </a:endParaRPr>
          </a:p>
        </p:txBody>
      </p:sp>
      <p:sp>
        <p:nvSpPr>
          <p:cNvPr id="1082" name="Google Shape;1082;p68"/>
          <p:cNvSpPr txBox="1"/>
          <p:nvPr/>
        </p:nvSpPr>
        <p:spPr>
          <a:xfrm>
            <a:off x="4874775" y="1463850"/>
            <a:ext cx="3694200" cy="29979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Limitations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Limited generalizability with only Chinese patients included</a:t>
            </a:r>
            <a:endParaRPr b="0" i="0" sz="1600" u="none" cap="none" strike="noStrike">
              <a:solidFill>
                <a:srgbClr val="000000"/>
              </a:solidFill>
              <a:latin typeface="Raleway"/>
              <a:ea typeface="Raleway"/>
              <a:cs typeface="Raleway"/>
              <a:sym typeface="Raleway"/>
            </a:endParaRPr>
          </a:p>
          <a:p>
            <a:pPr indent="-330200" lvl="1" marL="914400" marR="0" rtl="0" algn="l">
              <a:lnSpc>
                <a:spcPct val="100000"/>
              </a:lnSpc>
              <a:spcBef>
                <a:spcPts val="1000"/>
              </a:spcBef>
              <a:spcAft>
                <a:spcPts val="0"/>
              </a:spcAft>
              <a:buClr>
                <a:srgbClr val="000000"/>
              </a:buClr>
              <a:buSzPts val="1600"/>
              <a:buFont typeface="Raleway"/>
              <a:buChar char="○"/>
            </a:pPr>
            <a:r>
              <a:rPr b="0" i="0" lang="en-US" sz="1600" u="none" cap="none" strike="noStrike">
                <a:solidFill>
                  <a:srgbClr val="000000"/>
                </a:solidFill>
                <a:latin typeface="Raleway"/>
                <a:ea typeface="Raleway"/>
                <a:cs typeface="Raleway"/>
                <a:sym typeface="Raleway"/>
              </a:rPr>
              <a:t>CYP2C19 polymorphisms</a:t>
            </a:r>
            <a:endParaRPr b="0" i="0" sz="1600" u="none" cap="none" strike="noStrike">
              <a:solidFill>
                <a:srgbClr val="000000"/>
              </a:solidFill>
              <a:latin typeface="Raleway"/>
              <a:ea typeface="Raleway"/>
              <a:cs typeface="Raleway"/>
              <a:sym typeface="Raleway"/>
            </a:endParaRPr>
          </a:p>
          <a:p>
            <a:pPr indent="-330200" lvl="1" marL="914400" marR="0" rtl="0" algn="l">
              <a:lnSpc>
                <a:spcPct val="100000"/>
              </a:lnSpc>
              <a:spcBef>
                <a:spcPts val="1000"/>
              </a:spcBef>
              <a:spcAft>
                <a:spcPts val="0"/>
              </a:spcAft>
              <a:buClr>
                <a:srgbClr val="000000"/>
              </a:buClr>
              <a:buSzPts val="1600"/>
              <a:buFont typeface="Raleway"/>
              <a:buChar char="○"/>
            </a:pPr>
            <a:r>
              <a:rPr b="0" i="0" lang="en-US" sz="1600" u="none" cap="none" strike="noStrike">
                <a:solidFill>
                  <a:srgbClr val="000000"/>
                </a:solidFill>
                <a:latin typeface="Raleway"/>
                <a:ea typeface="Raleway"/>
                <a:cs typeface="Raleway"/>
                <a:sym typeface="Raleway"/>
              </a:rPr>
              <a:t>Higher death rate for stroke</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Long term outcomes unknown</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Unclear benefit for severe strokes</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 Brief History of Aspirin</a:t>
            </a:r>
            <a:endParaRPr b="0" i="0" sz="3400" u="none" cap="none" strike="noStrike">
              <a:solidFill>
                <a:srgbClr val="000000"/>
              </a:solidFill>
              <a:latin typeface="Arial"/>
              <a:ea typeface="Arial"/>
              <a:cs typeface="Arial"/>
              <a:sym typeface="Arial"/>
            </a:endParaRPr>
          </a:p>
        </p:txBody>
      </p:sp>
      <p:sp>
        <p:nvSpPr>
          <p:cNvPr id="202" name="Google Shape;202;p6"/>
          <p:cNvSpPr txBox="1"/>
          <p:nvPr/>
        </p:nvSpPr>
        <p:spPr>
          <a:xfrm>
            <a:off x="5206075" y="4885421"/>
            <a:ext cx="3844484"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Connelly D. J Pharm Pharmacol. Sep 2014.</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pic>
        <p:nvPicPr>
          <p:cNvPr descr="Hippocrates and willow bark? What you know about the history of aspirin is  probably wrong" id="203" name="Google Shape;203;p6"/>
          <p:cNvPicPr preferRelativeResize="0"/>
          <p:nvPr/>
        </p:nvPicPr>
        <p:blipFill rotWithShape="1">
          <a:blip r:embed="rId3">
            <a:alphaModFix/>
          </a:blip>
          <a:srcRect b="0" l="0" r="0" t="0"/>
          <a:stretch/>
        </p:blipFill>
        <p:spPr>
          <a:xfrm>
            <a:off x="716032" y="956964"/>
            <a:ext cx="1410117" cy="1972703"/>
          </a:xfrm>
          <a:prstGeom prst="rect">
            <a:avLst/>
          </a:prstGeom>
          <a:noFill/>
          <a:ln>
            <a:noFill/>
          </a:ln>
        </p:spPr>
      </p:pic>
      <p:pic>
        <p:nvPicPr>
          <p:cNvPr descr="https://pharmj.wpengine.com/wp-content/uploads/2021/01/bayer-aspirin-february-1917-first-aspirin-pills-1_660.jpg" id="204" name="Google Shape;204;p6"/>
          <p:cNvPicPr preferRelativeResize="0"/>
          <p:nvPr/>
        </p:nvPicPr>
        <p:blipFill rotWithShape="1">
          <a:blip r:embed="rId4">
            <a:alphaModFix/>
          </a:blip>
          <a:srcRect b="0" l="0" r="0" t="0"/>
          <a:stretch/>
        </p:blipFill>
        <p:spPr>
          <a:xfrm>
            <a:off x="591932" y="3071907"/>
            <a:ext cx="1840458" cy="2015918"/>
          </a:xfrm>
          <a:prstGeom prst="rect">
            <a:avLst/>
          </a:prstGeom>
          <a:noFill/>
          <a:ln>
            <a:noFill/>
          </a:ln>
        </p:spPr>
      </p:pic>
      <p:pic>
        <p:nvPicPr>
          <p:cNvPr descr="Validation: The importance of search formulas in Literature Monitoring" id="205" name="Google Shape;205;p6"/>
          <p:cNvPicPr preferRelativeResize="0"/>
          <p:nvPr/>
        </p:nvPicPr>
        <p:blipFill rotWithShape="1">
          <a:blip r:embed="rId5">
            <a:alphaModFix/>
          </a:blip>
          <a:srcRect b="0" l="0" r="0" t="0"/>
          <a:stretch/>
        </p:blipFill>
        <p:spPr>
          <a:xfrm>
            <a:off x="4859559" y="3309910"/>
            <a:ext cx="1791573" cy="1539914"/>
          </a:xfrm>
          <a:prstGeom prst="rect">
            <a:avLst/>
          </a:prstGeom>
          <a:noFill/>
          <a:ln>
            <a:noFill/>
          </a:ln>
        </p:spPr>
      </p:pic>
      <p:sp>
        <p:nvSpPr>
          <p:cNvPr id="206" name="Google Shape;206;p6"/>
          <p:cNvSpPr txBox="1"/>
          <p:nvPr/>
        </p:nvSpPr>
        <p:spPr>
          <a:xfrm>
            <a:off x="2126300" y="1596977"/>
            <a:ext cx="2250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Willow used as medicine in ancient civilizations since 1300 BC</a:t>
            </a:r>
            <a:endParaRPr b="0" i="0" sz="1400" u="none" cap="none" strike="noStrike">
              <a:solidFill>
                <a:srgbClr val="000000"/>
              </a:solidFill>
              <a:latin typeface="Arial"/>
              <a:ea typeface="Arial"/>
              <a:cs typeface="Arial"/>
              <a:sym typeface="Arial"/>
            </a:endParaRPr>
          </a:p>
        </p:txBody>
      </p:sp>
      <p:sp>
        <p:nvSpPr>
          <p:cNvPr id="207" name="Google Shape;207;p6"/>
          <p:cNvSpPr txBox="1"/>
          <p:nvPr/>
        </p:nvSpPr>
        <p:spPr>
          <a:xfrm>
            <a:off x="6651132" y="1514002"/>
            <a:ext cx="24915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1897 -  German chemist Felix Hoffman finds that adding acetyl group reduces irritant properties</a:t>
            </a:r>
            <a:endParaRPr b="0" i="0" sz="1400" u="none" cap="none" strike="noStrike">
              <a:solidFill>
                <a:srgbClr val="000000"/>
              </a:solidFill>
              <a:latin typeface="Arial"/>
              <a:ea typeface="Arial"/>
              <a:cs typeface="Arial"/>
              <a:sym typeface="Arial"/>
            </a:endParaRPr>
          </a:p>
        </p:txBody>
      </p:sp>
      <p:sp>
        <p:nvSpPr>
          <p:cNvPr id="208" name="Google Shape;208;p6"/>
          <p:cNvSpPr txBox="1"/>
          <p:nvPr/>
        </p:nvSpPr>
        <p:spPr>
          <a:xfrm>
            <a:off x="2368142" y="3592600"/>
            <a:ext cx="2491417"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1899 - Bayer patents process of adding acetyl group and names acetylsalicylic acid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sng" cap="none" strike="noStrike">
                <a:solidFill>
                  <a:srgbClr val="000000"/>
                </a:solidFill>
                <a:latin typeface="Raleway"/>
                <a:ea typeface="Raleway"/>
                <a:cs typeface="Raleway"/>
                <a:sym typeface="Raleway"/>
              </a:rPr>
              <a:t>A</a:t>
            </a:r>
            <a:r>
              <a:rPr b="0" i="0" lang="en-US" sz="1300" u="none" cap="none" strike="noStrike">
                <a:solidFill>
                  <a:srgbClr val="000000"/>
                </a:solidFill>
                <a:latin typeface="Raleway"/>
                <a:ea typeface="Raleway"/>
                <a:cs typeface="Raleway"/>
                <a:sym typeface="Raleway"/>
              </a:rPr>
              <a:t> </a:t>
            </a:r>
            <a:r>
              <a:rPr b="0" i="0" lang="en-US" sz="1300" u="sng" cap="none" strike="noStrike">
                <a:solidFill>
                  <a:srgbClr val="000000"/>
                </a:solidFill>
                <a:latin typeface="Raleway"/>
                <a:ea typeface="Raleway"/>
                <a:cs typeface="Raleway"/>
                <a:sym typeface="Raleway"/>
              </a:rPr>
              <a:t>SPIR</a:t>
            </a:r>
            <a:r>
              <a:rPr b="0" i="0" lang="en-US" sz="1300" u="none" cap="none" strike="noStrike">
                <a:solidFill>
                  <a:srgbClr val="000000"/>
                </a:solidFill>
                <a:latin typeface="Raleway"/>
                <a:ea typeface="Raleway"/>
                <a:cs typeface="Raleway"/>
                <a:sym typeface="Raleway"/>
              </a:rPr>
              <a:t> </a:t>
            </a:r>
            <a:r>
              <a:rPr b="0" i="0" lang="en-US" sz="1300" u="sng" cap="none" strike="noStrike">
                <a:solidFill>
                  <a:srgbClr val="000000"/>
                </a:solidFill>
                <a:latin typeface="Raleway"/>
                <a:ea typeface="Raleway"/>
                <a:cs typeface="Raleway"/>
                <a:sym typeface="Raleway"/>
              </a:rPr>
              <a:t>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
          <p:cNvSpPr txBox="1"/>
          <p:nvPr/>
        </p:nvSpPr>
        <p:spPr>
          <a:xfrm>
            <a:off x="6651075" y="3592601"/>
            <a:ext cx="2491500" cy="130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1974 – First randomized controlled trial of aspirin studied secondary prevention of heart attack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https://mail.google.com/mail/u/1?ui=2&amp;ik=0b1dca2317&amp;attid=0.1.1&amp;permmsgid=msg-f:1693129976085925533&amp;th=177f34be1f2ace9d&amp;view=fimg&amp;sz=s0-l75-ft&amp;attbid=ANGjdJ-3yPdKS0sHCDWnJQFs5ELySM6lxac3ggVTpvs60qg786cLrqbdwvr9teF0ZkvpEJhM3YhAnP_y1uZVqyvHlcnzP7ybsyqQgQfPhN3MzgPp_qtXIpVUgPk05oY&amp;disp=emb" id="210" name="Google Shape;210;p6"/>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p6"/>
          <p:cNvPicPr preferRelativeResize="0"/>
          <p:nvPr/>
        </p:nvPicPr>
        <p:blipFill rotWithShape="1">
          <a:blip r:embed="rId6">
            <a:alphaModFix/>
          </a:blip>
          <a:srcRect b="0" l="16453" r="13975" t="0"/>
          <a:stretch/>
        </p:blipFill>
        <p:spPr>
          <a:xfrm>
            <a:off x="4474297" y="878451"/>
            <a:ext cx="2079132" cy="2163906"/>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69"/>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CHANCE Takeaways</a:t>
            </a:r>
            <a:endParaRPr b="0" i="0" sz="3400" u="none" cap="none" strike="noStrike">
              <a:solidFill>
                <a:srgbClr val="000000"/>
              </a:solidFill>
              <a:latin typeface="Arial"/>
              <a:ea typeface="Arial"/>
              <a:cs typeface="Arial"/>
              <a:sym typeface="Arial"/>
            </a:endParaRPr>
          </a:p>
        </p:txBody>
      </p:sp>
      <p:grpSp>
        <p:nvGrpSpPr>
          <p:cNvPr id="1088" name="Google Shape;1088;p69"/>
          <p:cNvGrpSpPr/>
          <p:nvPr/>
        </p:nvGrpSpPr>
        <p:grpSpPr>
          <a:xfrm>
            <a:off x="-2941197" y="635412"/>
            <a:ext cx="11633739" cy="4547674"/>
            <a:chOff x="-3815550" y="-586011"/>
            <a:chExt cx="11633739" cy="4547674"/>
          </a:xfrm>
        </p:grpSpPr>
        <p:sp>
          <p:nvSpPr>
            <p:cNvPr id="1089" name="Google Shape;1089;p69"/>
            <p:cNvSpPr/>
            <p:nvPr/>
          </p:nvSpPr>
          <p:spPr>
            <a:xfrm>
              <a:off x="-3815550" y="-586011"/>
              <a:ext cx="4547674" cy="4547674"/>
            </a:xfrm>
            <a:prstGeom prst="blockArc">
              <a:avLst>
                <a:gd fmla="val 18900000" name="adj1"/>
                <a:gd fmla="val 2700000" name="adj2"/>
                <a:gd fmla="val 475" name="adj3"/>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69"/>
            <p:cNvSpPr/>
            <p:nvPr/>
          </p:nvSpPr>
          <p:spPr>
            <a:xfrm>
              <a:off x="470809" y="33756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69"/>
            <p:cNvSpPr txBox="1"/>
            <p:nvPr/>
          </p:nvSpPr>
          <p:spPr>
            <a:xfrm>
              <a:off x="470809" y="337565"/>
              <a:ext cx="7347380" cy="675130"/>
            </a:xfrm>
            <a:prstGeom prst="rect">
              <a:avLst/>
            </a:prstGeom>
            <a:noFill/>
            <a:ln>
              <a:noFill/>
            </a:ln>
          </p:spPr>
          <p:txBody>
            <a:bodyPr anchorCtr="0" anchor="ctr" bIns="43175" lIns="5358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rgbClr val="424242"/>
                  </a:solidFill>
                  <a:latin typeface="Raleway"/>
                  <a:ea typeface="Raleway"/>
                  <a:cs typeface="Raleway"/>
                  <a:sym typeface="Raleway"/>
                </a:rPr>
                <a:t>Clopidogrel + aspirin x 21 days reduced incidence of stroke with no significant increase in bleeding </a:t>
              </a:r>
              <a:r>
                <a:rPr b="0" i="1" lang="en-US" sz="1700" u="none" cap="none" strike="noStrike">
                  <a:solidFill>
                    <a:srgbClr val="424242"/>
                  </a:solidFill>
                  <a:latin typeface="Raleway"/>
                  <a:ea typeface="Raleway"/>
                  <a:cs typeface="Raleway"/>
                  <a:sym typeface="Raleway"/>
                </a:rPr>
                <a:t>in those with minor stroke/TIA</a:t>
              </a:r>
              <a:r>
                <a:rPr b="0" i="0" lang="en-US" sz="1700" u="none" cap="none" strike="noStrike">
                  <a:solidFill>
                    <a:srgbClr val="424242"/>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p:txBody>
        </p:sp>
        <p:sp>
          <p:nvSpPr>
            <p:cNvPr id="1092" name="Google Shape;1092;p69"/>
            <p:cNvSpPr/>
            <p:nvPr/>
          </p:nvSpPr>
          <p:spPr>
            <a:xfrm>
              <a:off x="48853" y="253173"/>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9"/>
            <p:cNvSpPr/>
            <p:nvPr/>
          </p:nvSpPr>
          <p:spPr>
            <a:xfrm>
              <a:off x="716219" y="1350260"/>
              <a:ext cx="710197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9"/>
            <p:cNvSpPr txBox="1"/>
            <p:nvPr/>
          </p:nvSpPr>
          <p:spPr>
            <a:xfrm>
              <a:off x="716219" y="1350260"/>
              <a:ext cx="7101970" cy="675130"/>
            </a:xfrm>
            <a:prstGeom prst="rect">
              <a:avLst/>
            </a:prstGeom>
            <a:noFill/>
            <a:ln>
              <a:noFill/>
            </a:ln>
          </p:spPr>
          <p:txBody>
            <a:bodyPr anchorCtr="0" anchor="ctr" bIns="43175" lIns="5358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rgbClr val="424242"/>
                  </a:solidFill>
                  <a:latin typeface="Raleway"/>
                  <a:ea typeface="Raleway"/>
                  <a:cs typeface="Raleway"/>
                  <a:sym typeface="Raleway"/>
                </a:rPr>
                <a:t>DAPT initiated within 24 hours of symptom onset for maximal benefit against recurrent ischemic stroke</a:t>
              </a:r>
              <a:r>
                <a:rPr b="0" i="0" lang="en-US" sz="1700" u="none" cap="none" strike="noStrike">
                  <a:solidFill>
                    <a:schemeClr val="lt1"/>
                  </a:solidFill>
                  <a:latin typeface="Raleway"/>
                  <a:ea typeface="Raleway"/>
                  <a:cs typeface="Raleway"/>
                  <a:sym typeface="Raleway"/>
                </a:rPr>
                <a:t>		</a:t>
              </a:r>
              <a:endParaRPr b="0" i="0" sz="1400" u="none" cap="none" strike="noStrike">
                <a:solidFill>
                  <a:srgbClr val="000000"/>
                </a:solidFill>
                <a:latin typeface="Arial"/>
                <a:ea typeface="Arial"/>
                <a:cs typeface="Arial"/>
                <a:sym typeface="Arial"/>
              </a:endParaRPr>
            </a:p>
          </p:txBody>
        </p:sp>
        <p:sp>
          <p:nvSpPr>
            <p:cNvPr id="1095" name="Google Shape;1095;p69"/>
            <p:cNvSpPr/>
            <p:nvPr/>
          </p:nvSpPr>
          <p:spPr>
            <a:xfrm>
              <a:off x="294262" y="1265869"/>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9"/>
            <p:cNvSpPr/>
            <p:nvPr/>
          </p:nvSpPr>
          <p:spPr>
            <a:xfrm>
              <a:off x="470809" y="236295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9"/>
            <p:cNvSpPr txBox="1"/>
            <p:nvPr/>
          </p:nvSpPr>
          <p:spPr>
            <a:xfrm>
              <a:off x="470809" y="2362955"/>
              <a:ext cx="7347380" cy="675130"/>
            </a:xfrm>
            <a:prstGeom prst="rect">
              <a:avLst/>
            </a:prstGeom>
            <a:noFill/>
            <a:ln>
              <a:noFill/>
            </a:ln>
          </p:spPr>
          <p:txBody>
            <a:bodyPr anchorCtr="0" anchor="ctr" bIns="43175" lIns="535875"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rgbClr val="424242"/>
                  </a:solidFill>
                  <a:latin typeface="Raleway"/>
                  <a:ea typeface="Raleway"/>
                  <a:cs typeface="Raleway"/>
                  <a:sym typeface="Raleway"/>
                </a:rPr>
                <a:t>Limited generalizability and long term outcomes unknown </a:t>
              </a:r>
              <a:endParaRPr b="0" i="0" sz="1400" u="none" cap="none" strike="noStrike">
                <a:solidFill>
                  <a:srgbClr val="000000"/>
                </a:solidFill>
                <a:latin typeface="Arial"/>
                <a:ea typeface="Arial"/>
                <a:cs typeface="Arial"/>
                <a:sym typeface="Arial"/>
              </a:endParaRPr>
            </a:p>
          </p:txBody>
        </p:sp>
        <p:sp>
          <p:nvSpPr>
            <p:cNvPr id="1098" name="Google Shape;1098;p69"/>
            <p:cNvSpPr/>
            <p:nvPr/>
          </p:nvSpPr>
          <p:spPr>
            <a:xfrm>
              <a:off x="48853" y="2278564"/>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70"/>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Raleway"/>
                <a:ea typeface="Raleway"/>
                <a:cs typeface="Raleway"/>
                <a:sym typeface="Raleway"/>
              </a:rPr>
              <a:t>POINT (2018)</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04" name="Google Shape;1104;p70"/>
          <p:cNvGrpSpPr/>
          <p:nvPr/>
        </p:nvGrpSpPr>
        <p:grpSpPr>
          <a:xfrm>
            <a:off x="1341159" y="1220864"/>
            <a:ext cx="6810266" cy="3404330"/>
            <a:chOff x="281286" y="15519"/>
            <a:chExt cx="6810266" cy="3404330"/>
          </a:xfrm>
        </p:grpSpPr>
        <p:sp>
          <p:nvSpPr>
            <p:cNvPr id="1105" name="Google Shape;1105;p70"/>
            <p:cNvSpPr/>
            <p:nvPr/>
          </p:nvSpPr>
          <p:spPr>
            <a:xfrm rot="5400000">
              <a:off x="4261414" y="-1792307"/>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70"/>
            <p:cNvSpPr txBox="1"/>
            <p:nvPr/>
          </p:nvSpPr>
          <p:spPr>
            <a:xfrm>
              <a:off x="2357173" y="154995"/>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Randomized, double-blind, placebo-controlled trial</a:t>
              </a:r>
              <a:endParaRPr b="0" i="0" sz="1400" u="none" cap="none" strike="noStrike">
                <a:solidFill>
                  <a:srgbClr val="000000"/>
                </a:solidFill>
                <a:latin typeface="Arial"/>
                <a:ea typeface="Arial"/>
                <a:cs typeface="Arial"/>
                <a:sym typeface="Arial"/>
              </a:endParaRPr>
            </a:p>
          </p:txBody>
        </p:sp>
        <p:sp>
          <p:nvSpPr>
            <p:cNvPr id="1107" name="Google Shape;1107;p70"/>
            <p:cNvSpPr/>
            <p:nvPr/>
          </p:nvSpPr>
          <p:spPr>
            <a:xfrm>
              <a:off x="281567"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70"/>
            <p:cNvSpPr txBox="1"/>
            <p:nvPr/>
          </p:nvSpPr>
          <p:spPr>
            <a:xfrm>
              <a:off x="335393"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1109" name="Google Shape;1109;p70"/>
            <p:cNvSpPr/>
            <p:nvPr/>
          </p:nvSpPr>
          <p:spPr>
            <a:xfrm rot="5400000">
              <a:off x="4261203" y="-634536"/>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70"/>
            <p:cNvSpPr txBox="1"/>
            <p:nvPr/>
          </p:nvSpPr>
          <p:spPr>
            <a:xfrm>
              <a:off x="2356952" y="1312755"/>
              <a:ext cx="4734600" cy="795900"/>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4881 patients with minor stroke or high risk* TIA at 269 sites in 10 countries</a:t>
              </a:r>
              <a:endParaRPr b="0" i="0" sz="1400" u="none" cap="none" strike="noStrike">
                <a:solidFill>
                  <a:srgbClr val="000000"/>
                </a:solidFill>
                <a:latin typeface="Arial"/>
                <a:ea typeface="Arial"/>
                <a:cs typeface="Arial"/>
                <a:sym typeface="Arial"/>
              </a:endParaRPr>
            </a:p>
          </p:txBody>
        </p:sp>
        <p:sp>
          <p:nvSpPr>
            <p:cNvPr id="1111" name="Google Shape;1111;p70"/>
            <p:cNvSpPr/>
            <p:nvPr/>
          </p:nvSpPr>
          <p:spPr>
            <a:xfrm>
              <a:off x="281286"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70"/>
            <p:cNvSpPr txBox="1"/>
            <p:nvPr/>
          </p:nvSpPr>
          <p:spPr>
            <a:xfrm>
              <a:off x="335112"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1113" name="Google Shape;1113;p70"/>
            <p:cNvSpPr/>
            <p:nvPr/>
          </p:nvSpPr>
          <p:spPr>
            <a:xfrm rot="5400000">
              <a:off x="4261203" y="523233"/>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70"/>
            <p:cNvSpPr txBox="1"/>
            <p:nvPr/>
          </p:nvSpPr>
          <p:spPr>
            <a:xfrm>
              <a:off x="2356962" y="2470536"/>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Clopidogrel 75 mg + aspirin 50-325 mg       x 90 days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424242"/>
                  </a:solidFill>
                  <a:latin typeface="Raleway"/>
                  <a:ea typeface="Raleway"/>
                  <a:cs typeface="Raleway"/>
                  <a:sym typeface="Raleway"/>
                </a:rPr>
                <a:t>Aspirin 50-325 mg + placebo x 90 days</a:t>
              </a:r>
              <a:endParaRPr b="0" i="0" sz="1400" u="none" cap="none" strike="noStrike">
                <a:solidFill>
                  <a:srgbClr val="000000"/>
                </a:solidFill>
                <a:latin typeface="Arial"/>
                <a:ea typeface="Arial"/>
                <a:cs typeface="Arial"/>
                <a:sym typeface="Arial"/>
              </a:endParaRPr>
            </a:p>
          </p:txBody>
        </p:sp>
        <p:sp>
          <p:nvSpPr>
            <p:cNvPr id="1115" name="Google Shape;1115;p70"/>
            <p:cNvSpPr/>
            <p:nvPr/>
          </p:nvSpPr>
          <p:spPr>
            <a:xfrm>
              <a:off x="281286"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70"/>
            <p:cNvSpPr txBox="1"/>
            <p:nvPr/>
          </p:nvSpPr>
          <p:spPr>
            <a:xfrm>
              <a:off x="335112"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1117" name="Google Shape;1117;p70"/>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Johnston et al. N Engl J Med. 2018. </a:t>
            </a:r>
            <a:endParaRPr b="0" i="0" sz="1400" u="none" cap="none" strike="noStrike">
              <a:solidFill>
                <a:srgbClr val="000000"/>
              </a:solidFill>
              <a:latin typeface="Raleway"/>
              <a:ea typeface="Raleway"/>
              <a:cs typeface="Raleway"/>
              <a:sym typeface="Raleway"/>
            </a:endParaRPr>
          </a:p>
        </p:txBody>
      </p:sp>
      <p:sp>
        <p:nvSpPr>
          <p:cNvPr id="1118" name="Google Shape;1118;p70"/>
          <p:cNvSpPr/>
          <p:nvPr/>
        </p:nvSpPr>
        <p:spPr>
          <a:xfrm>
            <a:off x="8095251" y="3791089"/>
            <a:ext cx="293675" cy="660771"/>
          </a:xfrm>
          <a:prstGeom prst="rightBrace">
            <a:avLst>
              <a:gd fmla="val 8333" name="adj1"/>
              <a:gd fmla="val 50000" name="adj2"/>
            </a:avLst>
          </a:prstGeom>
          <a:noFill/>
          <a:ln cap="flat" cmpd="sng" w="9525">
            <a:solidFill>
              <a:srgbClr val="C4D6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19" name="Google Shape;1119;p70"/>
          <p:cNvSpPr txBox="1"/>
          <p:nvPr/>
        </p:nvSpPr>
        <p:spPr>
          <a:xfrm>
            <a:off x="8388926" y="3925201"/>
            <a:ext cx="66163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Within 12 hrs</a:t>
            </a:r>
            <a:endParaRPr b="0" i="0" sz="1200" u="none" cap="none" strike="noStrike">
              <a:solidFill>
                <a:srgbClr val="000000"/>
              </a:solidFill>
              <a:latin typeface="Raleway"/>
              <a:ea typeface="Raleway"/>
              <a:cs typeface="Raleway"/>
              <a:sym typeface="Raleway"/>
            </a:endParaRPr>
          </a:p>
        </p:txBody>
      </p:sp>
      <p:sp>
        <p:nvSpPr>
          <p:cNvPr id="1120" name="Google Shape;1120;p70"/>
          <p:cNvSpPr txBox="1"/>
          <p:nvPr/>
        </p:nvSpPr>
        <p:spPr>
          <a:xfrm>
            <a:off x="580020" y="4804946"/>
            <a:ext cx="384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*ABCD</a:t>
            </a:r>
            <a:r>
              <a:rPr b="0" baseline="30000" i="0" lang="en-US" sz="900" u="none" cap="none" strike="noStrike">
                <a:solidFill>
                  <a:srgbClr val="000000"/>
                </a:solidFill>
                <a:latin typeface="Raleway"/>
                <a:ea typeface="Raleway"/>
                <a:cs typeface="Raleway"/>
                <a:sym typeface="Raleway"/>
              </a:rPr>
              <a:t>2</a:t>
            </a:r>
            <a:r>
              <a:rPr b="0" i="0" lang="en-US" sz="900" u="none" cap="none" strike="noStrike">
                <a:solidFill>
                  <a:srgbClr val="000000"/>
                </a:solidFill>
                <a:latin typeface="Raleway"/>
                <a:ea typeface="Raleway"/>
                <a:cs typeface="Raleway"/>
                <a:sym typeface="Raleway"/>
              </a:rPr>
              <a:t> score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71"/>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endParaRPr b="0" i="0" sz="3400" u="none" cap="none" strike="noStrike">
              <a:solidFill>
                <a:srgbClr val="000000"/>
              </a:solidFill>
              <a:latin typeface="Arial"/>
              <a:ea typeface="Arial"/>
              <a:cs typeface="Arial"/>
              <a:sym typeface="Arial"/>
            </a:endParaRPr>
          </a:p>
        </p:txBody>
      </p:sp>
      <p:pic>
        <p:nvPicPr>
          <p:cNvPr id="1126" name="Google Shape;1126;p71"/>
          <p:cNvPicPr preferRelativeResize="0"/>
          <p:nvPr/>
        </p:nvPicPr>
        <p:blipFill rotWithShape="1">
          <a:blip r:embed="rId3">
            <a:alphaModFix/>
          </a:blip>
          <a:srcRect b="10650" l="0" r="0" t="0"/>
          <a:stretch/>
        </p:blipFill>
        <p:spPr>
          <a:xfrm>
            <a:off x="720825" y="1618975"/>
            <a:ext cx="4019875" cy="2560320"/>
          </a:xfrm>
          <a:prstGeom prst="rect">
            <a:avLst/>
          </a:prstGeom>
          <a:noFill/>
          <a:ln cap="flat" cmpd="sng" w="9525">
            <a:solidFill>
              <a:schemeClr val="dk1"/>
            </a:solidFill>
            <a:prstDash val="solid"/>
            <a:round/>
            <a:headEnd len="sm" w="sm" type="none"/>
            <a:tailEnd len="sm" w="sm" type="none"/>
          </a:ln>
        </p:spPr>
      </p:pic>
      <p:pic>
        <p:nvPicPr>
          <p:cNvPr id="1127" name="Google Shape;1127;p71"/>
          <p:cNvPicPr preferRelativeResize="0"/>
          <p:nvPr/>
        </p:nvPicPr>
        <p:blipFill rotWithShape="1">
          <a:blip r:embed="rId4">
            <a:alphaModFix/>
          </a:blip>
          <a:srcRect b="10570" l="0" r="0" t="0"/>
          <a:stretch/>
        </p:blipFill>
        <p:spPr>
          <a:xfrm>
            <a:off x="4931875" y="1618975"/>
            <a:ext cx="4019876" cy="2560320"/>
          </a:xfrm>
          <a:prstGeom prst="rect">
            <a:avLst/>
          </a:prstGeom>
          <a:noFill/>
          <a:ln cap="flat" cmpd="sng" w="9525">
            <a:solidFill>
              <a:schemeClr val="dk1"/>
            </a:solidFill>
            <a:prstDash val="solid"/>
            <a:round/>
            <a:headEnd len="sm" w="sm" type="none"/>
            <a:tailEnd len="sm" w="sm" type="none"/>
          </a:ln>
        </p:spPr>
      </p:pic>
      <p:sp>
        <p:nvSpPr>
          <p:cNvPr id="1128" name="Google Shape;1128;p71"/>
          <p:cNvSpPr txBox="1"/>
          <p:nvPr/>
        </p:nvSpPr>
        <p:spPr>
          <a:xfrm>
            <a:off x="720837" y="1017882"/>
            <a:ext cx="4019867" cy="461665"/>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Primary outcome: Incidence of stroke, MI or death from major ischemic events at 90 days</a:t>
            </a:r>
            <a:endParaRPr b="0" i="0" sz="1400" u="none" cap="none" strike="noStrike">
              <a:solidFill>
                <a:srgbClr val="000000"/>
              </a:solidFill>
              <a:latin typeface="Arial"/>
              <a:ea typeface="Arial"/>
              <a:cs typeface="Arial"/>
              <a:sym typeface="Arial"/>
            </a:endParaRPr>
          </a:p>
        </p:txBody>
      </p:sp>
      <p:sp>
        <p:nvSpPr>
          <p:cNvPr id="1129" name="Google Shape;1129;p71"/>
          <p:cNvSpPr txBox="1"/>
          <p:nvPr/>
        </p:nvSpPr>
        <p:spPr>
          <a:xfrm>
            <a:off x="4859124" y="1017881"/>
            <a:ext cx="416538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Major hemorrhage: intracranial, intraocular with vision loss, transfusion ≥ 2 units PRBC, death from hemorrhage</a:t>
            </a:r>
            <a:endParaRPr b="0" i="0" sz="1400" u="none" cap="none" strike="noStrike">
              <a:solidFill>
                <a:srgbClr val="000000"/>
              </a:solidFill>
              <a:latin typeface="Arial"/>
              <a:ea typeface="Arial"/>
              <a:cs typeface="Arial"/>
              <a:sym typeface="Arial"/>
            </a:endParaRPr>
          </a:p>
        </p:txBody>
      </p:sp>
      <p:sp>
        <p:nvSpPr>
          <p:cNvPr id="1130" name="Google Shape;1130;p71"/>
          <p:cNvSpPr txBox="1"/>
          <p:nvPr/>
        </p:nvSpPr>
        <p:spPr>
          <a:xfrm>
            <a:off x="1605328" y="4388161"/>
            <a:ext cx="6507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Raleway"/>
                <a:ea typeface="Raleway"/>
                <a:cs typeface="Raleway"/>
                <a:sym typeface="Raleway"/>
              </a:rPr>
              <a:t>Trial halted after 84% enrollment due to unequivocal benefit for ischemic events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Raleway"/>
                <a:ea typeface="Raleway"/>
                <a:cs typeface="Raleway"/>
                <a:sym typeface="Raleway"/>
              </a:rPr>
              <a:t>and higher risk of major hemorrhage</a:t>
            </a:r>
            <a:endParaRPr b="1" i="0" sz="1400" u="none" cap="none" strike="noStrike">
              <a:solidFill>
                <a:srgbClr val="000000"/>
              </a:solidFill>
              <a:latin typeface="Arial"/>
              <a:ea typeface="Arial"/>
              <a:cs typeface="Arial"/>
              <a:sym typeface="Arial"/>
            </a:endParaRPr>
          </a:p>
        </p:txBody>
      </p:sp>
      <p:sp>
        <p:nvSpPr>
          <p:cNvPr id="1131" name="Google Shape;1131;p71"/>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Johnston et al. N Engl J Med. 2018. </a:t>
            </a:r>
            <a:endParaRPr b="0" i="0" sz="1400" u="none" cap="none" strike="noStrike">
              <a:solidFill>
                <a:srgbClr val="000000"/>
              </a:solidFill>
              <a:latin typeface="Raleway"/>
              <a:ea typeface="Raleway"/>
              <a:cs typeface="Raleway"/>
              <a:sym typeface="Raleway"/>
            </a:endParaRPr>
          </a:p>
        </p:txBody>
      </p:sp>
      <p:sp>
        <p:nvSpPr>
          <p:cNvPr id="1132" name="Google Shape;1132;p71"/>
          <p:cNvSpPr txBox="1"/>
          <p:nvPr/>
        </p:nvSpPr>
        <p:spPr>
          <a:xfrm>
            <a:off x="580020" y="4804946"/>
            <a:ext cx="38444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PRBC: packed red blood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72"/>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POINT Takeaways</a:t>
            </a:r>
            <a:endParaRPr b="0" i="0" sz="3400" u="none" cap="none" strike="noStrike">
              <a:solidFill>
                <a:srgbClr val="000000"/>
              </a:solidFill>
              <a:latin typeface="Arial"/>
              <a:ea typeface="Arial"/>
              <a:cs typeface="Arial"/>
              <a:sym typeface="Arial"/>
            </a:endParaRPr>
          </a:p>
        </p:txBody>
      </p:sp>
      <p:grpSp>
        <p:nvGrpSpPr>
          <p:cNvPr id="1138" name="Google Shape;1138;p72"/>
          <p:cNvGrpSpPr/>
          <p:nvPr/>
        </p:nvGrpSpPr>
        <p:grpSpPr>
          <a:xfrm>
            <a:off x="-2941197" y="635412"/>
            <a:ext cx="11633739" cy="4547674"/>
            <a:chOff x="-3815550" y="-586011"/>
            <a:chExt cx="11633739" cy="4547674"/>
          </a:xfrm>
        </p:grpSpPr>
        <p:sp>
          <p:nvSpPr>
            <p:cNvPr id="1139" name="Google Shape;1139;p72"/>
            <p:cNvSpPr/>
            <p:nvPr/>
          </p:nvSpPr>
          <p:spPr>
            <a:xfrm>
              <a:off x="-3815550" y="-586011"/>
              <a:ext cx="4547674" cy="4547674"/>
            </a:xfrm>
            <a:prstGeom prst="blockArc">
              <a:avLst>
                <a:gd fmla="val 18900000" name="adj1"/>
                <a:gd fmla="val 2700000" name="adj2"/>
                <a:gd fmla="val 475" name="adj3"/>
              </a:avLst>
            </a:prstGeom>
            <a:noFill/>
            <a:ln cap="flat" cmpd="sng" w="25400">
              <a:solidFill>
                <a:srgbClr val="A0AE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72"/>
            <p:cNvSpPr/>
            <p:nvPr/>
          </p:nvSpPr>
          <p:spPr>
            <a:xfrm>
              <a:off x="470809" y="33756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72"/>
            <p:cNvSpPr txBox="1"/>
            <p:nvPr/>
          </p:nvSpPr>
          <p:spPr>
            <a:xfrm>
              <a:off x="470809" y="337565"/>
              <a:ext cx="7347380" cy="675130"/>
            </a:xfrm>
            <a:prstGeom prst="rect">
              <a:avLst/>
            </a:prstGeom>
            <a:noFill/>
            <a:ln>
              <a:noFill/>
            </a:ln>
          </p:spPr>
          <p:txBody>
            <a:bodyPr anchorCtr="0" anchor="ctr" bIns="40625" lIns="535875"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Clopidogrel + aspirin x 90 days reduced incidence of stroke with a significant increase in major bleeding in those with minor stroke/TIA	</a:t>
              </a:r>
              <a:endParaRPr b="0" i="0" sz="1400" u="none" cap="none" strike="noStrike">
                <a:solidFill>
                  <a:srgbClr val="000000"/>
                </a:solidFill>
                <a:latin typeface="Arial"/>
                <a:ea typeface="Arial"/>
                <a:cs typeface="Arial"/>
                <a:sym typeface="Arial"/>
              </a:endParaRPr>
            </a:p>
          </p:txBody>
        </p:sp>
        <p:sp>
          <p:nvSpPr>
            <p:cNvPr id="1142" name="Google Shape;1142;p72"/>
            <p:cNvSpPr/>
            <p:nvPr/>
          </p:nvSpPr>
          <p:spPr>
            <a:xfrm>
              <a:off x="48853" y="253173"/>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72"/>
            <p:cNvSpPr/>
            <p:nvPr/>
          </p:nvSpPr>
          <p:spPr>
            <a:xfrm>
              <a:off x="716219" y="1350260"/>
              <a:ext cx="710197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72"/>
            <p:cNvSpPr txBox="1"/>
            <p:nvPr/>
          </p:nvSpPr>
          <p:spPr>
            <a:xfrm>
              <a:off x="716219" y="1350260"/>
              <a:ext cx="7101970" cy="675130"/>
            </a:xfrm>
            <a:prstGeom prst="rect">
              <a:avLst/>
            </a:prstGeom>
            <a:noFill/>
            <a:ln>
              <a:noFill/>
            </a:ln>
          </p:spPr>
          <p:txBody>
            <a:bodyPr anchorCtr="0" anchor="ctr" bIns="40625" lIns="535875"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DAPT was started within 12 hours of index event </a:t>
              </a:r>
              <a:endParaRPr b="0" i="0" sz="1600" u="none" cap="none" strike="noStrike">
                <a:solidFill>
                  <a:schemeClr val="lt1"/>
                </a:solidFill>
                <a:latin typeface="Raleway"/>
                <a:ea typeface="Raleway"/>
                <a:cs typeface="Raleway"/>
                <a:sym typeface="Raleway"/>
              </a:endParaRPr>
            </a:p>
          </p:txBody>
        </p:sp>
        <p:sp>
          <p:nvSpPr>
            <p:cNvPr id="1145" name="Google Shape;1145;p72"/>
            <p:cNvSpPr/>
            <p:nvPr/>
          </p:nvSpPr>
          <p:spPr>
            <a:xfrm>
              <a:off x="294262" y="1265869"/>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72"/>
            <p:cNvSpPr/>
            <p:nvPr/>
          </p:nvSpPr>
          <p:spPr>
            <a:xfrm>
              <a:off x="470809" y="2362955"/>
              <a:ext cx="7347380" cy="675130"/>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72"/>
            <p:cNvSpPr txBox="1"/>
            <p:nvPr/>
          </p:nvSpPr>
          <p:spPr>
            <a:xfrm>
              <a:off x="470809" y="2362955"/>
              <a:ext cx="7347380" cy="675130"/>
            </a:xfrm>
            <a:prstGeom prst="rect">
              <a:avLst/>
            </a:prstGeom>
            <a:noFill/>
            <a:ln>
              <a:noFill/>
            </a:ln>
          </p:spPr>
          <p:txBody>
            <a:bodyPr anchorCtr="0" anchor="ctr" bIns="40625" lIns="535875" spcFirstLastPara="1" rIns="40625" wrap="square" tIns="40625">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424242"/>
                  </a:solidFill>
                  <a:latin typeface="Raleway"/>
                  <a:ea typeface="Raleway"/>
                  <a:cs typeface="Raleway"/>
                  <a:sym typeface="Raleway"/>
                </a:rPr>
                <a:t>Broadens the results of the CHANCE trial with improved generalizability but still excludes moderate and severe stroke populations</a:t>
              </a:r>
              <a:endParaRPr b="0" i="0" sz="1400" u="none" cap="none" strike="noStrike">
                <a:solidFill>
                  <a:srgbClr val="000000"/>
                </a:solidFill>
                <a:latin typeface="Arial"/>
                <a:ea typeface="Arial"/>
                <a:cs typeface="Arial"/>
                <a:sym typeface="Arial"/>
              </a:endParaRPr>
            </a:p>
          </p:txBody>
        </p:sp>
        <p:sp>
          <p:nvSpPr>
            <p:cNvPr id="1148" name="Google Shape;1148;p72"/>
            <p:cNvSpPr/>
            <p:nvPr/>
          </p:nvSpPr>
          <p:spPr>
            <a:xfrm>
              <a:off x="48853" y="2278564"/>
              <a:ext cx="843912" cy="843912"/>
            </a:xfrm>
            <a:prstGeom prst="ellipse">
              <a:avLst/>
            </a:prstGeom>
            <a:solidFill>
              <a:schemeClr val="lt1"/>
            </a:solidFill>
            <a:ln cap="flat" cmpd="sng" w="25400">
              <a:solidFill>
                <a:srgbClr val="CADB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73"/>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000000"/>
                </a:solidFill>
                <a:latin typeface="Raleway"/>
                <a:ea typeface="Raleway"/>
                <a:cs typeface="Raleway"/>
                <a:sym typeface="Raleway"/>
              </a:rPr>
              <a:t>THALES (2020)</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54" name="Google Shape;1154;p73"/>
          <p:cNvGrpSpPr/>
          <p:nvPr/>
        </p:nvGrpSpPr>
        <p:grpSpPr>
          <a:xfrm>
            <a:off x="1341159" y="1220864"/>
            <a:ext cx="6766480" cy="3404330"/>
            <a:chOff x="281286" y="15519"/>
            <a:chExt cx="6766480" cy="3404330"/>
          </a:xfrm>
        </p:grpSpPr>
        <p:sp>
          <p:nvSpPr>
            <p:cNvPr id="1155" name="Google Shape;1155;p73"/>
            <p:cNvSpPr/>
            <p:nvPr/>
          </p:nvSpPr>
          <p:spPr>
            <a:xfrm rot="5400000">
              <a:off x="4261414" y="-1792307"/>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73"/>
            <p:cNvSpPr txBox="1"/>
            <p:nvPr/>
          </p:nvSpPr>
          <p:spPr>
            <a:xfrm>
              <a:off x="2357173" y="154995"/>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Randomized, double-blind, placebo-controlled trial </a:t>
              </a:r>
              <a:endParaRPr b="0" i="0" sz="1400" u="none" cap="none" strike="noStrike">
                <a:solidFill>
                  <a:srgbClr val="000000"/>
                </a:solidFill>
                <a:latin typeface="Arial"/>
                <a:ea typeface="Arial"/>
                <a:cs typeface="Arial"/>
                <a:sym typeface="Arial"/>
              </a:endParaRPr>
            </a:p>
          </p:txBody>
        </p:sp>
        <p:sp>
          <p:nvSpPr>
            <p:cNvPr id="1157" name="Google Shape;1157;p73"/>
            <p:cNvSpPr/>
            <p:nvPr/>
          </p:nvSpPr>
          <p:spPr>
            <a:xfrm>
              <a:off x="281567" y="15519"/>
              <a:ext cx="2075886"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73"/>
            <p:cNvSpPr txBox="1"/>
            <p:nvPr/>
          </p:nvSpPr>
          <p:spPr>
            <a:xfrm>
              <a:off x="335393" y="69345"/>
              <a:ext cx="1968234"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Study Design</a:t>
              </a:r>
              <a:endParaRPr b="0" i="0" sz="1400" u="none" cap="none" strike="noStrike">
                <a:solidFill>
                  <a:srgbClr val="000000"/>
                </a:solidFill>
                <a:latin typeface="Arial"/>
                <a:ea typeface="Arial"/>
                <a:cs typeface="Arial"/>
                <a:sym typeface="Arial"/>
              </a:endParaRPr>
            </a:p>
          </p:txBody>
        </p:sp>
        <p:sp>
          <p:nvSpPr>
            <p:cNvPr id="1159" name="Google Shape;1159;p73"/>
            <p:cNvSpPr/>
            <p:nvPr/>
          </p:nvSpPr>
          <p:spPr>
            <a:xfrm rot="5400000">
              <a:off x="4261203" y="-634536"/>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73"/>
            <p:cNvSpPr txBox="1"/>
            <p:nvPr/>
          </p:nvSpPr>
          <p:spPr>
            <a:xfrm>
              <a:off x="2356962" y="1312766"/>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11016 patients with mild-moderate ischemic stroke or high risk* TIA at 414 centers in 28 countries</a:t>
              </a:r>
              <a:endParaRPr b="0" i="0" sz="1400" u="none" cap="none" strike="noStrike">
                <a:solidFill>
                  <a:srgbClr val="000000"/>
                </a:solidFill>
                <a:latin typeface="Arial"/>
                <a:ea typeface="Arial"/>
                <a:cs typeface="Arial"/>
                <a:sym typeface="Arial"/>
              </a:endParaRPr>
            </a:p>
          </p:txBody>
        </p:sp>
        <p:sp>
          <p:nvSpPr>
            <p:cNvPr id="1161" name="Google Shape;1161;p73"/>
            <p:cNvSpPr/>
            <p:nvPr/>
          </p:nvSpPr>
          <p:spPr>
            <a:xfrm>
              <a:off x="281286" y="1159440"/>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73"/>
            <p:cNvSpPr txBox="1"/>
            <p:nvPr/>
          </p:nvSpPr>
          <p:spPr>
            <a:xfrm>
              <a:off x="335112" y="1213266"/>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Population</a:t>
              </a:r>
              <a:endParaRPr b="0" i="0" sz="1400" u="none" cap="none" strike="noStrike">
                <a:solidFill>
                  <a:srgbClr val="000000"/>
                </a:solidFill>
                <a:latin typeface="Arial"/>
                <a:ea typeface="Arial"/>
                <a:cs typeface="Arial"/>
                <a:sym typeface="Arial"/>
              </a:endParaRPr>
            </a:p>
          </p:txBody>
        </p:sp>
        <p:sp>
          <p:nvSpPr>
            <p:cNvPr id="1163" name="Google Shape;1163;p73"/>
            <p:cNvSpPr/>
            <p:nvPr/>
          </p:nvSpPr>
          <p:spPr>
            <a:xfrm rot="5400000">
              <a:off x="4261203" y="523233"/>
              <a:ext cx="882110" cy="4690593"/>
            </a:xfrm>
            <a:prstGeom prst="round2SameRect">
              <a:avLst>
                <a:gd fmla="val 16667" name="adj1"/>
                <a:gd fmla="val 0" name="adj2"/>
              </a:avLst>
            </a:prstGeom>
            <a:solidFill>
              <a:srgbClr val="EBF1F1">
                <a:alpha val="89411"/>
              </a:srgbClr>
            </a:solidFill>
            <a:ln cap="flat" cmpd="sng" w="25400">
              <a:solidFill>
                <a:srgbClr val="EBF1F1">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73"/>
            <p:cNvSpPr txBox="1"/>
            <p:nvPr/>
          </p:nvSpPr>
          <p:spPr>
            <a:xfrm>
              <a:off x="2356962" y="2470536"/>
              <a:ext cx="4647532" cy="795988"/>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Ticagrelor + aspirin x 30 days</a:t>
              </a:r>
              <a:endParaRPr b="0" i="0" sz="1800" u="none" cap="none" strike="noStrike">
                <a:solidFill>
                  <a:srgbClr val="424242"/>
                </a:solidFill>
                <a:latin typeface="Raleway"/>
                <a:ea typeface="Raleway"/>
                <a:cs typeface="Raleway"/>
                <a:sym typeface="Raleway"/>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rgbClr val="424242"/>
                  </a:solidFill>
                  <a:latin typeface="Raleway"/>
                  <a:ea typeface="Raleway"/>
                  <a:cs typeface="Raleway"/>
                  <a:sym typeface="Raleway"/>
                </a:rPr>
                <a:t>Aspirin + placebo x 30 days</a:t>
              </a:r>
              <a:endParaRPr b="0" i="0" sz="1400" u="none" cap="none" strike="noStrike">
                <a:solidFill>
                  <a:srgbClr val="000000"/>
                </a:solidFill>
                <a:latin typeface="Arial"/>
                <a:ea typeface="Arial"/>
                <a:cs typeface="Arial"/>
                <a:sym typeface="Arial"/>
              </a:endParaRPr>
            </a:p>
          </p:txBody>
        </p:sp>
        <p:sp>
          <p:nvSpPr>
            <p:cNvPr id="1165" name="Google Shape;1165;p73"/>
            <p:cNvSpPr/>
            <p:nvPr/>
          </p:nvSpPr>
          <p:spPr>
            <a:xfrm>
              <a:off x="281286" y="2317211"/>
              <a:ext cx="2075675" cy="1102638"/>
            </a:xfrm>
            <a:prstGeom prst="roundRect">
              <a:avLst>
                <a:gd fmla="val 16667" name="adj"/>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73"/>
            <p:cNvSpPr txBox="1"/>
            <p:nvPr/>
          </p:nvSpPr>
          <p:spPr>
            <a:xfrm>
              <a:off x="335112" y="2371037"/>
              <a:ext cx="1968023" cy="99498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424242"/>
                  </a:solidFill>
                  <a:latin typeface="Raleway"/>
                  <a:ea typeface="Raleway"/>
                  <a:cs typeface="Raleway"/>
                  <a:sym typeface="Raleway"/>
                </a:rPr>
                <a:t>Intervention</a:t>
              </a:r>
              <a:endParaRPr b="0" i="0" sz="2800" u="none" cap="none" strike="noStrike">
                <a:solidFill>
                  <a:srgbClr val="424242"/>
                </a:solidFill>
                <a:latin typeface="Raleway"/>
                <a:ea typeface="Raleway"/>
                <a:cs typeface="Raleway"/>
                <a:sym typeface="Raleway"/>
              </a:endParaRPr>
            </a:p>
          </p:txBody>
        </p:sp>
      </p:grpSp>
      <p:sp>
        <p:nvSpPr>
          <p:cNvPr id="1167" name="Google Shape;1167;p73"/>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Johnston et al. N Engl J Med. 2020. </a:t>
            </a:r>
            <a:endParaRPr b="0" i="0" sz="1400" u="none" cap="none" strike="noStrike">
              <a:solidFill>
                <a:srgbClr val="000000"/>
              </a:solidFill>
              <a:latin typeface="Raleway"/>
              <a:ea typeface="Raleway"/>
              <a:cs typeface="Raleway"/>
              <a:sym typeface="Raleway"/>
            </a:endParaRPr>
          </a:p>
        </p:txBody>
      </p:sp>
      <p:sp>
        <p:nvSpPr>
          <p:cNvPr id="1168" name="Google Shape;1168;p73"/>
          <p:cNvSpPr/>
          <p:nvPr/>
        </p:nvSpPr>
        <p:spPr>
          <a:xfrm>
            <a:off x="8095251" y="3791089"/>
            <a:ext cx="293675" cy="660771"/>
          </a:xfrm>
          <a:prstGeom prst="rightBrace">
            <a:avLst>
              <a:gd fmla="val 8333" name="adj1"/>
              <a:gd fmla="val 50000" name="adj2"/>
            </a:avLst>
          </a:prstGeom>
          <a:noFill/>
          <a:ln cap="flat" cmpd="sng" w="9525">
            <a:solidFill>
              <a:srgbClr val="C4D6D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69" name="Google Shape;1169;p73"/>
          <p:cNvSpPr txBox="1"/>
          <p:nvPr/>
        </p:nvSpPr>
        <p:spPr>
          <a:xfrm>
            <a:off x="8388926" y="3925201"/>
            <a:ext cx="66163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Within 24 hrs</a:t>
            </a:r>
            <a:endParaRPr b="0" i="0" sz="1200" u="none" cap="none" strike="noStrike">
              <a:solidFill>
                <a:srgbClr val="000000"/>
              </a:solidFill>
              <a:latin typeface="Raleway"/>
              <a:ea typeface="Raleway"/>
              <a:cs typeface="Raleway"/>
              <a:sym typeface="Raleway"/>
            </a:endParaRPr>
          </a:p>
        </p:txBody>
      </p:sp>
      <p:sp>
        <p:nvSpPr>
          <p:cNvPr id="1170" name="Google Shape;1170;p73"/>
          <p:cNvSpPr txBox="1"/>
          <p:nvPr/>
        </p:nvSpPr>
        <p:spPr>
          <a:xfrm>
            <a:off x="580020" y="4804946"/>
            <a:ext cx="3844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Raleway"/>
                <a:ea typeface="Raleway"/>
                <a:cs typeface="Raleway"/>
                <a:sym typeface="Raleway"/>
              </a:rPr>
              <a:t>*ABCD</a:t>
            </a:r>
            <a:r>
              <a:rPr b="0" baseline="30000" i="0" lang="en-US" sz="900" u="none" cap="none" strike="noStrike">
                <a:solidFill>
                  <a:srgbClr val="000000"/>
                </a:solidFill>
                <a:latin typeface="Raleway"/>
                <a:ea typeface="Raleway"/>
                <a:cs typeface="Raleway"/>
                <a:sym typeface="Raleway"/>
              </a:rPr>
              <a:t>2</a:t>
            </a:r>
            <a:r>
              <a:rPr b="0" i="0" lang="en-US" sz="900" u="none" cap="none" strike="noStrike">
                <a:solidFill>
                  <a:srgbClr val="000000"/>
                </a:solidFill>
                <a:latin typeface="Raleway"/>
                <a:ea typeface="Raleway"/>
                <a:cs typeface="Raleway"/>
                <a:sym typeface="Raleway"/>
              </a:rPr>
              <a:t> score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 </a:t>
            </a:r>
            <a:endParaRPr b="0" i="0" sz="1400" u="none" cap="none" strike="noStrike">
              <a:solidFill>
                <a:srgbClr val="000000"/>
              </a:solidFill>
              <a:latin typeface="Raleway"/>
              <a:ea typeface="Raleway"/>
              <a:cs typeface="Raleway"/>
              <a:sym typeface="Raleway"/>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74"/>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Baseline Characteristics</a:t>
            </a:r>
            <a:endParaRPr b="0" i="0" sz="3200" u="none" cap="none" strike="noStrike">
              <a:solidFill>
                <a:srgbClr val="000000"/>
              </a:solidFill>
              <a:latin typeface="Arial"/>
              <a:ea typeface="Arial"/>
              <a:cs typeface="Arial"/>
              <a:sym typeface="Arial"/>
            </a:endParaRPr>
          </a:p>
        </p:txBody>
      </p:sp>
      <p:graphicFrame>
        <p:nvGraphicFramePr>
          <p:cNvPr id="1176" name="Google Shape;1176;p74"/>
          <p:cNvGraphicFramePr/>
          <p:nvPr/>
        </p:nvGraphicFramePr>
        <p:xfrm>
          <a:off x="1526225" y="1153012"/>
          <a:ext cx="3000000" cy="3000000"/>
        </p:xfrm>
        <a:graphic>
          <a:graphicData uri="http://schemas.openxmlformats.org/drawingml/2006/table">
            <a:tbl>
              <a:tblPr bandRow="1" firstRow="1">
                <a:noFill/>
                <a:tableStyleId>{EFE47F11-8554-4E41-97A3-4C12B7A7CBD9}</a:tableStyleId>
              </a:tblPr>
              <a:tblGrid>
                <a:gridCol w="2027550"/>
                <a:gridCol w="2032000"/>
                <a:gridCol w="2032000"/>
              </a:tblGrid>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Characteristic</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Ticagrelor-aspirin</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5523)</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Aspirin</a:t>
                      </a:r>
                      <a:endParaRPr sz="1200" u="none" cap="none" strike="noStrike">
                        <a:solidFill>
                          <a:srgbClr val="424242"/>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rgbClr val="424242"/>
                          </a:solidFill>
                          <a:latin typeface="Raleway"/>
                          <a:ea typeface="Raleway"/>
                          <a:cs typeface="Raleway"/>
                          <a:sym typeface="Raleway"/>
                        </a:rPr>
                        <a:t>(n = 5493)</a:t>
                      </a:r>
                      <a:endParaRPr sz="1200" u="none" cap="none" strike="noStrike">
                        <a:solidFill>
                          <a:srgbClr val="424242"/>
                        </a:solidFill>
                        <a:latin typeface="Raleway"/>
                        <a:ea typeface="Raleway"/>
                        <a:cs typeface="Raleway"/>
                        <a:sym typeface="Raleway"/>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Age, years</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65.2 </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65.1</a:t>
                      </a:r>
                      <a:endParaRPr sz="1200" u="none" cap="none" strike="noStrike">
                        <a:solidFill>
                          <a:srgbClr val="424242"/>
                        </a:solidFill>
                        <a:latin typeface="Raleway"/>
                        <a:ea typeface="Raleway"/>
                        <a:cs typeface="Raleway"/>
                        <a:sym typeface="Raleway"/>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Race</a:t>
                      </a:r>
                      <a:endParaRPr sz="1400" u="none" cap="none" strike="noStrike"/>
                    </a:p>
                    <a:p>
                      <a:pPr indent="0" lvl="2"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White</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Black</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Asian</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53.8%</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0.4%</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42.6%</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53.7%</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0.6%</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42.6%</a:t>
                      </a:r>
                      <a:endParaRPr sz="1200" u="none" cap="none" strike="noStrike">
                        <a:solidFill>
                          <a:srgbClr val="424242"/>
                        </a:solidFill>
                        <a:latin typeface="Raleway"/>
                        <a:ea typeface="Raleway"/>
                        <a:cs typeface="Raleway"/>
                        <a:sym typeface="Raleway"/>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Time from symptom onset to randomization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&lt; 12 hours</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32.8%</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32.3%</a:t>
                      </a:r>
                      <a:endParaRPr sz="1200" u="none" cap="none" strike="noStrike">
                        <a:solidFill>
                          <a:srgbClr val="424242"/>
                        </a:solidFill>
                        <a:latin typeface="Raleway"/>
                        <a:ea typeface="Raleway"/>
                        <a:cs typeface="Raleway"/>
                        <a:sym typeface="Raleway"/>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Event</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Stroke</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TIA</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91.1%</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8.9%</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90.2%</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9.8%</a:t>
                      </a:r>
                      <a:endParaRPr sz="1200" u="none" cap="none" strike="noStrike">
                        <a:solidFill>
                          <a:srgbClr val="424242"/>
                        </a:solidFill>
                        <a:latin typeface="Raleway"/>
                        <a:ea typeface="Raleway"/>
                        <a:cs typeface="Raleway"/>
                        <a:sym typeface="Raleway"/>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NIHSS score</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 3</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     &gt; 3</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60.8%</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30.3%</a:t>
                      </a:r>
                      <a:endParaRPr sz="1200" u="none" cap="none" strike="noStrike">
                        <a:solidFill>
                          <a:srgbClr val="424242"/>
                        </a:solidFill>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60.3%</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Raleway"/>
                          <a:ea typeface="Raleway"/>
                          <a:cs typeface="Raleway"/>
                          <a:sym typeface="Raleway"/>
                        </a:rPr>
                        <a:t>29.9%</a:t>
                      </a:r>
                      <a:endParaRPr sz="1200" u="none" cap="none" strike="noStrike">
                        <a:solidFill>
                          <a:srgbClr val="424242"/>
                        </a:solidFill>
                        <a:latin typeface="Raleway"/>
                        <a:ea typeface="Raleway"/>
                        <a:cs typeface="Raleway"/>
                        <a:sym typeface="Raleway"/>
                      </a:endParaRPr>
                    </a:p>
                  </a:txBody>
                  <a:tcPr marT="45725" marB="45725" marR="91450" marL="9145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75"/>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Results</a:t>
            </a:r>
            <a:endParaRPr b="0" i="0" sz="3400" u="none" cap="none" strike="noStrike">
              <a:solidFill>
                <a:srgbClr val="000000"/>
              </a:solidFill>
              <a:latin typeface="Arial"/>
              <a:ea typeface="Arial"/>
              <a:cs typeface="Arial"/>
              <a:sym typeface="Arial"/>
            </a:endParaRPr>
          </a:p>
        </p:txBody>
      </p:sp>
      <p:sp>
        <p:nvSpPr>
          <p:cNvPr id="1182" name="Google Shape;1182;p75"/>
          <p:cNvSpPr txBox="1"/>
          <p:nvPr/>
        </p:nvSpPr>
        <p:spPr>
          <a:xfrm>
            <a:off x="660769" y="1122078"/>
            <a:ext cx="4019867" cy="276999"/>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Raleway"/>
                <a:ea typeface="Raleway"/>
                <a:cs typeface="Raleway"/>
                <a:sym typeface="Raleway"/>
              </a:rPr>
              <a:t>Primary outcome: Stroke or death within 30 days</a:t>
            </a:r>
            <a:endParaRPr b="0" i="0" sz="1400" u="none" cap="none" strike="noStrike">
              <a:solidFill>
                <a:srgbClr val="000000"/>
              </a:solidFill>
              <a:latin typeface="Arial"/>
              <a:ea typeface="Arial"/>
              <a:cs typeface="Arial"/>
              <a:sym typeface="Arial"/>
            </a:endParaRPr>
          </a:p>
        </p:txBody>
      </p:sp>
      <p:sp>
        <p:nvSpPr>
          <p:cNvPr id="1183" name="Google Shape;1183;p75"/>
          <p:cNvSpPr txBox="1"/>
          <p:nvPr/>
        </p:nvSpPr>
        <p:spPr>
          <a:xfrm>
            <a:off x="4788110" y="1122077"/>
            <a:ext cx="416538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Time to first severe bleeding event</a:t>
            </a:r>
            <a:endParaRPr b="0" i="0" sz="1400" u="none" cap="none" strike="noStrike">
              <a:solidFill>
                <a:srgbClr val="000000"/>
              </a:solidFill>
              <a:latin typeface="Arial"/>
              <a:ea typeface="Arial"/>
              <a:cs typeface="Arial"/>
              <a:sym typeface="Arial"/>
            </a:endParaRPr>
          </a:p>
        </p:txBody>
      </p:sp>
      <p:sp>
        <p:nvSpPr>
          <p:cNvPr id="1184" name="Google Shape;1184;p75"/>
          <p:cNvSpPr txBox="1"/>
          <p:nvPr/>
        </p:nvSpPr>
        <p:spPr>
          <a:xfrm>
            <a:off x="1379072" y="4174341"/>
            <a:ext cx="68180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aleway"/>
                <a:ea typeface="Raleway"/>
                <a:cs typeface="Raleway"/>
                <a:sym typeface="Raleway"/>
              </a:rPr>
              <a:t>Conclusion: Decreased incidence of composite of stroke or death within 30 days, but increased risk of severe bleeding</a:t>
            </a:r>
            <a:endParaRPr b="1" i="0" sz="1400" u="none" cap="none" strike="noStrike">
              <a:solidFill>
                <a:srgbClr val="000000"/>
              </a:solidFill>
              <a:latin typeface="Arial"/>
              <a:ea typeface="Arial"/>
              <a:cs typeface="Arial"/>
              <a:sym typeface="Arial"/>
            </a:endParaRPr>
          </a:p>
        </p:txBody>
      </p:sp>
      <p:sp>
        <p:nvSpPr>
          <p:cNvPr id="1185" name="Google Shape;1185;p75"/>
          <p:cNvSpPr txBox="1"/>
          <p:nvPr/>
        </p:nvSpPr>
        <p:spPr>
          <a:xfrm>
            <a:off x="5206074" y="4849824"/>
            <a:ext cx="3844484" cy="20005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Raleway"/>
                <a:ea typeface="Raleway"/>
                <a:cs typeface="Raleway"/>
                <a:sym typeface="Raleway"/>
              </a:rPr>
              <a:t>Johnston et al. N Engl J Med. 2020. </a:t>
            </a:r>
            <a:endParaRPr b="0" i="0" sz="1400" u="none" cap="none" strike="noStrike">
              <a:solidFill>
                <a:srgbClr val="000000"/>
              </a:solidFill>
              <a:latin typeface="Raleway"/>
              <a:ea typeface="Raleway"/>
              <a:cs typeface="Raleway"/>
              <a:sym typeface="Raleway"/>
            </a:endParaRPr>
          </a:p>
        </p:txBody>
      </p:sp>
      <p:pic>
        <p:nvPicPr>
          <p:cNvPr id="1186" name="Google Shape;1186;p75"/>
          <p:cNvPicPr preferRelativeResize="0"/>
          <p:nvPr/>
        </p:nvPicPr>
        <p:blipFill rotWithShape="1">
          <a:blip r:embed="rId3">
            <a:alphaModFix/>
          </a:blip>
          <a:srcRect b="12372" l="0" r="0" t="0"/>
          <a:stretch/>
        </p:blipFill>
        <p:spPr>
          <a:xfrm>
            <a:off x="728275" y="1504451"/>
            <a:ext cx="4023375" cy="2560320"/>
          </a:xfrm>
          <a:prstGeom prst="rect">
            <a:avLst/>
          </a:prstGeom>
          <a:noFill/>
          <a:ln cap="flat" cmpd="sng" w="9525">
            <a:solidFill>
              <a:schemeClr val="dk1"/>
            </a:solidFill>
            <a:prstDash val="solid"/>
            <a:round/>
            <a:headEnd len="sm" w="sm" type="none"/>
            <a:tailEnd len="sm" w="sm" type="none"/>
          </a:ln>
        </p:spPr>
      </p:pic>
      <p:pic>
        <p:nvPicPr>
          <p:cNvPr id="1187" name="Google Shape;1187;p75"/>
          <p:cNvPicPr preferRelativeResize="0"/>
          <p:nvPr/>
        </p:nvPicPr>
        <p:blipFill rotWithShape="1">
          <a:blip r:embed="rId4">
            <a:alphaModFix/>
          </a:blip>
          <a:srcRect b="12502" l="0" r="0" t="0"/>
          <a:stretch/>
        </p:blipFill>
        <p:spPr>
          <a:xfrm>
            <a:off x="4859125" y="1500749"/>
            <a:ext cx="4023350" cy="256032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pic>
        <p:nvPicPr>
          <p:cNvPr descr="The Pros and Cons of Consensus Leadership" id="1192" name="Google Shape;1192;gc59938e43d_0_494"/>
          <p:cNvPicPr preferRelativeResize="0"/>
          <p:nvPr/>
        </p:nvPicPr>
        <p:blipFill rotWithShape="1">
          <a:blip r:embed="rId3">
            <a:alphaModFix/>
          </a:blip>
          <a:srcRect b="0" l="0" r="0" t="0"/>
          <a:stretch/>
        </p:blipFill>
        <p:spPr>
          <a:xfrm>
            <a:off x="6879371" y="-5"/>
            <a:ext cx="2264637" cy="1588423"/>
          </a:xfrm>
          <a:prstGeom prst="rect">
            <a:avLst/>
          </a:prstGeom>
          <a:noFill/>
          <a:ln>
            <a:noFill/>
          </a:ln>
        </p:spPr>
      </p:pic>
      <p:sp>
        <p:nvSpPr>
          <p:cNvPr id="1193" name="Google Shape;1193;gc59938e43d_0_494"/>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THALES Critique</a:t>
            </a:r>
            <a:endParaRPr b="0" i="0" sz="1400" u="none" cap="none" strike="noStrike">
              <a:solidFill>
                <a:srgbClr val="000000"/>
              </a:solidFill>
              <a:latin typeface="Arial"/>
              <a:ea typeface="Arial"/>
              <a:cs typeface="Arial"/>
              <a:sym typeface="Arial"/>
            </a:endParaRPr>
          </a:p>
        </p:txBody>
      </p:sp>
      <p:sp>
        <p:nvSpPr>
          <p:cNvPr id="1194" name="Google Shape;1194;gc59938e43d_0_494"/>
          <p:cNvSpPr txBox="1"/>
          <p:nvPr/>
        </p:nvSpPr>
        <p:spPr>
          <a:xfrm>
            <a:off x="874350" y="1463850"/>
            <a:ext cx="3697500" cy="3098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Strengths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sng"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Large sample size with over 10,000 patients </a:t>
            </a:r>
            <a:endParaRPr b="0" i="0" sz="1600" u="none" cap="none" strike="noStrike">
              <a:solidFill>
                <a:schemeClr val="dk1"/>
              </a:solidFill>
              <a:latin typeface="Raleway"/>
              <a:ea typeface="Raleway"/>
              <a:cs typeface="Raleway"/>
              <a:sym typeface="Raleway"/>
            </a:endParaRPr>
          </a:p>
          <a:p>
            <a:pPr indent="-304800" lvl="0" marL="457200" marR="0" rtl="0" algn="l">
              <a:lnSpc>
                <a:spcPct val="100000"/>
              </a:lnSpc>
              <a:spcBef>
                <a:spcPts val="100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Multicenter trial covering diverse geographical area</a:t>
            </a:r>
            <a:endParaRPr b="0" i="0" sz="1600" u="none" cap="none" strike="noStrike">
              <a:solidFill>
                <a:schemeClr val="dk1"/>
              </a:solidFill>
              <a:latin typeface="Raleway"/>
              <a:ea typeface="Raleway"/>
              <a:cs typeface="Raleway"/>
              <a:sym typeface="Raleway"/>
            </a:endParaRPr>
          </a:p>
          <a:p>
            <a:pPr indent="-304800" lvl="0" marL="457200" marR="0" rtl="0" algn="l">
              <a:lnSpc>
                <a:spcPct val="100000"/>
              </a:lnSpc>
              <a:spcBef>
                <a:spcPts val="100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Included some patients with moderate stroke</a:t>
            </a:r>
            <a:endParaRPr b="0" i="0" sz="1600" u="none" cap="none" strike="noStrike">
              <a:solidFill>
                <a:schemeClr val="dk1"/>
              </a:solidFill>
              <a:latin typeface="Raleway"/>
              <a:ea typeface="Raleway"/>
              <a:cs typeface="Raleway"/>
              <a:sym typeface="Raleway"/>
            </a:endParaRPr>
          </a:p>
          <a:p>
            <a:pPr indent="-304800" lvl="0" marL="457200" marR="0" rtl="0" algn="l">
              <a:lnSpc>
                <a:spcPct val="100000"/>
              </a:lnSpc>
              <a:spcBef>
                <a:spcPts val="1000"/>
              </a:spcBef>
              <a:spcAft>
                <a:spcPts val="0"/>
              </a:spcAft>
              <a:buClr>
                <a:schemeClr val="dk1"/>
              </a:buClr>
              <a:buSzPts val="1200"/>
              <a:buFont typeface="Raleway"/>
              <a:buChar char="●"/>
            </a:pPr>
            <a:r>
              <a:rPr b="0" i="0" lang="en-US" sz="1600" u="none" cap="none" strike="noStrike">
                <a:solidFill>
                  <a:schemeClr val="dk1"/>
                </a:solidFill>
                <a:latin typeface="Raleway"/>
                <a:ea typeface="Raleway"/>
                <a:cs typeface="Raleway"/>
                <a:sym typeface="Raleway"/>
              </a:rPr>
              <a:t>Follow up occurred in all but 15 patients</a:t>
            </a:r>
            <a:endParaRPr b="0" i="0" sz="1600" u="none" cap="none" strike="noStrike">
              <a:solidFill>
                <a:schemeClr val="dk1"/>
              </a:solidFill>
              <a:latin typeface="Raleway"/>
              <a:ea typeface="Raleway"/>
              <a:cs typeface="Raleway"/>
              <a:sym typeface="Raleway"/>
            </a:endParaRPr>
          </a:p>
          <a:p>
            <a:pPr indent="0" lvl="0" marL="0" marR="0" rtl="0" algn="l">
              <a:lnSpc>
                <a:spcPct val="100000"/>
              </a:lnSpc>
              <a:spcBef>
                <a:spcPts val="1000"/>
              </a:spcBef>
              <a:spcAft>
                <a:spcPts val="100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p:txBody>
      </p:sp>
      <p:sp>
        <p:nvSpPr>
          <p:cNvPr id="1195" name="Google Shape;1195;gc59938e43d_0_494"/>
          <p:cNvSpPr txBox="1"/>
          <p:nvPr/>
        </p:nvSpPr>
        <p:spPr>
          <a:xfrm>
            <a:off x="4874775" y="1463850"/>
            <a:ext cx="3694200" cy="3098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Raleway"/>
                <a:ea typeface="Raleway"/>
                <a:cs typeface="Raleway"/>
                <a:sym typeface="Raleway"/>
              </a:rPr>
              <a:t>Limitations</a:t>
            </a:r>
            <a:endParaRPr b="0" i="0" sz="1600" u="sng"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Long term outcomes past 60 days unknown</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Extensive exclusion criteria including patients requiring anticoagulation or those with cardioembolic strokes</a:t>
            </a:r>
            <a:endParaRPr b="0" i="0" sz="1600" u="none" cap="none" strike="noStrike">
              <a:solidFill>
                <a:srgbClr val="000000"/>
              </a:solidFill>
              <a:latin typeface="Raleway"/>
              <a:ea typeface="Raleway"/>
              <a:cs typeface="Raleway"/>
              <a:sym typeface="Raleway"/>
            </a:endParaRPr>
          </a:p>
          <a:p>
            <a:pPr indent="-304800" lvl="0" marL="457200" marR="0" rtl="0" algn="l">
              <a:lnSpc>
                <a:spcPct val="100000"/>
              </a:lnSpc>
              <a:spcBef>
                <a:spcPts val="1000"/>
              </a:spcBef>
              <a:spcAft>
                <a:spcPts val="1000"/>
              </a:spcAft>
              <a:buClr>
                <a:srgbClr val="000000"/>
              </a:buClr>
              <a:buSzPts val="1200"/>
              <a:buFont typeface="Raleway"/>
              <a:buChar char="●"/>
            </a:pPr>
            <a:r>
              <a:rPr b="0" i="0" lang="en-US" sz="1600" u="none" cap="none" strike="noStrike">
                <a:solidFill>
                  <a:srgbClr val="000000"/>
                </a:solidFill>
                <a:latin typeface="Raleway"/>
                <a:ea typeface="Raleway"/>
                <a:cs typeface="Raleway"/>
                <a:sym typeface="Raleway"/>
              </a:rPr>
              <a:t>14.3% in DAPT group discontinued treatment prematurely</a:t>
            </a:r>
            <a:endParaRPr b="0" i="0" sz="1600" u="none" cap="none" strike="noStrike">
              <a:solidFill>
                <a:srgbClr val="000000"/>
              </a:solidFill>
              <a:latin typeface="Raleway"/>
              <a:ea typeface="Raleway"/>
              <a:cs typeface="Raleway"/>
              <a:sym typeface="Raleway"/>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76"/>
          <p:cNvSpPr txBox="1"/>
          <p:nvPr>
            <p:ph idx="1" type="subTitle"/>
          </p:nvPr>
        </p:nvSpPr>
        <p:spPr>
          <a:xfrm>
            <a:off x="757889" y="2656609"/>
            <a:ext cx="2327558" cy="986400"/>
          </a:xfrm>
          <a:prstGeom prst="rect">
            <a:avLst/>
          </a:prstGeom>
          <a:noFill/>
          <a:ln>
            <a:noFill/>
          </a:ln>
        </p:spPr>
        <p:txBody>
          <a:bodyPr anchorCtr="0" anchor="t" bIns="91425" lIns="91425" spcFirstLastPara="1" rIns="91425" wrap="square" tIns="91425">
            <a:noAutofit/>
          </a:bodyPr>
          <a:lstStyle/>
          <a:p>
            <a:pPr indent="-171450" lvl="0" marL="171450" rtl="0" algn="l">
              <a:lnSpc>
                <a:spcPct val="115000"/>
              </a:lnSpc>
              <a:spcBef>
                <a:spcPts val="0"/>
              </a:spcBef>
              <a:spcAft>
                <a:spcPts val="0"/>
              </a:spcAft>
              <a:buClr>
                <a:schemeClr val="dk1"/>
              </a:buClr>
              <a:buSzPts val="1100"/>
              <a:buFont typeface="Arial"/>
              <a:buChar char="•"/>
            </a:pPr>
            <a:r>
              <a:rPr b="1" lang="en-US" sz="1000">
                <a:solidFill>
                  <a:schemeClr val="dk1"/>
                </a:solidFill>
              </a:rPr>
              <a:t>Clopidogrel</a:t>
            </a:r>
            <a:r>
              <a:rPr lang="en-US" sz="1000">
                <a:solidFill>
                  <a:schemeClr val="dk1"/>
                </a:solidFill>
              </a:rPr>
              <a:t> 300 mg load</a:t>
            </a:r>
            <a:endParaRPr sz="1000">
              <a:solidFill>
                <a:schemeClr val="dk1"/>
              </a:solidFill>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ASA 75 mg</a:t>
            </a:r>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DAPT for </a:t>
            </a:r>
            <a:r>
              <a:rPr b="1" lang="en-US" sz="1000">
                <a:solidFill>
                  <a:schemeClr val="dk1"/>
                </a:solidFill>
              </a:rPr>
              <a:t>21 days</a:t>
            </a:r>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NIHSS </a:t>
            </a:r>
            <a:r>
              <a:rPr b="1" lang="en-US" sz="1000">
                <a:solidFill>
                  <a:schemeClr val="dk1"/>
                </a:solidFill>
              </a:rPr>
              <a:t>≤ 3 </a:t>
            </a:r>
            <a:r>
              <a:rPr lang="en-US" sz="1000">
                <a:solidFill>
                  <a:schemeClr val="dk1"/>
                </a:solidFill>
              </a:rPr>
              <a:t>or TIA</a:t>
            </a:r>
            <a:endParaRPr b="1" sz="1000">
              <a:solidFill>
                <a:schemeClr val="dk1"/>
              </a:solidFill>
            </a:endParaRPr>
          </a:p>
          <a:p>
            <a:pPr indent="-171450" lvl="0" marL="171450" rtl="0" algn="l">
              <a:lnSpc>
                <a:spcPct val="115000"/>
              </a:lnSpc>
              <a:spcBef>
                <a:spcPts val="600"/>
              </a:spcBef>
              <a:spcAft>
                <a:spcPts val="0"/>
              </a:spcAft>
              <a:buClr>
                <a:schemeClr val="dk1"/>
              </a:buClr>
              <a:buSzPts val="1100"/>
              <a:buFont typeface="Arial"/>
              <a:buChar char="•"/>
            </a:pPr>
            <a:r>
              <a:rPr b="1" lang="en-US" sz="1000">
                <a:solidFill>
                  <a:schemeClr val="dk1"/>
                </a:solidFill>
              </a:rPr>
              <a:t>Decreased</a:t>
            </a:r>
            <a:r>
              <a:rPr lang="en-US" sz="1000">
                <a:solidFill>
                  <a:schemeClr val="dk1"/>
                </a:solidFill>
              </a:rPr>
              <a:t> stroke at 90 days</a:t>
            </a:r>
            <a:endParaRPr/>
          </a:p>
          <a:p>
            <a:pPr indent="-171450" lvl="0" marL="171450" rtl="0" algn="l">
              <a:lnSpc>
                <a:spcPct val="115000"/>
              </a:lnSpc>
              <a:spcBef>
                <a:spcPts val="600"/>
              </a:spcBef>
              <a:spcAft>
                <a:spcPts val="0"/>
              </a:spcAft>
              <a:buClr>
                <a:schemeClr val="dk1"/>
              </a:buClr>
              <a:buSzPts val="1100"/>
              <a:buFont typeface="Arial"/>
              <a:buChar char="•"/>
            </a:pPr>
            <a:r>
              <a:rPr b="1" lang="en-US" sz="1000">
                <a:solidFill>
                  <a:schemeClr val="dk1"/>
                </a:solidFill>
              </a:rPr>
              <a:t>No difference </a:t>
            </a:r>
            <a:r>
              <a:rPr lang="en-US" sz="1000">
                <a:solidFill>
                  <a:schemeClr val="dk1"/>
                </a:solidFill>
              </a:rPr>
              <a:t>in bleeding</a:t>
            </a:r>
            <a:endParaRPr/>
          </a:p>
          <a:p>
            <a:pPr indent="-101600" lvl="0" marL="171450" rtl="0" algn="l">
              <a:lnSpc>
                <a:spcPct val="115000"/>
              </a:lnSpc>
              <a:spcBef>
                <a:spcPts val="600"/>
              </a:spcBef>
              <a:spcAft>
                <a:spcPts val="0"/>
              </a:spcAft>
              <a:buClr>
                <a:schemeClr val="dk1"/>
              </a:buClr>
              <a:buSzPts val="1100"/>
              <a:buFont typeface="Arial"/>
              <a:buNone/>
            </a:pPr>
            <a:r>
              <a:t/>
            </a:r>
            <a:endParaRPr>
              <a:solidFill>
                <a:schemeClr val="dk1"/>
              </a:solidFill>
            </a:endParaRPr>
          </a:p>
        </p:txBody>
      </p:sp>
      <p:sp>
        <p:nvSpPr>
          <p:cNvPr id="1201" name="Google Shape;1201;p76"/>
          <p:cNvSpPr txBox="1"/>
          <p:nvPr>
            <p:ph idx="2" type="subTitle"/>
          </p:nvPr>
        </p:nvSpPr>
        <p:spPr>
          <a:xfrm>
            <a:off x="3452747" y="2656609"/>
            <a:ext cx="2711605" cy="986400"/>
          </a:xfrm>
          <a:prstGeom prst="rect">
            <a:avLst/>
          </a:prstGeom>
          <a:noFill/>
          <a:ln>
            <a:noFill/>
          </a:ln>
        </p:spPr>
        <p:txBody>
          <a:bodyPr anchorCtr="0" anchor="t" bIns="91425" lIns="91425" spcFirstLastPara="1" rIns="91425" wrap="square" tIns="91425">
            <a:noAutofit/>
          </a:bodyPr>
          <a:lstStyle/>
          <a:p>
            <a:pPr indent="-171450" lvl="0" marL="171450" rtl="0" algn="l">
              <a:lnSpc>
                <a:spcPct val="115000"/>
              </a:lnSpc>
              <a:spcBef>
                <a:spcPts val="0"/>
              </a:spcBef>
              <a:spcAft>
                <a:spcPts val="0"/>
              </a:spcAft>
              <a:buClr>
                <a:schemeClr val="dk1"/>
              </a:buClr>
              <a:buSzPts val="1100"/>
              <a:buFont typeface="Arial"/>
              <a:buChar char="•"/>
            </a:pPr>
            <a:r>
              <a:rPr b="1" lang="en-US" sz="1000">
                <a:solidFill>
                  <a:schemeClr val="dk1"/>
                </a:solidFill>
              </a:rPr>
              <a:t>Clopidogrel</a:t>
            </a:r>
            <a:r>
              <a:rPr lang="en-US" sz="1000">
                <a:solidFill>
                  <a:schemeClr val="dk1"/>
                </a:solidFill>
              </a:rPr>
              <a:t> 600 mg load</a:t>
            </a:r>
            <a:endParaRPr sz="1000">
              <a:solidFill>
                <a:schemeClr val="dk1"/>
              </a:solidFill>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ASA 50-325 mg</a:t>
            </a:r>
            <a:endParaRPr sz="1000">
              <a:solidFill>
                <a:schemeClr val="dk1"/>
              </a:solidFill>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DAPT for </a:t>
            </a:r>
            <a:r>
              <a:rPr b="1" lang="en-US" sz="1000">
                <a:solidFill>
                  <a:schemeClr val="dk1"/>
                </a:solidFill>
              </a:rPr>
              <a:t>90 days</a:t>
            </a:r>
            <a:endParaRPr/>
          </a:p>
          <a:p>
            <a:pPr indent="-171450" lvl="0" marL="171450" rtl="0" algn="l">
              <a:lnSpc>
                <a:spcPct val="115000"/>
              </a:lnSpc>
              <a:spcBef>
                <a:spcPts val="600"/>
              </a:spcBef>
              <a:spcAft>
                <a:spcPts val="0"/>
              </a:spcAft>
              <a:buClr>
                <a:schemeClr val="dk1"/>
              </a:buClr>
              <a:buSzPts val="1100"/>
              <a:buFont typeface="Arial"/>
              <a:buChar char="•"/>
            </a:pPr>
            <a:r>
              <a:rPr lang="en-US" sz="1000">
                <a:solidFill>
                  <a:schemeClr val="dk1"/>
                </a:solidFill>
              </a:rPr>
              <a:t>NIHSS </a:t>
            </a:r>
            <a:r>
              <a:rPr b="1" lang="en-US" sz="1000">
                <a:solidFill>
                  <a:schemeClr val="dk1"/>
                </a:solidFill>
              </a:rPr>
              <a:t>≤ 3 </a:t>
            </a:r>
            <a:r>
              <a:rPr lang="en-US" sz="1000">
                <a:solidFill>
                  <a:schemeClr val="dk1"/>
                </a:solidFill>
              </a:rPr>
              <a:t>or TIA</a:t>
            </a:r>
            <a:endParaRPr b="1" sz="1000">
              <a:solidFill>
                <a:schemeClr val="dk1"/>
              </a:solidFill>
            </a:endParaRPr>
          </a:p>
          <a:p>
            <a:pPr indent="-171450" lvl="0" marL="171450" rtl="0" algn="l">
              <a:lnSpc>
                <a:spcPct val="115000"/>
              </a:lnSpc>
              <a:spcBef>
                <a:spcPts val="600"/>
              </a:spcBef>
              <a:spcAft>
                <a:spcPts val="0"/>
              </a:spcAft>
              <a:buClr>
                <a:schemeClr val="dk1"/>
              </a:buClr>
              <a:buSzPts val="1100"/>
              <a:buFont typeface="Arial"/>
              <a:buChar char="•"/>
            </a:pPr>
            <a:r>
              <a:rPr b="1" lang="en-US" sz="1000">
                <a:solidFill>
                  <a:schemeClr val="dk1"/>
                </a:solidFill>
              </a:rPr>
              <a:t>Decreased</a:t>
            </a:r>
            <a:r>
              <a:rPr lang="en-US" sz="1000">
                <a:solidFill>
                  <a:schemeClr val="dk1"/>
                </a:solidFill>
              </a:rPr>
              <a:t> stroke, MI, death at 90 days</a:t>
            </a:r>
            <a:endParaRPr/>
          </a:p>
          <a:p>
            <a:pPr indent="-171450" lvl="0" marL="171450" rtl="0" algn="l">
              <a:lnSpc>
                <a:spcPct val="115000"/>
              </a:lnSpc>
              <a:spcBef>
                <a:spcPts val="600"/>
              </a:spcBef>
              <a:spcAft>
                <a:spcPts val="0"/>
              </a:spcAft>
              <a:buClr>
                <a:schemeClr val="dk1"/>
              </a:buClr>
              <a:buSzPts val="1100"/>
              <a:buFont typeface="Arial"/>
              <a:buChar char="•"/>
            </a:pPr>
            <a:r>
              <a:rPr b="1" lang="en-US" sz="1000">
                <a:solidFill>
                  <a:srgbClr val="424242"/>
                </a:solidFill>
              </a:rPr>
              <a:t>Increased</a:t>
            </a:r>
            <a:r>
              <a:rPr lang="en-US" sz="1000">
                <a:solidFill>
                  <a:schemeClr val="dk1"/>
                </a:solidFill>
              </a:rPr>
              <a:t> major bleeding</a:t>
            </a:r>
            <a:endParaRPr/>
          </a:p>
          <a:p>
            <a:pPr indent="-95250" lvl="0" marL="171450" rtl="0" algn="l">
              <a:lnSpc>
                <a:spcPct val="115000"/>
              </a:lnSpc>
              <a:spcBef>
                <a:spcPts val="600"/>
              </a:spcBef>
              <a:spcAft>
                <a:spcPts val="1600"/>
              </a:spcAft>
              <a:buSzPts val="1200"/>
              <a:buFont typeface="Arial"/>
              <a:buNone/>
            </a:pPr>
            <a:r>
              <a:t/>
            </a:r>
            <a:endParaRPr/>
          </a:p>
        </p:txBody>
      </p:sp>
      <p:sp>
        <p:nvSpPr>
          <p:cNvPr id="1202" name="Google Shape;1202;p76"/>
          <p:cNvSpPr/>
          <p:nvPr/>
        </p:nvSpPr>
        <p:spPr>
          <a:xfrm>
            <a:off x="1360077" y="1245736"/>
            <a:ext cx="819300" cy="819300"/>
          </a:xfrm>
          <a:prstGeom prst="ellipse">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76"/>
          <p:cNvSpPr/>
          <p:nvPr/>
        </p:nvSpPr>
        <p:spPr>
          <a:xfrm>
            <a:off x="4405698" y="1254305"/>
            <a:ext cx="819300" cy="819300"/>
          </a:xfrm>
          <a:prstGeom prst="ellipse">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76"/>
          <p:cNvSpPr/>
          <p:nvPr/>
        </p:nvSpPr>
        <p:spPr>
          <a:xfrm>
            <a:off x="7328549" y="1245736"/>
            <a:ext cx="819300" cy="819300"/>
          </a:xfrm>
          <a:prstGeom prst="ellipse">
            <a:avLst/>
          </a:prstGeom>
          <a:solidFill>
            <a:srgbClr val="CADC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05" name="Google Shape;1205;p76"/>
          <p:cNvCxnSpPr/>
          <p:nvPr/>
        </p:nvCxnSpPr>
        <p:spPr>
          <a:xfrm>
            <a:off x="3407214" y="1047750"/>
            <a:ext cx="0" cy="3200400"/>
          </a:xfrm>
          <a:prstGeom prst="straightConnector1">
            <a:avLst/>
          </a:prstGeom>
          <a:noFill/>
          <a:ln cap="flat" cmpd="sng" w="9525">
            <a:solidFill>
              <a:srgbClr val="C9D3DA"/>
            </a:solidFill>
            <a:prstDash val="solid"/>
            <a:round/>
            <a:headEnd len="sm" w="sm" type="none"/>
            <a:tailEnd len="sm" w="sm" type="none"/>
          </a:ln>
        </p:spPr>
      </p:cxnSp>
      <p:cxnSp>
        <p:nvCxnSpPr>
          <p:cNvPr id="1206" name="Google Shape;1206;p76"/>
          <p:cNvCxnSpPr/>
          <p:nvPr/>
        </p:nvCxnSpPr>
        <p:spPr>
          <a:xfrm>
            <a:off x="6209885" y="1047750"/>
            <a:ext cx="0" cy="3200400"/>
          </a:xfrm>
          <a:prstGeom prst="straightConnector1">
            <a:avLst/>
          </a:prstGeom>
          <a:noFill/>
          <a:ln cap="flat" cmpd="sng" w="9525">
            <a:solidFill>
              <a:srgbClr val="C9D3DA"/>
            </a:solidFill>
            <a:prstDash val="solid"/>
            <a:round/>
            <a:headEnd len="sm" w="sm" type="none"/>
            <a:tailEnd len="sm" w="sm" type="none"/>
          </a:ln>
        </p:spPr>
      </p:cxnSp>
      <p:sp>
        <p:nvSpPr>
          <p:cNvPr id="1207" name="Google Shape;1207;p76"/>
          <p:cNvSpPr txBox="1"/>
          <p:nvPr>
            <p:ph idx="5" type="title"/>
          </p:nvPr>
        </p:nvSpPr>
        <p:spPr>
          <a:xfrm>
            <a:off x="1016077" y="2251972"/>
            <a:ext cx="1515600" cy="31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00"/>
              <a:buNone/>
            </a:pPr>
            <a:r>
              <a:rPr lang="en-US" sz="1600"/>
              <a:t>CHANCE</a:t>
            </a:r>
            <a:endParaRPr/>
          </a:p>
        </p:txBody>
      </p:sp>
      <p:sp>
        <p:nvSpPr>
          <p:cNvPr id="1208" name="Google Shape;1208;p76"/>
          <p:cNvSpPr txBox="1"/>
          <p:nvPr>
            <p:ph idx="6" type="title"/>
          </p:nvPr>
        </p:nvSpPr>
        <p:spPr>
          <a:xfrm>
            <a:off x="4050750" y="2265667"/>
            <a:ext cx="1515600" cy="31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00"/>
              <a:buNone/>
            </a:pPr>
            <a:r>
              <a:rPr lang="en-US" sz="1600"/>
              <a:t>POINT</a:t>
            </a:r>
            <a:endParaRPr sz="1600"/>
          </a:p>
        </p:txBody>
      </p:sp>
      <p:sp>
        <p:nvSpPr>
          <p:cNvPr id="1209" name="Google Shape;1209;p76"/>
          <p:cNvSpPr txBox="1"/>
          <p:nvPr>
            <p:ph idx="7" type="title"/>
          </p:nvPr>
        </p:nvSpPr>
        <p:spPr>
          <a:xfrm>
            <a:off x="6853421" y="2265667"/>
            <a:ext cx="1515600" cy="31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00"/>
              <a:buNone/>
            </a:pPr>
            <a:r>
              <a:rPr lang="en-US" sz="1600"/>
              <a:t>THALES</a:t>
            </a:r>
            <a:endParaRPr sz="1600"/>
          </a:p>
        </p:txBody>
      </p:sp>
      <p:pic>
        <p:nvPicPr>
          <p:cNvPr id="1210" name="Google Shape;1210;p76"/>
          <p:cNvPicPr preferRelativeResize="0"/>
          <p:nvPr/>
        </p:nvPicPr>
        <p:blipFill rotWithShape="1">
          <a:blip r:embed="rId3">
            <a:alphaModFix/>
          </a:blip>
          <a:srcRect b="0" l="0" r="0" t="0"/>
          <a:stretch/>
        </p:blipFill>
        <p:spPr>
          <a:xfrm>
            <a:off x="7582243" y="1441722"/>
            <a:ext cx="445425" cy="445425"/>
          </a:xfrm>
          <a:prstGeom prst="rect">
            <a:avLst/>
          </a:prstGeom>
          <a:noFill/>
          <a:ln>
            <a:noFill/>
          </a:ln>
        </p:spPr>
      </p:pic>
      <p:pic>
        <p:nvPicPr>
          <p:cNvPr id="1211" name="Google Shape;1211;p76"/>
          <p:cNvPicPr preferRelativeResize="0"/>
          <p:nvPr/>
        </p:nvPicPr>
        <p:blipFill rotWithShape="1">
          <a:blip r:embed="rId3">
            <a:alphaModFix/>
          </a:blip>
          <a:srcRect b="0" l="0" r="0" t="0"/>
          <a:stretch/>
        </p:blipFill>
        <p:spPr>
          <a:xfrm>
            <a:off x="4652795" y="1432672"/>
            <a:ext cx="445425" cy="445425"/>
          </a:xfrm>
          <a:prstGeom prst="rect">
            <a:avLst/>
          </a:prstGeom>
          <a:noFill/>
          <a:ln>
            <a:noFill/>
          </a:ln>
        </p:spPr>
      </p:pic>
      <p:pic>
        <p:nvPicPr>
          <p:cNvPr id="1212" name="Google Shape;1212;p76"/>
          <p:cNvPicPr preferRelativeResize="0"/>
          <p:nvPr/>
        </p:nvPicPr>
        <p:blipFill rotWithShape="1">
          <a:blip r:embed="rId3">
            <a:alphaModFix/>
          </a:blip>
          <a:srcRect b="0" l="0" r="0" t="0"/>
          <a:stretch/>
        </p:blipFill>
        <p:spPr>
          <a:xfrm>
            <a:off x="1627413" y="1432672"/>
            <a:ext cx="445425" cy="445425"/>
          </a:xfrm>
          <a:prstGeom prst="rect">
            <a:avLst/>
          </a:prstGeom>
          <a:noFill/>
          <a:ln>
            <a:noFill/>
          </a:ln>
        </p:spPr>
      </p:pic>
      <p:sp>
        <p:nvSpPr>
          <p:cNvPr id="1213" name="Google Shape;1213;p76"/>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Comparison</a:t>
            </a:r>
            <a:endParaRPr b="0" i="0" sz="3400" u="none" cap="none" strike="noStrike">
              <a:solidFill>
                <a:srgbClr val="000000"/>
              </a:solidFill>
              <a:latin typeface="Arial"/>
              <a:ea typeface="Arial"/>
              <a:cs typeface="Arial"/>
              <a:sym typeface="Arial"/>
            </a:endParaRPr>
          </a:p>
        </p:txBody>
      </p:sp>
      <p:sp>
        <p:nvSpPr>
          <p:cNvPr id="1214" name="Google Shape;1214;p76"/>
          <p:cNvSpPr txBox="1"/>
          <p:nvPr/>
        </p:nvSpPr>
        <p:spPr>
          <a:xfrm>
            <a:off x="6300949" y="2656609"/>
            <a:ext cx="2711607" cy="9864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chemeClr val="dk1"/>
              </a:buClr>
              <a:buSzPts val="1100"/>
              <a:buFont typeface="Arial"/>
              <a:buChar char="•"/>
            </a:pPr>
            <a:r>
              <a:rPr b="1" i="0" lang="en-US" sz="1000" u="none" cap="none" strike="noStrike">
                <a:solidFill>
                  <a:schemeClr val="dk1"/>
                </a:solidFill>
                <a:latin typeface="Raleway"/>
                <a:ea typeface="Raleway"/>
                <a:cs typeface="Raleway"/>
                <a:sym typeface="Raleway"/>
              </a:rPr>
              <a:t>Ticagrelor</a:t>
            </a:r>
            <a:r>
              <a:rPr b="0" i="0" lang="en-US" sz="1000" u="none" cap="none" strike="noStrike">
                <a:solidFill>
                  <a:schemeClr val="dk1"/>
                </a:solidFill>
                <a:latin typeface="Raleway"/>
                <a:ea typeface="Raleway"/>
                <a:cs typeface="Raleway"/>
                <a:sym typeface="Raleway"/>
              </a:rPr>
              <a:t> 180 mg, then 90 mg daily</a:t>
            </a:r>
            <a:endParaRPr b="0" i="0" sz="1400" u="none" cap="none" strike="noStrike">
              <a:solidFill>
                <a:srgbClr val="000000"/>
              </a:solidFill>
              <a:latin typeface="Arial"/>
              <a:ea typeface="Arial"/>
              <a:cs typeface="Arial"/>
              <a:sym typeface="Arial"/>
            </a:endParaRPr>
          </a:p>
          <a:p>
            <a:pPr indent="-171450" lvl="0" marL="171450" marR="0" rtl="0" algn="l">
              <a:lnSpc>
                <a:spcPct val="115000"/>
              </a:lnSpc>
              <a:spcBef>
                <a:spcPts val="600"/>
              </a:spcBef>
              <a:spcAft>
                <a:spcPts val="0"/>
              </a:spcAft>
              <a:buClr>
                <a:schemeClr val="dk1"/>
              </a:buClr>
              <a:buSzPts val="1100"/>
              <a:buFont typeface="Arial"/>
              <a:buChar char="•"/>
            </a:pPr>
            <a:r>
              <a:rPr b="0" i="0" lang="en-US" sz="1000" u="none" cap="none" strike="noStrike">
                <a:solidFill>
                  <a:schemeClr val="dk1"/>
                </a:solidFill>
                <a:latin typeface="Raleway"/>
                <a:ea typeface="Raleway"/>
                <a:cs typeface="Raleway"/>
                <a:sym typeface="Raleway"/>
              </a:rPr>
              <a:t>ASA 75-100 mg</a:t>
            </a:r>
            <a:endParaRPr b="0" i="0" sz="1000" u="none" cap="none" strike="noStrike">
              <a:solidFill>
                <a:schemeClr val="dk1"/>
              </a:solidFill>
              <a:latin typeface="Raleway"/>
              <a:ea typeface="Raleway"/>
              <a:cs typeface="Raleway"/>
              <a:sym typeface="Raleway"/>
            </a:endParaRPr>
          </a:p>
          <a:p>
            <a:pPr indent="-171450" lvl="0" marL="171450" marR="0" rtl="0" algn="l">
              <a:lnSpc>
                <a:spcPct val="115000"/>
              </a:lnSpc>
              <a:spcBef>
                <a:spcPts val="600"/>
              </a:spcBef>
              <a:spcAft>
                <a:spcPts val="0"/>
              </a:spcAft>
              <a:buClr>
                <a:schemeClr val="dk1"/>
              </a:buClr>
              <a:buSzPts val="1100"/>
              <a:buFont typeface="Arial"/>
              <a:buChar char="•"/>
            </a:pPr>
            <a:r>
              <a:rPr b="0" i="0" lang="en-US" sz="1000" u="none" cap="none" strike="noStrike">
                <a:solidFill>
                  <a:schemeClr val="dk1"/>
                </a:solidFill>
                <a:latin typeface="Raleway"/>
                <a:ea typeface="Raleway"/>
                <a:cs typeface="Raleway"/>
                <a:sym typeface="Raleway"/>
              </a:rPr>
              <a:t>DAPT for </a:t>
            </a:r>
            <a:r>
              <a:rPr b="1" i="0" lang="en-US" sz="1000" u="none" cap="none" strike="noStrike">
                <a:solidFill>
                  <a:schemeClr val="dk1"/>
                </a:solidFill>
                <a:latin typeface="Raleway"/>
                <a:ea typeface="Raleway"/>
                <a:cs typeface="Raleway"/>
                <a:sym typeface="Raleway"/>
              </a:rPr>
              <a:t>30 days</a:t>
            </a:r>
            <a:endParaRPr b="0" i="0" sz="1400" u="none" cap="none" strike="noStrike">
              <a:solidFill>
                <a:srgbClr val="000000"/>
              </a:solidFill>
              <a:latin typeface="Arial"/>
              <a:ea typeface="Arial"/>
              <a:cs typeface="Arial"/>
              <a:sym typeface="Arial"/>
            </a:endParaRPr>
          </a:p>
          <a:p>
            <a:pPr indent="-171450" lvl="0" marL="171450" marR="0" rtl="0" algn="l">
              <a:lnSpc>
                <a:spcPct val="115000"/>
              </a:lnSpc>
              <a:spcBef>
                <a:spcPts val="600"/>
              </a:spcBef>
              <a:spcAft>
                <a:spcPts val="0"/>
              </a:spcAft>
              <a:buClr>
                <a:schemeClr val="dk1"/>
              </a:buClr>
              <a:buSzPts val="1100"/>
              <a:buFont typeface="Arial"/>
              <a:buChar char="•"/>
            </a:pPr>
            <a:r>
              <a:rPr b="0" i="0" lang="en-US" sz="1000" u="none" cap="none" strike="noStrike">
                <a:solidFill>
                  <a:schemeClr val="dk1"/>
                </a:solidFill>
                <a:latin typeface="Raleway"/>
                <a:ea typeface="Raleway"/>
                <a:cs typeface="Raleway"/>
                <a:sym typeface="Raleway"/>
              </a:rPr>
              <a:t>NIHSS </a:t>
            </a:r>
            <a:r>
              <a:rPr b="1" i="0" lang="en-US" sz="1000" u="none" cap="none" strike="noStrike">
                <a:solidFill>
                  <a:schemeClr val="dk1"/>
                </a:solidFill>
                <a:latin typeface="Raleway"/>
                <a:ea typeface="Raleway"/>
                <a:cs typeface="Raleway"/>
                <a:sym typeface="Raleway"/>
              </a:rPr>
              <a:t>≤ 5 </a:t>
            </a:r>
            <a:r>
              <a:rPr b="0" i="0" lang="en-US" sz="1000" u="none" cap="none" strike="noStrike">
                <a:solidFill>
                  <a:schemeClr val="dk1"/>
                </a:solidFill>
                <a:latin typeface="Raleway"/>
                <a:ea typeface="Raleway"/>
                <a:cs typeface="Raleway"/>
                <a:sym typeface="Raleway"/>
              </a:rPr>
              <a:t>or TIA</a:t>
            </a:r>
            <a:endParaRPr b="1" i="0" sz="1000" u="none" cap="none" strike="noStrike">
              <a:solidFill>
                <a:schemeClr val="dk1"/>
              </a:solidFill>
              <a:latin typeface="Raleway"/>
              <a:ea typeface="Raleway"/>
              <a:cs typeface="Raleway"/>
              <a:sym typeface="Raleway"/>
            </a:endParaRPr>
          </a:p>
          <a:p>
            <a:pPr indent="-171450" lvl="0" marL="171450" marR="0" rtl="0" algn="l">
              <a:lnSpc>
                <a:spcPct val="115000"/>
              </a:lnSpc>
              <a:spcBef>
                <a:spcPts val="600"/>
              </a:spcBef>
              <a:spcAft>
                <a:spcPts val="0"/>
              </a:spcAft>
              <a:buClr>
                <a:schemeClr val="dk1"/>
              </a:buClr>
              <a:buSzPts val="1100"/>
              <a:buFont typeface="Arial"/>
              <a:buChar char="•"/>
            </a:pPr>
            <a:r>
              <a:rPr b="1" i="0" lang="en-US" sz="1000" u="none" cap="none" strike="noStrike">
                <a:solidFill>
                  <a:schemeClr val="dk1"/>
                </a:solidFill>
                <a:latin typeface="Raleway"/>
                <a:ea typeface="Raleway"/>
                <a:cs typeface="Raleway"/>
                <a:sym typeface="Raleway"/>
              </a:rPr>
              <a:t>Decreased</a:t>
            </a:r>
            <a:r>
              <a:rPr b="0" i="0" lang="en-US" sz="1000" u="none" cap="none" strike="noStrike">
                <a:solidFill>
                  <a:schemeClr val="dk1"/>
                </a:solidFill>
                <a:latin typeface="Raleway"/>
                <a:ea typeface="Raleway"/>
                <a:cs typeface="Raleway"/>
                <a:sym typeface="Raleway"/>
              </a:rPr>
              <a:t> stroke or death at 30 days</a:t>
            </a:r>
            <a:endParaRPr b="0" i="0" sz="1400" u="none" cap="none" strike="noStrike">
              <a:solidFill>
                <a:srgbClr val="000000"/>
              </a:solidFill>
              <a:latin typeface="Arial"/>
              <a:ea typeface="Arial"/>
              <a:cs typeface="Arial"/>
              <a:sym typeface="Arial"/>
            </a:endParaRPr>
          </a:p>
          <a:p>
            <a:pPr indent="-171450" lvl="0" marL="171450" marR="0" rtl="0" algn="l">
              <a:lnSpc>
                <a:spcPct val="115000"/>
              </a:lnSpc>
              <a:spcBef>
                <a:spcPts val="600"/>
              </a:spcBef>
              <a:spcAft>
                <a:spcPts val="0"/>
              </a:spcAft>
              <a:buClr>
                <a:schemeClr val="dk1"/>
              </a:buClr>
              <a:buSzPts val="1100"/>
              <a:buFont typeface="Arial"/>
              <a:buChar char="•"/>
            </a:pPr>
            <a:r>
              <a:rPr b="1" i="0" lang="en-US" sz="1000" u="none" cap="none" strike="noStrike">
                <a:solidFill>
                  <a:schemeClr val="dk1"/>
                </a:solidFill>
                <a:latin typeface="Raleway"/>
                <a:ea typeface="Raleway"/>
                <a:cs typeface="Raleway"/>
                <a:sym typeface="Raleway"/>
              </a:rPr>
              <a:t>Increased</a:t>
            </a:r>
            <a:r>
              <a:rPr b="0" i="0" lang="en-US" sz="1000" u="none" cap="none" strike="noStrike">
                <a:solidFill>
                  <a:schemeClr val="dk1"/>
                </a:solidFill>
                <a:latin typeface="Raleway"/>
                <a:ea typeface="Raleway"/>
                <a:cs typeface="Raleway"/>
                <a:sym typeface="Raleway"/>
              </a:rPr>
              <a:t> major bleeding</a:t>
            </a:r>
            <a:endParaRPr b="0" i="0" sz="1400" u="none" cap="none" strike="noStrike">
              <a:solidFill>
                <a:srgbClr val="000000"/>
              </a:solidFill>
              <a:latin typeface="Arial"/>
              <a:ea typeface="Arial"/>
              <a:cs typeface="Arial"/>
              <a:sym typeface="Arial"/>
            </a:endParaRPr>
          </a:p>
          <a:p>
            <a:pPr indent="-95250" lvl="0" marL="171450" marR="0" rtl="0" algn="l">
              <a:lnSpc>
                <a:spcPct val="115000"/>
              </a:lnSpc>
              <a:spcBef>
                <a:spcPts val="600"/>
              </a:spcBef>
              <a:spcAft>
                <a:spcPts val="1600"/>
              </a:spcAft>
              <a:buClr>
                <a:srgbClr val="000000"/>
              </a:buClr>
              <a:buSzPts val="1200"/>
              <a:buFont typeface="Arial"/>
              <a:buNone/>
            </a:pPr>
            <a:r>
              <a:t/>
            </a:r>
            <a:endParaRPr b="0" i="0" sz="900" u="none" cap="none" strike="noStrike">
              <a:solidFill>
                <a:srgbClr val="000000"/>
              </a:solidFill>
              <a:latin typeface="Raleway"/>
              <a:ea typeface="Raleway"/>
              <a:cs typeface="Raleway"/>
              <a:sym typeface="Raleway"/>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77"/>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Summary</a:t>
            </a:r>
            <a:endParaRPr b="0" i="0" sz="3400" u="none" cap="none" strike="noStrike">
              <a:solidFill>
                <a:srgbClr val="000000"/>
              </a:solidFill>
              <a:latin typeface="Arial"/>
              <a:ea typeface="Arial"/>
              <a:cs typeface="Arial"/>
              <a:sym typeface="Arial"/>
            </a:endParaRPr>
          </a:p>
        </p:txBody>
      </p:sp>
      <p:grpSp>
        <p:nvGrpSpPr>
          <p:cNvPr id="1220" name="Google Shape;1220;p77"/>
          <p:cNvGrpSpPr/>
          <p:nvPr/>
        </p:nvGrpSpPr>
        <p:grpSpPr>
          <a:xfrm>
            <a:off x="1555548" y="1058819"/>
            <a:ext cx="6324715" cy="3841822"/>
            <a:chOff x="462557" y="180368"/>
            <a:chExt cx="6324715" cy="3841822"/>
          </a:xfrm>
        </p:grpSpPr>
        <p:sp>
          <p:nvSpPr>
            <p:cNvPr id="1221" name="Google Shape;1221;p77"/>
            <p:cNvSpPr/>
            <p:nvPr/>
          </p:nvSpPr>
          <p:spPr>
            <a:xfrm>
              <a:off x="462557" y="187270"/>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77"/>
            <p:cNvSpPr txBox="1"/>
            <p:nvPr/>
          </p:nvSpPr>
          <p:spPr>
            <a:xfrm>
              <a:off x="462557" y="187270"/>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DAPT may decrease incidence of ischemic events with increased risk of bleeding</a:t>
              </a:r>
              <a:endParaRPr b="0" i="0" sz="1400" u="none" cap="none" strike="noStrike">
                <a:solidFill>
                  <a:srgbClr val="000000"/>
                </a:solidFill>
                <a:latin typeface="Arial"/>
                <a:ea typeface="Arial"/>
                <a:cs typeface="Arial"/>
                <a:sym typeface="Arial"/>
              </a:endParaRPr>
            </a:p>
          </p:txBody>
        </p:sp>
        <p:sp>
          <p:nvSpPr>
            <p:cNvPr id="1223" name="Google Shape;1223;p77"/>
            <p:cNvSpPr/>
            <p:nvPr/>
          </p:nvSpPr>
          <p:spPr>
            <a:xfrm>
              <a:off x="3654563" y="18036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77"/>
            <p:cNvSpPr txBox="1"/>
            <p:nvPr/>
          </p:nvSpPr>
          <p:spPr>
            <a:xfrm>
              <a:off x="3654563" y="180368"/>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Therapy must be started within 12-24 hours after symptom onset</a:t>
              </a:r>
              <a:endParaRPr b="0" i="0" sz="1400" u="none" cap="none" strike="noStrike">
                <a:solidFill>
                  <a:srgbClr val="000000"/>
                </a:solidFill>
                <a:latin typeface="Arial"/>
                <a:ea typeface="Arial"/>
                <a:cs typeface="Arial"/>
                <a:sym typeface="Arial"/>
              </a:endParaRPr>
            </a:p>
          </p:txBody>
        </p:sp>
        <p:sp>
          <p:nvSpPr>
            <p:cNvPr id="1225" name="Google Shape;1225;p77"/>
            <p:cNvSpPr/>
            <p:nvPr/>
          </p:nvSpPr>
          <p:spPr>
            <a:xfrm>
              <a:off x="462557" y="2146728"/>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77"/>
            <p:cNvSpPr txBox="1"/>
            <p:nvPr/>
          </p:nvSpPr>
          <p:spPr>
            <a:xfrm>
              <a:off x="462557" y="2146728"/>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Results may not be generalizable to severe strokes or those who underwent fibrinolysis</a:t>
              </a:r>
              <a:endParaRPr b="0" i="0" sz="1400" u="none" cap="none" strike="noStrike">
                <a:solidFill>
                  <a:srgbClr val="000000"/>
                </a:solidFill>
                <a:latin typeface="Arial"/>
                <a:ea typeface="Arial"/>
                <a:cs typeface="Arial"/>
                <a:sym typeface="Arial"/>
              </a:endParaRPr>
            </a:p>
          </p:txBody>
        </p:sp>
        <p:sp>
          <p:nvSpPr>
            <p:cNvPr id="1227" name="Google Shape;1227;p77"/>
            <p:cNvSpPr/>
            <p:nvPr/>
          </p:nvSpPr>
          <p:spPr>
            <a:xfrm>
              <a:off x="3661502" y="2139789"/>
              <a:ext cx="3125770" cy="1875462"/>
            </a:xfrm>
            <a:prstGeom prst="rect">
              <a:avLst/>
            </a:prstGeom>
            <a:solidFill>
              <a:srgbClr val="CADBD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77"/>
            <p:cNvSpPr txBox="1"/>
            <p:nvPr/>
          </p:nvSpPr>
          <p:spPr>
            <a:xfrm>
              <a:off x="3661502" y="2139789"/>
              <a:ext cx="3125770" cy="1875462"/>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rgbClr val="424242"/>
                  </a:solidFill>
                  <a:latin typeface="Raleway"/>
                  <a:ea typeface="Raleway"/>
                  <a:cs typeface="Raleway"/>
                  <a:sym typeface="Raleway"/>
                </a:rPr>
                <a:t>More literature is needed to clarify the role of DAPT with concomitant anticoagulation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7"/>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Mechanism of Action</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2327562" y="2031003"/>
            <a:ext cx="4211782" cy="2479964"/>
          </a:xfrm>
          <a:prstGeom prst="ellipse">
            <a:avLst/>
          </a:prstGeom>
          <a:no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7"/>
          <p:cNvSpPr txBox="1"/>
          <p:nvPr/>
        </p:nvSpPr>
        <p:spPr>
          <a:xfrm>
            <a:off x="2370568" y="3253742"/>
            <a:ext cx="121775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Arachidonic acid</a:t>
            </a:r>
            <a:endParaRPr b="0" i="0" sz="1400" u="none" cap="none" strike="noStrike">
              <a:solidFill>
                <a:srgbClr val="000000"/>
              </a:solidFill>
              <a:latin typeface="Arial"/>
              <a:ea typeface="Arial"/>
              <a:cs typeface="Arial"/>
              <a:sym typeface="Arial"/>
            </a:endParaRPr>
          </a:p>
        </p:txBody>
      </p:sp>
      <p:cxnSp>
        <p:nvCxnSpPr>
          <p:cNvPr id="219" name="Google Shape;219;p7"/>
          <p:cNvCxnSpPr/>
          <p:nvPr/>
        </p:nvCxnSpPr>
        <p:spPr>
          <a:xfrm>
            <a:off x="3566676" y="3374887"/>
            <a:ext cx="363682" cy="0"/>
          </a:xfrm>
          <a:prstGeom prst="straightConnector1">
            <a:avLst/>
          </a:prstGeom>
          <a:noFill/>
          <a:ln cap="flat" cmpd="sng" w="9525">
            <a:solidFill>
              <a:srgbClr val="3F5A72"/>
            </a:solidFill>
            <a:prstDash val="solid"/>
            <a:round/>
            <a:headEnd len="sm" w="sm" type="none"/>
            <a:tailEnd len="med" w="med" type="triangle"/>
          </a:ln>
        </p:spPr>
      </p:cxnSp>
      <p:sp>
        <p:nvSpPr>
          <p:cNvPr id="220" name="Google Shape;220;p7"/>
          <p:cNvSpPr txBox="1"/>
          <p:nvPr/>
        </p:nvSpPr>
        <p:spPr>
          <a:xfrm>
            <a:off x="3938939" y="3239809"/>
            <a:ext cx="103369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Prostaglandin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 G2/H2</a:t>
            </a:r>
            <a:endParaRPr b="0" i="0" sz="1400" u="none" cap="none" strike="noStrike">
              <a:solidFill>
                <a:srgbClr val="000000"/>
              </a:solidFill>
              <a:latin typeface="Arial"/>
              <a:ea typeface="Arial"/>
              <a:cs typeface="Arial"/>
              <a:sym typeface="Arial"/>
            </a:endParaRPr>
          </a:p>
        </p:txBody>
      </p:sp>
      <p:cxnSp>
        <p:nvCxnSpPr>
          <p:cNvPr id="221" name="Google Shape;221;p7"/>
          <p:cNvCxnSpPr/>
          <p:nvPr/>
        </p:nvCxnSpPr>
        <p:spPr>
          <a:xfrm>
            <a:off x="4917811" y="3374905"/>
            <a:ext cx="363682" cy="0"/>
          </a:xfrm>
          <a:prstGeom prst="straightConnector1">
            <a:avLst/>
          </a:prstGeom>
          <a:noFill/>
          <a:ln cap="flat" cmpd="sng" w="9525">
            <a:solidFill>
              <a:srgbClr val="3F5A72"/>
            </a:solidFill>
            <a:prstDash val="solid"/>
            <a:round/>
            <a:headEnd len="sm" w="sm" type="none"/>
            <a:tailEnd len="med" w="med" type="triangle"/>
          </a:ln>
        </p:spPr>
      </p:cxnSp>
      <p:sp>
        <p:nvSpPr>
          <p:cNvPr id="222" name="Google Shape;222;p7"/>
          <p:cNvSpPr txBox="1"/>
          <p:nvPr/>
        </p:nvSpPr>
        <p:spPr>
          <a:xfrm>
            <a:off x="5290973" y="3274456"/>
            <a:ext cx="606286"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TXA2</a:t>
            </a:r>
            <a:endParaRPr b="0" i="0" sz="900" u="none" cap="none" strike="noStrike">
              <a:solidFill>
                <a:srgbClr val="000000"/>
              </a:solidFill>
              <a:latin typeface="Raleway"/>
              <a:ea typeface="Raleway"/>
              <a:cs typeface="Raleway"/>
              <a:sym typeface="Raleway"/>
            </a:endParaRPr>
          </a:p>
        </p:txBody>
      </p:sp>
      <p:sp>
        <p:nvSpPr>
          <p:cNvPr id="223" name="Google Shape;223;p7"/>
          <p:cNvSpPr txBox="1"/>
          <p:nvPr/>
        </p:nvSpPr>
        <p:spPr>
          <a:xfrm>
            <a:off x="3452877" y="3043038"/>
            <a:ext cx="56049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COX-1</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2655796" y="2653275"/>
            <a:ext cx="647301" cy="261610"/>
          </a:xfrm>
          <a:prstGeom prst="rect">
            <a:avLst/>
          </a:prstGeom>
          <a:noFill/>
          <a:ln cap="flat" cmpd="sng" w="9525">
            <a:solidFill>
              <a:srgbClr val="8AB2B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00000"/>
                </a:solidFill>
                <a:latin typeface="Raleway"/>
                <a:ea typeface="Raleway"/>
                <a:cs typeface="Raleway"/>
                <a:sym typeface="Raleway"/>
              </a:rPr>
              <a:t>Aspirin</a:t>
            </a:r>
            <a:endParaRPr b="1" i="0" sz="1100" u="none" cap="none" strike="noStrike">
              <a:solidFill>
                <a:srgbClr val="000000"/>
              </a:solidFill>
              <a:latin typeface="Raleway"/>
              <a:ea typeface="Raleway"/>
              <a:cs typeface="Raleway"/>
              <a:sym typeface="Raleway"/>
            </a:endParaRPr>
          </a:p>
        </p:txBody>
      </p:sp>
      <p:cxnSp>
        <p:nvCxnSpPr>
          <p:cNvPr id="225" name="Google Shape;225;p7"/>
          <p:cNvCxnSpPr/>
          <p:nvPr/>
        </p:nvCxnSpPr>
        <p:spPr>
          <a:xfrm>
            <a:off x="3341252" y="2792400"/>
            <a:ext cx="338700" cy="285900"/>
          </a:xfrm>
          <a:prstGeom prst="curvedConnector2">
            <a:avLst/>
          </a:prstGeom>
          <a:noFill/>
          <a:ln cap="flat" cmpd="sng" w="9525">
            <a:solidFill>
              <a:srgbClr val="3F5A72"/>
            </a:solidFill>
            <a:prstDash val="solid"/>
            <a:round/>
            <a:headEnd len="sm" w="sm" type="none"/>
            <a:tailEnd len="med" w="med" type="triangle"/>
          </a:ln>
        </p:spPr>
      </p:cxnSp>
      <p:cxnSp>
        <p:nvCxnSpPr>
          <p:cNvPr id="226" name="Google Shape;226;p7"/>
          <p:cNvCxnSpPr/>
          <p:nvPr/>
        </p:nvCxnSpPr>
        <p:spPr>
          <a:xfrm flipH="1" rot="10800000">
            <a:off x="3637285" y="3296822"/>
            <a:ext cx="85460" cy="151176"/>
          </a:xfrm>
          <a:prstGeom prst="straightConnector1">
            <a:avLst/>
          </a:prstGeom>
          <a:noFill/>
          <a:ln cap="flat" cmpd="sng" w="38100">
            <a:solidFill>
              <a:srgbClr val="FF0000"/>
            </a:solidFill>
            <a:prstDash val="solid"/>
            <a:round/>
            <a:headEnd len="sm" w="sm" type="none"/>
            <a:tailEnd len="sm" w="sm" type="none"/>
          </a:ln>
        </p:spPr>
      </p:cxnSp>
      <p:cxnSp>
        <p:nvCxnSpPr>
          <p:cNvPr id="227" name="Google Shape;227;p7"/>
          <p:cNvCxnSpPr/>
          <p:nvPr/>
        </p:nvCxnSpPr>
        <p:spPr>
          <a:xfrm>
            <a:off x="3626904" y="3303067"/>
            <a:ext cx="106221" cy="132542"/>
          </a:xfrm>
          <a:prstGeom prst="straightConnector1">
            <a:avLst/>
          </a:prstGeom>
          <a:noFill/>
          <a:ln cap="flat" cmpd="sng" w="38100">
            <a:solidFill>
              <a:srgbClr val="FF0000"/>
            </a:solidFill>
            <a:prstDash val="solid"/>
            <a:round/>
            <a:headEnd len="sm" w="sm" type="none"/>
            <a:tailEnd len="sm" w="sm" type="none"/>
          </a:ln>
        </p:spPr>
      </p:cxnSp>
      <p:sp>
        <p:nvSpPr>
          <p:cNvPr id="228" name="Google Shape;228;p7"/>
          <p:cNvSpPr/>
          <p:nvPr/>
        </p:nvSpPr>
        <p:spPr>
          <a:xfrm rot="-5400000">
            <a:off x="6345382" y="2935381"/>
            <a:ext cx="560499" cy="584775"/>
          </a:xfrm>
          <a:prstGeom prst="flowChartManualOperation">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7"/>
          <p:cNvSpPr txBox="1"/>
          <p:nvPr/>
        </p:nvSpPr>
        <p:spPr>
          <a:xfrm>
            <a:off x="6469705" y="3511996"/>
            <a:ext cx="146451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aleway"/>
                <a:ea typeface="Raleway"/>
                <a:cs typeface="Raleway"/>
                <a:sym typeface="Raleway"/>
              </a:rPr>
              <a:t>GPIIb/IIIa Receptor</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5313866" y="3306745"/>
            <a:ext cx="560499" cy="178730"/>
          </a:xfrm>
          <a:prstGeom prst="ellipse">
            <a:avLst/>
          </a:prstGeom>
          <a:no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p7"/>
          <p:cNvSpPr/>
          <p:nvPr/>
        </p:nvSpPr>
        <p:spPr>
          <a:xfrm flipH="1" rot="684599">
            <a:off x="7917234" y="3404800"/>
            <a:ext cx="333562" cy="312519"/>
          </a:xfrm>
          <a:prstGeom prst="lightningBolt">
            <a:avLst/>
          </a:prstGeom>
          <a:solidFill>
            <a:srgbClr val="FFFF00"/>
          </a:solidFill>
          <a:ln cap="flat" cmpd="sng" w="25400">
            <a:solidFill>
              <a:srgbClr val="B0CBC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p7"/>
          <p:cNvSpPr/>
          <p:nvPr/>
        </p:nvSpPr>
        <p:spPr>
          <a:xfrm rot="-886313">
            <a:off x="7362850" y="2897355"/>
            <a:ext cx="333567" cy="312505"/>
          </a:xfrm>
          <a:prstGeom prst="lightningBolt">
            <a:avLst/>
          </a:prstGeom>
          <a:solidFill>
            <a:srgbClr val="FFFF00"/>
          </a:solidFill>
          <a:ln cap="flat" cmpd="sng" w="25400">
            <a:solidFill>
              <a:srgbClr val="B0CBC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p7"/>
          <p:cNvSpPr/>
          <p:nvPr/>
        </p:nvSpPr>
        <p:spPr>
          <a:xfrm>
            <a:off x="5726653" y="3583497"/>
            <a:ext cx="606286" cy="184413"/>
          </a:xfrm>
          <a:prstGeom prst="curvedUpArrow">
            <a:avLst>
              <a:gd fmla="val 25000" name="adj1"/>
              <a:gd fmla="val 50000" name="adj2"/>
              <a:gd fmla="val 25000" name="adj3"/>
            </a:avLst>
          </a:prstGeom>
          <a:solidFill>
            <a:schemeClr val="accent1"/>
          </a:solid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34" name="Google Shape;234;p7"/>
          <p:cNvSpPr txBox="1"/>
          <p:nvPr/>
        </p:nvSpPr>
        <p:spPr>
          <a:xfrm>
            <a:off x="7354023" y="3024696"/>
            <a:ext cx="1326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Platelet activation</a:t>
            </a:r>
            <a:endParaRPr b="0" i="0" sz="1400" u="none" cap="none" strike="noStrike">
              <a:solidFill>
                <a:srgbClr val="000000"/>
              </a:solidFill>
              <a:latin typeface="Arial"/>
              <a:ea typeface="Arial"/>
              <a:cs typeface="Arial"/>
              <a:sym typeface="Arial"/>
            </a:endParaRPr>
          </a:p>
        </p:txBody>
      </p:sp>
      <p:cxnSp>
        <p:nvCxnSpPr>
          <p:cNvPr id="235" name="Google Shape;235;p7"/>
          <p:cNvCxnSpPr/>
          <p:nvPr/>
        </p:nvCxnSpPr>
        <p:spPr>
          <a:xfrm>
            <a:off x="7017530" y="3257264"/>
            <a:ext cx="636581" cy="18274"/>
          </a:xfrm>
          <a:prstGeom prst="straightConnector1">
            <a:avLst/>
          </a:prstGeom>
          <a:noFill/>
          <a:ln cap="flat" cmpd="sng" w="9525">
            <a:solidFill>
              <a:srgbClr val="C4D6D6"/>
            </a:solidFill>
            <a:prstDash val="solid"/>
            <a:round/>
            <a:headEnd len="sm" w="sm" type="none"/>
            <a:tailEnd len="med" w="med" type="triangle"/>
          </a:ln>
        </p:spPr>
      </p:cxnSp>
      <p:pic>
        <p:nvPicPr>
          <p:cNvPr id="236" name="Google Shape;236;p7"/>
          <p:cNvPicPr preferRelativeResize="0"/>
          <p:nvPr/>
        </p:nvPicPr>
        <p:blipFill rotWithShape="1">
          <a:blip r:embed="rId3">
            <a:alphaModFix/>
          </a:blip>
          <a:srcRect b="0" l="7045" r="0" t="0"/>
          <a:stretch/>
        </p:blipFill>
        <p:spPr>
          <a:xfrm>
            <a:off x="828299" y="997013"/>
            <a:ext cx="8154601" cy="38766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78"/>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#3</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34" name="Google Shape;1234;p78"/>
          <p:cNvSpPr txBox="1"/>
          <p:nvPr>
            <p:ph idx="1" type="body"/>
          </p:nvPr>
        </p:nvSpPr>
        <p:spPr>
          <a:xfrm>
            <a:off x="1158372" y="1350297"/>
            <a:ext cx="7327538" cy="2969378"/>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800">
                <a:solidFill>
                  <a:srgbClr val="424242"/>
                </a:solidFill>
              </a:rPr>
              <a:t>Which of the following patients would be a candidate for receiving dual antiplatelet therapy following ischemic stroke?</a:t>
            </a:r>
            <a:endParaRPr/>
          </a:p>
          <a:p>
            <a:pPr indent="0" lvl="0" marL="165100" rtl="0" algn="l">
              <a:lnSpc>
                <a:spcPct val="115000"/>
              </a:lnSpc>
              <a:spcBef>
                <a:spcPts val="0"/>
              </a:spcBef>
              <a:spcAft>
                <a:spcPts val="0"/>
              </a:spcAft>
              <a:buSzPts val="1000"/>
              <a:buNone/>
            </a:pPr>
            <a:r>
              <a:t/>
            </a:r>
            <a:endParaRPr sz="1700">
              <a:solidFill>
                <a:srgbClr val="424242"/>
              </a:solidFill>
            </a:endParaRPr>
          </a:p>
          <a:p>
            <a:pPr indent="-342900" lvl="0" marL="508000" rtl="0" algn="l">
              <a:lnSpc>
                <a:spcPct val="115000"/>
              </a:lnSpc>
              <a:spcBef>
                <a:spcPts val="0"/>
              </a:spcBef>
              <a:spcAft>
                <a:spcPts val="0"/>
              </a:spcAft>
              <a:buSzPts val="1000"/>
              <a:buAutoNum type="alphaLcPeriod"/>
            </a:pPr>
            <a:r>
              <a:rPr lang="en-US" sz="1700">
                <a:solidFill>
                  <a:srgbClr val="424242"/>
                </a:solidFill>
              </a:rPr>
              <a:t>65 year old female with NIHSS of 8</a:t>
            </a:r>
            <a:endParaRPr/>
          </a:p>
          <a:p>
            <a:pPr indent="-342900" lvl="0" marL="508000" rtl="0" algn="l">
              <a:lnSpc>
                <a:spcPct val="115000"/>
              </a:lnSpc>
              <a:spcBef>
                <a:spcPts val="0"/>
              </a:spcBef>
              <a:spcAft>
                <a:spcPts val="0"/>
              </a:spcAft>
              <a:buSzPts val="1000"/>
              <a:buAutoNum type="alphaLcPeriod"/>
            </a:pPr>
            <a:r>
              <a:rPr lang="en-US" sz="1700">
                <a:solidFill>
                  <a:srgbClr val="424242"/>
                </a:solidFill>
              </a:rPr>
              <a:t>42 year old male presenting 36 hours after symptom onset</a:t>
            </a:r>
            <a:endParaRPr/>
          </a:p>
          <a:p>
            <a:pPr indent="-342900" lvl="0" marL="508000" rtl="0" algn="l">
              <a:lnSpc>
                <a:spcPct val="115000"/>
              </a:lnSpc>
              <a:spcBef>
                <a:spcPts val="0"/>
              </a:spcBef>
              <a:spcAft>
                <a:spcPts val="0"/>
              </a:spcAft>
              <a:buSzPts val="1000"/>
              <a:buAutoNum type="alphaLcPeriod"/>
            </a:pPr>
            <a:r>
              <a:rPr lang="en-US" sz="1700">
                <a:solidFill>
                  <a:srgbClr val="424242"/>
                </a:solidFill>
              </a:rPr>
              <a:t>89 year old male with history of hemorrhagic stroke and recurrent GI bleeds</a:t>
            </a:r>
            <a:endParaRPr/>
          </a:p>
          <a:p>
            <a:pPr indent="-342900" lvl="0" marL="508000" rtl="0" algn="l">
              <a:lnSpc>
                <a:spcPct val="115000"/>
              </a:lnSpc>
              <a:spcBef>
                <a:spcPts val="0"/>
              </a:spcBef>
              <a:spcAft>
                <a:spcPts val="0"/>
              </a:spcAft>
              <a:buSzPts val="1000"/>
              <a:buAutoNum type="alphaLcPeriod"/>
            </a:pPr>
            <a:r>
              <a:rPr lang="en-US" sz="1700">
                <a:solidFill>
                  <a:srgbClr val="424242"/>
                </a:solidFill>
              </a:rPr>
              <a:t>51 year old female presenting with high risk TIA within 10 hours after onset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79"/>
          <p:cNvSpPr txBox="1"/>
          <p:nvPr/>
        </p:nvSpPr>
        <p:spPr>
          <a:xfrm>
            <a:off x="874353" y="293676"/>
            <a:ext cx="6454196"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Assessment Question #3</a:t>
            </a:r>
            <a:r>
              <a:rPr b="0" i="0" lang="en-US" sz="3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40" name="Google Shape;1240;p79"/>
          <p:cNvSpPr txBox="1"/>
          <p:nvPr>
            <p:ph idx="1" type="body"/>
          </p:nvPr>
        </p:nvSpPr>
        <p:spPr>
          <a:xfrm>
            <a:off x="1158372" y="1350297"/>
            <a:ext cx="7327500" cy="2969400"/>
          </a:xfrm>
          <a:prstGeom prst="rect">
            <a:avLst/>
          </a:prstGeom>
          <a:noFill/>
          <a:ln>
            <a:noFill/>
          </a:ln>
        </p:spPr>
        <p:txBody>
          <a:bodyPr anchorCtr="0" anchor="t" bIns="91425" lIns="91425" spcFirstLastPara="1" rIns="91425" wrap="square" tIns="91425">
            <a:noAutofit/>
          </a:bodyPr>
          <a:lstStyle/>
          <a:p>
            <a:pPr indent="0" lvl="0" marL="165100" rtl="0" algn="l">
              <a:lnSpc>
                <a:spcPct val="115000"/>
              </a:lnSpc>
              <a:spcBef>
                <a:spcPts val="0"/>
              </a:spcBef>
              <a:spcAft>
                <a:spcPts val="0"/>
              </a:spcAft>
              <a:buSzPts val="1000"/>
              <a:buNone/>
            </a:pPr>
            <a:r>
              <a:rPr lang="en-US" sz="1800"/>
              <a:t>Which of the following patients would be a candidate for receiving dual antiplatelet therapy following ischemic stroke?</a:t>
            </a:r>
            <a:endParaRPr/>
          </a:p>
          <a:p>
            <a:pPr indent="0" lvl="0" marL="165100" rtl="0" algn="l">
              <a:lnSpc>
                <a:spcPct val="115000"/>
              </a:lnSpc>
              <a:spcBef>
                <a:spcPts val="0"/>
              </a:spcBef>
              <a:spcAft>
                <a:spcPts val="0"/>
              </a:spcAft>
              <a:buSzPts val="1000"/>
              <a:buNone/>
            </a:pPr>
            <a:r>
              <a:t/>
            </a:r>
            <a:endParaRPr sz="1700"/>
          </a:p>
          <a:p>
            <a:pPr indent="-342900" lvl="0" marL="508000" rtl="0" algn="l">
              <a:lnSpc>
                <a:spcPct val="115000"/>
              </a:lnSpc>
              <a:spcBef>
                <a:spcPts val="0"/>
              </a:spcBef>
              <a:spcAft>
                <a:spcPts val="0"/>
              </a:spcAft>
              <a:buSzPts val="1000"/>
              <a:buAutoNum type="alphaLcPeriod"/>
            </a:pPr>
            <a:r>
              <a:rPr lang="en-US" sz="1700"/>
              <a:t>65 year old female with NIHSS of 8</a:t>
            </a:r>
            <a:endParaRPr/>
          </a:p>
          <a:p>
            <a:pPr indent="-342900" lvl="0" marL="508000" rtl="0" algn="l">
              <a:lnSpc>
                <a:spcPct val="115000"/>
              </a:lnSpc>
              <a:spcBef>
                <a:spcPts val="0"/>
              </a:spcBef>
              <a:spcAft>
                <a:spcPts val="0"/>
              </a:spcAft>
              <a:buSzPts val="1000"/>
              <a:buAutoNum type="alphaLcPeriod"/>
            </a:pPr>
            <a:r>
              <a:rPr lang="en-US" sz="1700"/>
              <a:t>42 year old male presenting 36 hours after symptom onset</a:t>
            </a:r>
            <a:endParaRPr/>
          </a:p>
          <a:p>
            <a:pPr indent="-342900" lvl="0" marL="508000" rtl="0" algn="l">
              <a:lnSpc>
                <a:spcPct val="115000"/>
              </a:lnSpc>
              <a:spcBef>
                <a:spcPts val="0"/>
              </a:spcBef>
              <a:spcAft>
                <a:spcPts val="0"/>
              </a:spcAft>
              <a:buSzPts val="1000"/>
              <a:buAutoNum type="alphaLcPeriod"/>
            </a:pPr>
            <a:r>
              <a:rPr lang="en-US" sz="1700"/>
              <a:t>89 year old male with history of hemorrhagic stroke and recurrent GI bleeds</a:t>
            </a:r>
            <a:endParaRPr/>
          </a:p>
          <a:p>
            <a:pPr indent="-342900" lvl="0" marL="508000" rtl="0" algn="l">
              <a:lnSpc>
                <a:spcPct val="115000"/>
              </a:lnSpc>
              <a:spcBef>
                <a:spcPts val="0"/>
              </a:spcBef>
              <a:spcAft>
                <a:spcPts val="0"/>
              </a:spcAft>
              <a:buSzPts val="1000"/>
              <a:buAutoNum type="alphaLcPeriod"/>
            </a:pPr>
            <a:r>
              <a:rPr lang="en-US" sz="1700">
                <a:solidFill>
                  <a:srgbClr val="FF0000"/>
                </a:solidFill>
              </a:rPr>
              <a:t>51 year old female presenting with high risk TIA within 10 hours after onset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gc4bfd7543b_1_1"/>
          <p:cNvSpPr txBox="1"/>
          <p:nvPr/>
        </p:nvSpPr>
        <p:spPr>
          <a:xfrm>
            <a:off x="874353" y="293676"/>
            <a:ext cx="6454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Presentation Takeaways</a:t>
            </a:r>
            <a:endParaRPr b="0" i="0" sz="1400" u="none" cap="none" strike="noStrike">
              <a:solidFill>
                <a:srgbClr val="000000"/>
              </a:solidFill>
              <a:latin typeface="Arial"/>
              <a:ea typeface="Arial"/>
              <a:cs typeface="Arial"/>
              <a:sym typeface="Arial"/>
            </a:endParaRPr>
          </a:p>
        </p:txBody>
      </p:sp>
      <p:sp>
        <p:nvSpPr>
          <p:cNvPr id="1246" name="Google Shape;1246;gc4bfd7543b_1_1"/>
          <p:cNvSpPr txBox="1"/>
          <p:nvPr>
            <p:ph idx="1" type="body"/>
          </p:nvPr>
        </p:nvSpPr>
        <p:spPr>
          <a:xfrm>
            <a:off x="1158372" y="1350297"/>
            <a:ext cx="7327500" cy="2969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US" sz="1800"/>
              <a:t>New literature evaluating optimal antiplatelet regimens following ACS, TAVR and ischemic stroke continues to challenge current guidelines</a:t>
            </a:r>
            <a:endParaRPr sz="1800"/>
          </a:p>
          <a:p>
            <a:pPr indent="-323850" lvl="0" marL="457200" rtl="0" algn="l">
              <a:lnSpc>
                <a:spcPct val="115000"/>
              </a:lnSpc>
              <a:spcBef>
                <a:spcPts val="1000"/>
              </a:spcBef>
              <a:spcAft>
                <a:spcPts val="0"/>
              </a:spcAft>
              <a:buSzPts val="1500"/>
              <a:buChar char="●"/>
            </a:pPr>
            <a:r>
              <a:rPr lang="en-US" sz="1800"/>
              <a:t>More studies are needed to define populations that would benefit from various durations of dual antiplatelet therapy</a:t>
            </a:r>
            <a:endParaRPr sz="1800"/>
          </a:p>
          <a:p>
            <a:pPr indent="-323850" lvl="0" marL="457200" rtl="0" algn="l">
              <a:lnSpc>
                <a:spcPct val="115000"/>
              </a:lnSpc>
              <a:spcBef>
                <a:spcPts val="1000"/>
              </a:spcBef>
              <a:spcAft>
                <a:spcPts val="1000"/>
              </a:spcAft>
              <a:buSzPts val="1500"/>
              <a:buChar char="●"/>
            </a:pPr>
            <a:r>
              <a:rPr lang="en-US" sz="1800"/>
              <a:t>Antiplatelet therapy for all indications should be tailored based on patient specific factors for optimal outcomes</a:t>
            </a: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0" name="Shape 1250"/>
        <p:cNvGrpSpPr/>
        <p:nvPr/>
      </p:nvGrpSpPr>
      <p:grpSpPr>
        <a:xfrm>
          <a:off x="0" y="0"/>
          <a:ext cx="0" cy="0"/>
          <a:chOff x="0" y="0"/>
          <a:chExt cx="0" cy="0"/>
        </a:xfrm>
      </p:grpSpPr>
      <p:sp>
        <p:nvSpPr>
          <p:cNvPr id="1251" name="Google Shape;1251;p81"/>
          <p:cNvSpPr txBox="1"/>
          <p:nvPr>
            <p:ph type="ctrTitle"/>
          </p:nvPr>
        </p:nvSpPr>
        <p:spPr>
          <a:xfrm>
            <a:off x="2609647" y="1930586"/>
            <a:ext cx="4064805" cy="647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2800">
                <a:solidFill>
                  <a:srgbClr val="424242"/>
                </a:solidFill>
                <a:latin typeface="Raleway"/>
                <a:ea typeface="Raleway"/>
                <a:cs typeface="Raleway"/>
                <a:sym typeface="Raleway"/>
              </a:rPr>
              <a:t>Emerging Literature in the Management of Antiplatelet Therapy</a:t>
            </a:r>
            <a:endParaRPr b="1" sz="2800">
              <a:solidFill>
                <a:srgbClr val="424242"/>
              </a:solidFill>
              <a:latin typeface="Raleway"/>
              <a:ea typeface="Raleway"/>
              <a:cs typeface="Raleway"/>
              <a:sym typeface="Raleway"/>
            </a:endParaRPr>
          </a:p>
        </p:txBody>
      </p:sp>
      <p:sp>
        <p:nvSpPr>
          <p:cNvPr id="1252" name="Google Shape;1252;p81"/>
          <p:cNvSpPr txBox="1"/>
          <p:nvPr>
            <p:ph idx="1" type="subTitle"/>
          </p:nvPr>
        </p:nvSpPr>
        <p:spPr>
          <a:xfrm>
            <a:off x="2910750" y="2483508"/>
            <a:ext cx="3322500" cy="375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r>
              <a:rPr lang="en-US">
                <a:solidFill>
                  <a:srgbClr val="424242"/>
                </a:solidFill>
              </a:rPr>
              <a:t>Lia Argevani, PharmD</a:t>
            </a:r>
            <a:endParaRPr/>
          </a:p>
          <a:p>
            <a:pPr indent="0" lvl="0" marL="0" rtl="0" algn="ctr">
              <a:lnSpc>
                <a:spcPct val="100000"/>
              </a:lnSpc>
              <a:spcBef>
                <a:spcPts val="0"/>
              </a:spcBef>
              <a:spcAft>
                <a:spcPts val="0"/>
              </a:spcAft>
              <a:buSzPts val="1200"/>
              <a:buNone/>
            </a:pPr>
            <a:r>
              <a:rPr lang="en-US">
                <a:solidFill>
                  <a:srgbClr val="424242"/>
                </a:solidFill>
              </a:rPr>
              <a:t>PGY-1 Pharmacy Resident</a:t>
            </a:r>
            <a:endParaRPr/>
          </a:p>
          <a:p>
            <a:pPr indent="0" lvl="0" marL="0" rtl="0" algn="ctr">
              <a:lnSpc>
                <a:spcPct val="100000"/>
              </a:lnSpc>
              <a:spcBef>
                <a:spcPts val="0"/>
              </a:spcBef>
              <a:spcAft>
                <a:spcPts val="0"/>
              </a:spcAft>
              <a:buSzPts val="1200"/>
              <a:buNone/>
            </a:pPr>
            <a:r>
              <a:rPr lang="en-US">
                <a:solidFill>
                  <a:srgbClr val="424242"/>
                </a:solidFill>
              </a:rPr>
              <a:t>Ascension St. Vincent’s Healthcare</a:t>
            </a:r>
            <a:endParaRPr/>
          </a:p>
          <a:p>
            <a:pPr indent="0" lvl="0" marL="0" rtl="0" algn="ctr">
              <a:lnSpc>
                <a:spcPct val="100000"/>
              </a:lnSpc>
              <a:spcBef>
                <a:spcPts val="0"/>
              </a:spcBef>
              <a:spcAft>
                <a:spcPts val="0"/>
              </a:spcAft>
              <a:buSzPts val="1200"/>
              <a:buNone/>
            </a:pPr>
            <a:r>
              <a:rPr lang="en-US">
                <a:solidFill>
                  <a:srgbClr val="424242"/>
                </a:solidFill>
              </a:rPr>
              <a:t>March 15, 2021</a:t>
            </a:r>
            <a:endParaRPr>
              <a:solidFill>
                <a:srgbClr val="42424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8"/>
          <p:cNvSpPr txBox="1"/>
          <p:nvPr/>
        </p:nvSpPr>
        <p:spPr>
          <a:xfrm>
            <a:off x="874353" y="293676"/>
            <a:ext cx="64541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Raleway"/>
                <a:ea typeface="Raleway"/>
                <a:cs typeface="Raleway"/>
                <a:sym typeface="Raleway"/>
              </a:rPr>
              <a:t>Mechanism of Action</a:t>
            </a:r>
            <a:endParaRPr b="0" i="0" sz="1400" u="none" cap="none" strike="noStrike">
              <a:solidFill>
                <a:srgbClr val="000000"/>
              </a:solidFill>
              <a:latin typeface="Arial"/>
              <a:ea typeface="Arial"/>
              <a:cs typeface="Arial"/>
              <a:sym typeface="Arial"/>
            </a:endParaRPr>
          </a:p>
        </p:txBody>
      </p:sp>
      <p:sp>
        <p:nvSpPr>
          <p:cNvPr id="242" name="Google Shape;242;p8"/>
          <p:cNvSpPr/>
          <p:nvPr/>
        </p:nvSpPr>
        <p:spPr>
          <a:xfrm>
            <a:off x="2327562" y="2031003"/>
            <a:ext cx="4211782" cy="2479964"/>
          </a:xfrm>
          <a:prstGeom prst="ellipse">
            <a:avLst/>
          </a:prstGeom>
          <a:no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3" name="Google Shape;243;p8"/>
          <p:cNvSpPr/>
          <p:nvPr/>
        </p:nvSpPr>
        <p:spPr>
          <a:xfrm rot="5400000">
            <a:off x="4177143" y="1738615"/>
            <a:ext cx="512619" cy="584775"/>
          </a:xfrm>
          <a:prstGeom prst="chevron">
            <a:avLst>
              <a:gd fmla="val 50000" name="adj"/>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4" name="Google Shape;244;p8"/>
          <p:cNvSpPr txBox="1"/>
          <p:nvPr/>
        </p:nvSpPr>
        <p:spPr>
          <a:xfrm>
            <a:off x="2181350" y="946276"/>
            <a:ext cx="1018309" cy="707886"/>
          </a:xfrm>
          <a:prstGeom prst="rect">
            <a:avLst/>
          </a:prstGeom>
          <a:noFill/>
          <a:ln cap="flat" cmpd="sng" w="9525">
            <a:solidFill>
              <a:srgbClr val="53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Raleway"/>
                <a:ea typeface="Raleway"/>
                <a:cs typeface="Raleway"/>
                <a:sym typeface="Raleway"/>
              </a:rPr>
              <a:t>Clopidogrel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Raleway"/>
                <a:ea typeface="Raleway"/>
                <a:cs typeface="Raleway"/>
                <a:sym typeface="Raleway"/>
              </a:rPr>
              <a:t>Prasugrel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Raleway"/>
                <a:ea typeface="Raleway"/>
                <a:cs typeface="Raleway"/>
                <a:sym typeface="Raleway"/>
              </a:rPr>
              <a:t>Ticagrelor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Raleway"/>
                <a:ea typeface="Raleway"/>
                <a:cs typeface="Raleway"/>
                <a:sym typeface="Raleway"/>
              </a:rPr>
              <a:t>Cangrelor</a:t>
            </a:r>
            <a:endParaRPr b="0" i="0" sz="1400" u="none" cap="none" strike="noStrike">
              <a:solidFill>
                <a:srgbClr val="000000"/>
              </a:solidFill>
              <a:latin typeface="Arial"/>
              <a:ea typeface="Arial"/>
              <a:cs typeface="Arial"/>
              <a:sym typeface="Arial"/>
            </a:endParaRPr>
          </a:p>
        </p:txBody>
      </p:sp>
      <p:cxnSp>
        <p:nvCxnSpPr>
          <p:cNvPr id="245" name="Google Shape;245;p8"/>
          <p:cNvCxnSpPr/>
          <p:nvPr/>
        </p:nvCxnSpPr>
        <p:spPr>
          <a:xfrm>
            <a:off x="3269673" y="1660142"/>
            <a:ext cx="690401" cy="295382"/>
          </a:xfrm>
          <a:prstGeom prst="straightConnector1">
            <a:avLst/>
          </a:prstGeom>
          <a:noFill/>
          <a:ln cap="flat" cmpd="sng" w="9525">
            <a:solidFill>
              <a:srgbClr val="3F5A72"/>
            </a:solidFill>
            <a:prstDash val="solid"/>
            <a:round/>
            <a:headEnd len="sm" w="sm" type="none"/>
            <a:tailEnd len="sm" w="sm" type="none"/>
          </a:ln>
        </p:spPr>
      </p:cxnSp>
      <p:cxnSp>
        <p:nvCxnSpPr>
          <p:cNvPr id="246" name="Google Shape;246;p8"/>
          <p:cNvCxnSpPr/>
          <p:nvPr/>
        </p:nvCxnSpPr>
        <p:spPr>
          <a:xfrm flipH="1">
            <a:off x="3915488" y="1863436"/>
            <a:ext cx="90054" cy="167566"/>
          </a:xfrm>
          <a:prstGeom prst="straightConnector1">
            <a:avLst/>
          </a:prstGeom>
          <a:noFill/>
          <a:ln cap="flat" cmpd="sng" w="9525">
            <a:solidFill>
              <a:srgbClr val="3F5A72"/>
            </a:solidFill>
            <a:prstDash val="solid"/>
            <a:round/>
            <a:headEnd len="sm" w="sm" type="none"/>
            <a:tailEnd len="sm" w="sm" type="none"/>
          </a:ln>
        </p:spPr>
      </p:cxnSp>
      <p:sp>
        <p:nvSpPr>
          <p:cNvPr id="247" name="Google Shape;247;p8"/>
          <p:cNvSpPr txBox="1"/>
          <p:nvPr/>
        </p:nvSpPr>
        <p:spPr>
          <a:xfrm>
            <a:off x="3858718" y="2307830"/>
            <a:ext cx="134735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aleway"/>
                <a:ea typeface="Raleway"/>
                <a:cs typeface="Raleway"/>
                <a:sym typeface="Raleway"/>
              </a:rPr>
              <a:t>P2Y12 Receptor</a:t>
            </a:r>
            <a:endParaRPr b="0" i="0" sz="1400" u="none" cap="none" strike="noStrike">
              <a:solidFill>
                <a:srgbClr val="000000"/>
              </a:solidFill>
              <a:latin typeface="Arial"/>
              <a:ea typeface="Arial"/>
              <a:cs typeface="Arial"/>
              <a:sym typeface="Arial"/>
            </a:endParaRPr>
          </a:p>
        </p:txBody>
      </p:sp>
      <p:sp>
        <p:nvSpPr>
          <p:cNvPr id="248" name="Google Shape;248;p8"/>
          <p:cNvSpPr/>
          <p:nvPr/>
        </p:nvSpPr>
        <p:spPr>
          <a:xfrm rot="-9175016">
            <a:off x="4843893" y="1181308"/>
            <a:ext cx="263237" cy="238782"/>
          </a:xfrm>
          <a:prstGeom prst="pie">
            <a:avLst>
              <a:gd fmla="val 0" name="adj1"/>
              <a:gd fmla="val 16200000" name="adj2"/>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 name="Google Shape;249;p8"/>
          <p:cNvSpPr/>
          <p:nvPr/>
        </p:nvSpPr>
        <p:spPr>
          <a:xfrm rot="4723729">
            <a:off x="5382490" y="1005514"/>
            <a:ext cx="263237" cy="238783"/>
          </a:xfrm>
          <a:prstGeom prst="pie">
            <a:avLst>
              <a:gd fmla="val 0" name="adj1"/>
              <a:gd fmla="val 16200000" name="adj2"/>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 name="Google Shape;250;p8"/>
          <p:cNvSpPr/>
          <p:nvPr/>
        </p:nvSpPr>
        <p:spPr>
          <a:xfrm>
            <a:off x="5371294" y="1485132"/>
            <a:ext cx="263237" cy="238783"/>
          </a:xfrm>
          <a:prstGeom prst="pie">
            <a:avLst>
              <a:gd fmla="val 0" name="adj1"/>
              <a:gd fmla="val 16200000" name="adj2"/>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1" name="Google Shape;251;p8"/>
          <p:cNvSpPr txBox="1"/>
          <p:nvPr/>
        </p:nvSpPr>
        <p:spPr>
          <a:xfrm>
            <a:off x="5656922" y="1179669"/>
            <a:ext cx="57069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Raleway"/>
                <a:ea typeface="Raleway"/>
                <a:cs typeface="Raleway"/>
                <a:sym typeface="Raleway"/>
              </a:rPr>
              <a:t>ADP</a:t>
            </a:r>
            <a:endParaRPr b="0" i="0" sz="1400" u="none" cap="none" strike="noStrike">
              <a:solidFill>
                <a:srgbClr val="000000"/>
              </a:solidFill>
              <a:latin typeface="Arial"/>
              <a:ea typeface="Arial"/>
              <a:cs typeface="Arial"/>
              <a:sym typeface="Arial"/>
            </a:endParaRPr>
          </a:p>
        </p:txBody>
      </p:sp>
      <p:cxnSp>
        <p:nvCxnSpPr>
          <p:cNvPr id="252" name="Google Shape;252;p8"/>
          <p:cNvCxnSpPr/>
          <p:nvPr/>
        </p:nvCxnSpPr>
        <p:spPr>
          <a:xfrm flipH="1">
            <a:off x="4405633" y="1442248"/>
            <a:ext cx="343200" cy="332400"/>
          </a:xfrm>
          <a:prstGeom prst="curvedConnector3">
            <a:avLst>
              <a:gd fmla="val 114573" name="adj1"/>
            </a:avLst>
          </a:prstGeom>
          <a:noFill/>
          <a:ln cap="flat" cmpd="sng" w="9525">
            <a:solidFill>
              <a:srgbClr val="3F5A72"/>
            </a:solidFill>
            <a:prstDash val="solid"/>
            <a:round/>
            <a:headEnd len="sm" w="sm" type="none"/>
            <a:tailEnd len="med" w="med" type="triangle"/>
          </a:ln>
        </p:spPr>
      </p:cxnSp>
      <p:cxnSp>
        <p:nvCxnSpPr>
          <p:cNvPr id="253" name="Google Shape;253;p8"/>
          <p:cNvCxnSpPr/>
          <p:nvPr/>
        </p:nvCxnSpPr>
        <p:spPr>
          <a:xfrm>
            <a:off x="4442813" y="1450191"/>
            <a:ext cx="106221" cy="107045"/>
          </a:xfrm>
          <a:prstGeom prst="straightConnector1">
            <a:avLst/>
          </a:prstGeom>
          <a:noFill/>
          <a:ln cap="flat" cmpd="sng" w="38100">
            <a:solidFill>
              <a:srgbClr val="FF0000"/>
            </a:solidFill>
            <a:prstDash val="solid"/>
            <a:round/>
            <a:headEnd len="sm" w="sm" type="none"/>
            <a:tailEnd len="sm" w="sm" type="none"/>
          </a:ln>
        </p:spPr>
      </p:cxnSp>
      <p:cxnSp>
        <p:nvCxnSpPr>
          <p:cNvPr id="254" name="Google Shape;254;p8"/>
          <p:cNvCxnSpPr/>
          <p:nvPr/>
        </p:nvCxnSpPr>
        <p:spPr>
          <a:xfrm flipH="1" rot="10800000">
            <a:off x="4449512" y="1421674"/>
            <a:ext cx="85460" cy="151176"/>
          </a:xfrm>
          <a:prstGeom prst="straightConnector1">
            <a:avLst/>
          </a:prstGeom>
          <a:noFill/>
          <a:ln cap="flat" cmpd="sng" w="38100">
            <a:solidFill>
              <a:srgbClr val="FF0000"/>
            </a:solidFill>
            <a:prstDash val="solid"/>
            <a:round/>
            <a:headEnd len="sm" w="sm" type="none"/>
            <a:tailEnd len="sm" w="sm" type="none"/>
          </a:ln>
        </p:spPr>
      </p:cxnSp>
      <p:sp>
        <p:nvSpPr>
          <p:cNvPr id="255" name="Google Shape;255;p8"/>
          <p:cNvSpPr txBox="1"/>
          <p:nvPr/>
        </p:nvSpPr>
        <p:spPr>
          <a:xfrm>
            <a:off x="2370568" y="3253742"/>
            <a:ext cx="121775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Arachidonic acid</a:t>
            </a:r>
            <a:endParaRPr b="0" i="0" sz="1400" u="none" cap="none" strike="noStrike">
              <a:solidFill>
                <a:srgbClr val="000000"/>
              </a:solidFill>
              <a:latin typeface="Arial"/>
              <a:ea typeface="Arial"/>
              <a:cs typeface="Arial"/>
              <a:sym typeface="Arial"/>
            </a:endParaRPr>
          </a:p>
        </p:txBody>
      </p:sp>
      <p:cxnSp>
        <p:nvCxnSpPr>
          <p:cNvPr id="256" name="Google Shape;256;p8"/>
          <p:cNvCxnSpPr/>
          <p:nvPr/>
        </p:nvCxnSpPr>
        <p:spPr>
          <a:xfrm>
            <a:off x="3566676" y="3374887"/>
            <a:ext cx="363682" cy="0"/>
          </a:xfrm>
          <a:prstGeom prst="straightConnector1">
            <a:avLst/>
          </a:prstGeom>
          <a:noFill/>
          <a:ln cap="flat" cmpd="sng" w="9525">
            <a:solidFill>
              <a:srgbClr val="3F5A72"/>
            </a:solidFill>
            <a:prstDash val="solid"/>
            <a:round/>
            <a:headEnd len="sm" w="sm" type="none"/>
            <a:tailEnd len="med" w="med" type="triangle"/>
          </a:ln>
        </p:spPr>
      </p:cxnSp>
      <p:sp>
        <p:nvSpPr>
          <p:cNvPr id="257" name="Google Shape;257;p8"/>
          <p:cNvSpPr txBox="1"/>
          <p:nvPr/>
        </p:nvSpPr>
        <p:spPr>
          <a:xfrm>
            <a:off x="3938939" y="3239809"/>
            <a:ext cx="103369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Prostaglandin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 G2/H2</a:t>
            </a:r>
            <a:endParaRPr b="0" i="0" sz="1400" u="none" cap="none" strike="noStrike">
              <a:solidFill>
                <a:srgbClr val="000000"/>
              </a:solidFill>
              <a:latin typeface="Arial"/>
              <a:ea typeface="Arial"/>
              <a:cs typeface="Arial"/>
              <a:sym typeface="Arial"/>
            </a:endParaRPr>
          </a:p>
        </p:txBody>
      </p:sp>
      <p:cxnSp>
        <p:nvCxnSpPr>
          <p:cNvPr id="258" name="Google Shape;258;p8"/>
          <p:cNvCxnSpPr/>
          <p:nvPr/>
        </p:nvCxnSpPr>
        <p:spPr>
          <a:xfrm>
            <a:off x="4917811" y="3374905"/>
            <a:ext cx="363682" cy="0"/>
          </a:xfrm>
          <a:prstGeom prst="straightConnector1">
            <a:avLst/>
          </a:prstGeom>
          <a:noFill/>
          <a:ln cap="flat" cmpd="sng" w="9525">
            <a:solidFill>
              <a:srgbClr val="3F5A72"/>
            </a:solidFill>
            <a:prstDash val="solid"/>
            <a:round/>
            <a:headEnd len="sm" w="sm" type="none"/>
            <a:tailEnd len="med" w="med" type="triangle"/>
          </a:ln>
        </p:spPr>
      </p:cxnSp>
      <p:sp>
        <p:nvSpPr>
          <p:cNvPr id="259" name="Google Shape;259;p8"/>
          <p:cNvSpPr txBox="1"/>
          <p:nvPr/>
        </p:nvSpPr>
        <p:spPr>
          <a:xfrm>
            <a:off x="5290973" y="3274456"/>
            <a:ext cx="606286"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TXA2</a:t>
            </a:r>
            <a:endParaRPr b="0" i="0" sz="900" u="none" cap="none" strike="noStrike">
              <a:solidFill>
                <a:srgbClr val="000000"/>
              </a:solidFill>
              <a:latin typeface="Raleway"/>
              <a:ea typeface="Raleway"/>
              <a:cs typeface="Raleway"/>
              <a:sym typeface="Raleway"/>
            </a:endParaRPr>
          </a:p>
        </p:txBody>
      </p:sp>
      <p:sp>
        <p:nvSpPr>
          <p:cNvPr id="260" name="Google Shape;260;p8"/>
          <p:cNvSpPr txBox="1"/>
          <p:nvPr/>
        </p:nvSpPr>
        <p:spPr>
          <a:xfrm>
            <a:off x="3452877" y="3043038"/>
            <a:ext cx="56049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COX-1</a:t>
            </a:r>
            <a:endParaRPr b="0" i="0" sz="1400" u="none" cap="none" strike="noStrike">
              <a:solidFill>
                <a:srgbClr val="000000"/>
              </a:solidFill>
              <a:latin typeface="Arial"/>
              <a:ea typeface="Arial"/>
              <a:cs typeface="Arial"/>
              <a:sym typeface="Arial"/>
            </a:endParaRPr>
          </a:p>
        </p:txBody>
      </p:sp>
      <p:sp>
        <p:nvSpPr>
          <p:cNvPr id="261" name="Google Shape;261;p8"/>
          <p:cNvSpPr txBox="1"/>
          <p:nvPr/>
        </p:nvSpPr>
        <p:spPr>
          <a:xfrm>
            <a:off x="2655796" y="2653275"/>
            <a:ext cx="647301" cy="261610"/>
          </a:xfrm>
          <a:prstGeom prst="rect">
            <a:avLst/>
          </a:prstGeom>
          <a:noFill/>
          <a:ln cap="flat" cmpd="sng" w="9525">
            <a:solidFill>
              <a:srgbClr val="8AB2B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rgbClr val="000000"/>
                </a:solidFill>
                <a:latin typeface="Raleway"/>
                <a:ea typeface="Raleway"/>
                <a:cs typeface="Raleway"/>
                <a:sym typeface="Raleway"/>
              </a:rPr>
              <a:t>Aspirin</a:t>
            </a:r>
            <a:endParaRPr b="1" i="0" sz="1100" u="none" cap="none" strike="noStrike">
              <a:solidFill>
                <a:srgbClr val="000000"/>
              </a:solidFill>
              <a:latin typeface="Raleway"/>
              <a:ea typeface="Raleway"/>
              <a:cs typeface="Raleway"/>
              <a:sym typeface="Raleway"/>
            </a:endParaRPr>
          </a:p>
        </p:txBody>
      </p:sp>
      <p:cxnSp>
        <p:nvCxnSpPr>
          <p:cNvPr id="262" name="Google Shape;262;p8"/>
          <p:cNvCxnSpPr/>
          <p:nvPr/>
        </p:nvCxnSpPr>
        <p:spPr>
          <a:xfrm>
            <a:off x="3341252" y="2792400"/>
            <a:ext cx="338700" cy="285900"/>
          </a:xfrm>
          <a:prstGeom prst="curvedConnector2">
            <a:avLst/>
          </a:prstGeom>
          <a:noFill/>
          <a:ln cap="flat" cmpd="sng" w="9525">
            <a:solidFill>
              <a:srgbClr val="3F5A72"/>
            </a:solidFill>
            <a:prstDash val="solid"/>
            <a:round/>
            <a:headEnd len="sm" w="sm" type="none"/>
            <a:tailEnd len="med" w="med" type="triangle"/>
          </a:ln>
        </p:spPr>
      </p:cxnSp>
      <p:cxnSp>
        <p:nvCxnSpPr>
          <p:cNvPr id="263" name="Google Shape;263;p8"/>
          <p:cNvCxnSpPr/>
          <p:nvPr/>
        </p:nvCxnSpPr>
        <p:spPr>
          <a:xfrm flipH="1" rot="10800000">
            <a:off x="3637285" y="3296822"/>
            <a:ext cx="85460" cy="151176"/>
          </a:xfrm>
          <a:prstGeom prst="straightConnector1">
            <a:avLst/>
          </a:prstGeom>
          <a:noFill/>
          <a:ln cap="flat" cmpd="sng" w="38100">
            <a:solidFill>
              <a:srgbClr val="FF0000"/>
            </a:solidFill>
            <a:prstDash val="solid"/>
            <a:round/>
            <a:headEnd len="sm" w="sm" type="none"/>
            <a:tailEnd len="sm" w="sm" type="none"/>
          </a:ln>
        </p:spPr>
      </p:cxnSp>
      <p:cxnSp>
        <p:nvCxnSpPr>
          <p:cNvPr id="264" name="Google Shape;264;p8"/>
          <p:cNvCxnSpPr/>
          <p:nvPr/>
        </p:nvCxnSpPr>
        <p:spPr>
          <a:xfrm>
            <a:off x="3626904" y="3303067"/>
            <a:ext cx="106221" cy="132542"/>
          </a:xfrm>
          <a:prstGeom prst="straightConnector1">
            <a:avLst/>
          </a:prstGeom>
          <a:noFill/>
          <a:ln cap="flat" cmpd="sng" w="38100">
            <a:solidFill>
              <a:srgbClr val="FF0000"/>
            </a:solidFill>
            <a:prstDash val="solid"/>
            <a:round/>
            <a:headEnd len="sm" w="sm" type="none"/>
            <a:tailEnd len="sm" w="sm" type="none"/>
          </a:ln>
        </p:spPr>
      </p:cxnSp>
      <p:sp>
        <p:nvSpPr>
          <p:cNvPr id="265" name="Google Shape;265;p8"/>
          <p:cNvSpPr/>
          <p:nvPr/>
        </p:nvSpPr>
        <p:spPr>
          <a:xfrm rot="-5400000">
            <a:off x="6345382" y="2935381"/>
            <a:ext cx="560499" cy="584775"/>
          </a:xfrm>
          <a:prstGeom prst="flowChartManualOperation">
            <a:avLst/>
          </a:prstGeom>
          <a:solidFill>
            <a:schemeClr val="accent1"/>
          </a:solidFill>
          <a:ln cap="flat" cmpd="sng" w="25400">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p8"/>
          <p:cNvSpPr txBox="1"/>
          <p:nvPr/>
        </p:nvSpPr>
        <p:spPr>
          <a:xfrm>
            <a:off x="6469705" y="3511996"/>
            <a:ext cx="146451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Raleway"/>
                <a:ea typeface="Raleway"/>
                <a:cs typeface="Raleway"/>
                <a:sym typeface="Raleway"/>
              </a:rPr>
              <a:t>GPIIb/IIIa Receptor</a:t>
            </a:r>
            <a:endParaRPr b="0" i="0" sz="1400" u="none" cap="none" strike="noStrike">
              <a:solidFill>
                <a:srgbClr val="000000"/>
              </a:solidFill>
              <a:latin typeface="Arial"/>
              <a:ea typeface="Arial"/>
              <a:cs typeface="Arial"/>
              <a:sym typeface="Arial"/>
            </a:endParaRPr>
          </a:p>
        </p:txBody>
      </p:sp>
      <p:cxnSp>
        <p:nvCxnSpPr>
          <p:cNvPr id="267" name="Google Shape;267;p8"/>
          <p:cNvCxnSpPr/>
          <p:nvPr/>
        </p:nvCxnSpPr>
        <p:spPr>
          <a:xfrm>
            <a:off x="4748835" y="2562642"/>
            <a:ext cx="457239" cy="283625"/>
          </a:xfrm>
          <a:prstGeom prst="straightConnector1">
            <a:avLst/>
          </a:prstGeom>
          <a:noFill/>
          <a:ln cap="flat" cmpd="sng" w="9525">
            <a:solidFill>
              <a:srgbClr val="3F5A72"/>
            </a:solidFill>
            <a:prstDash val="solid"/>
            <a:round/>
            <a:headEnd len="sm" w="sm" type="none"/>
            <a:tailEnd len="med" w="med" type="triangle"/>
          </a:ln>
        </p:spPr>
      </p:cxnSp>
      <p:sp>
        <p:nvSpPr>
          <p:cNvPr id="268" name="Google Shape;268;p8"/>
          <p:cNvSpPr txBox="1"/>
          <p:nvPr/>
        </p:nvSpPr>
        <p:spPr>
          <a:xfrm>
            <a:off x="5313866" y="2825472"/>
            <a:ext cx="67367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Raleway"/>
                <a:ea typeface="Raleway"/>
                <a:cs typeface="Raleway"/>
                <a:sym typeface="Raleway"/>
              </a:rPr>
              <a:t>cAMP</a:t>
            </a:r>
            <a:endParaRPr b="0" i="0" sz="1400" u="none" cap="none" strike="noStrike">
              <a:solidFill>
                <a:srgbClr val="000000"/>
              </a:solidFill>
              <a:latin typeface="Arial"/>
              <a:ea typeface="Arial"/>
              <a:cs typeface="Arial"/>
              <a:sym typeface="Arial"/>
            </a:endParaRPr>
          </a:p>
        </p:txBody>
      </p:sp>
      <p:sp>
        <p:nvSpPr>
          <p:cNvPr id="269" name="Google Shape;269;p8"/>
          <p:cNvSpPr/>
          <p:nvPr/>
        </p:nvSpPr>
        <p:spPr>
          <a:xfrm>
            <a:off x="5313866" y="2864308"/>
            <a:ext cx="560499" cy="178730"/>
          </a:xfrm>
          <a:prstGeom prst="ellipse">
            <a:avLst/>
          </a:prstGeom>
          <a:no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p8"/>
          <p:cNvSpPr/>
          <p:nvPr/>
        </p:nvSpPr>
        <p:spPr>
          <a:xfrm>
            <a:off x="5313866" y="3306745"/>
            <a:ext cx="560499" cy="178730"/>
          </a:xfrm>
          <a:prstGeom prst="ellipse">
            <a:avLst/>
          </a:prstGeom>
          <a:no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p8"/>
          <p:cNvSpPr/>
          <p:nvPr/>
        </p:nvSpPr>
        <p:spPr>
          <a:xfrm flipH="1" rot="684599">
            <a:off x="8208577" y="3669820"/>
            <a:ext cx="333562" cy="312519"/>
          </a:xfrm>
          <a:prstGeom prst="lightningBolt">
            <a:avLst/>
          </a:prstGeom>
          <a:solidFill>
            <a:srgbClr val="FFFF00"/>
          </a:solidFill>
          <a:ln cap="flat" cmpd="sng" w="25400">
            <a:solidFill>
              <a:srgbClr val="B0CBC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p8"/>
          <p:cNvSpPr/>
          <p:nvPr/>
        </p:nvSpPr>
        <p:spPr>
          <a:xfrm rot="-886313">
            <a:off x="7399288" y="2825955"/>
            <a:ext cx="333567" cy="312505"/>
          </a:xfrm>
          <a:prstGeom prst="lightningBolt">
            <a:avLst/>
          </a:prstGeom>
          <a:solidFill>
            <a:srgbClr val="FFFF00"/>
          </a:solidFill>
          <a:ln cap="flat" cmpd="sng" w="25400">
            <a:solidFill>
              <a:srgbClr val="B0CBC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3" name="Google Shape;273;p8"/>
          <p:cNvSpPr/>
          <p:nvPr/>
        </p:nvSpPr>
        <p:spPr>
          <a:xfrm>
            <a:off x="5726653" y="3583497"/>
            <a:ext cx="606286" cy="184413"/>
          </a:xfrm>
          <a:prstGeom prst="curvedUpArrow">
            <a:avLst>
              <a:gd fmla="val 25000" name="adj1"/>
              <a:gd fmla="val 50000" name="adj2"/>
              <a:gd fmla="val 25000" name="adj3"/>
            </a:avLst>
          </a:prstGeom>
          <a:solidFill>
            <a:schemeClr val="accent1"/>
          </a:solid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4" name="Google Shape;274;p8"/>
          <p:cNvSpPr/>
          <p:nvPr/>
        </p:nvSpPr>
        <p:spPr>
          <a:xfrm rot="-5400000">
            <a:off x="5895337" y="2401310"/>
            <a:ext cx="184413" cy="606287"/>
          </a:xfrm>
          <a:prstGeom prst="curvedLeftArrow">
            <a:avLst>
              <a:gd fmla="val 25000" name="adj1"/>
              <a:gd fmla="val 50000" name="adj2"/>
              <a:gd fmla="val 25000" name="adj3"/>
            </a:avLst>
          </a:prstGeom>
          <a:solidFill>
            <a:schemeClr val="accent1"/>
          </a:solidFill>
          <a:ln cap="flat" cmpd="sng" w="9525">
            <a:solidFill>
              <a:srgbClr val="93A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5" name="Google Shape;275;p8"/>
          <p:cNvSpPr txBox="1"/>
          <p:nvPr/>
        </p:nvSpPr>
        <p:spPr>
          <a:xfrm>
            <a:off x="7801548" y="3028234"/>
            <a:ext cx="1326649"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Raleway"/>
                <a:ea typeface="Raleway"/>
                <a:cs typeface="Raleway"/>
                <a:sym typeface="Raleway"/>
              </a:rPr>
              <a:t>Platelet activation</a:t>
            </a:r>
            <a:endParaRPr b="0" i="0" sz="1400" u="none" cap="none" strike="noStrike">
              <a:solidFill>
                <a:srgbClr val="000000"/>
              </a:solidFill>
              <a:latin typeface="Arial"/>
              <a:ea typeface="Arial"/>
              <a:cs typeface="Arial"/>
              <a:sym typeface="Arial"/>
            </a:endParaRPr>
          </a:p>
        </p:txBody>
      </p:sp>
      <p:cxnSp>
        <p:nvCxnSpPr>
          <p:cNvPr id="276" name="Google Shape;276;p8"/>
          <p:cNvCxnSpPr/>
          <p:nvPr/>
        </p:nvCxnSpPr>
        <p:spPr>
          <a:xfrm>
            <a:off x="7017530" y="3257264"/>
            <a:ext cx="636581" cy="18274"/>
          </a:xfrm>
          <a:prstGeom prst="straightConnector1">
            <a:avLst/>
          </a:prstGeom>
          <a:noFill/>
          <a:ln cap="flat" cmpd="sng" w="9525">
            <a:solidFill>
              <a:srgbClr val="C4D6D6"/>
            </a:solidFill>
            <a:prstDash val="solid"/>
            <a:round/>
            <a:headEnd len="sm" w="sm" type="none"/>
            <a:tailEnd len="med" w="med" type="triangle"/>
          </a:ln>
        </p:spPr>
      </p:cxnSp>
      <p:pic>
        <p:nvPicPr>
          <p:cNvPr id="277" name="Google Shape;277;p8"/>
          <p:cNvPicPr preferRelativeResize="0"/>
          <p:nvPr/>
        </p:nvPicPr>
        <p:blipFill rotWithShape="1">
          <a:blip r:embed="rId3">
            <a:alphaModFix/>
          </a:blip>
          <a:srcRect b="0" l="11644" r="0" t="0"/>
          <a:stretch/>
        </p:blipFill>
        <p:spPr>
          <a:xfrm>
            <a:off x="990161" y="911100"/>
            <a:ext cx="7872914" cy="4085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NIMALIST DISEASE ">
  <a:themeElements>
    <a:clrScheme name="Simple Light">
      <a:dk1>
        <a:srgbClr val="000000"/>
      </a:dk1>
      <a:lt1>
        <a:srgbClr val="FFFFFF"/>
      </a:lt1>
      <a:dk2>
        <a:srgbClr val="595959"/>
      </a:dk2>
      <a:lt2>
        <a:srgbClr val="EEEEEE"/>
      </a:lt2>
      <a:accent1>
        <a:srgbClr val="CADCDC"/>
      </a:accent1>
      <a:accent2>
        <a:srgbClr val="5F7D95"/>
      </a:accent2>
      <a:accent3>
        <a:srgbClr val="DADCDE"/>
      </a:accent3>
      <a:accent4>
        <a:srgbClr val="E8E9E9"/>
      </a:accent4>
      <a:accent5>
        <a:srgbClr val="CFD9E0"/>
      </a:accent5>
      <a:accent6>
        <a:srgbClr val="435D74"/>
      </a:accent6>
      <a:hlink>
        <a:srgbClr val="435D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Argevani, Lia</dc:creator>
</cp:coreProperties>
</file>