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bin" ContentType="application/vnd.openxmlformats-officedocument.oleObject"/>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2" r:id="rId5"/>
    <p:sldId id="259" r:id="rId6"/>
    <p:sldId id="261" r:id="rId7"/>
    <p:sldId id="260" r:id="rId8"/>
    <p:sldId id="263" r:id="rId9"/>
    <p:sldId id="264" r:id="rId10"/>
    <p:sldId id="266" r:id="rId11"/>
    <p:sldId id="265" r:id="rId12"/>
    <p:sldId id="267" r:id="rId13"/>
    <p:sldId id="268" r:id="rId14"/>
    <p:sldId id="275" r:id="rId15"/>
    <p:sldId id="269" r:id="rId16"/>
    <p:sldId id="270" r:id="rId17"/>
    <p:sldId id="271" r:id="rId18"/>
    <p:sldId id="273" r:id="rId19"/>
    <p:sldId id="272" r:id="rId20"/>
    <p:sldId id="276" r:id="rId21"/>
    <p:sldId id="274" r:id="rId22"/>
    <p:sldId id="27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98" autoAdjust="0"/>
  </p:normalViewPr>
  <p:slideViewPr>
    <p:cSldViewPr>
      <p:cViewPr varScale="1">
        <p:scale>
          <a:sx n="77" d="100"/>
          <a:sy n="77" d="100"/>
        </p:scale>
        <p:origin x="-19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415E5-6E9F-4F50-A709-425CA5CC8B1C}" type="datetimeFigureOut">
              <a:rPr lang="en-US" smtClean="0"/>
              <a:pPr/>
              <a:t>12/17/17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5E4DD-696C-4341-BF22-88AFC014A25F}" type="slidenum">
              <a:rPr lang="en-US" smtClean="0"/>
              <a:pPr/>
              <a:t>‹#›</a:t>
            </a:fld>
            <a:endParaRPr lang="en-US"/>
          </a:p>
        </p:txBody>
      </p:sp>
    </p:spTree>
    <p:extLst>
      <p:ext uri="{BB962C8B-B14F-4D97-AF65-F5344CB8AC3E}">
        <p14:creationId xmlns:p14="http://schemas.microsoft.com/office/powerpoint/2010/main" val="313055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E5E4DD-696C-4341-BF22-88AFC014A2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B1059-E2F3-4670-BDC7-6CDC8562786D}" type="datetimeFigureOut">
              <a:rPr lang="en-US" smtClean="0"/>
              <a:pPr/>
              <a:t>12/17/17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B1059-E2F3-4670-BDC7-6CDC8562786D}" type="datetimeFigureOut">
              <a:rPr lang="en-US" smtClean="0"/>
              <a:pPr/>
              <a:t>12/17/17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B1059-E2F3-4670-BDC7-6CDC8562786D}" type="datetimeFigureOut">
              <a:rPr lang="en-US" smtClean="0"/>
              <a:pPr/>
              <a:t>12/17/17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B1059-E2F3-4670-BDC7-6CDC8562786D}" type="datetimeFigureOut">
              <a:rPr lang="en-US" smtClean="0"/>
              <a:pPr/>
              <a:t>12/17/17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B1059-E2F3-4670-BDC7-6CDC8562786D}" type="datetimeFigureOut">
              <a:rPr lang="en-US" smtClean="0"/>
              <a:pPr/>
              <a:t>12/17/17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6B1059-E2F3-4670-BDC7-6CDC8562786D}" type="datetimeFigureOut">
              <a:rPr lang="en-US" smtClean="0"/>
              <a:pPr/>
              <a:t>12/17/17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6B1059-E2F3-4670-BDC7-6CDC8562786D}" type="datetimeFigureOut">
              <a:rPr lang="en-US" smtClean="0"/>
              <a:pPr/>
              <a:t>12/17/17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B1059-E2F3-4670-BDC7-6CDC8562786D}" type="datetimeFigureOut">
              <a:rPr lang="en-US" smtClean="0"/>
              <a:pPr/>
              <a:t>12/17/17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B1059-E2F3-4670-BDC7-6CDC8562786D}" type="datetimeFigureOut">
              <a:rPr lang="en-US" smtClean="0"/>
              <a:pPr/>
              <a:t>12/17/17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B1059-E2F3-4670-BDC7-6CDC8562786D}" type="datetimeFigureOut">
              <a:rPr lang="en-US" smtClean="0"/>
              <a:pPr/>
              <a:t>12/17/17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B1059-E2F3-4670-BDC7-6CDC8562786D}" type="datetimeFigureOut">
              <a:rPr lang="en-US" smtClean="0"/>
              <a:pPr/>
              <a:t>12/17/17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6533B-99B0-455C-900E-B73DA7B224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B1059-E2F3-4670-BDC7-6CDC8562786D}" type="datetimeFigureOut">
              <a:rPr lang="en-US" smtClean="0"/>
              <a:pPr/>
              <a:t>12/17/17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6533B-99B0-455C-900E-B73DA7B224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bin"/><Relationship Id="rId5"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dirty="0" smtClean="0">
                <a:solidFill>
                  <a:srgbClr val="FFFF00"/>
                </a:solidFill>
              </a:rPr>
              <a:t>Echinoids and </a:t>
            </a:r>
            <a:r>
              <a:rPr lang="en-US" dirty="0" err="1" smtClean="0">
                <a:solidFill>
                  <a:srgbClr val="FFFF00"/>
                </a:solidFill>
              </a:rPr>
              <a:t>Paleoecology</a:t>
            </a:r>
            <a:endParaRPr lang="en-US" dirty="0">
              <a:solidFill>
                <a:srgbClr val="FFFF00"/>
              </a:solidFill>
            </a:endParaRPr>
          </a:p>
        </p:txBody>
      </p:sp>
      <p:sp>
        <p:nvSpPr>
          <p:cNvPr id="3" name="Subtitle 2"/>
          <p:cNvSpPr>
            <a:spLocks noGrp="1"/>
          </p:cNvSpPr>
          <p:nvPr>
            <p:ph type="subTitle" idx="1"/>
          </p:nvPr>
        </p:nvSpPr>
        <p:spPr>
          <a:xfrm>
            <a:off x="1371600" y="5715000"/>
            <a:ext cx="6400800" cy="762000"/>
          </a:xfrm>
        </p:spPr>
        <p:txBody>
          <a:bodyPr/>
          <a:lstStyle/>
          <a:p>
            <a:r>
              <a:rPr lang="en-US" dirty="0" smtClean="0">
                <a:solidFill>
                  <a:srgbClr val="FFFF00"/>
                </a:solidFill>
              </a:rPr>
              <a:t>The southeast during the late Eocene</a:t>
            </a:r>
            <a:endParaRPr lang="en-US" dirty="0">
              <a:solidFill>
                <a:srgbClr val="FFFF00"/>
              </a:solidFill>
            </a:endParaRPr>
          </a:p>
        </p:txBody>
      </p:sp>
      <p:pic>
        <p:nvPicPr>
          <p:cNvPr id="7" name="Picture 6" descr="ppile.JPG"/>
          <p:cNvPicPr>
            <a:picLocks noChangeAspect="1"/>
          </p:cNvPicPr>
          <p:nvPr/>
        </p:nvPicPr>
        <p:blipFill>
          <a:blip r:embed="rId3"/>
          <a:stretch>
            <a:fillRect/>
          </a:stretch>
        </p:blipFill>
        <p:spPr>
          <a:xfrm>
            <a:off x="2402378" y="1261242"/>
            <a:ext cx="4455622" cy="42251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solidFill>
                  <a:srgbClr val="FFFF00"/>
                </a:solidFill>
              </a:rPr>
              <a:t>Longitudinal Profile</a:t>
            </a:r>
            <a:endParaRPr lang="en-US" dirty="0">
              <a:solidFill>
                <a:srgbClr val="FFFF00"/>
              </a:solidFill>
            </a:endParaRPr>
          </a:p>
        </p:txBody>
      </p:sp>
      <p:pic>
        <p:nvPicPr>
          <p:cNvPr id="5" name="Picture 4" descr="longprof.jpg"/>
          <p:cNvPicPr>
            <a:picLocks noChangeAspect="1"/>
          </p:cNvPicPr>
          <p:nvPr/>
        </p:nvPicPr>
        <p:blipFill>
          <a:blip r:embed="rId3"/>
          <a:stretch>
            <a:fillRect/>
          </a:stretch>
        </p:blipFill>
        <p:spPr>
          <a:xfrm>
            <a:off x="5562600" y="1371600"/>
            <a:ext cx="3149600" cy="5110480"/>
          </a:xfrm>
          <a:prstGeom prst="rect">
            <a:avLst/>
          </a:prstGeom>
        </p:spPr>
      </p:pic>
      <p:sp>
        <p:nvSpPr>
          <p:cNvPr id="6" name="TextBox 5"/>
          <p:cNvSpPr txBox="1"/>
          <p:nvPr/>
        </p:nvSpPr>
        <p:spPr>
          <a:xfrm>
            <a:off x="228600" y="1752600"/>
            <a:ext cx="3276600" cy="3699474"/>
          </a:xfrm>
          <a:prstGeom prst="rect">
            <a:avLst/>
          </a:prstGeom>
          <a:noFill/>
        </p:spPr>
        <p:txBody>
          <a:bodyPr wrap="square" rtlCol="0">
            <a:spAutoFit/>
          </a:bodyPr>
          <a:lstStyle/>
          <a:p>
            <a:pPr algn="ctr">
              <a:lnSpc>
                <a:spcPct val="200000"/>
              </a:lnSpc>
            </a:pPr>
            <a:r>
              <a:rPr lang="en-US" sz="2000" dirty="0" smtClean="0">
                <a:solidFill>
                  <a:srgbClr val="FFFF00"/>
                </a:solidFill>
              </a:rPr>
              <a:t>The more wedge-shaped the echinoid in cross-section, the greater the number of spines that can be brought to bear on excavating the front of the burrow.</a:t>
            </a:r>
            <a:endParaRPr lang="en-US" sz="2000" dirty="0">
              <a:solidFill>
                <a:srgbClr val="FFFF00"/>
              </a:solidFill>
            </a:endParaRPr>
          </a:p>
        </p:txBody>
      </p:sp>
      <p:pic>
        <p:nvPicPr>
          <p:cNvPr id="19458" name="Picture 2" descr="C:\Users\Burt\data\NAm\09MGMS\Sarmi3.jpg"/>
          <p:cNvPicPr>
            <a:picLocks noChangeAspect="1" noChangeArrowheads="1"/>
          </p:cNvPicPr>
          <p:nvPr/>
        </p:nvPicPr>
        <p:blipFill>
          <a:blip r:embed="rId4"/>
          <a:srcRect/>
          <a:stretch>
            <a:fillRect/>
          </a:stretch>
        </p:blipFill>
        <p:spPr bwMode="auto">
          <a:xfrm>
            <a:off x="3733800" y="1828800"/>
            <a:ext cx="1689100" cy="1054100"/>
          </a:xfrm>
          <a:prstGeom prst="rect">
            <a:avLst/>
          </a:prstGeom>
          <a:noFill/>
        </p:spPr>
      </p:pic>
      <p:pic>
        <p:nvPicPr>
          <p:cNvPr id="19459" name="Picture 3" descr="C:\Users\Burt\data\NAm\09MGMS\Eanti1.jpg"/>
          <p:cNvPicPr>
            <a:picLocks noChangeAspect="1" noChangeArrowheads="1"/>
          </p:cNvPicPr>
          <p:nvPr/>
        </p:nvPicPr>
        <p:blipFill>
          <a:blip r:embed="rId5"/>
          <a:srcRect/>
          <a:stretch>
            <a:fillRect/>
          </a:stretch>
        </p:blipFill>
        <p:spPr bwMode="auto">
          <a:xfrm>
            <a:off x="3657600" y="5257800"/>
            <a:ext cx="1797050" cy="920750"/>
          </a:xfrm>
          <a:prstGeom prst="rect">
            <a:avLst/>
          </a:prstGeom>
          <a:noFill/>
        </p:spPr>
      </p:pic>
      <p:sp>
        <p:nvSpPr>
          <p:cNvPr id="7" name="TextBox 6"/>
          <p:cNvSpPr txBox="1"/>
          <p:nvPr/>
        </p:nvSpPr>
        <p:spPr>
          <a:xfrm>
            <a:off x="2667000" y="6172200"/>
            <a:ext cx="3505200" cy="369332"/>
          </a:xfrm>
          <a:prstGeom prst="rect">
            <a:avLst/>
          </a:prstGeom>
          <a:noFill/>
        </p:spPr>
        <p:txBody>
          <a:bodyPr wrap="square" rtlCol="0">
            <a:spAutoFit/>
          </a:bodyPr>
          <a:lstStyle/>
          <a:p>
            <a:pPr algn="ctr"/>
            <a:r>
              <a:rPr lang="en-US" dirty="0" smtClean="0">
                <a:solidFill>
                  <a:srgbClr val="FFFF00"/>
                </a:solidFill>
              </a:rPr>
              <a:t>(</a:t>
            </a:r>
            <a:r>
              <a:rPr lang="en-US" dirty="0" err="1" smtClean="0">
                <a:solidFill>
                  <a:srgbClr val="FFFF00"/>
                </a:solidFill>
              </a:rPr>
              <a:t>Eu</a:t>
            </a:r>
            <a:r>
              <a:rPr lang="en-US" i="1" dirty="0" err="1" smtClean="0">
                <a:solidFill>
                  <a:srgbClr val="FFFF00"/>
                </a:solidFill>
              </a:rPr>
              <a:t>patagus</a:t>
            </a:r>
            <a:r>
              <a:rPr lang="en-US" i="1" dirty="0" smtClean="0">
                <a:solidFill>
                  <a:srgbClr val="FFFF00"/>
                </a:solidFill>
              </a:rPr>
              <a:t>  </a:t>
            </a:r>
            <a:r>
              <a:rPr lang="en-US" i="1" dirty="0" err="1" smtClean="0">
                <a:solidFill>
                  <a:srgbClr val="FFFF00"/>
                </a:solidFill>
              </a:rPr>
              <a:t>antillarum</a:t>
            </a:r>
            <a:r>
              <a:rPr lang="en-US" dirty="0" smtClean="0">
                <a:solidFill>
                  <a:srgbClr val="FFFF00"/>
                </a:solidFill>
              </a:rPr>
              <a:t>)</a:t>
            </a:r>
            <a:endParaRPr lang="en-US" dirty="0"/>
          </a:p>
        </p:txBody>
      </p:sp>
      <p:sp>
        <p:nvSpPr>
          <p:cNvPr id="8" name="TextBox 7"/>
          <p:cNvSpPr txBox="1"/>
          <p:nvPr/>
        </p:nvSpPr>
        <p:spPr>
          <a:xfrm>
            <a:off x="2667000" y="2895600"/>
            <a:ext cx="3733800" cy="369332"/>
          </a:xfrm>
          <a:prstGeom prst="rect">
            <a:avLst/>
          </a:prstGeom>
          <a:noFill/>
        </p:spPr>
        <p:txBody>
          <a:bodyPr wrap="square" rtlCol="0">
            <a:spAutoFit/>
          </a:bodyPr>
          <a:lstStyle/>
          <a:p>
            <a:pPr algn="ctr"/>
            <a:r>
              <a:rPr lang="en-US" dirty="0" smtClean="0">
                <a:solidFill>
                  <a:srgbClr val="FFFF00"/>
                </a:solidFill>
              </a:rPr>
              <a:t>(</a:t>
            </a:r>
            <a:r>
              <a:rPr lang="en-US" dirty="0" err="1" smtClean="0">
                <a:solidFill>
                  <a:srgbClr val="FFFF00"/>
                </a:solidFill>
              </a:rPr>
              <a:t>Schizaster</a:t>
            </a:r>
            <a:r>
              <a:rPr lang="en-US" i="1" dirty="0" smtClean="0">
                <a:solidFill>
                  <a:srgbClr val="FFFF00"/>
                </a:solidFill>
              </a:rPr>
              <a:t> armiger</a:t>
            </a:r>
            <a:r>
              <a:rPr lang="en-US" dirty="0" smtClean="0">
                <a:solidFill>
                  <a:srgbClr val="FFFF00"/>
                </a:solidFill>
              </a:rPr>
              <a:t>)</a:t>
            </a:r>
            <a:endParaRPr lang="en-US" dirty="0"/>
          </a:p>
        </p:txBody>
      </p:sp>
      <p:sp>
        <p:nvSpPr>
          <p:cNvPr id="9" name="TextBox 8"/>
          <p:cNvSpPr txBox="1"/>
          <p:nvPr/>
        </p:nvSpPr>
        <p:spPr>
          <a:xfrm>
            <a:off x="7772400" y="1981200"/>
            <a:ext cx="990600" cy="3970318"/>
          </a:xfrm>
          <a:prstGeom prst="rect">
            <a:avLst/>
          </a:prstGeom>
          <a:noFill/>
        </p:spPr>
        <p:txBody>
          <a:bodyPr wrap="square" rtlCol="0">
            <a:spAutoFit/>
          </a:bodyPr>
          <a:lstStyle/>
          <a:p>
            <a:r>
              <a:rPr lang="en-US" dirty="0" smtClean="0"/>
              <a:t>MUD</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SAND</a:t>
            </a:r>
          </a:p>
          <a:p>
            <a:endParaRPr lang="en-US" dirty="0" smtClean="0"/>
          </a:p>
          <a:p>
            <a:endParaRPr lang="en-US" dirty="0" smtClean="0"/>
          </a:p>
          <a:p>
            <a:endParaRPr lang="en-US" dirty="0" smtClean="0"/>
          </a:p>
          <a:p>
            <a:endParaRPr lang="en-US" dirty="0" smtClean="0"/>
          </a:p>
          <a:p>
            <a:endParaRPr lang="en-US" dirty="0" smtClean="0"/>
          </a:p>
          <a:p>
            <a:r>
              <a:rPr lang="en-US" dirty="0" smtClean="0"/>
              <a:t>    SAND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Pores of Anterior </a:t>
            </a:r>
            <a:r>
              <a:rPr lang="en-US" dirty="0" err="1" smtClean="0">
                <a:solidFill>
                  <a:srgbClr val="FFFF00"/>
                </a:solidFill>
              </a:rPr>
              <a:t>Ambulacrum</a:t>
            </a:r>
            <a:endParaRPr lang="en-US" dirty="0">
              <a:solidFill>
                <a:srgbClr val="FFFF00"/>
              </a:solidFill>
            </a:endParaRPr>
          </a:p>
        </p:txBody>
      </p:sp>
      <p:pic>
        <p:nvPicPr>
          <p:cNvPr id="4" name="Picture 3" descr="TBTF.jpg"/>
          <p:cNvPicPr>
            <a:picLocks noChangeAspect="1"/>
          </p:cNvPicPr>
          <p:nvPr/>
        </p:nvPicPr>
        <p:blipFill>
          <a:blip r:embed="rId3"/>
          <a:stretch>
            <a:fillRect/>
          </a:stretch>
        </p:blipFill>
        <p:spPr>
          <a:xfrm>
            <a:off x="1371600" y="1219200"/>
            <a:ext cx="6350000" cy="4762500"/>
          </a:xfrm>
          <a:prstGeom prst="rect">
            <a:avLst/>
          </a:prstGeom>
        </p:spPr>
      </p:pic>
      <p:sp>
        <p:nvSpPr>
          <p:cNvPr id="5" name="TextBox 4"/>
          <p:cNvSpPr txBox="1"/>
          <p:nvPr/>
        </p:nvSpPr>
        <p:spPr>
          <a:xfrm>
            <a:off x="1600200" y="6019800"/>
            <a:ext cx="5943600" cy="369332"/>
          </a:xfrm>
          <a:prstGeom prst="rect">
            <a:avLst/>
          </a:prstGeom>
          <a:noFill/>
        </p:spPr>
        <p:txBody>
          <a:bodyPr wrap="square" rtlCol="0">
            <a:spAutoFit/>
          </a:bodyPr>
          <a:lstStyle/>
          <a:p>
            <a:r>
              <a:rPr lang="en-US" i="1" dirty="0" err="1" smtClean="0">
                <a:solidFill>
                  <a:srgbClr val="FFFF00"/>
                </a:solidFill>
              </a:rPr>
              <a:t>Schizaster</a:t>
            </a:r>
            <a:r>
              <a:rPr lang="en-US" i="1" dirty="0" smtClean="0">
                <a:solidFill>
                  <a:srgbClr val="FFFF00"/>
                </a:solidFill>
              </a:rPr>
              <a:t> armiger		              </a:t>
            </a:r>
            <a:r>
              <a:rPr lang="en-US" i="1" dirty="0" err="1" smtClean="0">
                <a:solidFill>
                  <a:srgbClr val="FFFF00"/>
                </a:solidFill>
              </a:rPr>
              <a:t>Eupatagus</a:t>
            </a:r>
            <a:r>
              <a:rPr lang="en-US" i="1" dirty="0" smtClean="0">
                <a:solidFill>
                  <a:srgbClr val="FFFF00"/>
                </a:solidFill>
              </a:rPr>
              <a:t> </a:t>
            </a:r>
            <a:r>
              <a:rPr lang="en-US" i="1" dirty="0" err="1" smtClean="0">
                <a:solidFill>
                  <a:srgbClr val="FFFF00"/>
                </a:solidFill>
              </a:rPr>
              <a:t>antillarum</a:t>
            </a:r>
            <a:endParaRPr lang="en-US" i="1" dirty="0">
              <a:solidFill>
                <a:srgbClr val="FFFF00"/>
              </a:solidFill>
            </a:endParaRPr>
          </a:p>
        </p:txBody>
      </p:sp>
      <p:pic>
        <p:nvPicPr>
          <p:cNvPr id="20482" name="Picture 2" descr="C:\Users\Burt\data\NAm\09MGMS\Eanti2.jpg"/>
          <p:cNvPicPr>
            <a:picLocks noChangeAspect="1" noChangeArrowheads="1"/>
          </p:cNvPicPr>
          <p:nvPr/>
        </p:nvPicPr>
        <p:blipFill>
          <a:blip r:embed="rId4"/>
          <a:srcRect/>
          <a:stretch>
            <a:fillRect/>
          </a:stretch>
        </p:blipFill>
        <p:spPr bwMode="auto">
          <a:xfrm>
            <a:off x="6324600" y="1600200"/>
            <a:ext cx="1282700" cy="1517650"/>
          </a:xfrm>
          <a:prstGeom prst="rect">
            <a:avLst/>
          </a:prstGeom>
          <a:noFill/>
        </p:spPr>
      </p:pic>
      <p:pic>
        <p:nvPicPr>
          <p:cNvPr id="20483" name="Picture 3" descr="C:\Users\Burt\data\NAm\09MGMS\sarmi.JPG"/>
          <p:cNvPicPr>
            <a:picLocks noChangeAspect="1" noChangeArrowheads="1"/>
          </p:cNvPicPr>
          <p:nvPr/>
        </p:nvPicPr>
        <p:blipFill>
          <a:blip r:embed="rId5"/>
          <a:srcRect/>
          <a:stretch>
            <a:fillRect/>
          </a:stretch>
        </p:blipFill>
        <p:spPr bwMode="auto">
          <a:xfrm>
            <a:off x="3124200" y="4572000"/>
            <a:ext cx="1216025" cy="1336028"/>
          </a:xfrm>
          <a:prstGeom prst="rect">
            <a:avLst/>
          </a:prstGeom>
          <a:noFill/>
        </p:spPr>
      </p:pic>
      <p:sp>
        <p:nvSpPr>
          <p:cNvPr id="7" name="Oval 6"/>
          <p:cNvSpPr/>
          <p:nvPr/>
        </p:nvSpPr>
        <p:spPr>
          <a:xfrm>
            <a:off x="3276600" y="20574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247013">
            <a:off x="3333749" y="1907381"/>
            <a:ext cx="248786" cy="338554"/>
          </a:xfrm>
          <a:prstGeom prst="rect">
            <a:avLst/>
          </a:prstGeom>
          <a:noFill/>
        </p:spPr>
        <p:txBody>
          <a:bodyPr wrap="square" rtlCol="0">
            <a:spAutoFit/>
          </a:bodyPr>
          <a:lstStyle/>
          <a:p>
            <a:r>
              <a:rPr lang="en-US" sz="1600" dirty="0" smtClean="0">
                <a:solidFill>
                  <a:schemeClr val="bg2">
                    <a:lumMod val="10000"/>
                  </a:schemeClr>
                </a:solidFill>
              </a:rPr>
              <a:t>.</a:t>
            </a:r>
            <a:endParaRPr lang="en-US" sz="1600" dirty="0">
              <a:solidFill>
                <a:schemeClr val="bg2">
                  <a:lumMod val="10000"/>
                </a:schemeClr>
              </a:solidFill>
            </a:endParaRPr>
          </a:p>
        </p:txBody>
      </p:sp>
      <p:sp>
        <p:nvSpPr>
          <p:cNvPr id="9" name="TextBox 8"/>
          <p:cNvSpPr txBox="1"/>
          <p:nvPr/>
        </p:nvSpPr>
        <p:spPr>
          <a:xfrm>
            <a:off x="1371600" y="1371600"/>
            <a:ext cx="1600200" cy="738664"/>
          </a:xfrm>
          <a:prstGeom prst="rect">
            <a:avLst/>
          </a:prstGeom>
          <a:noFill/>
        </p:spPr>
        <p:txBody>
          <a:bodyPr wrap="square" rtlCol="0">
            <a:spAutoFit/>
          </a:bodyPr>
          <a:lstStyle/>
          <a:p>
            <a:r>
              <a:rPr lang="en-US" sz="1400" dirty="0" smtClean="0"/>
              <a:t>For excavating a long tunnel to the surface.  (MUD)</a:t>
            </a:r>
            <a:endParaRPr lang="en-US" sz="1400" dirty="0"/>
          </a:p>
        </p:txBody>
      </p:sp>
      <p:sp>
        <p:nvSpPr>
          <p:cNvPr id="10" name="TextBox 9"/>
          <p:cNvSpPr txBox="1"/>
          <p:nvPr/>
        </p:nvSpPr>
        <p:spPr>
          <a:xfrm>
            <a:off x="4267200" y="1371600"/>
            <a:ext cx="2057400" cy="738664"/>
          </a:xfrm>
          <a:prstGeom prst="rect">
            <a:avLst/>
          </a:prstGeom>
          <a:noFill/>
        </p:spPr>
        <p:txBody>
          <a:bodyPr wrap="square" rtlCol="0">
            <a:spAutoFit/>
          </a:bodyPr>
          <a:lstStyle/>
          <a:p>
            <a:r>
              <a:rPr lang="en-US" sz="1400" dirty="0" smtClean="0"/>
              <a:t>Cannot excavate a long tunnel to the surface. (SAND)</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Anal or </a:t>
            </a:r>
            <a:r>
              <a:rPr lang="en-US" dirty="0" err="1" smtClean="0">
                <a:solidFill>
                  <a:srgbClr val="FFFF00"/>
                </a:solidFill>
              </a:rPr>
              <a:t>Subanal</a:t>
            </a:r>
            <a:r>
              <a:rPr lang="en-US" dirty="0" smtClean="0">
                <a:solidFill>
                  <a:srgbClr val="FFFF00"/>
                </a:solidFill>
              </a:rPr>
              <a:t> </a:t>
            </a:r>
            <a:r>
              <a:rPr lang="en-US" dirty="0" err="1" smtClean="0">
                <a:solidFill>
                  <a:srgbClr val="FFFF00"/>
                </a:solidFill>
              </a:rPr>
              <a:t>Fasciole</a:t>
            </a:r>
            <a:endParaRPr lang="en-US" dirty="0">
              <a:solidFill>
                <a:srgbClr val="FFFF00"/>
              </a:solidFill>
            </a:endParaRPr>
          </a:p>
        </p:txBody>
      </p:sp>
      <p:sp>
        <p:nvSpPr>
          <p:cNvPr id="5" name="TextBox 4"/>
          <p:cNvSpPr txBox="1"/>
          <p:nvPr/>
        </p:nvSpPr>
        <p:spPr>
          <a:xfrm>
            <a:off x="6096000" y="2286000"/>
            <a:ext cx="2819400" cy="2862322"/>
          </a:xfrm>
          <a:prstGeom prst="rect">
            <a:avLst/>
          </a:prstGeom>
          <a:noFill/>
        </p:spPr>
        <p:txBody>
          <a:bodyPr wrap="square" rtlCol="0">
            <a:spAutoFit/>
          </a:bodyPr>
          <a:lstStyle/>
          <a:p>
            <a:pPr algn="ctr"/>
            <a:r>
              <a:rPr lang="en-US" sz="2000" dirty="0" smtClean="0">
                <a:solidFill>
                  <a:srgbClr val="FFFF00"/>
                </a:solidFill>
              </a:rPr>
              <a:t>A </a:t>
            </a:r>
            <a:r>
              <a:rPr lang="en-US" sz="2000" dirty="0" err="1" smtClean="0">
                <a:solidFill>
                  <a:srgbClr val="FFFF00"/>
                </a:solidFill>
              </a:rPr>
              <a:t>bilobed</a:t>
            </a:r>
            <a:r>
              <a:rPr lang="en-US" sz="2000" dirty="0" smtClean="0">
                <a:solidFill>
                  <a:srgbClr val="FFFF00"/>
                </a:solidFill>
              </a:rPr>
              <a:t> or open-topped </a:t>
            </a:r>
            <a:r>
              <a:rPr lang="en-US" sz="2000" dirty="0" err="1" smtClean="0">
                <a:solidFill>
                  <a:srgbClr val="FFFF00"/>
                </a:solidFill>
              </a:rPr>
              <a:t>fasciole</a:t>
            </a:r>
            <a:r>
              <a:rPr lang="en-US" sz="2000" dirty="0" smtClean="0">
                <a:solidFill>
                  <a:srgbClr val="FFFF00"/>
                </a:solidFill>
              </a:rPr>
              <a:t>, as opposed to an ovate one, allows excavation of a more extensive waste tube at the back of the burrow.  This is useful in fine, relatively impermeable sediments.</a:t>
            </a:r>
            <a:endParaRPr lang="en-US" sz="2000" dirty="0">
              <a:solidFill>
                <a:srgbClr val="FFFF00"/>
              </a:solidFill>
            </a:endParaRPr>
          </a:p>
        </p:txBody>
      </p:sp>
      <p:pic>
        <p:nvPicPr>
          <p:cNvPr id="6" name="Picture 5" descr="fasc1.jpg"/>
          <p:cNvPicPr>
            <a:picLocks noChangeAspect="1"/>
          </p:cNvPicPr>
          <p:nvPr/>
        </p:nvPicPr>
        <p:blipFill>
          <a:blip r:embed="rId3"/>
          <a:stretch>
            <a:fillRect/>
          </a:stretch>
        </p:blipFill>
        <p:spPr>
          <a:xfrm>
            <a:off x="533400" y="1524000"/>
            <a:ext cx="1788160" cy="1666119"/>
          </a:xfrm>
          <a:prstGeom prst="rect">
            <a:avLst/>
          </a:prstGeom>
        </p:spPr>
      </p:pic>
      <p:pic>
        <p:nvPicPr>
          <p:cNvPr id="7" name="Picture 6" descr="fasc2.jpg"/>
          <p:cNvPicPr>
            <a:picLocks noChangeAspect="1"/>
          </p:cNvPicPr>
          <p:nvPr/>
        </p:nvPicPr>
        <p:blipFill>
          <a:blip r:embed="rId4"/>
          <a:stretch>
            <a:fillRect/>
          </a:stretch>
        </p:blipFill>
        <p:spPr>
          <a:xfrm>
            <a:off x="533400" y="4876800"/>
            <a:ext cx="1828800" cy="1680883"/>
          </a:xfrm>
          <a:prstGeom prst="rect">
            <a:avLst/>
          </a:prstGeom>
        </p:spPr>
      </p:pic>
      <p:pic>
        <p:nvPicPr>
          <p:cNvPr id="8" name="Picture 7" descr="fasc3.jpg"/>
          <p:cNvPicPr>
            <a:picLocks noChangeAspect="1"/>
          </p:cNvPicPr>
          <p:nvPr/>
        </p:nvPicPr>
        <p:blipFill>
          <a:blip r:embed="rId5" cstate="print"/>
          <a:stretch>
            <a:fillRect/>
          </a:stretch>
        </p:blipFill>
        <p:spPr>
          <a:xfrm>
            <a:off x="3505200" y="3733800"/>
            <a:ext cx="2189480" cy="1689285"/>
          </a:xfrm>
          <a:prstGeom prst="rect">
            <a:avLst/>
          </a:prstGeom>
        </p:spPr>
      </p:pic>
      <p:sp>
        <p:nvSpPr>
          <p:cNvPr id="9" name="Rectangle 8"/>
          <p:cNvSpPr/>
          <p:nvPr/>
        </p:nvSpPr>
        <p:spPr>
          <a:xfrm>
            <a:off x="1981200" y="28956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61722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3200400"/>
            <a:ext cx="2362200" cy="646331"/>
          </a:xfrm>
          <a:prstGeom prst="rect">
            <a:avLst/>
          </a:prstGeom>
          <a:noFill/>
        </p:spPr>
        <p:txBody>
          <a:bodyPr wrap="square" rtlCol="0">
            <a:spAutoFit/>
          </a:bodyPr>
          <a:lstStyle/>
          <a:p>
            <a:pPr algn="ctr"/>
            <a:r>
              <a:rPr lang="en-US" dirty="0" smtClean="0">
                <a:solidFill>
                  <a:srgbClr val="FFFF00"/>
                </a:solidFill>
              </a:rPr>
              <a:t>Ovate </a:t>
            </a:r>
            <a:r>
              <a:rPr lang="en-US" dirty="0" err="1" smtClean="0">
                <a:solidFill>
                  <a:srgbClr val="FFFF00"/>
                </a:solidFill>
              </a:rPr>
              <a:t>subanal</a:t>
            </a:r>
            <a:r>
              <a:rPr lang="en-US" dirty="0" smtClean="0">
                <a:solidFill>
                  <a:srgbClr val="FFFF00"/>
                </a:solidFill>
              </a:rPr>
              <a:t> </a:t>
            </a:r>
            <a:r>
              <a:rPr lang="en-US" dirty="0" err="1" smtClean="0">
                <a:solidFill>
                  <a:srgbClr val="FFFF00"/>
                </a:solidFill>
              </a:rPr>
              <a:t>fasciole</a:t>
            </a:r>
            <a:endParaRPr lang="en-US" dirty="0" smtClean="0">
              <a:solidFill>
                <a:srgbClr val="FFFF00"/>
              </a:solidFill>
            </a:endParaRPr>
          </a:p>
          <a:p>
            <a:pPr algn="ctr"/>
            <a:r>
              <a:rPr lang="en-US" dirty="0" smtClean="0">
                <a:solidFill>
                  <a:srgbClr val="FFFF00"/>
                </a:solidFill>
              </a:rPr>
              <a:t>SAND</a:t>
            </a:r>
            <a:endParaRPr lang="en-US" dirty="0">
              <a:solidFill>
                <a:srgbClr val="FFFF00"/>
              </a:solidFill>
            </a:endParaRPr>
          </a:p>
        </p:txBody>
      </p:sp>
      <p:sp>
        <p:nvSpPr>
          <p:cNvPr id="12" name="TextBox 11"/>
          <p:cNvSpPr txBox="1"/>
          <p:nvPr/>
        </p:nvSpPr>
        <p:spPr>
          <a:xfrm>
            <a:off x="228600" y="4267200"/>
            <a:ext cx="2514600" cy="646331"/>
          </a:xfrm>
          <a:prstGeom prst="rect">
            <a:avLst/>
          </a:prstGeom>
          <a:noFill/>
        </p:spPr>
        <p:txBody>
          <a:bodyPr wrap="square" rtlCol="0">
            <a:spAutoFit/>
          </a:bodyPr>
          <a:lstStyle/>
          <a:p>
            <a:pPr algn="ctr"/>
            <a:r>
              <a:rPr lang="en-US" dirty="0" err="1" smtClean="0">
                <a:solidFill>
                  <a:srgbClr val="FFFF00"/>
                </a:solidFill>
              </a:rPr>
              <a:t>Bilobed</a:t>
            </a:r>
            <a:r>
              <a:rPr lang="en-US" dirty="0" smtClean="0">
                <a:solidFill>
                  <a:srgbClr val="FFFF00"/>
                </a:solidFill>
              </a:rPr>
              <a:t> </a:t>
            </a:r>
            <a:r>
              <a:rPr lang="en-US" dirty="0" err="1" smtClean="0">
                <a:solidFill>
                  <a:srgbClr val="FFFF00"/>
                </a:solidFill>
              </a:rPr>
              <a:t>subanal</a:t>
            </a:r>
            <a:r>
              <a:rPr lang="en-US" dirty="0" smtClean="0">
                <a:solidFill>
                  <a:srgbClr val="FFFF00"/>
                </a:solidFill>
              </a:rPr>
              <a:t> </a:t>
            </a:r>
            <a:r>
              <a:rPr lang="en-US" dirty="0" err="1" smtClean="0">
                <a:solidFill>
                  <a:srgbClr val="FFFF00"/>
                </a:solidFill>
              </a:rPr>
              <a:t>fasciole</a:t>
            </a:r>
            <a:endParaRPr lang="en-US" dirty="0" smtClean="0">
              <a:solidFill>
                <a:srgbClr val="FFFF00"/>
              </a:solidFill>
            </a:endParaRPr>
          </a:p>
          <a:p>
            <a:pPr algn="ctr"/>
            <a:r>
              <a:rPr lang="en-US" dirty="0" smtClean="0">
                <a:solidFill>
                  <a:srgbClr val="FFFF00"/>
                </a:solidFill>
              </a:rPr>
              <a:t>MUD</a:t>
            </a:r>
            <a:endParaRPr lang="en-US" dirty="0">
              <a:solidFill>
                <a:srgbClr val="FFFF00"/>
              </a:solidFill>
            </a:endParaRPr>
          </a:p>
        </p:txBody>
      </p:sp>
      <p:sp>
        <p:nvSpPr>
          <p:cNvPr id="13" name="TextBox 12"/>
          <p:cNvSpPr txBox="1"/>
          <p:nvPr/>
        </p:nvSpPr>
        <p:spPr>
          <a:xfrm>
            <a:off x="3429000" y="5486400"/>
            <a:ext cx="2362200" cy="646331"/>
          </a:xfrm>
          <a:prstGeom prst="rect">
            <a:avLst/>
          </a:prstGeom>
          <a:noFill/>
        </p:spPr>
        <p:txBody>
          <a:bodyPr wrap="square" rtlCol="0">
            <a:spAutoFit/>
          </a:bodyPr>
          <a:lstStyle/>
          <a:p>
            <a:pPr algn="ctr"/>
            <a:r>
              <a:rPr lang="en-US" dirty="0" smtClean="0">
                <a:solidFill>
                  <a:srgbClr val="FFFF00"/>
                </a:solidFill>
              </a:rPr>
              <a:t>Anal </a:t>
            </a:r>
            <a:r>
              <a:rPr lang="en-US" dirty="0" err="1" smtClean="0">
                <a:solidFill>
                  <a:srgbClr val="FFFF00"/>
                </a:solidFill>
              </a:rPr>
              <a:t>fasciole</a:t>
            </a:r>
            <a:endParaRPr lang="en-US" dirty="0" smtClean="0">
              <a:solidFill>
                <a:srgbClr val="FFFF00"/>
              </a:solidFill>
            </a:endParaRPr>
          </a:p>
          <a:p>
            <a:pPr algn="ctr"/>
            <a:r>
              <a:rPr lang="en-US" dirty="0" smtClean="0">
                <a:solidFill>
                  <a:srgbClr val="FFFF00"/>
                </a:solidFill>
              </a:rPr>
              <a:t>MUD or SAND</a:t>
            </a:r>
            <a:endParaRPr lang="en-US" dirty="0">
              <a:solidFill>
                <a:srgbClr val="FFFF00"/>
              </a:solidFill>
            </a:endParaRPr>
          </a:p>
        </p:txBody>
      </p:sp>
      <p:pic>
        <p:nvPicPr>
          <p:cNvPr id="14" name="Picture 2" descr="C:\Users\Burt\data\NAm\09MGMS\Eanti2.jpg"/>
          <p:cNvPicPr>
            <a:picLocks noChangeAspect="1" noChangeArrowheads="1"/>
          </p:cNvPicPr>
          <p:nvPr/>
        </p:nvPicPr>
        <p:blipFill>
          <a:blip r:embed="rId6"/>
          <a:srcRect/>
          <a:stretch>
            <a:fillRect/>
          </a:stretch>
        </p:blipFill>
        <p:spPr bwMode="auto">
          <a:xfrm>
            <a:off x="2362200" y="1524000"/>
            <a:ext cx="1282700" cy="1517650"/>
          </a:xfrm>
          <a:prstGeom prst="rect">
            <a:avLst/>
          </a:prstGeom>
          <a:noFill/>
        </p:spPr>
      </p:pic>
      <p:pic>
        <p:nvPicPr>
          <p:cNvPr id="15" name="Picture 3" descr="C:\Users\Burt\data\NAm\09MGMS\sarmi.JPG"/>
          <p:cNvPicPr>
            <a:picLocks noChangeAspect="1" noChangeArrowheads="1"/>
          </p:cNvPicPr>
          <p:nvPr/>
        </p:nvPicPr>
        <p:blipFill>
          <a:blip r:embed="rId7"/>
          <a:srcRect/>
          <a:stretch>
            <a:fillRect/>
          </a:stretch>
        </p:blipFill>
        <p:spPr bwMode="auto">
          <a:xfrm>
            <a:off x="4419600" y="2362200"/>
            <a:ext cx="1216025" cy="133602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Summary of Features and Their Interpretation</a:t>
            </a:r>
            <a:endParaRPr lang="en-US" dirty="0">
              <a:solidFill>
                <a:srgbClr val="FFFF00"/>
              </a:solidFill>
            </a:endParaRPr>
          </a:p>
        </p:txBody>
      </p:sp>
      <p:sp>
        <p:nvSpPr>
          <p:cNvPr id="3" name="Content Placeholder 2"/>
          <p:cNvSpPr>
            <a:spLocks noGrp="1"/>
          </p:cNvSpPr>
          <p:nvPr>
            <p:ph idx="1"/>
          </p:nvPr>
        </p:nvSpPr>
        <p:spPr>
          <a:xfrm>
            <a:off x="304800" y="1752600"/>
            <a:ext cx="3962400" cy="4525963"/>
          </a:xfrm>
        </p:spPr>
        <p:txBody>
          <a:bodyPr>
            <a:normAutofit lnSpcReduction="10000"/>
          </a:bodyPr>
          <a:lstStyle/>
          <a:p>
            <a:pPr>
              <a:lnSpc>
                <a:spcPct val="200000"/>
              </a:lnSpc>
            </a:pPr>
            <a:r>
              <a:rPr lang="en-US" sz="2000" dirty="0" smtClean="0">
                <a:solidFill>
                  <a:srgbClr val="FFFF00"/>
                </a:solidFill>
              </a:rPr>
              <a:t>SAND-BURROWING ECHINOIDS:</a:t>
            </a:r>
          </a:p>
          <a:p>
            <a:pPr>
              <a:lnSpc>
                <a:spcPct val="200000"/>
              </a:lnSpc>
            </a:pPr>
            <a:r>
              <a:rPr lang="en-US" sz="2000" dirty="0" smtClean="0">
                <a:solidFill>
                  <a:srgbClr val="FFFF00"/>
                </a:solidFill>
              </a:rPr>
              <a:t>Up/back spine power stroke.</a:t>
            </a:r>
          </a:p>
          <a:p>
            <a:pPr>
              <a:lnSpc>
                <a:spcPct val="200000"/>
              </a:lnSpc>
            </a:pPr>
            <a:r>
              <a:rPr lang="en-US" sz="2000" dirty="0" smtClean="0">
                <a:solidFill>
                  <a:srgbClr val="FFFF00"/>
                </a:solidFill>
              </a:rPr>
              <a:t>Sparse dorsal tubercles</a:t>
            </a:r>
          </a:p>
          <a:p>
            <a:pPr>
              <a:lnSpc>
                <a:spcPct val="200000"/>
              </a:lnSpc>
            </a:pPr>
            <a:r>
              <a:rPr lang="en-US" sz="2000" dirty="0" smtClean="0">
                <a:solidFill>
                  <a:srgbClr val="FFFF00"/>
                </a:solidFill>
              </a:rPr>
              <a:t>Flush petals</a:t>
            </a:r>
          </a:p>
          <a:p>
            <a:pPr>
              <a:lnSpc>
                <a:spcPct val="200000"/>
              </a:lnSpc>
            </a:pPr>
            <a:r>
              <a:rPr lang="en-US" sz="2000" dirty="0" smtClean="0">
                <a:solidFill>
                  <a:srgbClr val="FFFF00"/>
                </a:solidFill>
              </a:rPr>
              <a:t> Flattened or domed profile</a:t>
            </a:r>
          </a:p>
          <a:p>
            <a:pPr>
              <a:lnSpc>
                <a:spcPct val="200000"/>
              </a:lnSpc>
            </a:pPr>
            <a:r>
              <a:rPr lang="en-US" sz="2000" dirty="0" smtClean="0">
                <a:solidFill>
                  <a:srgbClr val="FFFF00"/>
                </a:solidFill>
              </a:rPr>
              <a:t>Small pores in anterior </a:t>
            </a:r>
            <a:r>
              <a:rPr lang="en-US" sz="2000" dirty="0" err="1" smtClean="0">
                <a:solidFill>
                  <a:srgbClr val="FFFF00"/>
                </a:solidFill>
              </a:rPr>
              <a:t>amb</a:t>
            </a:r>
            <a:endParaRPr lang="en-US" sz="2000" dirty="0" smtClean="0">
              <a:solidFill>
                <a:srgbClr val="FFFF00"/>
              </a:solidFill>
            </a:endParaRPr>
          </a:p>
          <a:p>
            <a:pPr>
              <a:lnSpc>
                <a:spcPct val="200000"/>
              </a:lnSpc>
            </a:pPr>
            <a:r>
              <a:rPr lang="en-US" sz="2000" dirty="0" smtClean="0">
                <a:solidFill>
                  <a:srgbClr val="FFFF00"/>
                </a:solidFill>
              </a:rPr>
              <a:t>Ovate </a:t>
            </a:r>
            <a:r>
              <a:rPr lang="en-US" sz="2000" dirty="0" err="1" smtClean="0">
                <a:solidFill>
                  <a:srgbClr val="FFFF00"/>
                </a:solidFill>
              </a:rPr>
              <a:t>subanal</a:t>
            </a:r>
            <a:r>
              <a:rPr lang="en-US" sz="2000" dirty="0" smtClean="0">
                <a:solidFill>
                  <a:srgbClr val="FFFF00"/>
                </a:solidFill>
              </a:rPr>
              <a:t> </a:t>
            </a:r>
            <a:r>
              <a:rPr lang="en-US" sz="2000" dirty="0" err="1" smtClean="0">
                <a:solidFill>
                  <a:srgbClr val="FFFF00"/>
                </a:solidFill>
              </a:rPr>
              <a:t>fasciole</a:t>
            </a:r>
            <a:r>
              <a:rPr lang="en-US" sz="2000" dirty="0" smtClean="0">
                <a:solidFill>
                  <a:srgbClr val="FFFF00"/>
                </a:solidFill>
              </a:rPr>
              <a:t> (or none)</a:t>
            </a:r>
            <a:endParaRPr lang="en-US" sz="2000" dirty="0">
              <a:solidFill>
                <a:srgbClr val="FFFF00"/>
              </a:solidFill>
            </a:endParaRPr>
          </a:p>
        </p:txBody>
      </p:sp>
      <p:sp>
        <p:nvSpPr>
          <p:cNvPr id="4" name="Content Placeholder 2"/>
          <p:cNvSpPr txBox="1">
            <a:spLocks/>
          </p:cNvSpPr>
          <p:nvPr/>
        </p:nvSpPr>
        <p:spPr>
          <a:xfrm>
            <a:off x="4648200" y="1731818"/>
            <a:ext cx="4121727"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FFFF00"/>
                </a:solidFill>
                <a:effectLst/>
                <a:uLnTx/>
                <a:uFillTx/>
                <a:latin typeface="+mn-lt"/>
                <a:ea typeface="+mn-ea"/>
                <a:cs typeface="+mn-cs"/>
              </a:rPr>
              <a:t>MUD-BURROWING ECHINOIDS:</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FFFF00"/>
                </a:solidFill>
                <a:effectLst/>
                <a:uLnTx/>
                <a:uFillTx/>
                <a:latin typeface="+mn-lt"/>
                <a:ea typeface="+mn-ea"/>
                <a:cs typeface="+mn-cs"/>
              </a:rPr>
              <a:t>Up/back spine power stroke.</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FFFF00"/>
                </a:solidFill>
                <a:effectLst/>
                <a:uLnTx/>
                <a:uFillTx/>
                <a:latin typeface="+mn-lt"/>
                <a:ea typeface="+mn-ea"/>
                <a:cs typeface="+mn-cs"/>
              </a:rPr>
              <a:t>Dense dorsal tubercles</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lang="en-US" sz="2000" dirty="0" smtClean="0">
                <a:solidFill>
                  <a:srgbClr val="FFFF00"/>
                </a:solidFill>
              </a:rPr>
              <a:t>Depressed</a:t>
            </a:r>
            <a:r>
              <a:rPr kumimoji="0" lang="en-US" sz="2000" b="0" i="0" u="none" strike="noStrike" kern="1200" cap="none" spc="0" normalizeH="0" baseline="0" noProof="0" dirty="0" smtClean="0">
                <a:ln>
                  <a:noFill/>
                </a:ln>
                <a:solidFill>
                  <a:srgbClr val="FFFF00"/>
                </a:solidFill>
                <a:effectLst/>
                <a:uLnTx/>
                <a:uFillTx/>
                <a:latin typeface="+mn-lt"/>
                <a:ea typeface="+mn-ea"/>
                <a:cs typeface="+mn-cs"/>
              </a:rPr>
              <a:t> petals</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FFFF00"/>
                </a:solidFill>
                <a:effectLst/>
                <a:uLnTx/>
                <a:uFillTx/>
                <a:latin typeface="+mn-lt"/>
                <a:ea typeface="+mn-ea"/>
                <a:cs typeface="+mn-cs"/>
              </a:rPr>
              <a:t> Wedge-shaped profile</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lang="en-US" sz="2000" dirty="0" smtClean="0">
                <a:solidFill>
                  <a:srgbClr val="FFFF00"/>
                </a:solidFill>
              </a:rPr>
              <a:t>Large</a:t>
            </a:r>
            <a:r>
              <a:rPr kumimoji="0" lang="en-US" sz="2000" b="0" i="0" u="none" strike="noStrike" kern="1200" cap="none" spc="0" normalizeH="0" baseline="0" noProof="0" dirty="0" smtClean="0">
                <a:ln>
                  <a:noFill/>
                </a:ln>
                <a:solidFill>
                  <a:srgbClr val="FFFF00"/>
                </a:solidFill>
                <a:effectLst/>
                <a:uLnTx/>
                <a:uFillTx/>
                <a:latin typeface="+mn-lt"/>
                <a:ea typeface="+mn-ea"/>
                <a:cs typeface="+mn-cs"/>
              </a:rPr>
              <a:t> pores in anterior </a:t>
            </a:r>
            <a:r>
              <a:rPr kumimoji="0" lang="en-US" sz="2000" b="0" i="0" u="none" strike="noStrike" kern="1200" cap="none" spc="0" normalizeH="0" baseline="0" noProof="0" dirty="0" err="1" smtClean="0">
                <a:ln>
                  <a:noFill/>
                </a:ln>
                <a:solidFill>
                  <a:srgbClr val="FFFF00"/>
                </a:solidFill>
                <a:effectLst/>
                <a:uLnTx/>
                <a:uFillTx/>
                <a:latin typeface="+mn-lt"/>
                <a:ea typeface="+mn-ea"/>
                <a:cs typeface="+mn-cs"/>
              </a:rPr>
              <a:t>amb</a:t>
            </a:r>
            <a:endParaRPr kumimoji="0" lang="en-US" sz="20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lang="en-US" sz="2000" dirty="0" smtClean="0">
                <a:solidFill>
                  <a:srgbClr val="FFFF00"/>
                </a:solidFill>
              </a:rPr>
              <a:t>Anal or </a:t>
            </a:r>
            <a:r>
              <a:rPr lang="en-US" sz="2000" dirty="0" err="1" smtClean="0">
                <a:solidFill>
                  <a:srgbClr val="FFFF00"/>
                </a:solidFill>
              </a:rPr>
              <a:t>bilobed</a:t>
            </a:r>
            <a:r>
              <a:rPr kumimoji="0" lang="en-US" sz="20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2000" b="0" i="0" u="none" strike="noStrike" kern="1200" cap="none" spc="0" normalizeH="0" baseline="0" noProof="0" dirty="0" err="1" smtClean="0">
                <a:ln>
                  <a:noFill/>
                </a:ln>
                <a:solidFill>
                  <a:srgbClr val="FFFF00"/>
                </a:solidFill>
                <a:effectLst/>
                <a:uLnTx/>
                <a:uFillTx/>
                <a:latin typeface="+mn-lt"/>
                <a:ea typeface="+mn-ea"/>
                <a:cs typeface="+mn-cs"/>
              </a:rPr>
              <a:t>subanal</a:t>
            </a:r>
            <a:r>
              <a:rPr kumimoji="0" lang="en-US" sz="20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2000" b="0" i="0" u="none" strike="noStrike" kern="1200" cap="none" spc="0" normalizeH="0" baseline="0" noProof="0" dirty="0" err="1" smtClean="0">
                <a:ln>
                  <a:noFill/>
                </a:ln>
                <a:solidFill>
                  <a:srgbClr val="FFFF00"/>
                </a:solidFill>
                <a:effectLst/>
                <a:uLnTx/>
                <a:uFillTx/>
                <a:latin typeface="+mn-lt"/>
                <a:ea typeface="+mn-ea"/>
                <a:cs typeface="+mn-cs"/>
              </a:rPr>
              <a:t>fasciole</a:t>
            </a:r>
            <a:endParaRPr kumimoji="0" lang="en-US" sz="2000" b="0" i="0" u="none" strike="noStrike" kern="1200" cap="none" spc="0" normalizeH="0" baseline="0" noProof="0" dirty="0">
              <a:ln>
                <a:noFill/>
              </a:ln>
              <a:solidFill>
                <a:srgbClr val="FFFF00"/>
              </a:solidFill>
              <a:effectLst/>
              <a:uLnTx/>
              <a:uFillTx/>
              <a:latin typeface="+mn-lt"/>
              <a:ea typeface="+mn-ea"/>
              <a:cs typeface="+mn-cs"/>
            </a:endParaRPr>
          </a:p>
        </p:txBody>
      </p:sp>
      <p:pic>
        <p:nvPicPr>
          <p:cNvPr id="5" name="Picture 3" descr="C:\Users\Burt\data\NAm\09MGMS\sarmi.JPG"/>
          <p:cNvPicPr>
            <a:picLocks noChangeAspect="1" noChangeArrowheads="1"/>
          </p:cNvPicPr>
          <p:nvPr/>
        </p:nvPicPr>
        <p:blipFill>
          <a:blip r:embed="rId3"/>
          <a:srcRect/>
          <a:stretch>
            <a:fillRect/>
          </a:stretch>
        </p:blipFill>
        <p:spPr bwMode="auto">
          <a:xfrm>
            <a:off x="7696200" y="3200400"/>
            <a:ext cx="1216025" cy="1336028"/>
          </a:xfrm>
          <a:prstGeom prst="rect">
            <a:avLst/>
          </a:prstGeom>
          <a:noFill/>
        </p:spPr>
      </p:pic>
      <p:pic>
        <p:nvPicPr>
          <p:cNvPr id="6" name="Picture 2" descr="C:\Users\Burt\data\NAm\09MGMS\Eanti2.jpg"/>
          <p:cNvPicPr>
            <a:picLocks noChangeAspect="1" noChangeArrowheads="1"/>
          </p:cNvPicPr>
          <p:nvPr/>
        </p:nvPicPr>
        <p:blipFill>
          <a:blip r:embed="rId4"/>
          <a:srcRect/>
          <a:stretch>
            <a:fillRect/>
          </a:stretch>
        </p:blipFill>
        <p:spPr bwMode="auto">
          <a:xfrm>
            <a:off x="3124200" y="3200400"/>
            <a:ext cx="1153893" cy="1365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solidFill>
                  <a:srgbClr val="FFFF00"/>
                </a:solidFill>
              </a:rPr>
              <a:t>Turning </a:t>
            </a:r>
            <a:r>
              <a:rPr lang="en-US" dirty="0" err="1" smtClean="0">
                <a:solidFill>
                  <a:srgbClr val="FFFF00"/>
                </a:solidFill>
              </a:rPr>
              <a:t>Autecological</a:t>
            </a:r>
            <a:r>
              <a:rPr lang="en-US" dirty="0" smtClean="0">
                <a:solidFill>
                  <a:srgbClr val="FFFF00"/>
                </a:solidFill>
              </a:rPr>
              <a:t> Interpretation into Paleoenvironmental Data</a:t>
            </a:r>
            <a:endParaRPr lang="en-US" dirty="0">
              <a:solidFill>
                <a:srgbClr val="FFFF00"/>
              </a:solidFill>
            </a:endParaRPr>
          </a:p>
        </p:txBody>
      </p:sp>
      <p:sp>
        <p:nvSpPr>
          <p:cNvPr id="3" name="Content Placeholder 2"/>
          <p:cNvSpPr>
            <a:spLocks noGrp="1"/>
          </p:cNvSpPr>
          <p:nvPr>
            <p:ph idx="1"/>
          </p:nvPr>
        </p:nvSpPr>
        <p:spPr>
          <a:xfrm>
            <a:off x="457200" y="1828800"/>
            <a:ext cx="8229600" cy="4297363"/>
          </a:xfrm>
        </p:spPr>
        <p:txBody>
          <a:bodyPr/>
          <a:lstStyle/>
          <a:p>
            <a:r>
              <a:rPr lang="en-US" dirty="0" smtClean="0">
                <a:solidFill>
                  <a:srgbClr val="FFFF00"/>
                </a:solidFill>
              </a:rPr>
              <a:t>Determine which localities have sufficient diversity of irregular burrowing echinoids for the analysis.</a:t>
            </a:r>
          </a:p>
          <a:p>
            <a:r>
              <a:rPr lang="en-US" dirty="0" smtClean="0">
                <a:solidFill>
                  <a:srgbClr val="FFFF00"/>
                </a:solidFill>
              </a:rPr>
              <a:t>For each locality, determine the proportion of sand-dwelling and mud-tolerant species.</a:t>
            </a:r>
          </a:p>
          <a:p>
            <a:r>
              <a:rPr lang="en-US" dirty="0" smtClean="0">
                <a:solidFill>
                  <a:srgbClr val="FFFF00"/>
                </a:solidFill>
              </a:rPr>
              <a:t>Identify regions with localities dominated by one or the other sediment type, if possible.</a:t>
            </a:r>
            <a:endParaRPr lang="en-US"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95400"/>
          </a:xfrm>
        </p:spPr>
        <p:txBody>
          <a:bodyPr/>
          <a:lstStyle/>
          <a:p>
            <a:r>
              <a:rPr lang="en-US" dirty="0" smtClean="0">
                <a:solidFill>
                  <a:srgbClr val="FFFF00"/>
                </a:solidFill>
              </a:rPr>
              <a:t>Earliest Late Eocene</a:t>
            </a:r>
            <a:endParaRPr lang="en-US" dirty="0">
              <a:solidFill>
                <a:srgbClr val="FFFF00"/>
              </a:solidFill>
            </a:endParaRPr>
          </a:p>
        </p:txBody>
      </p:sp>
      <p:grpSp>
        <p:nvGrpSpPr>
          <p:cNvPr id="28" name="Group 27"/>
          <p:cNvGrpSpPr/>
          <p:nvPr/>
        </p:nvGrpSpPr>
        <p:grpSpPr>
          <a:xfrm>
            <a:off x="3352800" y="1447800"/>
            <a:ext cx="3836194" cy="4405313"/>
            <a:chOff x="1600200" y="1676400"/>
            <a:chExt cx="3836194" cy="4405313"/>
          </a:xfrm>
        </p:grpSpPr>
        <p:cxnSp>
          <p:nvCxnSpPr>
            <p:cNvPr id="6" name="Straight Connector 5"/>
            <p:cNvCxnSpPr/>
            <p:nvPr/>
          </p:nvCxnSpPr>
          <p:spPr>
            <a:xfrm flipV="1">
              <a:off x="4800600" y="2895600"/>
              <a:ext cx="635794" cy="317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600200" y="1676400"/>
              <a:ext cx="3816506" cy="4405313"/>
              <a:chOff x="2438400" y="1438275"/>
              <a:chExt cx="3816506" cy="4405313"/>
            </a:xfrm>
          </p:grpSpPr>
          <p:cxnSp>
            <p:nvCxnSpPr>
              <p:cNvPr id="8" name="Straight Arrow Connector 7"/>
              <p:cNvCxnSpPr/>
              <p:nvPr/>
            </p:nvCxnSpPr>
            <p:spPr>
              <a:xfrm rot="16200000" flipV="1">
                <a:off x="5295900" y="1943100"/>
                <a:ext cx="5334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1828800"/>
                <a:ext cx="303288" cy="307777"/>
              </a:xfrm>
              <a:prstGeom prst="rect">
                <a:avLst/>
              </a:prstGeom>
              <a:noFill/>
            </p:spPr>
            <p:txBody>
              <a:bodyPr wrap="none" rtlCol="0">
                <a:spAutoFit/>
              </a:bodyPr>
              <a:lstStyle/>
              <a:p>
                <a:r>
                  <a:rPr lang="en-US" sz="1400" b="1" dirty="0" smtClean="0">
                    <a:solidFill>
                      <a:srgbClr val="FFFF00"/>
                    </a:solidFill>
                  </a:rPr>
                  <a:t>N</a:t>
                </a:r>
                <a:endParaRPr lang="en-US" sz="1400" b="1" dirty="0">
                  <a:solidFill>
                    <a:srgbClr val="FFFF00"/>
                  </a:solidFill>
                </a:endParaRPr>
              </a:p>
            </p:txBody>
          </p:sp>
          <p:sp>
            <p:nvSpPr>
              <p:cNvPr id="12" name="TextBox 11"/>
              <p:cNvSpPr txBox="1"/>
              <p:nvPr/>
            </p:nvSpPr>
            <p:spPr>
              <a:xfrm>
                <a:off x="5614987" y="2381251"/>
                <a:ext cx="639919" cy="307777"/>
              </a:xfrm>
              <a:prstGeom prst="rect">
                <a:avLst/>
              </a:prstGeom>
              <a:noFill/>
            </p:spPr>
            <p:txBody>
              <a:bodyPr wrap="none" rtlCol="0">
                <a:spAutoFit/>
              </a:bodyPr>
              <a:lstStyle/>
              <a:p>
                <a:r>
                  <a:rPr lang="en-US" sz="1400" b="1" dirty="0" smtClean="0">
                    <a:solidFill>
                      <a:srgbClr val="FFFF00"/>
                    </a:solidFill>
                  </a:rPr>
                  <a:t>75 km</a:t>
                </a:r>
                <a:endParaRPr lang="en-US" sz="1400" b="1" dirty="0">
                  <a:solidFill>
                    <a:srgbClr val="FFFF00"/>
                  </a:solidFill>
                </a:endParaRPr>
              </a:p>
            </p:txBody>
          </p:sp>
          <p:sp>
            <p:nvSpPr>
              <p:cNvPr id="13" name="TextBox 12"/>
              <p:cNvSpPr txBox="1"/>
              <p:nvPr/>
            </p:nvSpPr>
            <p:spPr>
              <a:xfrm>
                <a:off x="3200400" y="2514600"/>
                <a:ext cx="875881" cy="307777"/>
              </a:xfrm>
              <a:prstGeom prst="rect">
                <a:avLst/>
              </a:prstGeom>
              <a:noFill/>
            </p:spPr>
            <p:txBody>
              <a:bodyPr wrap="none" rtlCol="0">
                <a:spAutoFit/>
              </a:bodyPr>
              <a:lstStyle/>
              <a:p>
                <a:r>
                  <a:rPr lang="en-US" sz="1400" b="1" dirty="0" smtClean="0">
                    <a:solidFill>
                      <a:srgbClr val="FFFF00"/>
                    </a:solidFill>
                  </a:rPr>
                  <a:t>GEORGIA</a:t>
                </a:r>
                <a:endParaRPr lang="en-US" sz="1400" b="1" dirty="0">
                  <a:solidFill>
                    <a:srgbClr val="FFFF00"/>
                  </a:solidFill>
                </a:endParaRPr>
              </a:p>
            </p:txBody>
          </p:sp>
          <p:cxnSp>
            <p:nvCxnSpPr>
              <p:cNvPr id="15" name="Straight Connector 14"/>
              <p:cNvCxnSpPr/>
              <p:nvPr/>
            </p:nvCxnSpPr>
            <p:spPr>
              <a:xfrm>
                <a:off x="2438400" y="1447800"/>
                <a:ext cx="19050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600200" y="2286000"/>
                <a:ext cx="1981200" cy="3048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00375" y="5534025"/>
                <a:ext cx="2171700" cy="1047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2752725" y="3438525"/>
                <a:ext cx="228600" cy="2076450"/>
              </a:xfrm>
              <a:custGeom>
                <a:avLst/>
                <a:gdLst>
                  <a:gd name="connsiteX0" fmla="*/ 0 w 228600"/>
                  <a:gd name="connsiteY0" fmla="*/ 0 h 2076450"/>
                  <a:gd name="connsiteX1" fmla="*/ 66675 w 228600"/>
                  <a:gd name="connsiteY1" fmla="*/ 200025 h 2076450"/>
                  <a:gd name="connsiteX2" fmla="*/ 142875 w 228600"/>
                  <a:gd name="connsiteY2" fmla="*/ 390525 h 2076450"/>
                  <a:gd name="connsiteX3" fmla="*/ 152400 w 228600"/>
                  <a:gd name="connsiteY3" fmla="*/ 438150 h 2076450"/>
                  <a:gd name="connsiteX4" fmla="*/ 133350 w 228600"/>
                  <a:gd name="connsiteY4" fmla="*/ 495300 h 2076450"/>
                  <a:gd name="connsiteX5" fmla="*/ 200025 w 228600"/>
                  <a:gd name="connsiteY5" fmla="*/ 590550 h 2076450"/>
                  <a:gd name="connsiteX6" fmla="*/ 180975 w 228600"/>
                  <a:gd name="connsiteY6" fmla="*/ 609600 h 2076450"/>
                  <a:gd name="connsiteX7" fmla="*/ 152400 w 228600"/>
                  <a:gd name="connsiteY7" fmla="*/ 619125 h 2076450"/>
                  <a:gd name="connsiteX8" fmla="*/ 133350 w 228600"/>
                  <a:gd name="connsiteY8" fmla="*/ 666750 h 2076450"/>
                  <a:gd name="connsiteX9" fmla="*/ 95250 w 228600"/>
                  <a:gd name="connsiteY9" fmla="*/ 723900 h 2076450"/>
                  <a:gd name="connsiteX10" fmla="*/ 114300 w 228600"/>
                  <a:gd name="connsiteY10" fmla="*/ 847725 h 2076450"/>
                  <a:gd name="connsiteX11" fmla="*/ 66675 w 228600"/>
                  <a:gd name="connsiteY11" fmla="*/ 923925 h 2076450"/>
                  <a:gd name="connsiteX12" fmla="*/ 38100 w 228600"/>
                  <a:gd name="connsiteY12" fmla="*/ 981075 h 2076450"/>
                  <a:gd name="connsiteX13" fmla="*/ 57150 w 228600"/>
                  <a:gd name="connsiteY13" fmla="*/ 1123950 h 2076450"/>
                  <a:gd name="connsiteX14" fmla="*/ 57150 w 228600"/>
                  <a:gd name="connsiteY14" fmla="*/ 1171575 h 2076450"/>
                  <a:gd name="connsiteX15" fmla="*/ 104775 w 228600"/>
                  <a:gd name="connsiteY15" fmla="*/ 1238250 h 2076450"/>
                  <a:gd name="connsiteX16" fmla="*/ 76200 w 228600"/>
                  <a:gd name="connsiteY16" fmla="*/ 1390650 h 2076450"/>
                  <a:gd name="connsiteX17" fmla="*/ 38100 w 228600"/>
                  <a:gd name="connsiteY17" fmla="*/ 1552575 h 2076450"/>
                  <a:gd name="connsiteX18" fmla="*/ 104775 w 228600"/>
                  <a:gd name="connsiteY18" fmla="*/ 1714500 h 2076450"/>
                  <a:gd name="connsiteX19" fmla="*/ 142875 w 228600"/>
                  <a:gd name="connsiteY19" fmla="*/ 1857375 h 2076450"/>
                  <a:gd name="connsiteX20" fmla="*/ 228600 w 228600"/>
                  <a:gd name="connsiteY20" fmla="*/ 207645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2076450">
                    <a:moveTo>
                      <a:pt x="0" y="0"/>
                    </a:moveTo>
                    <a:cubicBezTo>
                      <a:pt x="21431" y="67469"/>
                      <a:pt x="42863" y="134938"/>
                      <a:pt x="66675" y="200025"/>
                    </a:cubicBezTo>
                    <a:cubicBezTo>
                      <a:pt x="90487" y="265112"/>
                      <a:pt x="128588" y="350838"/>
                      <a:pt x="142875" y="390525"/>
                    </a:cubicBezTo>
                    <a:cubicBezTo>
                      <a:pt x="157162" y="430212"/>
                      <a:pt x="153987" y="420688"/>
                      <a:pt x="152400" y="438150"/>
                    </a:cubicBezTo>
                    <a:cubicBezTo>
                      <a:pt x="150813" y="455612"/>
                      <a:pt x="125413" y="469900"/>
                      <a:pt x="133350" y="495300"/>
                    </a:cubicBezTo>
                    <a:cubicBezTo>
                      <a:pt x="141287" y="520700"/>
                      <a:pt x="192088" y="571500"/>
                      <a:pt x="200025" y="590550"/>
                    </a:cubicBezTo>
                    <a:cubicBezTo>
                      <a:pt x="207962" y="609600"/>
                      <a:pt x="188913" y="604838"/>
                      <a:pt x="180975" y="609600"/>
                    </a:cubicBezTo>
                    <a:cubicBezTo>
                      <a:pt x="173038" y="614363"/>
                      <a:pt x="160337" y="609600"/>
                      <a:pt x="152400" y="619125"/>
                    </a:cubicBezTo>
                    <a:cubicBezTo>
                      <a:pt x="144463" y="628650"/>
                      <a:pt x="142875" y="649288"/>
                      <a:pt x="133350" y="666750"/>
                    </a:cubicBezTo>
                    <a:cubicBezTo>
                      <a:pt x="123825" y="684213"/>
                      <a:pt x="98425" y="693737"/>
                      <a:pt x="95250" y="723900"/>
                    </a:cubicBezTo>
                    <a:cubicBezTo>
                      <a:pt x="92075" y="754063"/>
                      <a:pt x="119062" y="814388"/>
                      <a:pt x="114300" y="847725"/>
                    </a:cubicBezTo>
                    <a:cubicBezTo>
                      <a:pt x="109538" y="881062"/>
                      <a:pt x="79375" y="901700"/>
                      <a:pt x="66675" y="923925"/>
                    </a:cubicBezTo>
                    <a:cubicBezTo>
                      <a:pt x="53975" y="946150"/>
                      <a:pt x="39687" y="947738"/>
                      <a:pt x="38100" y="981075"/>
                    </a:cubicBezTo>
                    <a:cubicBezTo>
                      <a:pt x="36513" y="1014412"/>
                      <a:pt x="53975" y="1092200"/>
                      <a:pt x="57150" y="1123950"/>
                    </a:cubicBezTo>
                    <a:cubicBezTo>
                      <a:pt x="60325" y="1155700"/>
                      <a:pt x="49213" y="1152525"/>
                      <a:pt x="57150" y="1171575"/>
                    </a:cubicBezTo>
                    <a:cubicBezTo>
                      <a:pt x="65087" y="1190625"/>
                      <a:pt x="101600" y="1201738"/>
                      <a:pt x="104775" y="1238250"/>
                    </a:cubicBezTo>
                    <a:cubicBezTo>
                      <a:pt x="107950" y="1274762"/>
                      <a:pt x="87312" y="1338263"/>
                      <a:pt x="76200" y="1390650"/>
                    </a:cubicBezTo>
                    <a:cubicBezTo>
                      <a:pt x="65088" y="1443037"/>
                      <a:pt x="33337" y="1498600"/>
                      <a:pt x="38100" y="1552575"/>
                    </a:cubicBezTo>
                    <a:cubicBezTo>
                      <a:pt x="42863" y="1606550"/>
                      <a:pt x="87313" y="1663700"/>
                      <a:pt x="104775" y="1714500"/>
                    </a:cubicBezTo>
                    <a:cubicBezTo>
                      <a:pt x="122237" y="1765300"/>
                      <a:pt x="122238" y="1797050"/>
                      <a:pt x="142875" y="1857375"/>
                    </a:cubicBezTo>
                    <a:cubicBezTo>
                      <a:pt x="163512" y="1917700"/>
                      <a:pt x="196056" y="1997075"/>
                      <a:pt x="228600" y="207645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159250" y="1438275"/>
                <a:ext cx="1997075" cy="4405313"/>
              </a:xfrm>
              <a:custGeom>
                <a:avLst/>
                <a:gdLst>
                  <a:gd name="connsiteX0" fmla="*/ 193675 w 1997075"/>
                  <a:gd name="connsiteY0" fmla="*/ 0 h 4405313"/>
                  <a:gd name="connsiteX1" fmla="*/ 136525 w 1997075"/>
                  <a:gd name="connsiteY1" fmla="*/ 76200 h 4405313"/>
                  <a:gd name="connsiteX2" fmla="*/ 69850 w 1997075"/>
                  <a:gd name="connsiteY2" fmla="*/ 123825 h 4405313"/>
                  <a:gd name="connsiteX3" fmla="*/ 12700 w 1997075"/>
                  <a:gd name="connsiteY3" fmla="*/ 266700 h 4405313"/>
                  <a:gd name="connsiteX4" fmla="*/ 146050 w 1997075"/>
                  <a:gd name="connsiteY4" fmla="*/ 333375 h 4405313"/>
                  <a:gd name="connsiteX5" fmla="*/ 174625 w 1997075"/>
                  <a:gd name="connsiteY5" fmla="*/ 419100 h 4405313"/>
                  <a:gd name="connsiteX6" fmla="*/ 393700 w 1997075"/>
                  <a:gd name="connsiteY6" fmla="*/ 476250 h 4405313"/>
                  <a:gd name="connsiteX7" fmla="*/ 422275 w 1997075"/>
                  <a:gd name="connsiteY7" fmla="*/ 561975 h 4405313"/>
                  <a:gd name="connsiteX8" fmla="*/ 479425 w 1997075"/>
                  <a:gd name="connsiteY8" fmla="*/ 609600 h 4405313"/>
                  <a:gd name="connsiteX9" fmla="*/ 508000 w 1997075"/>
                  <a:gd name="connsiteY9" fmla="*/ 771525 h 4405313"/>
                  <a:gd name="connsiteX10" fmla="*/ 698500 w 1997075"/>
                  <a:gd name="connsiteY10" fmla="*/ 1009650 h 4405313"/>
                  <a:gd name="connsiteX11" fmla="*/ 717550 w 1997075"/>
                  <a:gd name="connsiteY11" fmla="*/ 1028700 h 4405313"/>
                  <a:gd name="connsiteX12" fmla="*/ 793750 w 1997075"/>
                  <a:gd name="connsiteY12" fmla="*/ 1057275 h 4405313"/>
                  <a:gd name="connsiteX13" fmla="*/ 841375 w 1997075"/>
                  <a:gd name="connsiteY13" fmla="*/ 1152525 h 4405313"/>
                  <a:gd name="connsiteX14" fmla="*/ 841375 w 1997075"/>
                  <a:gd name="connsiteY14" fmla="*/ 1152525 h 4405313"/>
                  <a:gd name="connsiteX15" fmla="*/ 879475 w 1997075"/>
                  <a:gd name="connsiteY15" fmla="*/ 1171575 h 4405313"/>
                  <a:gd name="connsiteX16" fmla="*/ 946150 w 1997075"/>
                  <a:gd name="connsiteY16" fmla="*/ 1295400 h 4405313"/>
                  <a:gd name="connsiteX17" fmla="*/ 1060450 w 1997075"/>
                  <a:gd name="connsiteY17" fmla="*/ 1295400 h 4405313"/>
                  <a:gd name="connsiteX18" fmla="*/ 1174750 w 1997075"/>
                  <a:gd name="connsiteY18" fmla="*/ 1571625 h 4405313"/>
                  <a:gd name="connsiteX19" fmla="*/ 1231900 w 1997075"/>
                  <a:gd name="connsiteY19" fmla="*/ 1619250 h 4405313"/>
                  <a:gd name="connsiteX20" fmla="*/ 1327150 w 1997075"/>
                  <a:gd name="connsiteY20" fmla="*/ 1714500 h 4405313"/>
                  <a:gd name="connsiteX21" fmla="*/ 1327150 w 1997075"/>
                  <a:gd name="connsiteY21" fmla="*/ 1714500 h 4405313"/>
                  <a:gd name="connsiteX22" fmla="*/ 1479550 w 1997075"/>
                  <a:gd name="connsiteY22" fmla="*/ 1809750 h 4405313"/>
                  <a:gd name="connsiteX23" fmla="*/ 1498600 w 1997075"/>
                  <a:gd name="connsiteY23" fmla="*/ 1838325 h 4405313"/>
                  <a:gd name="connsiteX24" fmla="*/ 1593850 w 1997075"/>
                  <a:gd name="connsiteY24" fmla="*/ 2066925 h 4405313"/>
                  <a:gd name="connsiteX25" fmla="*/ 1670050 w 1997075"/>
                  <a:gd name="connsiteY25" fmla="*/ 2228850 h 4405313"/>
                  <a:gd name="connsiteX26" fmla="*/ 1727200 w 1997075"/>
                  <a:gd name="connsiteY26" fmla="*/ 2276475 h 4405313"/>
                  <a:gd name="connsiteX27" fmla="*/ 1822450 w 1997075"/>
                  <a:gd name="connsiteY27" fmla="*/ 2600325 h 4405313"/>
                  <a:gd name="connsiteX28" fmla="*/ 1870075 w 1997075"/>
                  <a:gd name="connsiteY28" fmla="*/ 2714625 h 4405313"/>
                  <a:gd name="connsiteX29" fmla="*/ 1974850 w 1997075"/>
                  <a:gd name="connsiteY29" fmla="*/ 2752725 h 4405313"/>
                  <a:gd name="connsiteX30" fmla="*/ 1993900 w 1997075"/>
                  <a:gd name="connsiteY30" fmla="*/ 2819400 h 4405313"/>
                  <a:gd name="connsiteX31" fmla="*/ 1955800 w 1997075"/>
                  <a:gd name="connsiteY31" fmla="*/ 2914650 h 4405313"/>
                  <a:gd name="connsiteX32" fmla="*/ 1870075 w 1997075"/>
                  <a:gd name="connsiteY32" fmla="*/ 2962275 h 4405313"/>
                  <a:gd name="connsiteX33" fmla="*/ 1908175 w 1997075"/>
                  <a:gd name="connsiteY33" fmla="*/ 2981325 h 4405313"/>
                  <a:gd name="connsiteX34" fmla="*/ 1851025 w 1997075"/>
                  <a:gd name="connsiteY34" fmla="*/ 3124200 h 4405313"/>
                  <a:gd name="connsiteX35" fmla="*/ 1822450 w 1997075"/>
                  <a:gd name="connsiteY35" fmla="*/ 3219450 h 4405313"/>
                  <a:gd name="connsiteX36" fmla="*/ 1765300 w 1997075"/>
                  <a:gd name="connsiteY36" fmla="*/ 3305175 h 4405313"/>
                  <a:gd name="connsiteX37" fmla="*/ 1727200 w 1997075"/>
                  <a:gd name="connsiteY37" fmla="*/ 3371850 h 4405313"/>
                  <a:gd name="connsiteX38" fmla="*/ 1679575 w 1997075"/>
                  <a:gd name="connsiteY38" fmla="*/ 3400425 h 4405313"/>
                  <a:gd name="connsiteX39" fmla="*/ 1736725 w 1997075"/>
                  <a:gd name="connsiteY39" fmla="*/ 3457575 h 4405313"/>
                  <a:gd name="connsiteX40" fmla="*/ 1651000 w 1997075"/>
                  <a:gd name="connsiteY40" fmla="*/ 3638550 h 4405313"/>
                  <a:gd name="connsiteX41" fmla="*/ 1631950 w 1997075"/>
                  <a:gd name="connsiteY41" fmla="*/ 3705225 h 4405313"/>
                  <a:gd name="connsiteX42" fmla="*/ 1603375 w 1997075"/>
                  <a:gd name="connsiteY42" fmla="*/ 3743325 h 4405313"/>
                  <a:gd name="connsiteX43" fmla="*/ 1536700 w 1997075"/>
                  <a:gd name="connsiteY43" fmla="*/ 3771900 h 4405313"/>
                  <a:gd name="connsiteX44" fmla="*/ 1555750 w 1997075"/>
                  <a:gd name="connsiteY44" fmla="*/ 3838575 h 4405313"/>
                  <a:gd name="connsiteX45" fmla="*/ 1612900 w 1997075"/>
                  <a:gd name="connsiteY45" fmla="*/ 3819525 h 4405313"/>
                  <a:gd name="connsiteX46" fmla="*/ 1622425 w 1997075"/>
                  <a:gd name="connsiteY46" fmla="*/ 3943350 h 4405313"/>
                  <a:gd name="connsiteX47" fmla="*/ 1584325 w 1997075"/>
                  <a:gd name="connsiteY47" fmla="*/ 4038600 h 4405313"/>
                  <a:gd name="connsiteX48" fmla="*/ 1441450 w 1997075"/>
                  <a:gd name="connsiteY48" fmla="*/ 4038600 h 4405313"/>
                  <a:gd name="connsiteX49" fmla="*/ 1355725 w 1997075"/>
                  <a:gd name="connsiteY49" fmla="*/ 3981450 h 4405313"/>
                  <a:gd name="connsiteX50" fmla="*/ 1260475 w 1997075"/>
                  <a:gd name="connsiteY50" fmla="*/ 3943350 h 4405313"/>
                  <a:gd name="connsiteX51" fmla="*/ 1127125 w 1997075"/>
                  <a:gd name="connsiteY51" fmla="*/ 4000500 h 4405313"/>
                  <a:gd name="connsiteX52" fmla="*/ 1174750 w 1997075"/>
                  <a:gd name="connsiteY52" fmla="*/ 4219575 h 4405313"/>
                  <a:gd name="connsiteX53" fmla="*/ 1165225 w 1997075"/>
                  <a:gd name="connsiteY53" fmla="*/ 4333875 h 4405313"/>
                  <a:gd name="connsiteX54" fmla="*/ 1136650 w 1997075"/>
                  <a:gd name="connsiteY54" fmla="*/ 4400550 h 4405313"/>
                  <a:gd name="connsiteX55" fmla="*/ 1031875 w 1997075"/>
                  <a:gd name="connsiteY55" fmla="*/ 4362450 h 4405313"/>
                  <a:gd name="connsiteX56" fmla="*/ 1031875 w 1997075"/>
                  <a:gd name="connsiteY56" fmla="*/ 4295775 h 4405313"/>
                  <a:gd name="connsiteX57" fmla="*/ 1012825 w 1997075"/>
                  <a:gd name="connsiteY57" fmla="*/ 4210050 h 440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97075" h="4405313">
                    <a:moveTo>
                      <a:pt x="193675" y="0"/>
                    </a:moveTo>
                    <a:cubicBezTo>
                      <a:pt x="175418" y="27781"/>
                      <a:pt x="157162" y="55563"/>
                      <a:pt x="136525" y="76200"/>
                    </a:cubicBezTo>
                    <a:cubicBezTo>
                      <a:pt x="115888" y="96837"/>
                      <a:pt x="90487" y="92075"/>
                      <a:pt x="69850" y="123825"/>
                    </a:cubicBezTo>
                    <a:cubicBezTo>
                      <a:pt x="49213" y="155575"/>
                      <a:pt x="0" y="231775"/>
                      <a:pt x="12700" y="266700"/>
                    </a:cubicBezTo>
                    <a:cubicBezTo>
                      <a:pt x="25400" y="301625"/>
                      <a:pt x="119063" y="307975"/>
                      <a:pt x="146050" y="333375"/>
                    </a:cubicBezTo>
                    <a:cubicBezTo>
                      <a:pt x="173038" y="358775"/>
                      <a:pt x="133350" y="395288"/>
                      <a:pt x="174625" y="419100"/>
                    </a:cubicBezTo>
                    <a:cubicBezTo>
                      <a:pt x="215900" y="442912"/>
                      <a:pt x="352425" y="452438"/>
                      <a:pt x="393700" y="476250"/>
                    </a:cubicBezTo>
                    <a:cubicBezTo>
                      <a:pt x="434975" y="500062"/>
                      <a:pt x="407987" y="539750"/>
                      <a:pt x="422275" y="561975"/>
                    </a:cubicBezTo>
                    <a:cubicBezTo>
                      <a:pt x="436563" y="584200"/>
                      <a:pt x="465138" y="574675"/>
                      <a:pt x="479425" y="609600"/>
                    </a:cubicBezTo>
                    <a:cubicBezTo>
                      <a:pt x="493713" y="644525"/>
                      <a:pt x="471488" y="704850"/>
                      <a:pt x="508000" y="771525"/>
                    </a:cubicBezTo>
                    <a:cubicBezTo>
                      <a:pt x="544512" y="838200"/>
                      <a:pt x="663575" y="966788"/>
                      <a:pt x="698500" y="1009650"/>
                    </a:cubicBezTo>
                    <a:cubicBezTo>
                      <a:pt x="733425" y="1052512"/>
                      <a:pt x="701675" y="1020763"/>
                      <a:pt x="717550" y="1028700"/>
                    </a:cubicBezTo>
                    <a:cubicBezTo>
                      <a:pt x="733425" y="1036637"/>
                      <a:pt x="773113" y="1036638"/>
                      <a:pt x="793750" y="1057275"/>
                    </a:cubicBezTo>
                    <a:cubicBezTo>
                      <a:pt x="814387" y="1077912"/>
                      <a:pt x="841375" y="1152525"/>
                      <a:pt x="841375" y="1152525"/>
                    </a:cubicBezTo>
                    <a:lnTo>
                      <a:pt x="841375" y="1152525"/>
                    </a:lnTo>
                    <a:cubicBezTo>
                      <a:pt x="847725" y="1155700"/>
                      <a:pt x="862013" y="1147763"/>
                      <a:pt x="879475" y="1171575"/>
                    </a:cubicBezTo>
                    <a:cubicBezTo>
                      <a:pt x="896937" y="1195387"/>
                      <a:pt x="915988" y="1274763"/>
                      <a:pt x="946150" y="1295400"/>
                    </a:cubicBezTo>
                    <a:cubicBezTo>
                      <a:pt x="976312" y="1316037"/>
                      <a:pt x="1022350" y="1249363"/>
                      <a:pt x="1060450" y="1295400"/>
                    </a:cubicBezTo>
                    <a:cubicBezTo>
                      <a:pt x="1098550" y="1341437"/>
                      <a:pt x="1146175" y="1517650"/>
                      <a:pt x="1174750" y="1571625"/>
                    </a:cubicBezTo>
                    <a:cubicBezTo>
                      <a:pt x="1203325" y="1625600"/>
                      <a:pt x="1206500" y="1595438"/>
                      <a:pt x="1231900" y="1619250"/>
                    </a:cubicBezTo>
                    <a:cubicBezTo>
                      <a:pt x="1257300" y="1643063"/>
                      <a:pt x="1327150" y="1714500"/>
                      <a:pt x="1327150" y="1714500"/>
                    </a:cubicBezTo>
                    <a:lnTo>
                      <a:pt x="1327150" y="1714500"/>
                    </a:lnTo>
                    <a:cubicBezTo>
                      <a:pt x="1352550" y="1730375"/>
                      <a:pt x="1450975" y="1789113"/>
                      <a:pt x="1479550" y="1809750"/>
                    </a:cubicBezTo>
                    <a:cubicBezTo>
                      <a:pt x="1508125" y="1830387"/>
                      <a:pt x="1479550" y="1795463"/>
                      <a:pt x="1498600" y="1838325"/>
                    </a:cubicBezTo>
                    <a:cubicBezTo>
                      <a:pt x="1517650" y="1881188"/>
                      <a:pt x="1565275" y="2001838"/>
                      <a:pt x="1593850" y="2066925"/>
                    </a:cubicBezTo>
                    <a:cubicBezTo>
                      <a:pt x="1622425" y="2132012"/>
                      <a:pt x="1647825" y="2193925"/>
                      <a:pt x="1670050" y="2228850"/>
                    </a:cubicBezTo>
                    <a:cubicBezTo>
                      <a:pt x="1692275" y="2263775"/>
                      <a:pt x="1701800" y="2214563"/>
                      <a:pt x="1727200" y="2276475"/>
                    </a:cubicBezTo>
                    <a:cubicBezTo>
                      <a:pt x="1752600" y="2338387"/>
                      <a:pt x="1798638" y="2527300"/>
                      <a:pt x="1822450" y="2600325"/>
                    </a:cubicBezTo>
                    <a:cubicBezTo>
                      <a:pt x="1846263" y="2673350"/>
                      <a:pt x="1844675" y="2689225"/>
                      <a:pt x="1870075" y="2714625"/>
                    </a:cubicBezTo>
                    <a:cubicBezTo>
                      <a:pt x="1895475" y="2740025"/>
                      <a:pt x="1954213" y="2735263"/>
                      <a:pt x="1974850" y="2752725"/>
                    </a:cubicBezTo>
                    <a:cubicBezTo>
                      <a:pt x="1995487" y="2770187"/>
                      <a:pt x="1997075" y="2792412"/>
                      <a:pt x="1993900" y="2819400"/>
                    </a:cubicBezTo>
                    <a:cubicBezTo>
                      <a:pt x="1990725" y="2846388"/>
                      <a:pt x="1976437" y="2890838"/>
                      <a:pt x="1955800" y="2914650"/>
                    </a:cubicBezTo>
                    <a:cubicBezTo>
                      <a:pt x="1935163" y="2938462"/>
                      <a:pt x="1878013" y="2951163"/>
                      <a:pt x="1870075" y="2962275"/>
                    </a:cubicBezTo>
                    <a:cubicBezTo>
                      <a:pt x="1862138" y="2973388"/>
                      <a:pt x="1911350" y="2954337"/>
                      <a:pt x="1908175" y="2981325"/>
                    </a:cubicBezTo>
                    <a:cubicBezTo>
                      <a:pt x="1905000" y="3008313"/>
                      <a:pt x="1865312" y="3084513"/>
                      <a:pt x="1851025" y="3124200"/>
                    </a:cubicBezTo>
                    <a:cubicBezTo>
                      <a:pt x="1836738" y="3163887"/>
                      <a:pt x="1836737" y="3189288"/>
                      <a:pt x="1822450" y="3219450"/>
                    </a:cubicBezTo>
                    <a:cubicBezTo>
                      <a:pt x="1808163" y="3249612"/>
                      <a:pt x="1781175" y="3279775"/>
                      <a:pt x="1765300" y="3305175"/>
                    </a:cubicBezTo>
                    <a:cubicBezTo>
                      <a:pt x="1749425" y="3330575"/>
                      <a:pt x="1741488" y="3355975"/>
                      <a:pt x="1727200" y="3371850"/>
                    </a:cubicBezTo>
                    <a:cubicBezTo>
                      <a:pt x="1712913" y="3387725"/>
                      <a:pt x="1677988" y="3386138"/>
                      <a:pt x="1679575" y="3400425"/>
                    </a:cubicBezTo>
                    <a:cubicBezTo>
                      <a:pt x="1681162" y="3414712"/>
                      <a:pt x="1741488" y="3417888"/>
                      <a:pt x="1736725" y="3457575"/>
                    </a:cubicBezTo>
                    <a:cubicBezTo>
                      <a:pt x="1731963" y="3497263"/>
                      <a:pt x="1668463" y="3597275"/>
                      <a:pt x="1651000" y="3638550"/>
                    </a:cubicBezTo>
                    <a:cubicBezTo>
                      <a:pt x="1633538" y="3679825"/>
                      <a:pt x="1639887" y="3687763"/>
                      <a:pt x="1631950" y="3705225"/>
                    </a:cubicBezTo>
                    <a:cubicBezTo>
                      <a:pt x="1624013" y="3722687"/>
                      <a:pt x="1619250" y="3732213"/>
                      <a:pt x="1603375" y="3743325"/>
                    </a:cubicBezTo>
                    <a:cubicBezTo>
                      <a:pt x="1587500" y="3754438"/>
                      <a:pt x="1544637" y="3756025"/>
                      <a:pt x="1536700" y="3771900"/>
                    </a:cubicBezTo>
                    <a:cubicBezTo>
                      <a:pt x="1528763" y="3787775"/>
                      <a:pt x="1543050" y="3830638"/>
                      <a:pt x="1555750" y="3838575"/>
                    </a:cubicBezTo>
                    <a:cubicBezTo>
                      <a:pt x="1568450" y="3846512"/>
                      <a:pt x="1601788" y="3802063"/>
                      <a:pt x="1612900" y="3819525"/>
                    </a:cubicBezTo>
                    <a:cubicBezTo>
                      <a:pt x="1624012" y="3836987"/>
                      <a:pt x="1627188" y="3906838"/>
                      <a:pt x="1622425" y="3943350"/>
                    </a:cubicBezTo>
                    <a:cubicBezTo>
                      <a:pt x="1617663" y="3979863"/>
                      <a:pt x="1614487" y="4022725"/>
                      <a:pt x="1584325" y="4038600"/>
                    </a:cubicBezTo>
                    <a:cubicBezTo>
                      <a:pt x="1554163" y="4054475"/>
                      <a:pt x="1479550" y="4048125"/>
                      <a:pt x="1441450" y="4038600"/>
                    </a:cubicBezTo>
                    <a:cubicBezTo>
                      <a:pt x="1403350" y="4029075"/>
                      <a:pt x="1385887" y="3997325"/>
                      <a:pt x="1355725" y="3981450"/>
                    </a:cubicBezTo>
                    <a:cubicBezTo>
                      <a:pt x="1325563" y="3965575"/>
                      <a:pt x="1298575" y="3940175"/>
                      <a:pt x="1260475" y="3943350"/>
                    </a:cubicBezTo>
                    <a:cubicBezTo>
                      <a:pt x="1222375" y="3946525"/>
                      <a:pt x="1141412" y="3954463"/>
                      <a:pt x="1127125" y="4000500"/>
                    </a:cubicBezTo>
                    <a:cubicBezTo>
                      <a:pt x="1112838" y="4046537"/>
                      <a:pt x="1168400" y="4164013"/>
                      <a:pt x="1174750" y="4219575"/>
                    </a:cubicBezTo>
                    <a:cubicBezTo>
                      <a:pt x="1181100" y="4275137"/>
                      <a:pt x="1171575" y="4303713"/>
                      <a:pt x="1165225" y="4333875"/>
                    </a:cubicBezTo>
                    <a:cubicBezTo>
                      <a:pt x="1158875" y="4364037"/>
                      <a:pt x="1158875" y="4395788"/>
                      <a:pt x="1136650" y="4400550"/>
                    </a:cubicBezTo>
                    <a:cubicBezTo>
                      <a:pt x="1114425" y="4405313"/>
                      <a:pt x="1049337" y="4379912"/>
                      <a:pt x="1031875" y="4362450"/>
                    </a:cubicBezTo>
                    <a:cubicBezTo>
                      <a:pt x="1014413" y="4344988"/>
                      <a:pt x="1035050" y="4321175"/>
                      <a:pt x="1031875" y="4295775"/>
                    </a:cubicBezTo>
                    <a:cubicBezTo>
                      <a:pt x="1028700" y="4270375"/>
                      <a:pt x="1020762" y="4240212"/>
                      <a:pt x="1012825" y="421005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124200" y="4419600"/>
                <a:ext cx="1562100" cy="1266825"/>
              </a:xfrm>
              <a:custGeom>
                <a:avLst/>
                <a:gdLst>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62100"/>
                  <a:gd name="connsiteY0" fmla="*/ 1266825 h 1266825"/>
                  <a:gd name="connsiteX1" fmla="*/ 476250 w 1562100"/>
                  <a:gd name="connsiteY1" fmla="*/ 942975 h 1266825"/>
                  <a:gd name="connsiteX2" fmla="*/ 809625 w 1562100"/>
                  <a:gd name="connsiteY2" fmla="*/ 666750 h 1266825"/>
                  <a:gd name="connsiteX3" fmla="*/ 1009650 w 1562100"/>
                  <a:gd name="connsiteY3" fmla="*/ 323850 h 1266825"/>
                  <a:gd name="connsiteX4" fmla="*/ 1343025 w 1562100"/>
                  <a:gd name="connsiteY4" fmla="*/ 85725 h 1266825"/>
                  <a:gd name="connsiteX5" fmla="*/ 1562100 w 1562100"/>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66825">
                    <a:moveTo>
                      <a:pt x="0" y="1266825"/>
                    </a:moveTo>
                    <a:cubicBezTo>
                      <a:pt x="178594" y="1182687"/>
                      <a:pt x="341313" y="1042987"/>
                      <a:pt x="476250" y="942975"/>
                    </a:cubicBezTo>
                    <a:cubicBezTo>
                      <a:pt x="611187" y="842963"/>
                      <a:pt x="720725" y="769938"/>
                      <a:pt x="809625" y="666750"/>
                    </a:cubicBezTo>
                    <a:cubicBezTo>
                      <a:pt x="898525" y="563562"/>
                      <a:pt x="920750" y="420687"/>
                      <a:pt x="1009650" y="323850"/>
                    </a:cubicBezTo>
                    <a:cubicBezTo>
                      <a:pt x="1098550" y="227013"/>
                      <a:pt x="1250950" y="139700"/>
                      <a:pt x="1343025" y="85725"/>
                    </a:cubicBezTo>
                    <a:cubicBezTo>
                      <a:pt x="1435100" y="31750"/>
                      <a:pt x="1498600" y="15875"/>
                      <a:pt x="1562100" y="0"/>
                    </a:cubicBezTo>
                  </a:path>
                </a:pathLst>
              </a:custGeom>
              <a:ln w="381000" cap="rnd">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114800" y="4876800"/>
                <a:ext cx="956993" cy="523220"/>
              </a:xfrm>
              <a:prstGeom prst="rect">
                <a:avLst/>
              </a:prstGeom>
              <a:noFill/>
            </p:spPr>
            <p:txBody>
              <a:bodyPr wrap="none" rtlCol="0">
                <a:spAutoFit/>
              </a:bodyPr>
              <a:lstStyle/>
              <a:p>
                <a:pPr algn="ctr"/>
                <a:r>
                  <a:rPr lang="en-US" sz="1400" b="1" dirty="0" smtClean="0">
                    <a:solidFill>
                      <a:srgbClr val="FFFF00"/>
                    </a:solidFill>
                  </a:rPr>
                  <a:t>Suwannee</a:t>
                </a:r>
              </a:p>
              <a:p>
                <a:pPr algn="ctr"/>
                <a:r>
                  <a:rPr lang="en-US" sz="1400" b="1" dirty="0" smtClean="0">
                    <a:solidFill>
                      <a:srgbClr val="FFFF00"/>
                    </a:solidFill>
                  </a:rPr>
                  <a:t>Strait</a:t>
                </a:r>
                <a:endParaRPr lang="en-US" sz="1400" b="1" dirty="0">
                  <a:solidFill>
                    <a:srgbClr val="FFFF00"/>
                  </a:solidFill>
                </a:endParaRPr>
              </a:p>
            </p:txBody>
          </p:sp>
        </p:grpSp>
      </p:grpSp>
      <p:sp>
        <p:nvSpPr>
          <p:cNvPr id="29" name="Oval 28"/>
          <p:cNvSpPr/>
          <p:nvPr/>
        </p:nvSpPr>
        <p:spPr>
          <a:xfrm>
            <a:off x="4800600" y="38862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19600" y="44958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43400" y="47244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43400" y="49530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95750" y="5310188"/>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962400" y="47244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810000" y="49530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 y="2514600"/>
            <a:ext cx="2057400" cy="2554545"/>
          </a:xfrm>
          <a:prstGeom prst="rect">
            <a:avLst/>
          </a:prstGeom>
          <a:noFill/>
        </p:spPr>
        <p:txBody>
          <a:bodyPr wrap="square" rtlCol="0">
            <a:spAutoFit/>
          </a:bodyPr>
          <a:lstStyle/>
          <a:p>
            <a:pPr algn="ctr">
              <a:lnSpc>
                <a:spcPct val="200000"/>
              </a:lnSpc>
            </a:pPr>
            <a:r>
              <a:rPr lang="en-US" sz="2000" dirty="0" smtClean="0">
                <a:solidFill>
                  <a:srgbClr val="FFFF00"/>
                </a:solidFill>
              </a:rPr>
              <a:t>All localities are dominated </a:t>
            </a:r>
          </a:p>
          <a:p>
            <a:pPr algn="ctr">
              <a:lnSpc>
                <a:spcPct val="200000"/>
              </a:lnSpc>
            </a:pPr>
            <a:r>
              <a:rPr lang="en-US" sz="2000" dirty="0" smtClean="0">
                <a:solidFill>
                  <a:srgbClr val="FFFF00"/>
                </a:solidFill>
              </a:rPr>
              <a:t>By sand-dwelling echinoids</a:t>
            </a:r>
            <a:endParaRPr lang="en-US" sz="2000" dirty="0">
              <a:solidFill>
                <a:srgbClr val="FFFF00"/>
              </a:solidFill>
            </a:endParaRPr>
          </a:p>
        </p:txBody>
      </p:sp>
      <p:sp>
        <p:nvSpPr>
          <p:cNvPr id="37" name="TextBox 36"/>
          <p:cNvSpPr txBox="1"/>
          <p:nvPr/>
        </p:nvSpPr>
        <p:spPr>
          <a:xfrm rot="-2280000">
            <a:off x="4539134" y="3971328"/>
            <a:ext cx="1114536" cy="276999"/>
          </a:xfrm>
          <a:prstGeom prst="rect">
            <a:avLst/>
          </a:prstGeom>
          <a:noFill/>
        </p:spPr>
        <p:txBody>
          <a:bodyPr wrap="none" rtlCol="0">
            <a:spAutoFit/>
          </a:bodyPr>
          <a:lstStyle/>
          <a:p>
            <a:r>
              <a:rPr lang="en-US" sz="1200" dirty="0" smtClean="0">
                <a:solidFill>
                  <a:srgbClr val="FFFF00"/>
                </a:solidFill>
              </a:rPr>
              <a:t>Coarse Bottom</a:t>
            </a:r>
            <a:endParaRPr lang="en-US" sz="12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33800" y="1447800"/>
            <a:ext cx="3836194" cy="4405313"/>
            <a:chOff x="1600200" y="1676400"/>
            <a:chExt cx="3836194" cy="4405313"/>
          </a:xfrm>
        </p:grpSpPr>
        <p:cxnSp>
          <p:nvCxnSpPr>
            <p:cNvPr id="3" name="Straight Connector 2"/>
            <p:cNvCxnSpPr/>
            <p:nvPr/>
          </p:nvCxnSpPr>
          <p:spPr>
            <a:xfrm flipV="1">
              <a:off x="4800600" y="2895600"/>
              <a:ext cx="635794" cy="317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 name="Group 26"/>
            <p:cNvGrpSpPr/>
            <p:nvPr/>
          </p:nvGrpSpPr>
          <p:grpSpPr>
            <a:xfrm>
              <a:off x="1600200" y="1676400"/>
              <a:ext cx="3816506" cy="4405313"/>
              <a:chOff x="2438400" y="1438275"/>
              <a:chExt cx="3816506" cy="4405313"/>
            </a:xfrm>
          </p:grpSpPr>
          <p:cxnSp>
            <p:nvCxnSpPr>
              <p:cNvPr id="5" name="Straight Arrow Connector 4"/>
              <p:cNvCxnSpPr/>
              <p:nvPr/>
            </p:nvCxnSpPr>
            <p:spPr>
              <a:xfrm rot="16200000" flipV="1">
                <a:off x="5295900" y="1943100"/>
                <a:ext cx="5334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62600" y="1828800"/>
                <a:ext cx="303288" cy="307777"/>
              </a:xfrm>
              <a:prstGeom prst="rect">
                <a:avLst/>
              </a:prstGeom>
              <a:noFill/>
            </p:spPr>
            <p:txBody>
              <a:bodyPr wrap="none" rtlCol="0">
                <a:spAutoFit/>
              </a:bodyPr>
              <a:lstStyle/>
              <a:p>
                <a:r>
                  <a:rPr lang="en-US" sz="1400" b="1" dirty="0" smtClean="0">
                    <a:solidFill>
                      <a:srgbClr val="FFFF00"/>
                    </a:solidFill>
                  </a:rPr>
                  <a:t>N</a:t>
                </a:r>
                <a:endParaRPr lang="en-US" sz="1400" b="1" dirty="0">
                  <a:solidFill>
                    <a:srgbClr val="FFFF00"/>
                  </a:solidFill>
                </a:endParaRPr>
              </a:p>
            </p:txBody>
          </p:sp>
          <p:sp>
            <p:nvSpPr>
              <p:cNvPr id="7" name="TextBox 6"/>
              <p:cNvSpPr txBox="1"/>
              <p:nvPr/>
            </p:nvSpPr>
            <p:spPr>
              <a:xfrm>
                <a:off x="5614987" y="2381251"/>
                <a:ext cx="639919" cy="307777"/>
              </a:xfrm>
              <a:prstGeom prst="rect">
                <a:avLst/>
              </a:prstGeom>
              <a:noFill/>
            </p:spPr>
            <p:txBody>
              <a:bodyPr wrap="none" rtlCol="0">
                <a:spAutoFit/>
              </a:bodyPr>
              <a:lstStyle/>
              <a:p>
                <a:r>
                  <a:rPr lang="en-US" sz="1400" b="1" dirty="0" smtClean="0">
                    <a:solidFill>
                      <a:srgbClr val="FFFF00"/>
                    </a:solidFill>
                  </a:rPr>
                  <a:t>75 km</a:t>
                </a:r>
                <a:endParaRPr lang="en-US" sz="1400" b="1" dirty="0">
                  <a:solidFill>
                    <a:srgbClr val="FFFF00"/>
                  </a:solidFill>
                </a:endParaRPr>
              </a:p>
            </p:txBody>
          </p:sp>
          <p:sp>
            <p:nvSpPr>
              <p:cNvPr id="8" name="TextBox 7"/>
              <p:cNvSpPr txBox="1"/>
              <p:nvPr/>
            </p:nvSpPr>
            <p:spPr>
              <a:xfrm>
                <a:off x="3200400" y="2514600"/>
                <a:ext cx="875881" cy="307777"/>
              </a:xfrm>
              <a:prstGeom prst="rect">
                <a:avLst/>
              </a:prstGeom>
              <a:noFill/>
            </p:spPr>
            <p:txBody>
              <a:bodyPr wrap="none" rtlCol="0">
                <a:spAutoFit/>
              </a:bodyPr>
              <a:lstStyle/>
              <a:p>
                <a:r>
                  <a:rPr lang="en-US" sz="1400" b="1" dirty="0" smtClean="0">
                    <a:solidFill>
                      <a:srgbClr val="FFFF00"/>
                    </a:solidFill>
                  </a:rPr>
                  <a:t>GEORGIA</a:t>
                </a:r>
                <a:endParaRPr lang="en-US" sz="1400" b="1" dirty="0">
                  <a:solidFill>
                    <a:srgbClr val="FFFF00"/>
                  </a:solidFill>
                </a:endParaRPr>
              </a:p>
            </p:txBody>
          </p:sp>
          <p:cxnSp>
            <p:nvCxnSpPr>
              <p:cNvPr id="9" name="Straight Connector 8"/>
              <p:cNvCxnSpPr/>
              <p:nvPr/>
            </p:nvCxnSpPr>
            <p:spPr>
              <a:xfrm>
                <a:off x="2438400" y="1447800"/>
                <a:ext cx="19050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600200" y="2286000"/>
                <a:ext cx="1981200" cy="3048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00375" y="5534025"/>
                <a:ext cx="2171700" cy="1047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752725" y="3438525"/>
                <a:ext cx="228600" cy="2076450"/>
              </a:xfrm>
              <a:custGeom>
                <a:avLst/>
                <a:gdLst>
                  <a:gd name="connsiteX0" fmla="*/ 0 w 228600"/>
                  <a:gd name="connsiteY0" fmla="*/ 0 h 2076450"/>
                  <a:gd name="connsiteX1" fmla="*/ 66675 w 228600"/>
                  <a:gd name="connsiteY1" fmla="*/ 200025 h 2076450"/>
                  <a:gd name="connsiteX2" fmla="*/ 142875 w 228600"/>
                  <a:gd name="connsiteY2" fmla="*/ 390525 h 2076450"/>
                  <a:gd name="connsiteX3" fmla="*/ 152400 w 228600"/>
                  <a:gd name="connsiteY3" fmla="*/ 438150 h 2076450"/>
                  <a:gd name="connsiteX4" fmla="*/ 133350 w 228600"/>
                  <a:gd name="connsiteY4" fmla="*/ 495300 h 2076450"/>
                  <a:gd name="connsiteX5" fmla="*/ 200025 w 228600"/>
                  <a:gd name="connsiteY5" fmla="*/ 590550 h 2076450"/>
                  <a:gd name="connsiteX6" fmla="*/ 180975 w 228600"/>
                  <a:gd name="connsiteY6" fmla="*/ 609600 h 2076450"/>
                  <a:gd name="connsiteX7" fmla="*/ 152400 w 228600"/>
                  <a:gd name="connsiteY7" fmla="*/ 619125 h 2076450"/>
                  <a:gd name="connsiteX8" fmla="*/ 133350 w 228600"/>
                  <a:gd name="connsiteY8" fmla="*/ 666750 h 2076450"/>
                  <a:gd name="connsiteX9" fmla="*/ 95250 w 228600"/>
                  <a:gd name="connsiteY9" fmla="*/ 723900 h 2076450"/>
                  <a:gd name="connsiteX10" fmla="*/ 114300 w 228600"/>
                  <a:gd name="connsiteY10" fmla="*/ 847725 h 2076450"/>
                  <a:gd name="connsiteX11" fmla="*/ 66675 w 228600"/>
                  <a:gd name="connsiteY11" fmla="*/ 923925 h 2076450"/>
                  <a:gd name="connsiteX12" fmla="*/ 38100 w 228600"/>
                  <a:gd name="connsiteY12" fmla="*/ 981075 h 2076450"/>
                  <a:gd name="connsiteX13" fmla="*/ 57150 w 228600"/>
                  <a:gd name="connsiteY13" fmla="*/ 1123950 h 2076450"/>
                  <a:gd name="connsiteX14" fmla="*/ 57150 w 228600"/>
                  <a:gd name="connsiteY14" fmla="*/ 1171575 h 2076450"/>
                  <a:gd name="connsiteX15" fmla="*/ 104775 w 228600"/>
                  <a:gd name="connsiteY15" fmla="*/ 1238250 h 2076450"/>
                  <a:gd name="connsiteX16" fmla="*/ 76200 w 228600"/>
                  <a:gd name="connsiteY16" fmla="*/ 1390650 h 2076450"/>
                  <a:gd name="connsiteX17" fmla="*/ 38100 w 228600"/>
                  <a:gd name="connsiteY17" fmla="*/ 1552575 h 2076450"/>
                  <a:gd name="connsiteX18" fmla="*/ 104775 w 228600"/>
                  <a:gd name="connsiteY18" fmla="*/ 1714500 h 2076450"/>
                  <a:gd name="connsiteX19" fmla="*/ 142875 w 228600"/>
                  <a:gd name="connsiteY19" fmla="*/ 1857375 h 2076450"/>
                  <a:gd name="connsiteX20" fmla="*/ 228600 w 228600"/>
                  <a:gd name="connsiteY20" fmla="*/ 207645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2076450">
                    <a:moveTo>
                      <a:pt x="0" y="0"/>
                    </a:moveTo>
                    <a:cubicBezTo>
                      <a:pt x="21431" y="67469"/>
                      <a:pt x="42863" y="134938"/>
                      <a:pt x="66675" y="200025"/>
                    </a:cubicBezTo>
                    <a:cubicBezTo>
                      <a:pt x="90487" y="265112"/>
                      <a:pt x="128588" y="350838"/>
                      <a:pt x="142875" y="390525"/>
                    </a:cubicBezTo>
                    <a:cubicBezTo>
                      <a:pt x="157162" y="430212"/>
                      <a:pt x="153987" y="420688"/>
                      <a:pt x="152400" y="438150"/>
                    </a:cubicBezTo>
                    <a:cubicBezTo>
                      <a:pt x="150813" y="455612"/>
                      <a:pt x="125413" y="469900"/>
                      <a:pt x="133350" y="495300"/>
                    </a:cubicBezTo>
                    <a:cubicBezTo>
                      <a:pt x="141287" y="520700"/>
                      <a:pt x="192088" y="571500"/>
                      <a:pt x="200025" y="590550"/>
                    </a:cubicBezTo>
                    <a:cubicBezTo>
                      <a:pt x="207962" y="609600"/>
                      <a:pt x="188913" y="604838"/>
                      <a:pt x="180975" y="609600"/>
                    </a:cubicBezTo>
                    <a:cubicBezTo>
                      <a:pt x="173038" y="614363"/>
                      <a:pt x="160337" y="609600"/>
                      <a:pt x="152400" y="619125"/>
                    </a:cubicBezTo>
                    <a:cubicBezTo>
                      <a:pt x="144463" y="628650"/>
                      <a:pt x="142875" y="649288"/>
                      <a:pt x="133350" y="666750"/>
                    </a:cubicBezTo>
                    <a:cubicBezTo>
                      <a:pt x="123825" y="684213"/>
                      <a:pt x="98425" y="693737"/>
                      <a:pt x="95250" y="723900"/>
                    </a:cubicBezTo>
                    <a:cubicBezTo>
                      <a:pt x="92075" y="754063"/>
                      <a:pt x="119062" y="814388"/>
                      <a:pt x="114300" y="847725"/>
                    </a:cubicBezTo>
                    <a:cubicBezTo>
                      <a:pt x="109538" y="881062"/>
                      <a:pt x="79375" y="901700"/>
                      <a:pt x="66675" y="923925"/>
                    </a:cubicBezTo>
                    <a:cubicBezTo>
                      <a:pt x="53975" y="946150"/>
                      <a:pt x="39687" y="947738"/>
                      <a:pt x="38100" y="981075"/>
                    </a:cubicBezTo>
                    <a:cubicBezTo>
                      <a:pt x="36513" y="1014412"/>
                      <a:pt x="53975" y="1092200"/>
                      <a:pt x="57150" y="1123950"/>
                    </a:cubicBezTo>
                    <a:cubicBezTo>
                      <a:pt x="60325" y="1155700"/>
                      <a:pt x="49213" y="1152525"/>
                      <a:pt x="57150" y="1171575"/>
                    </a:cubicBezTo>
                    <a:cubicBezTo>
                      <a:pt x="65087" y="1190625"/>
                      <a:pt x="101600" y="1201738"/>
                      <a:pt x="104775" y="1238250"/>
                    </a:cubicBezTo>
                    <a:cubicBezTo>
                      <a:pt x="107950" y="1274762"/>
                      <a:pt x="87312" y="1338263"/>
                      <a:pt x="76200" y="1390650"/>
                    </a:cubicBezTo>
                    <a:cubicBezTo>
                      <a:pt x="65088" y="1443037"/>
                      <a:pt x="33337" y="1498600"/>
                      <a:pt x="38100" y="1552575"/>
                    </a:cubicBezTo>
                    <a:cubicBezTo>
                      <a:pt x="42863" y="1606550"/>
                      <a:pt x="87313" y="1663700"/>
                      <a:pt x="104775" y="1714500"/>
                    </a:cubicBezTo>
                    <a:cubicBezTo>
                      <a:pt x="122237" y="1765300"/>
                      <a:pt x="122238" y="1797050"/>
                      <a:pt x="142875" y="1857375"/>
                    </a:cubicBezTo>
                    <a:cubicBezTo>
                      <a:pt x="163512" y="1917700"/>
                      <a:pt x="196056" y="1997075"/>
                      <a:pt x="228600" y="207645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159250" y="1438275"/>
                <a:ext cx="1997075" cy="4405313"/>
              </a:xfrm>
              <a:custGeom>
                <a:avLst/>
                <a:gdLst>
                  <a:gd name="connsiteX0" fmla="*/ 193675 w 1997075"/>
                  <a:gd name="connsiteY0" fmla="*/ 0 h 4405313"/>
                  <a:gd name="connsiteX1" fmla="*/ 136525 w 1997075"/>
                  <a:gd name="connsiteY1" fmla="*/ 76200 h 4405313"/>
                  <a:gd name="connsiteX2" fmla="*/ 69850 w 1997075"/>
                  <a:gd name="connsiteY2" fmla="*/ 123825 h 4405313"/>
                  <a:gd name="connsiteX3" fmla="*/ 12700 w 1997075"/>
                  <a:gd name="connsiteY3" fmla="*/ 266700 h 4405313"/>
                  <a:gd name="connsiteX4" fmla="*/ 146050 w 1997075"/>
                  <a:gd name="connsiteY4" fmla="*/ 333375 h 4405313"/>
                  <a:gd name="connsiteX5" fmla="*/ 174625 w 1997075"/>
                  <a:gd name="connsiteY5" fmla="*/ 419100 h 4405313"/>
                  <a:gd name="connsiteX6" fmla="*/ 393700 w 1997075"/>
                  <a:gd name="connsiteY6" fmla="*/ 476250 h 4405313"/>
                  <a:gd name="connsiteX7" fmla="*/ 422275 w 1997075"/>
                  <a:gd name="connsiteY7" fmla="*/ 561975 h 4405313"/>
                  <a:gd name="connsiteX8" fmla="*/ 479425 w 1997075"/>
                  <a:gd name="connsiteY8" fmla="*/ 609600 h 4405313"/>
                  <a:gd name="connsiteX9" fmla="*/ 508000 w 1997075"/>
                  <a:gd name="connsiteY9" fmla="*/ 771525 h 4405313"/>
                  <a:gd name="connsiteX10" fmla="*/ 698500 w 1997075"/>
                  <a:gd name="connsiteY10" fmla="*/ 1009650 h 4405313"/>
                  <a:gd name="connsiteX11" fmla="*/ 717550 w 1997075"/>
                  <a:gd name="connsiteY11" fmla="*/ 1028700 h 4405313"/>
                  <a:gd name="connsiteX12" fmla="*/ 793750 w 1997075"/>
                  <a:gd name="connsiteY12" fmla="*/ 1057275 h 4405313"/>
                  <a:gd name="connsiteX13" fmla="*/ 841375 w 1997075"/>
                  <a:gd name="connsiteY13" fmla="*/ 1152525 h 4405313"/>
                  <a:gd name="connsiteX14" fmla="*/ 841375 w 1997075"/>
                  <a:gd name="connsiteY14" fmla="*/ 1152525 h 4405313"/>
                  <a:gd name="connsiteX15" fmla="*/ 879475 w 1997075"/>
                  <a:gd name="connsiteY15" fmla="*/ 1171575 h 4405313"/>
                  <a:gd name="connsiteX16" fmla="*/ 946150 w 1997075"/>
                  <a:gd name="connsiteY16" fmla="*/ 1295400 h 4405313"/>
                  <a:gd name="connsiteX17" fmla="*/ 1060450 w 1997075"/>
                  <a:gd name="connsiteY17" fmla="*/ 1295400 h 4405313"/>
                  <a:gd name="connsiteX18" fmla="*/ 1174750 w 1997075"/>
                  <a:gd name="connsiteY18" fmla="*/ 1571625 h 4405313"/>
                  <a:gd name="connsiteX19" fmla="*/ 1231900 w 1997075"/>
                  <a:gd name="connsiteY19" fmla="*/ 1619250 h 4405313"/>
                  <a:gd name="connsiteX20" fmla="*/ 1327150 w 1997075"/>
                  <a:gd name="connsiteY20" fmla="*/ 1714500 h 4405313"/>
                  <a:gd name="connsiteX21" fmla="*/ 1327150 w 1997075"/>
                  <a:gd name="connsiteY21" fmla="*/ 1714500 h 4405313"/>
                  <a:gd name="connsiteX22" fmla="*/ 1479550 w 1997075"/>
                  <a:gd name="connsiteY22" fmla="*/ 1809750 h 4405313"/>
                  <a:gd name="connsiteX23" fmla="*/ 1498600 w 1997075"/>
                  <a:gd name="connsiteY23" fmla="*/ 1838325 h 4405313"/>
                  <a:gd name="connsiteX24" fmla="*/ 1593850 w 1997075"/>
                  <a:gd name="connsiteY24" fmla="*/ 2066925 h 4405313"/>
                  <a:gd name="connsiteX25" fmla="*/ 1670050 w 1997075"/>
                  <a:gd name="connsiteY25" fmla="*/ 2228850 h 4405313"/>
                  <a:gd name="connsiteX26" fmla="*/ 1727200 w 1997075"/>
                  <a:gd name="connsiteY26" fmla="*/ 2276475 h 4405313"/>
                  <a:gd name="connsiteX27" fmla="*/ 1822450 w 1997075"/>
                  <a:gd name="connsiteY27" fmla="*/ 2600325 h 4405313"/>
                  <a:gd name="connsiteX28" fmla="*/ 1870075 w 1997075"/>
                  <a:gd name="connsiteY28" fmla="*/ 2714625 h 4405313"/>
                  <a:gd name="connsiteX29" fmla="*/ 1974850 w 1997075"/>
                  <a:gd name="connsiteY29" fmla="*/ 2752725 h 4405313"/>
                  <a:gd name="connsiteX30" fmla="*/ 1993900 w 1997075"/>
                  <a:gd name="connsiteY30" fmla="*/ 2819400 h 4405313"/>
                  <a:gd name="connsiteX31" fmla="*/ 1955800 w 1997075"/>
                  <a:gd name="connsiteY31" fmla="*/ 2914650 h 4405313"/>
                  <a:gd name="connsiteX32" fmla="*/ 1870075 w 1997075"/>
                  <a:gd name="connsiteY32" fmla="*/ 2962275 h 4405313"/>
                  <a:gd name="connsiteX33" fmla="*/ 1908175 w 1997075"/>
                  <a:gd name="connsiteY33" fmla="*/ 2981325 h 4405313"/>
                  <a:gd name="connsiteX34" fmla="*/ 1851025 w 1997075"/>
                  <a:gd name="connsiteY34" fmla="*/ 3124200 h 4405313"/>
                  <a:gd name="connsiteX35" fmla="*/ 1822450 w 1997075"/>
                  <a:gd name="connsiteY35" fmla="*/ 3219450 h 4405313"/>
                  <a:gd name="connsiteX36" fmla="*/ 1765300 w 1997075"/>
                  <a:gd name="connsiteY36" fmla="*/ 3305175 h 4405313"/>
                  <a:gd name="connsiteX37" fmla="*/ 1727200 w 1997075"/>
                  <a:gd name="connsiteY37" fmla="*/ 3371850 h 4405313"/>
                  <a:gd name="connsiteX38" fmla="*/ 1679575 w 1997075"/>
                  <a:gd name="connsiteY38" fmla="*/ 3400425 h 4405313"/>
                  <a:gd name="connsiteX39" fmla="*/ 1736725 w 1997075"/>
                  <a:gd name="connsiteY39" fmla="*/ 3457575 h 4405313"/>
                  <a:gd name="connsiteX40" fmla="*/ 1651000 w 1997075"/>
                  <a:gd name="connsiteY40" fmla="*/ 3638550 h 4405313"/>
                  <a:gd name="connsiteX41" fmla="*/ 1631950 w 1997075"/>
                  <a:gd name="connsiteY41" fmla="*/ 3705225 h 4405313"/>
                  <a:gd name="connsiteX42" fmla="*/ 1603375 w 1997075"/>
                  <a:gd name="connsiteY42" fmla="*/ 3743325 h 4405313"/>
                  <a:gd name="connsiteX43" fmla="*/ 1536700 w 1997075"/>
                  <a:gd name="connsiteY43" fmla="*/ 3771900 h 4405313"/>
                  <a:gd name="connsiteX44" fmla="*/ 1555750 w 1997075"/>
                  <a:gd name="connsiteY44" fmla="*/ 3838575 h 4405313"/>
                  <a:gd name="connsiteX45" fmla="*/ 1612900 w 1997075"/>
                  <a:gd name="connsiteY45" fmla="*/ 3819525 h 4405313"/>
                  <a:gd name="connsiteX46" fmla="*/ 1622425 w 1997075"/>
                  <a:gd name="connsiteY46" fmla="*/ 3943350 h 4405313"/>
                  <a:gd name="connsiteX47" fmla="*/ 1584325 w 1997075"/>
                  <a:gd name="connsiteY47" fmla="*/ 4038600 h 4405313"/>
                  <a:gd name="connsiteX48" fmla="*/ 1441450 w 1997075"/>
                  <a:gd name="connsiteY48" fmla="*/ 4038600 h 4405313"/>
                  <a:gd name="connsiteX49" fmla="*/ 1355725 w 1997075"/>
                  <a:gd name="connsiteY49" fmla="*/ 3981450 h 4405313"/>
                  <a:gd name="connsiteX50" fmla="*/ 1260475 w 1997075"/>
                  <a:gd name="connsiteY50" fmla="*/ 3943350 h 4405313"/>
                  <a:gd name="connsiteX51" fmla="*/ 1127125 w 1997075"/>
                  <a:gd name="connsiteY51" fmla="*/ 4000500 h 4405313"/>
                  <a:gd name="connsiteX52" fmla="*/ 1174750 w 1997075"/>
                  <a:gd name="connsiteY52" fmla="*/ 4219575 h 4405313"/>
                  <a:gd name="connsiteX53" fmla="*/ 1165225 w 1997075"/>
                  <a:gd name="connsiteY53" fmla="*/ 4333875 h 4405313"/>
                  <a:gd name="connsiteX54" fmla="*/ 1136650 w 1997075"/>
                  <a:gd name="connsiteY54" fmla="*/ 4400550 h 4405313"/>
                  <a:gd name="connsiteX55" fmla="*/ 1031875 w 1997075"/>
                  <a:gd name="connsiteY55" fmla="*/ 4362450 h 4405313"/>
                  <a:gd name="connsiteX56" fmla="*/ 1031875 w 1997075"/>
                  <a:gd name="connsiteY56" fmla="*/ 4295775 h 4405313"/>
                  <a:gd name="connsiteX57" fmla="*/ 1012825 w 1997075"/>
                  <a:gd name="connsiteY57" fmla="*/ 4210050 h 440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97075" h="4405313">
                    <a:moveTo>
                      <a:pt x="193675" y="0"/>
                    </a:moveTo>
                    <a:cubicBezTo>
                      <a:pt x="175418" y="27781"/>
                      <a:pt x="157162" y="55563"/>
                      <a:pt x="136525" y="76200"/>
                    </a:cubicBezTo>
                    <a:cubicBezTo>
                      <a:pt x="115888" y="96837"/>
                      <a:pt x="90487" y="92075"/>
                      <a:pt x="69850" y="123825"/>
                    </a:cubicBezTo>
                    <a:cubicBezTo>
                      <a:pt x="49213" y="155575"/>
                      <a:pt x="0" y="231775"/>
                      <a:pt x="12700" y="266700"/>
                    </a:cubicBezTo>
                    <a:cubicBezTo>
                      <a:pt x="25400" y="301625"/>
                      <a:pt x="119063" y="307975"/>
                      <a:pt x="146050" y="333375"/>
                    </a:cubicBezTo>
                    <a:cubicBezTo>
                      <a:pt x="173038" y="358775"/>
                      <a:pt x="133350" y="395288"/>
                      <a:pt x="174625" y="419100"/>
                    </a:cubicBezTo>
                    <a:cubicBezTo>
                      <a:pt x="215900" y="442912"/>
                      <a:pt x="352425" y="452438"/>
                      <a:pt x="393700" y="476250"/>
                    </a:cubicBezTo>
                    <a:cubicBezTo>
                      <a:pt x="434975" y="500062"/>
                      <a:pt x="407987" y="539750"/>
                      <a:pt x="422275" y="561975"/>
                    </a:cubicBezTo>
                    <a:cubicBezTo>
                      <a:pt x="436563" y="584200"/>
                      <a:pt x="465138" y="574675"/>
                      <a:pt x="479425" y="609600"/>
                    </a:cubicBezTo>
                    <a:cubicBezTo>
                      <a:pt x="493713" y="644525"/>
                      <a:pt x="471488" y="704850"/>
                      <a:pt x="508000" y="771525"/>
                    </a:cubicBezTo>
                    <a:cubicBezTo>
                      <a:pt x="544512" y="838200"/>
                      <a:pt x="663575" y="966788"/>
                      <a:pt x="698500" y="1009650"/>
                    </a:cubicBezTo>
                    <a:cubicBezTo>
                      <a:pt x="733425" y="1052512"/>
                      <a:pt x="701675" y="1020763"/>
                      <a:pt x="717550" y="1028700"/>
                    </a:cubicBezTo>
                    <a:cubicBezTo>
                      <a:pt x="733425" y="1036637"/>
                      <a:pt x="773113" y="1036638"/>
                      <a:pt x="793750" y="1057275"/>
                    </a:cubicBezTo>
                    <a:cubicBezTo>
                      <a:pt x="814387" y="1077912"/>
                      <a:pt x="841375" y="1152525"/>
                      <a:pt x="841375" y="1152525"/>
                    </a:cubicBezTo>
                    <a:lnTo>
                      <a:pt x="841375" y="1152525"/>
                    </a:lnTo>
                    <a:cubicBezTo>
                      <a:pt x="847725" y="1155700"/>
                      <a:pt x="862013" y="1147763"/>
                      <a:pt x="879475" y="1171575"/>
                    </a:cubicBezTo>
                    <a:cubicBezTo>
                      <a:pt x="896937" y="1195387"/>
                      <a:pt x="915988" y="1274763"/>
                      <a:pt x="946150" y="1295400"/>
                    </a:cubicBezTo>
                    <a:cubicBezTo>
                      <a:pt x="976312" y="1316037"/>
                      <a:pt x="1022350" y="1249363"/>
                      <a:pt x="1060450" y="1295400"/>
                    </a:cubicBezTo>
                    <a:cubicBezTo>
                      <a:pt x="1098550" y="1341437"/>
                      <a:pt x="1146175" y="1517650"/>
                      <a:pt x="1174750" y="1571625"/>
                    </a:cubicBezTo>
                    <a:cubicBezTo>
                      <a:pt x="1203325" y="1625600"/>
                      <a:pt x="1206500" y="1595438"/>
                      <a:pt x="1231900" y="1619250"/>
                    </a:cubicBezTo>
                    <a:cubicBezTo>
                      <a:pt x="1257300" y="1643063"/>
                      <a:pt x="1327150" y="1714500"/>
                      <a:pt x="1327150" y="1714500"/>
                    </a:cubicBezTo>
                    <a:lnTo>
                      <a:pt x="1327150" y="1714500"/>
                    </a:lnTo>
                    <a:cubicBezTo>
                      <a:pt x="1352550" y="1730375"/>
                      <a:pt x="1450975" y="1789113"/>
                      <a:pt x="1479550" y="1809750"/>
                    </a:cubicBezTo>
                    <a:cubicBezTo>
                      <a:pt x="1508125" y="1830387"/>
                      <a:pt x="1479550" y="1795463"/>
                      <a:pt x="1498600" y="1838325"/>
                    </a:cubicBezTo>
                    <a:cubicBezTo>
                      <a:pt x="1517650" y="1881188"/>
                      <a:pt x="1565275" y="2001838"/>
                      <a:pt x="1593850" y="2066925"/>
                    </a:cubicBezTo>
                    <a:cubicBezTo>
                      <a:pt x="1622425" y="2132012"/>
                      <a:pt x="1647825" y="2193925"/>
                      <a:pt x="1670050" y="2228850"/>
                    </a:cubicBezTo>
                    <a:cubicBezTo>
                      <a:pt x="1692275" y="2263775"/>
                      <a:pt x="1701800" y="2214563"/>
                      <a:pt x="1727200" y="2276475"/>
                    </a:cubicBezTo>
                    <a:cubicBezTo>
                      <a:pt x="1752600" y="2338387"/>
                      <a:pt x="1798638" y="2527300"/>
                      <a:pt x="1822450" y="2600325"/>
                    </a:cubicBezTo>
                    <a:cubicBezTo>
                      <a:pt x="1846263" y="2673350"/>
                      <a:pt x="1844675" y="2689225"/>
                      <a:pt x="1870075" y="2714625"/>
                    </a:cubicBezTo>
                    <a:cubicBezTo>
                      <a:pt x="1895475" y="2740025"/>
                      <a:pt x="1954213" y="2735263"/>
                      <a:pt x="1974850" y="2752725"/>
                    </a:cubicBezTo>
                    <a:cubicBezTo>
                      <a:pt x="1995487" y="2770187"/>
                      <a:pt x="1997075" y="2792412"/>
                      <a:pt x="1993900" y="2819400"/>
                    </a:cubicBezTo>
                    <a:cubicBezTo>
                      <a:pt x="1990725" y="2846388"/>
                      <a:pt x="1976437" y="2890838"/>
                      <a:pt x="1955800" y="2914650"/>
                    </a:cubicBezTo>
                    <a:cubicBezTo>
                      <a:pt x="1935163" y="2938462"/>
                      <a:pt x="1878013" y="2951163"/>
                      <a:pt x="1870075" y="2962275"/>
                    </a:cubicBezTo>
                    <a:cubicBezTo>
                      <a:pt x="1862138" y="2973388"/>
                      <a:pt x="1911350" y="2954337"/>
                      <a:pt x="1908175" y="2981325"/>
                    </a:cubicBezTo>
                    <a:cubicBezTo>
                      <a:pt x="1905000" y="3008313"/>
                      <a:pt x="1865312" y="3084513"/>
                      <a:pt x="1851025" y="3124200"/>
                    </a:cubicBezTo>
                    <a:cubicBezTo>
                      <a:pt x="1836738" y="3163887"/>
                      <a:pt x="1836737" y="3189288"/>
                      <a:pt x="1822450" y="3219450"/>
                    </a:cubicBezTo>
                    <a:cubicBezTo>
                      <a:pt x="1808163" y="3249612"/>
                      <a:pt x="1781175" y="3279775"/>
                      <a:pt x="1765300" y="3305175"/>
                    </a:cubicBezTo>
                    <a:cubicBezTo>
                      <a:pt x="1749425" y="3330575"/>
                      <a:pt x="1741488" y="3355975"/>
                      <a:pt x="1727200" y="3371850"/>
                    </a:cubicBezTo>
                    <a:cubicBezTo>
                      <a:pt x="1712913" y="3387725"/>
                      <a:pt x="1677988" y="3386138"/>
                      <a:pt x="1679575" y="3400425"/>
                    </a:cubicBezTo>
                    <a:cubicBezTo>
                      <a:pt x="1681162" y="3414712"/>
                      <a:pt x="1741488" y="3417888"/>
                      <a:pt x="1736725" y="3457575"/>
                    </a:cubicBezTo>
                    <a:cubicBezTo>
                      <a:pt x="1731963" y="3497263"/>
                      <a:pt x="1668463" y="3597275"/>
                      <a:pt x="1651000" y="3638550"/>
                    </a:cubicBezTo>
                    <a:cubicBezTo>
                      <a:pt x="1633538" y="3679825"/>
                      <a:pt x="1639887" y="3687763"/>
                      <a:pt x="1631950" y="3705225"/>
                    </a:cubicBezTo>
                    <a:cubicBezTo>
                      <a:pt x="1624013" y="3722687"/>
                      <a:pt x="1619250" y="3732213"/>
                      <a:pt x="1603375" y="3743325"/>
                    </a:cubicBezTo>
                    <a:cubicBezTo>
                      <a:pt x="1587500" y="3754438"/>
                      <a:pt x="1544637" y="3756025"/>
                      <a:pt x="1536700" y="3771900"/>
                    </a:cubicBezTo>
                    <a:cubicBezTo>
                      <a:pt x="1528763" y="3787775"/>
                      <a:pt x="1543050" y="3830638"/>
                      <a:pt x="1555750" y="3838575"/>
                    </a:cubicBezTo>
                    <a:cubicBezTo>
                      <a:pt x="1568450" y="3846512"/>
                      <a:pt x="1601788" y="3802063"/>
                      <a:pt x="1612900" y="3819525"/>
                    </a:cubicBezTo>
                    <a:cubicBezTo>
                      <a:pt x="1624012" y="3836987"/>
                      <a:pt x="1627188" y="3906838"/>
                      <a:pt x="1622425" y="3943350"/>
                    </a:cubicBezTo>
                    <a:cubicBezTo>
                      <a:pt x="1617663" y="3979863"/>
                      <a:pt x="1614487" y="4022725"/>
                      <a:pt x="1584325" y="4038600"/>
                    </a:cubicBezTo>
                    <a:cubicBezTo>
                      <a:pt x="1554163" y="4054475"/>
                      <a:pt x="1479550" y="4048125"/>
                      <a:pt x="1441450" y="4038600"/>
                    </a:cubicBezTo>
                    <a:cubicBezTo>
                      <a:pt x="1403350" y="4029075"/>
                      <a:pt x="1385887" y="3997325"/>
                      <a:pt x="1355725" y="3981450"/>
                    </a:cubicBezTo>
                    <a:cubicBezTo>
                      <a:pt x="1325563" y="3965575"/>
                      <a:pt x="1298575" y="3940175"/>
                      <a:pt x="1260475" y="3943350"/>
                    </a:cubicBezTo>
                    <a:cubicBezTo>
                      <a:pt x="1222375" y="3946525"/>
                      <a:pt x="1141412" y="3954463"/>
                      <a:pt x="1127125" y="4000500"/>
                    </a:cubicBezTo>
                    <a:cubicBezTo>
                      <a:pt x="1112838" y="4046537"/>
                      <a:pt x="1168400" y="4164013"/>
                      <a:pt x="1174750" y="4219575"/>
                    </a:cubicBezTo>
                    <a:cubicBezTo>
                      <a:pt x="1181100" y="4275137"/>
                      <a:pt x="1171575" y="4303713"/>
                      <a:pt x="1165225" y="4333875"/>
                    </a:cubicBezTo>
                    <a:cubicBezTo>
                      <a:pt x="1158875" y="4364037"/>
                      <a:pt x="1158875" y="4395788"/>
                      <a:pt x="1136650" y="4400550"/>
                    </a:cubicBezTo>
                    <a:cubicBezTo>
                      <a:pt x="1114425" y="4405313"/>
                      <a:pt x="1049337" y="4379912"/>
                      <a:pt x="1031875" y="4362450"/>
                    </a:cubicBezTo>
                    <a:cubicBezTo>
                      <a:pt x="1014413" y="4344988"/>
                      <a:pt x="1035050" y="4321175"/>
                      <a:pt x="1031875" y="4295775"/>
                    </a:cubicBezTo>
                    <a:cubicBezTo>
                      <a:pt x="1028700" y="4270375"/>
                      <a:pt x="1020762" y="4240212"/>
                      <a:pt x="1012825" y="421005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124200" y="4419600"/>
                <a:ext cx="1562100" cy="1266825"/>
              </a:xfrm>
              <a:custGeom>
                <a:avLst/>
                <a:gdLst>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62100"/>
                  <a:gd name="connsiteY0" fmla="*/ 1266825 h 1266825"/>
                  <a:gd name="connsiteX1" fmla="*/ 476250 w 1562100"/>
                  <a:gd name="connsiteY1" fmla="*/ 942975 h 1266825"/>
                  <a:gd name="connsiteX2" fmla="*/ 809625 w 1562100"/>
                  <a:gd name="connsiteY2" fmla="*/ 666750 h 1266825"/>
                  <a:gd name="connsiteX3" fmla="*/ 1009650 w 1562100"/>
                  <a:gd name="connsiteY3" fmla="*/ 323850 h 1266825"/>
                  <a:gd name="connsiteX4" fmla="*/ 1343025 w 1562100"/>
                  <a:gd name="connsiteY4" fmla="*/ 85725 h 1266825"/>
                  <a:gd name="connsiteX5" fmla="*/ 1562100 w 1562100"/>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66825">
                    <a:moveTo>
                      <a:pt x="0" y="1266825"/>
                    </a:moveTo>
                    <a:cubicBezTo>
                      <a:pt x="178594" y="1182687"/>
                      <a:pt x="341313" y="1042987"/>
                      <a:pt x="476250" y="942975"/>
                    </a:cubicBezTo>
                    <a:cubicBezTo>
                      <a:pt x="611187" y="842963"/>
                      <a:pt x="720725" y="769938"/>
                      <a:pt x="809625" y="666750"/>
                    </a:cubicBezTo>
                    <a:cubicBezTo>
                      <a:pt x="898525" y="563562"/>
                      <a:pt x="920750" y="420687"/>
                      <a:pt x="1009650" y="323850"/>
                    </a:cubicBezTo>
                    <a:cubicBezTo>
                      <a:pt x="1098550" y="227013"/>
                      <a:pt x="1250950" y="139700"/>
                      <a:pt x="1343025" y="85725"/>
                    </a:cubicBezTo>
                    <a:cubicBezTo>
                      <a:pt x="1435100" y="31750"/>
                      <a:pt x="1498600" y="15875"/>
                      <a:pt x="1562100" y="0"/>
                    </a:cubicBezTo>
                  </a:path>
                </a:pathLst>
              </a:custGeom>
              <a:ln w="381000" cap="rnd">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114800" y="4876800"/>
                <a:ext cx="956993" cy="523220"/>
              </a:xfrm>
              <a:prstGeom prst="rect">
                <a:avLst/>
              </a:prstGeom>
              <a:noFill/>
            </p:spPr>
            <p:txBody>
              <a:bodyPr wrap="none" rtlCol="0">
                <a:spAutoFit/>
              </a:bodyPr>
              <a:lstStyle/>
              <a:p>
                <a:pPr algn="ctr"/>
                <a:r>
                  <a:rPr lang="en-US" sz="1400" b="1" dirty="0" smtClean="0">
                    <a:solidFill>
                      <a:srgbClr val="FFFF00"/>
                    </a:solidFill>
                  </a:rPr>
                  <a:t>Suwannee</a:t>
                </a:r>
              </a:p>
              <a:p>
                <a:pPr algn="ctr"/>
                <a:r>
                  <a:rPr lang="en-US" sz="1400" b="1" dirty="0" smtClean="0">
                    <a:solidFill>
                      <a:srgbClr val="FFFF00"/>
                    </a:solidFill>
                  </a:rPr>
                  <a:t>Strait</a:t>
                </a:r>
                <a:endParaRPr lang="en-US" sz="1400" b="1" dirty="0">
                  <a:solidFill>
                    <a:srgbClr val="FFFF00"/>
                  </a:solidFill>
                </a:endParaRPr>
              </a:p>
            </p:txBody>
          </p:sp>
        </p:grpSp>
      </p:grpSp>
      <p:sp>
        <p:nvSpPr>
          <p:cNvPr id="16" name="Title 1"/>
          <p:cNvSpPr txBox="1">
            <a:spLocks/>
          </p:cNvSpPr>
          <p:nvPr/>
        </p:nvSpPr>
        <p:spPr>
          <a:xfrm>
            <a:off x="457200" y="0"/>
            <a:ext cx="8229600" cy="1295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FF00"/>
                </a:solidFill>
                <a:effectLst/>
                <a:uLnTx/>
                <a:uFillTx/>
                <a:latin typeface="+mj-lt"/>
                <a:ea typeface="+mj-ea"/>
                <a:cs typeface="+mj-cs"/>
              </a:rPr>
              <a:t>Middle Late Eocene</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18" name="Oval 17"/>
          <p:cNvSpPr/>
          <p:nvPr/>
        </p:nvSpPr>
        <p:spPr>
          <a:xfrm>
            <a:off x="5140325" y="43434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13300" y="4435475"/>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27525" y="4664075"/>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29225" y="3857625"/>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85494" y="4905375"/>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690270" y="49911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816475" y="4693444"/>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675982" y="4729163"/>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347369" y="5033962"/>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156869" y="4881563"/>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95800" y="5257800"/>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3" name="Freeform 72"/>
          <p:cNvSpPr/>
          <p:nvPr/>
        </p:nvSpPr>
        <p:spPr>
          <a:xfrm>
            <a:off x="4324350" y="4195763"/>
            <a:ext cx="1085850" cy="1123950"/>
          </a:xfrm>
          <a:custGeom>
            <a:avLst/>
            <a:gdLst>
              <a:gd name="connsiteX0" fmla="*/ 0 w 1085850"/>
              <a:gd name="connsiteY0" fmla="*/ 1123950 h 1123950"/>
              <a:gd name="connsiteX1" fmla="*/ 328613 w 1085850"/>
              <a:gd name="connsiteY1" fmla="*/ 919162 h 1123950"/>
              <a:gd name="connsiteX2" fmla="*/ 471488 w 1085850"/>
              <a:gd name="connsiteY2" fmla="*/ 819150 h 1123950"/>
              <a:gd name="connsiteX3" fmla="*/ 509588 w 1085850"/>
              <a:gd name="connsiteY3" fmla="*/ 642937 h 1123950"/>
              <a:gd name="connsiteX4" fmla="*/ 585788 w 1085850"/>
              <a:gd name="connsiteY4" fmla="*/ 476250 h 1123950"/>
              <a:gd name="connsiteX5" fmla="*/ 852488 w 1085850"/>
              <a:gd name="connsiteY5" fmla="*/ 328612 h 1123950"/>
              <a:gd name="connsiteX6" fmla="*/ 1038225 w 1085850"/>
              <a:gd name="connsiteY6" fmla="*/ 138112 h 1123950"/>
              <a:gd name="connsiteX7" fmla="*/ 1085850 w 1085850"/>
              <a:gd name="connsiteY7" fmla="*/ 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1123950">
                <a:moveTo>
                  <a:pt x="0" y="1123950"/>
                </a:moveTo>
                <a:lnTo>
                  <a:pt x="328613" y="919162"/>
                </a:lnTo>
                <a:cubicBezTo>
                  <a:pt x="407194" y="868362"/>
                  <a:pt x="441326" y="865187"/>
                  <a:pt x="471488" y="819150"/>
                </a:cubicBezTo>
                <a:cubicBezTo>
                  <a:pt x="501650" y="773113"/>
                  <a:pt x="490538" y="700087"/>
                  <a:pt x="509588" y="642937"/>
                </a:cubicBezTo>
                <a:cubicBezTo>
                  <a:pt x="528638" y="585787"/>
                  <a:pt x="528638" y="528638"/>
                  <a:pt x="585788" y="476250"/>
                </a:cubicBezTo>
                <a:cubicBezTo>
                  <a:pt x="642938" y="423862"/>
                  <a:pt x="777082" y="384968"/>
                  <a:pt x="852488" y="328612"/>
                </a:cubicBezTo>
                <a:cubicBezTo>
                  <a:pt x="927894" y="272256"/>
                  <a:pt x="999331" y="192881"/>
                  <a:pt x="1038225" y="138112"/>
                </a:cubicBezTo>
                <a:cubicBezTo>
                  <a:pt x="1077119" y="83343"/>
                  <a:pt x="1081484" y="41671"/>
                  <a:pt x="1085850" y="0"/>
                </a:cubicBezTo>
              </a:path>
            </a:pathLst>
          </a:custGeom>
          <a:ln>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152900" y="3990975"/>
            <a:ext cx="1071563" cy="1085850"/>
          </a:xfrm>
          <a:custGeom>
            <a:avLst/>
            <a:gdLst>
              <a:gd name="connsiteX0" fmla="*/ 0 w 1071563"/>
              <a:gd name="connsiteY0" fmla="*/ 1085850 h 1085850"/>
              <a:gd name="connsiteX1" fmla="*/ 304800 w 1071563"/>
              <a:gd name="connsiteY1" fmla="*/ 762000 h 1085850"/>
              <a:gd name="connsiteX2" fmla="*/ 495300 w 1071563"/>
              <a:gd name="connsiteY2" fmla="*/ 452438 h 1085850"/>
              <a:gd name="connsiteX3" fmla="*/ 857250 w 1071563"/>
              <a:gd name="connsiteY3" fmla="*/ 90488 h 1085850"/>
              <a:gd name="connsiteX4" fmla="*/ 1071563 w 1071563"/>
              <a:gd name="connsiteY4" fmla="*/ 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3" h="1085850">
                <a:moveTo>
                  <a:pt x="0" y="1085850"/>
                </a:moveTo>
                <a:cubicBezTo>
                  <a:pt x="111125" y="976709"/>
                  <a:pt x="222250" y="867569"/>
                  <a:pt x="304800" y="762000"/>
                </a:cubicBezTo>
                <a:cubicBezTo>
                  <a:pt x="387350" y="656431"/>
                  <a:pt x="403225" y="564357"/>
                  <a:pt x="495300" y="452438"/>
                </a:cubicBezTo>
                <a:cubicBezTo>
                  <a:pt x="587375" y="340519"/>
                  <a:pt x="761206" y="165894"/>
                  <a:pt x="857250" y="90488"/>
                </a:cubicBezTo>
                <a:cubicBezTo>
                  <a:pt x="953294" y="15082"/>
                  <a:pt x="1012428" y="7541"/>
                  <a:pt x="1071563" y="0"/>
                </a:cubicBezTo>
              </a:path>
            </a:pathLst>
          </a:custGeom>
          <a:ln>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p:cNvSpPr txBox="1"/>
          <p:nvPr/>
        </p:nvSpPr>
        <p:spPr>
          <a:xfrm rot="-2280000">
            <a:off x="5301134" y="3971328"/>
            <a:ext cx="1114536" cy="276999"/>
          </a:xfrm>
          <a:prstGeom prst="rect">
            <a:avLst/>
          </a:prstGeom>
          <a:noFill/>
        </p:spPr>
        <p:txBody>
          <a:bodyPr wrap="none" rtlCol="0">
            <a:spAutoFit/>
          </a:bodyPr>
          <a:lstStyle/>
          <a:p>
            <a:r>
              <a:rPr lang="en-US" sz="1200" dirty="0" smtClean="0">
                <a:solidFill>
                  <a:srgbClr val="FFFF00"/>
                </a:solidFill>
              </a:rPr>
              <a:t>Coarse Bottom</a:t>
            </a:r>
            <a:endParaRPr lang="en-US" sz="1200" dirty="0">
              <a:solidFill>
                <a:srgbClr val="FFFF00"/>
              </a:solidFill>
            </a:endParaRPr>
          </a:p>
        </p:txBody>
      </p:sp>
      <p:sp>
        <p:nvSpPr>
          <p:cNvPr id="76" name="TextBox 75"/>
          <p:cNvSpPr txBox="1"/>
          <p:nvPr/>
        </p:nvSpPr>
        <p:spPr>
          <a:xfrm rot="-2280000">
            <a:off x="4158133" y="3971328"/>
            <a:ext cx="1114536" cy="276999"/>
          </a:xfrm>
          <a:prstGeom prst="rect">
            <a:avLst/>
          </a:prstGeom>
          <a:noFill/>
        </p:spPr>
        <p:txBody>
          <a:bodyPr wrap="none" rtlCol="0">
            <a:spAutoFit/>
          </a:bodyPr>
          <a:lstStyle/>
          <a:p>
            <a:r>
              <a:rPr lang="en-US" sz="1200" dirty="0" smtClean="0">
                <a:solidFill>
                  <a:srgbClr val="FFFF00"/>
                </a:solidFill>
              </a:rPr>
              <a:t>Coarse Bottom</a:t>
            </a:r>
            <a:endParaRPr lang="en-US" sz="1200" dirty="0">
              <a:solidFill>
                <a:srgbClr val="FFFF00"/>
              </a:solidFill>
            </a:endParaRPr>
          </a:p>
        </p:txBody>
      </p:sp>
      <p:sp>
        <p:nvSpPr>
          <p:cNvPr id="77" name="TextBox 76"/>
          <p:cNvSpPr txBox="1"/>
          <p:nvPr/>
        </p:nvSpPr>
        <p:spPr>
          <a:xfrm rot="-2280000">
            <a:off x="5070897" y="3747485"/>
            <a:ext cx="1129989" cy="276999"/>
          </a:xfrm>
          <a:prstGeom prst="rect">
            <a:avLst/>
          </a:prstGeom>
          <a:noFill/>
        </p:spPr>
        <p:txBody>
          <a:bodyPr wrap="none" rtlCol="0">
            <a:spAutoFit/>
          </a:bodyPr>
          <a:lstStyle/>
          <a:p>
            <a:r>
              <a:rPr lang="en-US" sz="1200" dirty="0" smtClean="0">
                <a:solidFill>
                  <a:srgbClr val="FFFF00"/>
                </a:solidFill>
              </a:rPr>
              <a:t>Muddy Bottom</a:t>
            </a:r>
            <a:endParaRPr lang="en-US" sz="1200" dirty="0">
              <a:solidFill>
                <a:srgbClr val="FFFF00"/>
              </a:solidFill>
            </a:endParaRPr>
          </a:p>
        </p:txBody>
      </p:sp>
      <p:sp>
        <p:nvSpPr>
          <p:cNvPr id="78" name="TextBox 77"/>
          <p:cNvSpPr txBox="1"/>
          <p:nvPr/>
        </p:nvSpPr>
        <p:spPr>
          <a:xfrm>
            <a:off x="609600" y="1600200"/>
            <a:ext cx="2057400" cy="3785652"/>
          </a:xfrm>
          <a:prstGeom prst="rect">
            <a:avLst/>
          </a:prstGeom>
          <a:noFill/>
        </p:spPr>
        <p:txBody>
          <a:bodyPr wrap="square" rtlCol="0">
            <a:spAutoFit/>
          </a:bodyPr>
          <a:lstStyle/>
          <a:p>
            <a:pPr algn="ctr">
              <a:lnSpc>
                <a:spcPct val="200000"/>
              </a:lnSpc>
            </a:pPr>
            <a:r>
              <a:rPr lang="en-US" sz="2000" dirty="0" smtClean="0">
                <a:solidFill>
                  <a:srgbClr val="FFFF00"/>
                </a:solidFill>
              </a:rPr>
              <a:t>A region dominated </a:t>
            </a:r>
          </a:p>
          <a:p>
            <a:pPr algn="ctr">
              <a:lnSpc>
                <a:spcPct val="200000"/>
              </a:lnSpc>
            </a:pPr>
            <a:r>
              <a:rPr lang="en-US" sz="2000" dirty="0" smtClean="0">
                <a:solidFill>
                  <a:srgbClr val="FFFF00"/>
                </a:solidFill>
              </a:rPr>
              <a:t> by mud-dwelling echinoids lies between coarser, sandy bottoms</a:t>
            </a:r>
            <a:endParaRPr lang="en-US" sz="20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0" y="1447800"/>
            <a:ext cx="3836194" cy="4405313"/>
            <a:chOff x="1600200" y="1676400"/>
            <a:chExt cx="3836194" cy="4405313"/>
          </a:xfrm>
        </p:grpSpPr>
        <p:cxnSp>
          <p:nvCxnSpPr>
            <p:cNvPr id="3" name="Straight Connector 2"/>
            <p:cNvCxnSpPr/>
            <p:nvPr/>
          </p:nvCxnSpPr>
          <p:spPr>
            <a:xfrm flipV="1">
              <a:off x="4800600" y="2895600"/>
              <a:ext cx="635794" cy="317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 name="Group 26"/>
            <p:cNvGrpSpPr/>
            <p:nvPr/>
          </p:nvGrpSpPr>
          <p:grpSpPr>
            <a:xfrm>
              <a:off x="1600200" y="1676400"/>
              <a:ext cx="3816506" cy="4405313"/>
              <a:chOff x="2438400" y="1438275"/>
              <a:chExt cx="3816506" cy="4405313"/>
            </a:xfrm>
          </p:grpSpPr>
          <p:cxnSp>
            <p:nvCxnSpPr>
              <p:cNvPr id="5" name="Straight Arrow Connector 4"/>
              <p:cNvCxnSpPr/>
              <p:nvPr/>
            </p:nvCxnSpPr>
            <p:spPr>
              <a:xfrm rot="16200000" flipV="1">
                <a:off x="5295900" y="1943100"/>
                <a:ext cx="5334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62600" y="1828800"/>
                <a:ext cx="303288" cy="307777"/>
              </a:xfrm>
              <a:prstGeom prst="rect">
                <a:avLst/>
              </a:prstGeom>
              <a:noFill/>
            </p:spPr>
            <p:txBody>
              <a:bodyPr wrap="none" rtlCol="0">
                <a:spAutoFit/>
              </a:bodyPr>
              <a:lstStyle/>
              <a:p>
                <a:r>
                  <a:rPr lang="en-US" sz="1400" b="1" dirty="0" smtClean="0">
                    <a:solidFill>
                      <a:srgbClr val="FFFF00"/>
                    </a:solidFill>
                  </a:rPr>
                  <a:t>N</a:t>
                </a:r>
                <a:endParaRPr lang="en-US" sz="1400" b="1" dirty="0">
                  <a:solidFill>
                    <a:srgbClr val="FFFF00"/>
                  </a:solidFill>
                </a:endParaRPr>
              </a:p>
            </p:txBody>
          </p:sp>
          <p:sp>
            <p:nvSpPr>
              <p:cNvPr id="7" name="TextBox 6"/>
              <p:cNvSpPr txBox="1"/>
              <p:nvPr/>
            </p:nvSpPr>
            <p:spPr>
              <a:xfrm>
                <a:off x="5614987" y="2381251"/>
                <a:ext cx="639919" cy="307777"/>
              </a:xfrm>
              <a:prstGeom prst="rect">
                <a:avLst/>
              </a:prstGeom>
              <a:noFill/>
            </p:spPr>
            <p:txBody>
              <a:bodyPr wrap="none" rtlCol="0">
                <a:spAutoFit/>
              </a:bodyPr>
              <a:lstStyle/>
              <a:p>
                <a:r>
                  <a:rPr lang="en-US" sz="1400" b="1" dirty="0" smtClean="0">
                    <a:solidFill>
                      <a:srgbClr val="FFFF00"/>
                    </a:solidFill>
                  </a:rPr>
                  <a:t>75 km</a:t>
                </a:r>
                <a:endParaRPr lang="en-US" sz="1400" b="1" dirty="0">
                  <a:solidFill>
                    <a:srgbClr val="FFFF00"/>
                  </a:solidFill>
                </a:endParaRPr>
              </a:p>
            </p:txBody>
          </p:sp>
          <p:sp>
            <p:nvSpPr>
              <p:cNvPr id="8" name="TextBox 7"/>
              <p:cNvSpPr txBox="1"/>
              <p:nvPr/>
            </p:nvSpPr>
            <p:spPr>
              <a:xfrm>
                <a:off x="3200400" y="2514600"/>
                <a:ext cx="875881" cy="307777"/>
              </a:xfrm>
              <a:prstGeom prst="rect">
                <a:avLst/>
              </a:prstGeom>
              <a:noFill/>
            </p:spPr>
            <p:txBody>
              <a:bodyPr wrap="none" rtlCol="0">
                <a:spAutoFit/>
              </a:bodyPr>
              <a:lstStyle/>
              <a:p>
                <a:r>
                  <a:rPr lang="en-US" sz="1400" b="1" dirty="0" smtClean="0">
                    <a:solidFill>
                      <a:srgbClr val="FFFF00"/>
                    </a:solidFill>
                  </a:rPr>
                  <a:t>GEORGIA</a:t>
                </a:r>
                <a:endParaRPr lang="en-US" sz="1400" b="1" dirty="0">
                  <a:solidFill>
                    <a:srgbClr val="FFFF00"/>
                  </a:solidFill>
                </a:endParaRPr>
              </a:p>
            </p:txBody>
          </p:sp>
          <p:cxnSp>
            <p:nvCxnSpPr>
              <p:cNvPr id="9" name="Straight Connector 8"/>
              <p:cNvCxnSpPr/>
              <p:nvPr/>
            </p:nvCxnSpPr>
            <p:spPr>
              <a:xfrm>
                <a:off x="2438400" y="1447800"/>
                <a:ext cx="19050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600200" y="2286000"/>
                <a:ext cx="1981200" cy="3048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00375" y="5534025"/>
                <a:ext cx="2171700" cy="1047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752725" y="3438525"/>
                <a:ext cx="228600" cy="2076450"/>
              </a:xfrm>
              <a:custGeom>
                <a:avLst/>
                <a:gdLst>
                  <a:gd name="connsiteX0" fmla="*/ 0 w 228600"/>
                  <a:gd name="connsiteY0" fmla="*/ 0 h 2076450"/>
                  <a:gd name="connsiteX1" fmla="*/ 66675 w 228600"/>
                  <a:gd name="connsiteY1" fmla="*/ 200025 h 2076450"/>
                  <a:gd name="connsiteX2" fmla="*/ 142875 w 228600"/>
                  <a:gd name="connsiteY2" fmla="*/ 390525 h 2076450"/>
                  <a:gd name="connsiteX3" fmla="*/ 152400 w 228600"/>
                  <a:gd name="connsiteY3" fmla="*/ 438150 h 2076450"/>
                  <a:gd name="connsiteX4" fmla="*/ 133350 w 228600"/>
                  <a:gd name="connsiteY4" fmla="*/ 495300 h 2076450"/>
                  <a:gd name="connsiteX5" fmla="*/ 200025 w 228600"/>
                  <a:gd name="connsiteY5" fmla="*/ 590550 h 2076450"/>
                  <a:gd name="connsiteX6" fmla="*/ 180975 w 228600"/>
                  <a:gd name="connsiteY6" fmla="*/ 609600 h 2076450"/>
                  <a:gd name="connsiteX7" fmla="*/ 152400 w 228600"/>
                  <a:gd name="connsiteY7" fmla="*/ 619125 h 2076450"/>
                  <a:gd name="connsiteX8" fmla="*/ 133350 w 228600"/>
                  <a:gd name="connsiteY8" fmla="*/ 666750 h 2076450"/>
                  <a:gd name="connsiteX9" fmla="*/ 95250 w 228600"/>
                  <a:gd name="connsiteY9" fmla="*/ 723900 h 2076450"/>
                  <a:gd name="connsiteX10" fmla="*/ 114300 w 228600"/>
                  <a:gd name="connsiteY10" fmla="*/ 847725 h 2076450"/>
                  <a:gd name="connsiteX11" fmla="*/ 66675 w 228600"/>
                  <a:gd name="connsiteY11" fmla="*/ 923925 h 2076450"/>
                  <a:gd name="connsiteX12" fmla="*/ 38100 w 228600"/>
                  <a:gd name="connsiteY12" fmla="*/ 981075 h 2076450"/>
                  <a:gd name="connsiteX13" fmla="*/ 57150 w 228600"/>
                  <a:gd name="connsiteY13" fmla="*/ 1123950 h 2076450"/>
                  <a:gd name="connsiteX14" fmla="*/ 57150 w 228600"/>
                  <a:gd name="connsiteY14" fmla="*/ 1171575 h 2076450"/>
                  <a:gd name="connsiteX15" fmla="*/ 104775 w 228600"/>
                  <a:gd name="connsiteY15" fmla="*/ 1238250 h 2076450"/>
                  <a:gd name="connsiteX16" fmla="*/ 76200 w 228600"/>
                  <a:gd name="connsiteY16" fmla="*/ 1390650 h 2076450"/>
                  <a:gd name="connsiteX17" fmla="*/ 38100 w 228600"/>
                  <a:gd name="connsiteY17" fmla="*/ 1552575 h 2076450"/>
                  <a:gd name="connsiteX18" fmla="*/ 104775 w 228600"/>
                  <a:gd name="connsiteY18" fmla="*/ 1714500 h 2076450"/>
                  <a:gd name="connsiteX19" fmla="*/ 142875 w 228600"/>
                  <a:gd name="connsiteY19" fmla="*/ 1857375 h 2076450"/>
                  <a:gd name="connsiteX20" fmla="*/ 228600 w 228600"/>
                  <a:gd name="connsiteY20" fmla="*/ 207645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2076450">
                    <a:moveTo>
                      <a:pt x="0" y="0"/>
                    </a:moveTo>
                    <a:cubicBezTo>
                      <a:pt x="21431" y="67469"/>
                      <a:pt x="42863" y="134938"/>
                      <a:pt x="66675" y="200025"/>
                    </a:cubicBezTo>
                    <a:cubicBezTo>
                      <a:pt x="90487" y="265112"/>
                      <a:pt x="128588" y="350838"/>
                      <a:pt x="142875" y="390525"/>
                    </a:cubicBezTo>
                    <a:cubicBezTo>
                      <a:pt x="157162" y="430212"/>
                      <a:pt x="153987" y="420688"/>
                      <a:pt x="152400" y="438150"/>
                    </a:cubicBezTo>
                    <a:cubicBezTo>
                      <a:pt x="150813" y="455612"/>
                      <a:pt x="125413" y="469900"/>
                      <a:pt x="133350" y="495300"/>
                    </a:cubicBezTo>
                    <a:cubicBezTo>
                      <a:pt x="141287" y="520700"/>
                      <a:pt x="192088" y="571500"/>
                      <a:pt x="200025" y="590550"/>
                    </a:cubicBezTo>
                    <a:cubicBezTo>
                      <a:pt x="207962" y="609600"/>
                      <a:pt x="188913" y="604838"/>
                      <a:pt x="180975" y="609600"/>
                    </a:cubicBezTo>
                    <a:cubicBezTo>
                      <a:pt x="173038" y="614363"/>
                      <a:pt x="160337" y="609600"/>
                      <a:pt x="152400" y="619125"/>
                    </a:cubicBezTo>
                    <a:cubicBezTo>
                      <a:pt x="144463" y="628650"/>
                      <a:pt x="142875" y="649288"/>
                      <a:pt x="133350" y="666750"/>
                    </a:cubicBezTo>
                    <a:cubicBezTo>
                      <a:pt x="123825" y="684213"/>
                      <a:pt x="98425" y="693737"/>
                      <a:pt x="95250" y="723900"/>
                    </a:cubicBezTo>
                    <a:cubicBezTo>
                      <a:pt x="92075" y="754063"/>
                      <a:pt x="119062" y="814388"/>
                      <a:pt x="114300" y="847725"/>
                    </a:cubicBezTo>
                    <a:cubicBezTo>
                      <a:pt x="109538" y="881062"/>
                      <a:pt x="79375" y="901700"/>
                      <a:pt x="66675" y="923925"/>
                    </a:cubicBezTo>
                    <a:cubicBezTo>
                      <a:pt x="53975" y="946150"/>
                      <a:pt x="39687" y="947738"/>
                      <a:pt x="38100" y="981075"/>
                    </a:cubicBezTo>
                    <a:cubicBezTo>
                      <a:pt x="36513" y="1014412"/>
                      <a:pt x="53975" y="1092200"/>
                      <a:pt x="57150" y="1123950"/>
                    </a:cubicBezTo>
                    <a:cubicBezTo>
                      <a:pt x="60325" y="1155700"/>
                      <a:pt x="49213" y="1152525"/>
                      <a:pt x="57150" y="1171575"/>
                    </a:cubicBezTo>
                    <a:cubicBezTo>
                      <a:pt x="65087" y="1190625"/>
                      <a:pt x="101600" y="1201738"/>
                      <a:pt x="104775" y="1238250"/>
                    </a:cubicBezTo>
                    <a:cubicBezTo>
                      <a:pt x="107950" y="1274762"/>
                      <a:pt x="87312" y="1338263"/>
                      <a:pt x="76200" y="1390650"/>
                    </a:cubicBezTo>
                    <a:cubicBezTo>
                      <a:pt x="65088" y="1443037"/>
                      <a:pt x="33337" y="1498600"/>
                      <a:pt x="38100" y="1552575"/>
                    </a:cubicBezTo>
                    <a:cubicBezTo>
                      <a:pt x="42863" y="1606550"/>
                      <a:pt x="87313" y="1663700"/>
                      <a:pt x="104775" y="1714500"/>
                    </a:cubicBezTo>
                    <a:cubicBezTo>
                      <a:pt x="122237" y="1765300"/>
                      <a:pt x="122238" y="1797050"/>
                      <a:pt x="142875" y="1857375"/>
                    </a:cubicBezTo>
                    <a:cubicBezTo>
                      <a:pt x="163512" y="1917700"/>
                      <a:pt x="196056" y="1997075"/>
                      <a:pt x="228600" y="207645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159250" y="1438275"/>
                <a:ext cx="1997075" cy="4405313"/>
              </a:xfrm>
              <a:custGeom>
                <a:avLst/>
                <a:gdLst>
                  <a:gd name="connsiteX0" fmla="*/ 193675 w 1997075"/>
                  <a:gd name="connsiteY0" fmla="*/ 0 h 4405313"/>
                  <a:gd name="connsiteX1" fmla="*/ 136525 w 1997075"/>
                  <a:gd name="connsiteY1" fmla="*/ 76200 h 4405313"/>
                  <a:gd name="connsiteX2" fmla="*/ 69850 w 1997075"/>
                  <a:gd name="connsiteY2" fmla="*/ 123825 h 4405313"/>
                  <a:gd name="connsiteX3" fmla="*/ 12700 w 1997075"/>
                  <a:gd name="connsiteY3" fmla="*/ 266700 h 4405313"/>
                  <a:gd name="connsiteX4" fmla="*/ 146050 w 1997075"/>
                  <a:gd name="connsiteY4" fmla="*/ 333375 h 4405313"/>
                  <a:gd name="connsiteX5" fmla="*/ 174625 w 1997075"/>
                  <a:gd name="connsiteY5" fmla="*/ 419100 h 4405313"/>
                  <a:gd name="connsiteX6" fmla="*/ 393700 w 1997075"/>
                  <a:gd name="connsiteY6" fmla="*/ 476250 h 4405313"/>
                  <a:gd name="connsiteX7" fmla="*/ 422275 w 1997075"/>
                  <a:gd name="connsiteY7" fmla="*/ 561975 h 4405313"/>
                  <a:gd name="connsiteX8" fmla="*/ 479425 w 1997075"/>
                  <a:gd name="connsiteY8" fmla="*/ 609600 h 4405313"/>
                  <a:gd name="connsiteX9" fmla="*/ 508000 w 1997075"/>
                  <a:gd name="connsiteY9" fmla="*/ 771525 h 4405313"/>
                  <a:gd name="connsiteX10" fmla="*/ 698500 w 1997075"/>
                  <a:gd name="connsiteY10" fmla="*/ 1009650 h 4405313"/>
                  <a:gd name="connsiteX11" fmla="*/ 717550 w 1997075"/>
                  <a:gd name="connsiteY11" fmla="*/ 1028700 h 4405313"/>
                  <a:gd name="connsiteX12" fmla="*/ 793750 w 1997075"/>
                  <a:gd name="connsiteY12" fmla="*/ 1057275 h 4405313"/>
                  <a:gd name="connsiteX13" fmla="*/ 841375 w 1997075"/>
                  <a:gd name="connsiteY13" fmla="*/ 1152525 h 4405313"/>
                  <a:gd name="connsiteX14" fmla="*/ 841375 w 1997075"/>
                  <a:gd name="connsiteY14" fmla="*/ 1152525 h 4405313"/>
                  <a:gd name="connsiteX15" fmla="*/ 879475 w 1997075"/>
                  <a:gd name="connsiteY15" fmla="*/ 1171575 h 4405313"/>
                  <a:gd name="connsiteX16" fmla="*/ 946150 w 1997075"/>
                  <a:gd name="connsiteY16" fmla="*/ 1295400 h 4405313"/>
                  <a:gd name="connsiteX17" fmla="*/ 1060450 w 1997075"/>
                  <a:gd name="connsiteY17" fmla="*/ 1295400 h 4405313"/>
                  <a:gd name="connsiteX18" fmla="*/ 1174750 w 1997075"/>
                  <a:gd name="connsiteY18" fmla="*/ 1571625 h 4405313"/>
                  <a:gd name="connsiteX19" fmla="*/ 1231900 w 1997075"/>
                  <a:gd name="connsiteY19" fmla="*/ 1619250 h 4405313"/>
                  <a:gd name="connsiteX20" fmla="*/ 1327150 w 1997075"/>
                  <a:gd name="connsiteY20" fmla="*/ 1714500 h 4405313"/>
                  <a:gd name="connsiteX21" fmla="*/ 1327150 w 1997075"/>
                  <a:gd name="connsiteY21" fmla="*/ 1714500 h 4405313"/>
                  <a:gd name="connsiteX22" fmla="*/ 1479550 w 1997075"/>
                  <a:gd name="connsiteY22" fmla="*/ 1809750 h 4405313"/>
                  <a:gd name="connsiteX23" fmla="*/ 1498600 w 1997075"/>
                  <a:gd name="connsiteY23" fmla="*/ 1838325 h 4405313"/>
                  <a:gd name="connsiteX24" fmla="*/ 1593850 w 1997075"/>
                  <a:gd name="connsiteY24" fmla="*/ 2066925 h 4405313"/>
                  <a:gd name="connsiteX25" fmla="*/ 1670050 w 1997075"/>
                  <a:gd name="connsiteY25" fmla="*/ 2228850 h 4405313"/>
                  <a:gd name="connsiteX26" fmla="*/ 1727200 w 1997075"/>
                  <a:gd name="connsiteY26" fmla="*/ 2276475 h 4405313"/>
                  <a:gd name="connsiteX27" fmla="*/ 1822450 w 1997075"/>
                  <a:gd name="connsiteY27" fmla="*/ 2600325 h 4405313"/>
                  <a:gd name="connsiteX28" fmla="*/ 1870075 w 1997075"/>
                  <a:gd name="connsiteY28" fmla="*/ 2714625 h 4405313"/>
                  <a:gd name="connsiteX29" fmla="*/ 1974850 w 1997075"/>
                  <a:gd name="connsiteY29" fmla="*/ 2752725 h 4405313"/>
                  <a:gd name="connsiteX30" fmla="*/ 1993900 w 1997075"/>
                  <a:gd name="connsiteY30" fmla="*/ 2819400 h 4405313"/>
                  <a:gd name="connsiteX31" fmla="*/ 1955800 w 1997075"/>
                  <a:gd name="connsiteY31" fmla="*/ 2914650 h 4405313"/>
                  <a:gd name="connsiteX32" fmla="*/ 1870075 w 1997075"/>
                  <a:gd name="connsiteY32" fmla="*/ 2962275 h 4405313"/>
                  <a:gd name="connsiteX33" fmla="*/ 1908175 w 1997075"/>
                  <a:gd name="connsiteY33" fmla="*/ 2981325 h 4405313"/>
                  <a:gd name="connsiteX34" fmla="*/ 1851025 w 1997075"/>
                  <a:gd name="connsiteY34" fmla="*/ 3124200 h 4405313"/>
                  <a:gd name="connsiteX35" fmla="*/ 1822450 w 1997075"/>
                  <a:gd name="connsiteY35" fmla="*/ 3219450 h 4405313"/>
                  <a:gd name="connsiteX36" fmla="*/ 1765300 w 1997075"/>
                  <a:gd name="connsiteY36" fmla="*/ 3305175 h 4405313"/>
                  <a:gd name="connsiteX37" fmla="*/ 1727200 w 1997075"/>
                  <a:gd name="connsiteY37" fmla="*/ 3371850 h 4405313"/>
                  <a:gd name="connsiteX38" fmla="*/ 1679575 w 1997075"/>
                  <a:gd name="connsiteY38" fmla="*/ 3400425 h 4405313"/>
                  <a:gd name="connsiteX39" fmla="*/ 1736725 w 1997075"/>
                  <a:gd name="connsiteY39" fmla="*/ 3457575 h 4405313"/>
                  <a:gd name="connsiteX40" fmla="*/ 1651000 w 1997075"/>
                  <a:gd name="connsiteY40" fmla="*/ 3638550 h 4405313"/>
                  <a:gd name="connsiteX41" fmla="*/ 1631950 w 1997075"/>
                  <a:gd name="connsiteY41" fmla="*/ 3705225 h 4405313"/>
                  <a:gd name="connsiteX42" fmla="*/ 1603375 w 1997075"/>
                  <a:gd name="connsiteY42" fmla="*/ 3743325 h 4405313"/>
                  <a:gd name="connsiteX43" fmla="*/ 1536700 w 1997075"/>
                  <a:gd name="connsiteY43" fmla="*/ 3771900 h 4405313"/>
                  <a:gd name="connsiteX44" fmla="*/ 1555750 w 1997075"/>
                  <a:gd name="connsiteY44" fmla="*/ 3838575 h 4405313"/>
                  <a:gd name="connsiteX45" fmla="*/ 1612900 w 1997075"/>
                  <a:gd name="connsiteY45" fmla="*/ 3819525 h 4405313"/>
                  <a:gd name="connsiteX46" fmla="*/ 1622425 w 1997075"/>
                  <a:gd name="connsiteY46" fmla="*/ 3943350 h 4405313"/>
                  <a:gd name="connsiteX47" fmla="*/ 1584325 w 1997075"/>
                  <a:gd name="connsiteY47" fmla="*/ 4038600 h 4405313"/>
                  <a:gd name="connsiteX48" fmla="*/ 1441450 w 1997075"/>
                  <a:gd name="connsiteY48" fmla="*/ 4038600 h 4405313"/>
                  <a:gd name="connsiteX49" fmla="*/ 1355725 w 1997075"/>
                  <a:gd name="connsiteY49" fmla="*/ 3981450 h 4405313"/>
                  <a:gd name="connsiteX50" fmla="*/ 1260475 w 1997075"/>
                  <a:gd name="connsiteY50" fmla="*/ 3943350 h 4405313"/>
                  <a:gd name="connsiteX51" fmla="*/ 1127125 w 1997075"/>
                  <a:gd name="connsiteY51" fmla="*/ 4000500 h 4405313"/>
                  <a:gd name="connsiteX52" fmla="*/ 1174750 w 1997075"/>
                  <a:gd name="connsiteY52" fmla="*/ 4219575 h 4405313"/>
                  <a:gd name="connsiteX53" fmla="*/ 1165225 w 1997075"/>
                  <a:gd name="connsiteY53" fmla="*/ 4333875 h 4405313"/>
                  <a:gd name="connsiteX54" fmla="*/ 1136650 w 1997075"/>
                  <a:gd name="connsiteY54" fmla="*/ 4400550 h 4405313"/>
                  <a:gd name="connsiteX55" fmla="*/ 1031875 w 1997075"/>
                  <a:gd name="connsiteY55" fmla="*/ 4362450 h 4405313"/>
                  <a:gd name="connsiteX56" fmla="*/ 1031875 w 1997075"/>
                  <a:gd name="connsiteY56" fmla="*/ 4295775 h 4405313"/>
                  <a:gd name="connsiteX57" fmla="*/ 1012825 w 1997075"/>
                  <a:gd name="connsiteY57" fmla="*/ 4210050 h 440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97075" h="4405313">
                    <a:moveTo>
                      <a:pt x="193675" y="0"/>
                    </a:moveTo>
                    <a:cubicBezTo>
                      <a:pt x="175418" y="27781"/>
                      <a:pt x="157162" y="55563"/>
                      <a:pt x="136525" y="76200"/>
                    </a:cubicBezTo>
                    <a:cubicBezTo>
                      <a:pt x="115888" y="96837"/>
                      <a:pt x="90487" y="92075"/>
                      <a:pt x="69850" y="123825"/>
                    </a:cubicBezTo>
                    <a:cubicBezTo>
                      <a:pt x="49213" y="155575"/>
                      <a:pt x="0" y="231775"/>
                      <a:pt x="12700" y="266700"/>
                    </a:cubicBezTo>
                    <a:cubicBezTo>
                      <a:pt x="25400" y="301625"/>
                      <a:pt x="119063" y="307975"/>
                      <a:pt x="146050" y="333375"/>
                    </a:cubicBezTo>
                    <a:cubicBezTo>
                      <a:pt x="173038" y="358775"/>
                      <a:pt x="133350" y="395288"/>
                      <a:pt x="174625" y="419100"/>
                    </a:cubicBezTo>
                    <a:cubicBezTo>
                      <a:pt x="215900" y="442912"/>
                      <a:pt x="352425" y="452438"/>
                      <a:pt x="393700" y="476250"/>
                    </a:cubicBezTo>
                    <a:cubicBezTo>
                      <a:pt x="434975" y="500062"/>
                      <a:pt x="407987" y="539750"/>
                      <a:pt x="422275" y="561975"/>
                    </a:cubicBezTo>
                    <a:cubicBezTo>
                      <a:pt x="436563" y="584200"/>
                      <a:pt x="465138" y="574675"/>
                      <a:pt x="479425" y="609600"/>
                    </a:cubicBezTo>
                    <a:cubicBezTo>
                      <a:pt x="493713" y="644525"/>
                      <a:pt x="471488" y="704850"/>
                      <a:pt x="508000" y="771525"/>
                    </a:cubicBezTo>
                    <a:cubicBezTo>
                      <a:pt x="544512" y="838200"/>
                      <a:pt x="663575" y="966788"/>
                      <a:pt x="698500" y="1009650"/>
                    </a:cubicBezTo>
                    <a:cubicBezTo>
                      <a:pt x="733425" y="1052512"/>
                      <a:pt x="701675" y="1020763"/>
                      <a:pt x="717550" y="1028700"/>
                    </a:cubicBezTo>
                    <a:cubicBezTo>
                      <a:pt x="733425" y="1036637"/>
                      <a:pt x="773113" y="1036638"/>
                      <a:pt x="793750" y="1057275"/>
                    </a:cubicBezTo>
                    <a:cubicBezTo>
                      <a:pt x="814387" y="1077912"/>
                      <a:pt x="841375" y="1152525"/>
                      <a:pt x="841375" y="1152525"/>
                    </a:cubicBezTo>
                    <a:lnTo>
                      <a:pt x="841375" y="1152525"/>
                    </a:lnTo>
                    <a:cubicBezTo>
                      <a:pt x="847725" y="1155700"/>
                      <a:pt x="862013" y="1147763"/>
                      <a:pt x="879475" y="1171575"/>
                    </a:cubicBezTo>
                    <a:cubicBezTo>
                      <a:pt x="896937" y="1195387"/>
                      <a:pt x="915988" y="1274763"/>
                      <a:pt x="946150" y="1295400"/>
                    </a:cubicBezTo>
                    <a:cubicBezTo>
                      <a:pt x="976312" y="1316037"/>
                      <a:pt x="1022350" y="1249363"/>
                      <a:pt x="1060450" y="1295400"/>
                    </a:cubicBezTo>
                    <a:cubicBezTo>
                      <a:pt x="1098550" y="1341437"/>
                      <a:pt x="1146175" y="1517650"/>
                      <a:pt x="1174750" y="1571625"/>
                    </a:cubicBezTo>
                    <a:cubicBezTo>
                      <a:pt x="1203325" y="1625600"/>
                      <a:pt x="1206500" y="1595438"/>
                      <a:pt x="1231900" y="1619250"/>
                    </a:cubicBezTo>
                    <a:cubicBezTo>
                      <a:pt x="1257300" y="1643063"/>
                      <a:pt x="1327150" y="1714500"/>
                      <a:pt x="1327150" y="1714500"/>
                    </a:cubicBezTo>
                    <a:lnTo>
                      <a:pt x="1327150" y="1714500"/>
                    </a:lnTo>
                    <a:cubicBezTo>
                      <a:pt x="1352550" y="1730375"/>
                      <a:pt x="1450975" y="1789113"/>
                      <a:pt x="1479550" y="1809750"/>
                    </a:cubicBezTo>
                    <a:cubicBezTo>
                      <a:pt x="1508125" y="1830387"/>
                      <a:pt x="1479550" y="1795463"/>
                      <a:pt x="1498600" y="1838325"/>
                    </a:cubicBezTo>
                    <a:cubicBezTo>
                      <a:pt x="1517650" y="1881188"/>
                      <a:pt x="1565275" y="2001838"/>
                      <a:pt x="1593850" y="2066925"/>
                    </a:cubicBezTo>
                    <a:cubicBezTo>
                      <a:pt x="1622425" y="2132012"/>
                      <a:pt x="1647825" y="2193925"/>
                      <a:pt x="1670050" y="2228850"/>
                    </a:cubicBezTo>
                    <a:cubicBezTo>
                      <a:pt x="1692275" y="2263775"/>
                      <a:pt x="1701800" y="2214563"/>
                      <a:pt x="1727200" y="2276475"/>
                    </a:cubicBezTo>
                    <a:cubicBezTo>
                      <a:pt x="1752600" y="2338387"/>
                      <a:pt x="1798638" y="2527300"/>
                      <a:pt x="1822450" y="2600325"/>
                    </a:cubicBezTo>
                    <a:cubicBezTo>
                      <a:pt x="1846263" y="2673350"/>
                      <a:pt x="1844675" y="2689225"/>
                      <a:pt x="1870075" y="2714625"/>
                    </a:cubicBezTo>
                    <a:cubicBezTo>
                      <a:pt x="1895475" y="2740025"/>
                      <a:pt x="1954213" y="2735263"/>
                      <a:pt x="1974850" y="2752725"/>
                    </a:cubicBezTo>
                    <a:cubicBezTo>
                      <a:pt x="1995487" y="2770187"/>
                      <a:pt x="1997075" y="2792412"/>
                      <a:pt x="1993900" y="2819400"/>
                    </a:cubicBezTo>
                    <a:cubicBezTo>
                      <a:pt x="1990725" y="2846388"/>
                      <a:pt x="1976437" y="2890838"/>
                      <a:pt x="1955800" y="2914650"/>
                    </a:cubicBezTo>
                    <a:cubicBezTo>
                      <a:pt x="1935163" y="2938462"/>
                      <a:pt x="1878013" y="2951163"/>
                      <a:pt x="1870075" y="2962275"/>
                    </a:cubicBezTo>
                    <a:cubicBezTo>
                      <a:pt x="1862138" y="2973388"/>
                      <a:pt x="1911350" y="2954337"/>
                      <a:pt x="1908175" y="2981325"/>
                    </a:cubicBezTo>
                    <a:cubicBezTo>
                      <a:pt x="1905000" y="3008313"/>
                      <a:pt x="1865312" y="3084513"/>
                      <a:pt x="1851025" y="3124200"/>
                    </a:cubicBezTo>
                    <a:cubicBezTo>
                      <a:pt x="1836738" y="3163887"/>
                      <a:pt x="1836737" y="3189288"/>
                      <a:pt x="1822450" y="3219450"/>
                    </a:cubicBezTo>
                    <a:cubicBezTo>
                      <a:pt x="1808163" y="3249612"/>
                      <a:pt x="1781175" y="3279775"/>
                      <a:pt x="1765300" y="3305175"/>
                    </a:cubicBezTo>
                    <a:cubicBezTo>
                      <a:pt x="1749425" y="3330575"/>
                      <a:pt x="1741488" y="3355975"/>
                      <a:pt x="1727200" y="3371850"/>
                    </a:cubicBezTo>
                    <a:cubicBezTo>
                      <a:pt x="1712913" y="3387725"/>
                      <a:pt x="1677988" y="3386138"/>
                      <a:pt x="1679575" y="3400425"/>
                    </a:cubicBezTo>
                    <a:cubicBezTo>
                      <a:pt x="1681162" y="3414712"/>
                      <a:pt x="1741488" y="3417888"/>
                      <a:pt x="1736725" y="3457575"/>
                    </a:cubicBezTo>
                    <a:cubicBezTo>
                      <a:pt x="1731963" y="3497263"/>
                      <a:pt x="1668463" y="3597275"/>
                      <a:pt x="1651000" y="3638550"/>
                    </a:cubicBezTo>
                    <a:cubicBezTo>
                      <a:pt x="1633538" y="3679825"/>
                      <a:pt x="1639887" y="3687763"/>
                      <a:pt x="1631950" y="3705225"/>
                    </a:cubicBezTo>
                    <a:cubicBezTo>
                      <a:pt x="1624013" y="3722687"/>
                      <a:pt x="1619250" y="3732213"/>
                      <a:pt x="1603375" y="3743325"/>
                    </a:cubicBezTo>
                    <a:cubicBezTo>
                      <a:pt x="1587500" y="3754438"/>
                      <a:pt x="1544637" y="3756025"/>
                      <a:pt x="1536700" y="3771900"/>
                    </a:cubicBezTo>
                    <a:cubicBezTo>
                      <a:pt x="1528763" y="3787775"/>
                      <a:pt x="1543050" y="3830638"/>
                      <a:pt x="1555750" y="3838575"/>
                    </a:cubicBezTo>
                    <a:cubicBezTo>
                      <a:pt x="1568450" y="3846512"/>
                      <a:pt x="1601788" y="3802063"/>
                      <a:pt x="1612900" y="3819525"/>
                    </a:cubicBezTo>
                    <a:cubicBezTo>
                      <a:pt x="1624012" y="3836987"/>
                      <a:pt x="1627188" y="3906838"/>
                      <a:pt x="1622425" y="3943350"/>
                    </a:cubicBezTo>
                    <a:cubicBezTo>
                      <a:pt x="1617663" y="3979863"/>
                      <a:pt x="1614487" y="4022725"/>
                      <a:pt x="1584325" y="4038600"/>
                    </a:cubicBezTo>
                    <a:cubicBezTo>
                      <a:pt x="1554163" y="4054475"/>
                      <a:pt x="1479550" y="4048125"/>
                      <a:pt x="1441450" y="4038600"/>
                    </a:cubicBezTo>
                    <a:cubicBezTo>
                      <a:pt x="1403350" y="4029075"/>
                      <a:pt x="1385887" y="3997325"/>
                      <a:pt x="1355725" y="3981450"/>
                    </a:cubicBezTo>
                    <a:cubicBezTo>
                      <a:pt x="1325563" y="3965575"/>
                      <a:pt x="1298575" y="3940175"/>
                      <a:pt x="1260475" y="3943350"/>
                    </a:cubicBezTo>
                    <a:cubicBezTo>
                      <a:pt x="1222375" y="3946525"/>
                      <a:pt x="1141412" y="3954463"/>
                      <a:pt x="1127125" y="4000500"/>
                    </a:cubicBezTo>
                    <a:cubicBezTo>
                      <a:pt x="1112838" y="4046537"/>
                      <a:pt x="1168400" y="4164013"/>
                      <a:pt x="1174750" y="4219575"/>
                    </a:cubicBezTo>
                    <a:cubicBezTo>
                      <a:pt x="1181100" y="4275137"/>
                      <a:pt x="1171575" y="4303713"/>
                      <a:pt x="1165225" y="4333875"/>
                    </a:cubicBezTo>
                    <a:cubicBezTo>
                      <a:pt x="1158875" y="4364037"/>
                      <a:pt x="1158875" y="4395788"/>
                      <a:pt x="1136650" y="4400550"/>
                    </a:cubicBezTo>
                    <a:cubicBezTo>
                      <a:pt x="1114425" y="4405313"/>
                      <a:pt x="1049337" y="4379912"/>
                      <a:pt x="1031875" y="4362450"/>
                    </a:cubicBezTo>
                    <a:cubicBezTo>
                      <a:pt x="1014413" y="4344988"/>
                      <a:pt x="1035050" y="4321175"/>
                      <a:pt x="1031875" y="4295775"/>
                    </a:cubicBezTo>
                    <a:cubicBezTo>
                      <a:pt x="1028700" y="4270375"/>
                      <a:pt x="1020762" y="4240212"/>
                      <a:pt x="1012825" y="421005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124200" y="4419600"/>
                <a:ext cx="1562100" cy="1266825"/>
              </a:xfrm>
              <a:custGeom>
                <a:avLst/>
                <a:gdLst>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62100"/>
                  <a:gd name="connsiteY0" fmla="*/ 1266825 h 1266825"/>
                  <a:gd name="connsiteX1" fmla="*/ 476250 w 1562100"/>
                  <a:gd name="connsiteY1" fmla="*/ 942975 h 1266825"/>
                  <a:gd name="connsiteX2" fmla="*/ 809625 w 1562100"/>
                  <a:gd name="connsiteY2" fmla="*/ 666750 h 1266825"/>
                  <a:gd name="connsiteX3" fmla="*/ 1009650 w 1562100"/>
                  <a:gd name="connsiteY3" fmla="*/ 323850 h 1266825"/>
                  <a:gd name="connsiteX4" fmla="*/ 1343025 w 1562100"/>
                  <a:gd name="connsiteY4" fmla="*/ 85725 h 1266825"/>
                  <a:gd name="connsiteX5" fmla="*/ 1562100 w 1562100"/>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66825">
                    <a:moveTo>
                      <a:pt x="0" y="1266825"/>
                    </a:moveTo>
                    <a:cubicBezTo>
                      <a:pt x="178594" y="1182687"/>
                      <a:pt x="341313" y="1042987"/>
                      <a:pt x="476250" y="942975"/>
                    </a:cubicBezTo>
                    <a:cubicBezTo>
                      <a:pt x="611187" y="842963"/>
                      <a:pt x="720725" y="769938"/>
                      <a:pt x="809625" y="666750"/>
                    </a:cubicBezTo>
                    <a:cubicBezTo>
                      <a:pt x="898525" y="563562"/>
                      <a:pt x="920750" y="420687"/>
                      <a:pt x="1009650" y="323850"/>
                    </a:cubicBezTo>
                    <a:cubicBezTo>
                      <a:pt x="1098550" y="227013"/>
                      <a:pt x="1250950" y="139700"/>
                      <a:pt x="1343025" y="85725"/>
                    </a:cubicBezTo>
                    <a:cubicBezTo>
                      <a:pt x="1435100" y="31750"/>
                      <a:pt x="1498600" y="15875"/>
                      <a:pt x="1562100" y="0"/>
                    </a:cubicBezTo>
                  </a:path>
                </a:pathLst>
              </a:custGeom>
              <a:ln w="381000" cap="rnd">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114800" y="4876800"/>
                <a:ext cx="956993" cy="523220"/>
              </a:xfrm>
              <a:prstGeom prst="rect">
                <a:avLst/>
              </a:prstGeom>
              <a:noFill/>
            </p:spPr>
            <p:txBody>
              <a:bodyPr wrap="none" rtlCol="0">
                <a:spAutoFit/>
              </a:bodyPr>
              <a:lstStyle/>
              <a:p>
                <a:pPr algn="ctr"/>
                <a:r>
                  <a:rPr lang="en-US" sz="1400" b="1" dirty="0" smtClean="0">
                    <a:solidFill>
                      <a:srgbClr val="FFFF00"/>
                    </a:solidFill>
                  </a:rPr>
                  <a:t>Suwannee</a:t>
                </a:r>
              </a:p>
              <a:p>
                <a:pPr algn="ctr"/>
                <a:r>
                  <a:rPr lang="en-US" sz="1400" b="1" dirty="0" smtClean="0">
                    <a:solidFill>
                      <a:srgbClr val="FFFF00"/>
                    </a:solidFill>
                  </a:rPr>
                  <a:t>Strait</a:t>
                </a:r>
                <a:endParaRPr lang="en-US" sz="1400" b="1" dirty="0">
                  <a:solidFill>
                    <a:srgbClr val="FFFF00"/>
                  </a:solidFill>
                </a:endParaRPr>
              </a:p>
            </p:txBody>
          </p:sp>
        </p:grpSp>
      </p:grpSp>
      <p:sp>
        <p:nvSpPr>
          <p:cNvPr id="16" name="Title 1"/>
          <p:cNvSpPr txBox="1">
            <a:spLocks/>
          </p:cNvSpPr>
          <p:nvPr/>
        </p:nvSpPr>
        <p:spPr>
          <a:xfrm>
            <a:off x="533400" y="0"/>
            <a:ext cx="8229600" cy="1295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FF00"/>
                </a:solidFill>
                <a:effectLst/>
                <a:uLnTx/>
                <a:uFillTx/>
                <a:latin typeface="+mj-lt"/>
                <a:ea typeface="+mj-ea"/>
                <a:cs typeface="+mj-cs"/>
              </a:rPr>
              <a:t>Latest Late Eocene</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18" name="Oval 17"/>
          <p:cNvSpPr/>
          <p:nvPr/>
        </p:nvSpPr>
        <p:spPr>
          <a:xfrm>
            <a:off x="5186363" y="4391025"/>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02994" y="5064919"/>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69619" y="5300663"/>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10088" y="4764881"/>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33925" y="5003006"/>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3" name="Oval 22"/>
          <p:cNvSpPr/>
          <p:nvPr/>
        </p:nvSpPr>
        <p:spPr>
          <a:xfrm>
            <a:off x="4493419" y="5095875"/>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4" name="Oval 23"/>
          <p:cNvSpPr/>
          <p:nvPr/>
        </p:nvSpPr>
        <p:spPr>
          <a:xfrm>
            <a:off x="4262438" y="4936331"/>
            <a:ext cx="76200" cy="76200"/>
          </a:xfrm>
          <a:prstGeom prst="ellipse">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5" name="Freeform 24"/>
          <p:cNvSpPr/>
          <p:nvPr/>
        </p:nvSpPr>
        <p:spPr>
          <a:xfrm>
            <a:off x="4343400" y="4481513"/>
            <a:ext cx="966788" cy="876300"/>
          </a:xfrm>
          <a:custGeom>
            <a:avLst/>
            <a:gdLst>
              <a:gd name="connsiteX0" fmla="*/ 0 w 966788"/>
              <a:gd name="connsiteY0" fmla="*/ 876300 h 876300"/>
              <a:gd name="connsiteX1" fmla="*/ 183356 w 966788"/>
              <a:gd name="connsiteY1" fmla="*/ 762000 h 876300"/>
              <a:gd name="connsiteX2" fmla="*/ 385763 w 966788"/>
              <a:gd name="connsiteY2" fmla="*/ 504825 h 876300"/>
              <a:gd name="connsiteX3" fmla="*/ 697706 w 966788"/>
              <a:gd name="connsiteY3" fmla="*/ 204787 h 876300"/>
              <a:gd name="connsiteX4" fmla="*/ 966788 w 966788"/>
              <a:gd name="connsiteY4" fmla="*/ 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8" h="876300">
                <a:moveTo>
                  <a:pt x="0" y="876300"/>
                </a:moveTo>
                <a:cubicBezTo>
                  <a:pt x="59531" y="850106"/>
                  <a:pt x="119062" y="823912"/>
                  <a:pt x="183356" y="762000"/>
                </a:cubicBezTo>
                <a:cubicBezTo>
                  <a:pt x="247650" y="700088"/>
                  <a:pt x="300038" y="597694"/>
                  <a:pt x="385763" y="504825"/>
                </a:cubicBezTo>
                <a:cubicBezTo>
                  <a:pt x="471488" y="411956"/>
                  <a:pt x="600869" y="288925"/>
                  <a:pt x="697706" y="204787"/>
                </a:cubicBezTo>
                <a:cubicBezTo>
                  <a:pt x="794544" y="120650"/>
                  <a:pt x="898526" y="68262"/>
                  <a:pt x="966788" y="0"/>
                </a:cubicBezTo>
              </a:path>
            </a:pathLst>
          </a:custGeom>
          <a:ln>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rot="-2280000">
            <a:off x="4842296" y="3823685"/>
            <a:ext cx="1129989" cy="276999"/>
          </a:xfrm>
          <a:prstGeom prst="rect">
            <a:avLst/>
          </a:prstGeom>
          <a:noFill/>
        </p:spPr>
        <p:txBody>
          <a:bodyPr wrap="none" rtlCol="0">
            <a:spAutoFit/>
          </a:bodyPr>
          <a:lstStyle/>
          <a:p>
            <a:r>
              <a:rPr lang="en-US" sz="1200" dirty="0" smtClean="0">
                <a:solidFill>
                  <a:srgbClr val="FFFF00"/>
                </a:solidFill>
              </a:rPr>
              <a:t>Muddy Bottom</a:t>
            </a:r>
            <a:endParaRPr lang="en-US" sz="1200" dirty="0">
              <a:solidFill>
                <a:srgbClr val="FFFF00"/>
              </a:solidFill>
            </a:endParaRPr>
          </a:p>
        </p:txBody>
      </p:sp>
      <p:sp>
        <p:nvSpPr>
          <p:cNvPr id="27" name="TextBox 26"/>
          <p:cNvSpPr txBox="1"/>
          <p:nvPr/>
        </p:nvSpPr>
        <p:spPr>
          <a:xfrm rot="-2280000">
            <a:off x="5224934" y="4047528"/>
            <a:ext cx="1114536" cy="276999"/>
          </a:xfrm>
          <a:prstGeom prst="rect">
            <a:avLst/>
          </a:prstGeom>
          <a:noFill/>
        </p:spPr>
        <p:txBody>
          <a:bodyPr wrap="none" rtlCol="0">
            <a:spAutoFit/>
          </a:bodyPr>
          <a:lstStyle/>
          <a:p>
            <a:r>
              <a:rPr lang="en-US" sz="1200" dirty="0" smtClean="0">
                <a:solidFill>
                  <a:srgbClr val="FFFF00"/>
                </a:solidFill>
              </a:rPr>
              <a:t>Coarse Bottom</a:t>
            </a:r>
            <a:endParaRPr lang="en-US" sz="1200" dirty="0">
              <a:solidFill>
                <a:srgbClr val="FFFF00"/>
              </a:solidFill>
            </a:endParaRPr>
          </a:p>
        </p:txBody>
      </p:sp>
      <p:sp>
        <p:nvSpPr>
          <p:cNvPr id="28" name="TextBox 27"/>
          <p:cNvSpPr txBox="1"/>
          <p:nvPr/>
        </p:nvSpPr>
        <p:spPr>
          <a:xfrm>
            <a:off x="609600" y="1600200"/>
            <a:ext cx="2057400" cy="3785652"/>
          </a:xfrm>
          <a:prstGeom prst="rect">
            <a:avLst/>
          </a:prstGeom>
          <a:noFill/>
        </p:spPr>
        <p:txBody>
          <a:bodyPr wrap="square" rtlCol="0">
            <a:spAutoFit/>
          </a:bodyPr>
          <a:lstStyle/>
          <a:p>
            <a:pPr algn="ctr">
              <a:lnSpc>
                <a:spcPct val="200000"/>
              </a:lnSpc>
            </a:pPr>
            <a:r>
              <a:rPr lang="en-US" sz="2000" dirty="0" smtClean="0">
                <a:solidFill>
                  <a:srgbClr val="FFFF00"/>
                </a:solidFill>
              </a:rPr>
              <a:t>A region dominated </a:t>
            </a:r>
          </a:p>
          <a:p>
            <a:pPr algn="ctr">
              <a:lnSpc>
                <a:spcPct val="200000"/>
              </a:lnSpc>
            </a:pPr>
            <a:r>
              <a:rPr lang="en-US" sz="2000" dirty="0" smtClean="0">
                <a:solidFill>
                  <a:srgbClr val="FFFF00"/>
                </a:solidFill>
              </a:rPr>
              <a:t> by mud-dwelling echinoids lies landward of coarser bottoms</a:t>
            </a:r>
            <a:endParaRPr lang="en-US" sz="2000" dirty="0">
              <a:solidFill>
                <a:srgbClr val="FFFF00"/>
              </a:solidFill>
            </a:endParaRPr>
          </a:p>
        </p:txBody>
      </p:sp>
      <p:sp>
        <p:nvSpPr>
          <p:cNvPr id="29" name="TextBox 28"/>
          <p:cNvSpPr txBox="1"/>
          <p:nvPr/>
        </p:nvSpPr>
        <p:spPr>
          <a:xfrm>
            <a:off x="4343400" y="4038600"/>
            <a:ext cx="470000" cy="461665"/>
          </a:xfrm>
          <a:prstGeom prst="rect">
            <a:avLst/>
          </a:prstGeom>
          <a:noFill/>
        </p:spPr>
        <p:txBody>
          <a:bodyPr wrap="none" rtlCol="0">
            <a:spAutoFit/>
          </a:bodyPr>
          <a:lstStyle/>
          <a:p>
            <a:r>
              <a:rPr lang="en-US" sz="2400" dirty="0" smtClean="0">
                <a:solidFill>
                  <a:srgbClr val="FFFF00"/>
                </a:solidFill>
              </a:rPr>
              <a:t>??</a:t>
            </a:r>
            <a:endParaRPr lang="en-US" sz="24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07886"/>
          </a:xfrm>
          <a:prstGeom prst="rect">
            <a:avLst/>
          </a:prstGeom>
          <a:noFill/>
        </p:spPr>
        <p:txBody>
          <a:bodyPr wrap="square" rtlCol="0">
            <a:spAutoFit/>
          </a:bodyPr>
          <a:lstStyle/>
          <a:p>
            <a:pPr algn="ctr"/>
            <a:r>
              <a:rPr lang="en-US" sz="4000" dirty="0" smtClean="0">
                <a:solidFill>
                  <a:srgbClr val="FFFF00"/>
                </a:solidFill>
              </a:rPr>
              <a:t>Eocene Sea Level Curve</a:t>
            </a:r>
            <a:endParaRPr lang="en-US" sz="4000" dirty="0">
              <a:solidFill>
                <a:srgbClr val="FFFF00"/>
              </a:solidFill>
            </a:endParaRPr>
          </a:p>
        </p:txBody>
      </p:sp>
      <p:pic>
        <p:nvPicPr>
          <p:cNvPr id="3" name="Picture 2" descr="SL.jpg"/>
          <p:cNvPicPr>
            <a:picLocks noChangeAspect="1"/>
          </p:cNvPicPr>
          <p:nvPr/>
        </p:nvPicPr>
        <p:blipFill>
          <a:blip r:embed="rId3"/>
          <a:stretch>
            <a:fillRect/>
          </a:stretch>
        </p:blipFill>
        <p:spPr>
          <a:xfrm>
            <a:off x="1066800" y="1066800"/>
            <a:ext cx="7086600" cy="53149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jpg"/>
          <p:cNvPicPr>
            <a:picLocks noChangeAspect="1"/>
          </p:cNvPicPr>
          <p:nvPr/>
        </p:nvPicPr>
        <p:blipFill>
          <a:blip r:embed="rId3"/>
          <a:stretch>
            <a:fillRect/>
          </a:stretch>
        </p:blipFill>
        <p:spPr>
          <a:xfrm>
            <a:off x="228601" y="835055"/>
            <a:ext cx="8681534" cy="5794713"/>
          </a:xfrm>
          <a:prstGeom prst="rect">
            <a:avLst/>
          </a:prstGeom>
        </p:spPr>
      </p:pic>
      <p:sp>
        <p:nvSpPr>
          <p:cNvPr id="23" name="Freeform 22"/>
          <p:cNvSpPr/>
          <p:nvPr/>
        </p:nvSpPr>
        <p:spPr>
          <a:xfrm>
            <a:off x="2047875" y="1447800"/>
            <a:ext cx="5791200" cy="4810125"/>
          </a:xfrm>
          <a:custGeom>
            <a:avLst/>
            <a:gdLst>
              <a:gd name="connsiteX0" fmla="*/ 819150 w 5791200"/>
              <a:gd name="connsiteY0" fmla="*/ 4810125 h 4810125"/>
              <a:gd name="connsiteX1" fmla="*/ 1933575 w 5791200"/>
              <a:gd name="connsiteY1" fmla="*/ 4048125 h 4810125"/>
              <a:gd name="connsiteX2" fmla="*/ 3228975 w 5791200"/>
              <a:gd name="connsiteY2" fmla="*/ 2990850 h 4810125"/>
              <a:gd name="connsiteX3" fmla="*/ 3667125 w 5791200"/>
              <a:gd name="connsiteY3" fmla="*/ 2628900 h 4810125"/>
              <a:gd name="connsiteX4" fmla="*/ 3952875 w 5791200"/>
              <a:gd name="connsiteY4" fmla="*/ 2466975 h 4810125"/>
              <a:gd name="connsiteX5" fmla="*/ 4171950 w 5791200"/>
              <a:gd name="connsiteY5" fmla="*/ 2266950 h 4810125"/>
              <a:gd name="connsiteX6" fmla="*/ 4191000 w 5791200"/>
              <a:gd name="connsiteY6" fmla="*/ 2228850 h 4810125"/>
              <a:gd name="connsiteX7" fmla="*/ 4467225 w 5791200"/>
              <a:gd name="connsiteY7" fmla="*/ 1733550 h 4810125"/>
              <a:gd name="connsiteX8" fmla="*/ 4476750 w 5791200"/>
              <a:gd name="connsiteY8" fmla="*/ 1704975 h 4810125"/>
              <a:gd name="connsiteX9" fmla="*/ 4838700 w 5791200"/>
              <a:gd name="connsiteY9" fmla="*/ 1266825 h 4810125"/>
              <a:gd name="connsiteX10" fmla="*/ 5086350 w 5791200"/>
              <a:gd name="connsiteY10" fmla="*/ 1057275 h 4810125"/>
              <a:gd name="connsiteX11" fmla="*/ 5610225 w 5791200"/>
              <a:gd name="connsiteY11" fmla="*/ 257175 h 4810125"/>
              <a:gd name="connsiteX12" fmla="*/ 5638800 w 5791200"/>
              <a:gd name="connsiteY12" fmla="*/ 228600 h 4810125"/>
              <a:gd name="connsiteX13" fmla="*/ 5791200 w 5791200"/>
              <a:gd name="connsiteY13" fmla="*/ 9525 h 4810125"/>
              <a:gd name="connsiteX14" fmla="*/ 4752975 w 5791200"/>
              <a:gd name="connsiteY14" fmla="*/ 0 h 4810125"/>
              <a:gd name="connsiteX15" fmla="*/ 4581525 w 5791200"/>
              <a:gd name="connsiteY15" fmla="*/ 219075 h 4810125"/>
              <a:gd name="connsiteX16" fmla="*/ 4267200 w 5791200"/>
              <a:gd name="connsiteY16" fmla="*/ 676275 h 4810125"/>
              <a:gd name="connsiteX17" fmla="*/ 4200525 w 5791200"/>
              <a:gd name="connsiteY17" fmla="*/ 1028700 h 4810125"/>
              <a:gd name="connsiteX18" fmla="*/ 3838575 w 5791200"/>
              <a:gd name="connsiteY18" fmla="*/ 1485900 h 4810125"/>
              <a:gd name="connsiteX19" fmla="*/ 3714750 w 5791200"/>
              <a:gd name="connsiteY19" fmla="*/ 1581150 h 4810125"/>
              <a:gd name="connsiteX20" fmla="*/ 3457575 w 5791200"/>
              <a:gd name="connsiteY20" fmla="*/ 1676400 h 4810125"/>
              <a:gd name="connsiteX21" fmla="*/ 3171825 w 5791200"/>
              <a:gd name="connsiteY21" fmla="*/ 2028825 h 4810125"/>
              <a:gd name="connsiteX22" fmla="*/ 2981325 w 5791200"/>
              <a:gd name="connsiteY22" fmla="*/ 2076450 h 4810125"/>
              <a:gd name="connsiteX23" fmla="*/ 2676525 w 5791200"/>
              <a:gd name="connsiteY23" fmla="*/ 2419350 h 4810125"/>
              <a:gd name="connsiteX24" fmla="*/ 2676525 w 5791200"/>
              <a:gd name="connsiteY24" fmla="*/ 2533650 h 4810125"/>
              <a:gd name="connsiteX25" fmla="*/ 2133600 w 5791200"/>
              <a:gd name="connsiteY25" fmla="*/ 3105150 h 4810125"/>
              <a:gd name="connsiteX26" fmla="*/ 1885950 w 5791200"/>
              <a:gd name="connsiteY26" fmla="*/ 3333750 h 4810125"/>
              <a:gd name="connsiteX27" fmla="*/ 1676400 w 5791200"/>
              <a:gd name="connsiteY27" fmla="*/ 3571875 h 4810125"/>
              <a:gd name="connsiteX28" fmla="*/ 1314450 w 5791200"/>
              <a:gd name="connsiteY28" fmla="*/ 3733800 h 4810125"/>
              <a:gd name="connsiteX29" fmla="*/ 1009650 w 5791200"/>
              <a:gd name="connsiteY29" fmla="*/ 3943350 h 4810125"/>
              <a:gd name="connsiteX30" fmla="*/ 504825 w 5791200"/>
              <a:gd name="connsiteY30" fmla="*/ 4448175 h 4810125"/>
              <a:gd name="connsiteX31" fmla="*/ 0 w 5791200"/>
              <a:gd name="connsiteY31" fmla="*/ 4724400 h 48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91200" h="4810125">
                <a:moveTo>
                  <a:pt x="819150" y="4810125"/>
                </a:moveTo>
                <a:lnTo>
                  <a:pt x="1933575" y="4048125"/>
                </a:lnTo>
                <a:lnTo>
                  <a:pt x="3228975" y="2990850"/>
                </a:lnTo>
                <a:cubicBezTo>
                  <a:pt x="3645687" y="2622593"/>
                  <a:pt x="3456354" y="2628900"/>
                  <a:pt x="3667125" y="2628900"/>
                </a:cubicBezTo>
                <a:lnTo>
                  <a:pt x="3952875" y="2466975"/>
                </a:lnTo>
                <a:cubicBezTo>
                  <a:pt x="4025900" y="2400300"/>
                  <a:pt x="4100616" y="2335431"/>
                  <a:pt x="4171950" y="2266950"/>
                </a:cubicBezTo>
                <a:cubicBezTo>
                  <a:pt x="4192761" y="2246971"/>
                  <a:pt x="4191000" y="2246706"/>
                  <a:pt x="4191000" y="2228850"/>
                </a:cubicBezTo>
                <a:cubicBezTo>
                  <a:pt x="4283075" y="2063750"/>
                  <a:pt x="4376703" y="1899507"/>
                  <a:pt x="4467225" y="1733550"/>
                </a:cubicBezTo>
                <a:cubicBezTo>
                  <a:pt x="4472033" y="1724736"/>
                  <a:pt x="4476750" y="1704975"/>
                  <a:pt x="4476750" y="1704975"/>
                </a:cubicBezTo>
                <a:cubicBezTo>
                  <a:pt x="4595482" y="1557362"/>
                  <a:pt x="4649261" y="1266825"/>
                  <a:pt x="4838700" y="1266825"/>
                </a:cubicBezTo>
                <a:lnTo>
                  <a:pt x="5086350" y="1057275"/>
                </a:lnTo>
                <a:cubicBezTo>
                  <a:pt x="5260975" y="790575"/>
                  <a:pt x="5433396" y="522419"/>
                  <a:pt x="5610225" y="257175"/>
                </a:cubicBezTo>
                <a:cubicBezTo>
                  <a:pt x="5617697" y="245967"/>
                  <a:pt x="5638800" y="228600"/>
                  <a:pt x="5638800" y="228600"/>
                </a:cubicBezTo>
                <a:lnTo>
                  <a:pt x="5791200" y="9525"/>
                </a:lnTo>
                <a:lnTo>
                  <a:pt x="4752975" y="0"/>
                </a:lnTo>
                <a:cubicBezTo>
                  <a:pt x="4589163" y="221628"/>
                  <a:pt x="4681857" y="219075"/>
                  <a:pt x="4581525" y="219075"/>
                </a:cubicBezTo>
                <a:lnTo>
                  <a:pt x="4267200" y="676275"/>
                </a:lnTo>
                <a:cubicBezTo>
                  <a:pt x="4199280" y="1015877"/>
                  <a:pt x="4200525" y="896324"/>
                  <a:pt x="4200525" y="1028700"/>
                </a:cubicBezTo>
                <a:lnTo>
                  <a:pt x="3838575" y="1485900"/>
                </a:lnTo>
                <a:lnTo>
                  <a:pt x="3714750" y="1581150"/>
                </a:lnTo>
                <a:cubicBezTo>
                  <a:pt x="3451487" y="1659154"/>
                  <a:pt x="3457575" y="1567941"/>
                  <a:pt x="3457575" y="1676400"/>
                </a:cubicBezTo>
                <a:cubicBezTo>
                  <a:pt x="3167692" y="2014596"/>
                  <a:pt x="3171825" y="1863415"/>
                  <a:pt x="3171825" y="2028825"/>
                </a:cubicBezTo>
                <a:cubicBezTo>
                  <a:pt x="2978212" y="2067548"/>
                  <a:pt x="2981325" y="2002167"/>
                  <a:pt x="2981325" y="2076450"/>
                </a:cubicBezTo>
                <a:cubicBezTo>
                  <a:pt x="2669894" y="2397613"/>
                  <a:pt x="2676525" y="2244829"/>
                  <a:pt x="2676525" y="2419350"/>
                </a:cubicBezTo>
                <a:lnTo>
                  <a:pt x="2676525" y="2533650"/>
                </a:lnTo>
                <a:cubicBezTo>
                  <a:pt x="2147809" y="3100818"/>
                  <a:pt x="2381708" y="2981096"/>
                  <a:pt x="2133600" y="3105150"/>
                </a:cubicBezTo>
                <a:lnTo>
                  <a:pt x="1885950" y="3333750"/>
                </a:lnTo>
                <a:cubicBezTo>
                  <a:pt x="1683883" y="3574306"/>
                  <a:pt x="1789588" y="3571875"/>
                  <a:pt x="1676400" y="3571875"/>
                </a:cubicBezTo>
                <a:cubicBezTo>
                  <a:pt x="1319854" y="3726057"/>
                  <a:pt x="1414476" y="3633774"/>
                  <a:pt x="1314450" y="3733800"/>
                </a:cubicBezTo>
                <a:lnTo>
                  <a:pt x="1009650" y="3943350"/>
                </a:lnTo>
                <a:lnTo>
                  <a:pt x="504825" y="4448175"/>
                </a:lnTo>
                <a:lnTo>
                  <a:pt x="0" y="4724400"/>
                </a:lnTo>
              </a:path>
            </a:pathLst>
          </a:custGeom>
          <a:solidFill>
            <a:srgbClr val="FFFF00">
              <a:alpha val="50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0" y="152400"/>
            <a:ext cx="9144000" cy="707886"/>
          </a:xfrm>
          <a:prstGeom prst="rect">
            <a:avLst/>
          </a:prstGeom>
          <a:noFill/>
        </p:spPr>
        <p:txBody>
          <a:bodyPr wrap="square" rtlCol="0">
            <a:spAutoFit/>
          </a:bodyPr>
          <a:lstStyle/>
          <a:p>
            <a:pPr algn="ctr"/>
            <a:r>
              <a:rPr lang="en-US" sz="4000" dirty="0" smtClean="0">
                <a:solidFill>
                  <a:srgbClr val="FFFF00"/>
                </a:solidFill>
              </a:rPr>
              <a:t>Modern Lime Sediments of South Florida</a:t>
            </a:r>
            <a:endParaRPr lang="en-US" sz="4000" dirty="0">
              <a:solidFill>
                <a:srgbClr val="FFFF00"/>
              </a:solidFill>
            </a:endParaRPr>
          </a:p>
        </p:txBody>
      </p:sp>
      <p:sp>
        <p:nvSpPr>
          <p:cNvPr id="4" name="Freeform 3"/>
          <p:cNvSpPr/>
          <p:nvPr/>
        </p:nvSpPr>
        <p:spPr>
          <a:xfrm>
            <a:off x="3324224" y="1076325"/>
            <a:ext cx="5210175" cy="5362575"/>
          </a:xfrm>
          <a:custGeom>
            <a:avLst/>
            <a:gdLst>
              <a:gd name="connsiteX0" fmla="*/ 0 w 4691062"/>
              <a:gd name="connsiteY0" fmla="*/ 4295775 h 4295775"/>
              <a:gd name="connsiteX1" fmla="*/ 990600 w 4691062"/>
              <a:gd name="connsiteY1" fmla="*/ 3581400 h 4295775"/>
              <a:gd name="connsiteX2" fmla="*/ 1876425 w 4691062"/>
              <a:gd name="connsiteY2" fmla="*/ 2933700 h 4295775"/>
              <a:gd name="connsiteX3" fmla="*/ 2457450 w 4691062"/>
              <a:gd name="connsiteY3" fmla="*/ 2428875 h 4295775"/>
              <a:gd name="connsiteX4" fmla="*/ 2924175 w 4691062"/>
              <a:gd name="connsiteY4" fmla="*/ 2143125 h 4295775"/>
              <a:gd name="connsiteX5" fmla="*/ 3733800 w 4691062"/>
              <a:gd name="connsiteY5" fmla="*/ 1171575 h 4295775"/>
              <a:gd name="connsiteX6" fmla="*/ 4533900 w 4691062"/>
              <a:gd name="connsiteY6" fmla="*/ 200025 h 4295775"/>
              <a:gd name="connsiteX7" fmla="*/ 4676775 w 4691062"/>
              <a:gd name="connsiteY7" fmla="*/ 0 h 4295775"/>
              <a:gd name="connsiteX0" fmla="*/ 0 w 4676775"/>
              <a:gd name="connsiteY0" fmla="*/ 4295775 h 4295775"/>
              <a:gd name="connsiteX1" fmla="*/ 990600 w 4676775"/>
              <a:gd name="connsiteY1" fmla="*/ 3581400 h 4295775"/>
              <a:gd name="connsiteX2" fmla="*/ 1876425 w 4676775"/>
              <a:gd name="connsiteY2" fmla="*/ 2933700 h 4295775"/>
              <a:gd name="connsiteX3" fmla="*/ 2457450 w 4676775"/>
              <a:gd name="connsiteY3" fmla="*/ 2428875 h 4295775"/>
              <a:gd name="connsiteX4" fmla="*/ 2924175 w 4676775"/>
              <a:gd name="connsiteY4" fmla="*/ 2143125 h 4295775"/>
              <a:gd name="connsiteX5" fmla="*/ 3733800 w 4676775"/>
              <a:gd name="connsiteY5" fmla="*/ 1171575 h 4295775"/>
              <a:gd name="connsiteX6" fmla="*/ 4533900 w 4676775"/>
              <a:gd name="connsiteY6" fmla="*/ 200025 h 4295775"/>
              <a:gd name="connsiteX7" fmla="*/ 4543425 w 4676775"/>
              <a:gd name="connsiteY7" fmla="*/ 190500 h 4295775"/>
              <a:gd name="connsiteX8" fmla="*/ 4676775 w 4676775"/>
              <a:gd name="connsiteY8" fmla="*/ 0 h 4295775"/>
              <a:gd name="connsiteX0" fmla="*/ 0 w 5210175"/>
              <a:gd name="connsiteY0" fmla="*/ 5362575 h 5362575"/>
              <a:gd name="connsiteX1" fmla="*/ 990600 w 5210175"/>
              <a:gd name="connsiteY1" fmla="*/ 4648200 h 5362575"/>
              <a:gd name="connsiteX2" fmla="*/ 1876425 w 5210175"/>
              <a:gd name="connsiteY2" fmla="*/ 4000500 h 5362575"/>
              <a:gd name="connsiteX3" fmla="*/ 2457450 w 5210175"/>
              <a:gd name="connsiteY3" fmla="*/ 3495675 h 5362575"/>
              <a:gd name="connsiteX4" fmla="*/ 2924175 w 5210175"/>
              <a:gd name="connsiteY4" fmla="*/ 3209925 h 5362575"/>
              <a:gd name="connsiteX5" fmla="*/ 3733800 w 5210175"/>
              <a:gd name="connsiteY5" fmla="*/ 2238375 h 5362575"/>
              <a:gd name="connsiteX6" fmla="*/ 4533900 w 5210175"/>
              <a:gd name="connsiteY6" fmla="*/ 1266825 h 5362575"/>
              <a:gd name="connsiteX7" fmla="*/ 4543425 w 5210175"/>
              <a:gd name="connsiteY7" fmla="*/ 1257300 h 5362575"/>
              <a:gd name="connsiteX8" fmla="*/ 5210175 w 5210175"/>
              <a:gd name="connsiteY8" fmla="*/ 0 h 5362575"/>
              <a:gd name="connsiteX0" fmla="*/ 0 w 5210175"/>
              <a:gd name="connsiteY0" fmla="*/ 5362575 h 5362575"/>
              <a:gd name="connsiteX1" fmla="*/ 990600 w 5210175"/>
              <a:gd name="connsiteY1" fmla="*/ 4648200 h 5362575"/>
              <a:gd name="connsiteX2" fmla="*/ 1876425 w 5210175"/>
              <a:gd name="connsiteY2" fmla="*/ 4000500 h 5362575"/>
              <a:gd name="connsiteX3" fmla="*/ 2457450 w 5210175"/>
              <a:gd name="connsiteY3" fmla="*/ 3495675 h 5362575"/>
              <a:gd name="connsiteX4" fmla="*/ 2924175 w 5210175"/>
              <a:gd name="connsiteY4" fmla="*/ 3209925 h 5362575"/>
              <a:gd name="connsiteX5" fmla="*/ 3733800 w 5210175"/>
              <a:gd name="connsiteY5" fmla="*/ 2238375 h 5362575"/>
              <a:gd name="connsiteX6" fmla="*/ 4533900 w 5210175"/>
              <a:gd name="connsiteY6" fmla="*/ 1266825 h 5362575"/>
              <a:gd name="connsiteX7" fmla="*/ 4543425 w 5210175"/>
              <a:gd name="connsiteY7" fmla="*/ 1257300 h 5362575"/>
              <a:gd name="connsiteX8" fmla="*/ 4848226 w 5210175"/>
              <a:gd name="connsiteY8" fmla="*/ 762000 h 5362575"/>
              <a:gd name="connsiteX9" fmla="*/ 5210175 w 5210175"/>
              <a:gd name="connsiteY9" fmla="*/ 0 h 5362575"/>
              <a:gd name="connsiteX0" fmla="*/ 0 w 5210175"/>
              <a:gd name="connsiteY0" fmla="*/ 5362575 h 5362575"/>
              <a:gd name="connsiteX1" fmla="*/ 990600 w 5210175"/>
              <a:gd name="connsiteY1" fmla="*/ 4648200 h 5362575"/>
              <a:gd name="connsiteX2" fmla="*/ 1876425 w 5210175"/>
              <a:gd name="connsiteY2" fmla="*/ 4000500 h 5362575"/>
              <a:gd name="connsiteX3" fmla="*/ 2457450 w 5210175"/>
              <a:gd name="connsiteY3" fmla="*/ 3495675 h 5362575"/>
              <a:gd name="connsiteX4" fmla="*/ 2924175 w 5210175"/>
              <a:gd name="connsiteY4" fmla="*/ 3209925 h 5362575"/>
              <a:gd name="connsiteX5" fmla="*/ 3733800 w 5210175"/>
              <a:gd name="connsiteY5" fmla="*/ 2238375 h 5362575"/>
              <a:gd name="connsiteX6" fmla="*/ 4533900 w 5210175"/>
              <a:gd name="connsiteY6" fmla="*/ 1266825 h 5362575"/>
              <a:gd name="connsiteX7" fmla="*/ 4543425 w 5210175"/>
              <a:gd name="connsiteY7" fmla="*/ 1257300 h 5362575"/>
              <a:gd name="connsiteX8" fmla="*/ 4848226 w 5210175"/>
              <a:gd name="connsiteY8" fmla="*/ 762000 h 5362575"/>
              <a:gd name="connsiteX9" fmla="*/ 5210175 w 5210175"/>
              <a:gd name="connsiteY9" fmla="*/ 0 h 5362575"/>
              <a:gd name="connsiteX0" fmla="*/ 0 w 5210175"/>
              <a:gd name="connsiteY0" fmla="*/ 5362575 h 5362575"/>
              <a:gd name="connsiteX1" fmla="*/ 990600 w 5210175"/>
              <a:gd name="connsiteY1" fmla="*/ 4648200 h 5362575"/>
              <a:gd name="connsiteX2" fmla="*/ 1876425 w 5210175"/>
              <a:gd name="connsiteY2" fmla="*/ 4000500 h 5362575"/>
              <a:gd name="connsiteX3" fmla="*/ 2457450 w 5210175"/>
              <a:gd name="connsiteY3" fmla="*/ 3495675 h 5362575"/>
              <a:gd name="connsiteX4" fmla="*/ 2924175 w 5210175"/>
              <a:gd name="connsiteY4" fmla="*/ 3209925 h 5362575"/>
              <a:gd name="connsiteX5" fmla="*/ 3733800 w 5210175"/>
              <a:gd name="connsiteY5" fmla="*/ 2238375 h 5362575"/>
              <a:gd name="connsiteX6" fmla="*/ 4533900 w 5210175"/>
              <a:gd name="connsiteY6" fmla="*/ 1266825 h 5362575"/>
              <a:gd name="connsiteX7" fmla="*/ 4543425 w 5210175"/>
              <a:gd name="connsiteY7" fmla="*/ 1257300 h 5362575"/>
              <a:gd name="connsiteX8" fmla="*/ 4848226 w 5210175"/>
              <a:gd name="connsiteY8" fmla="*/ 762000 h 5362575"/>
              <a:gd name="connsiteX9" fmla="*/ 5210175 w 5210175"/>
              <a:gd name="connsiteY9" fmla="*/ 0 h 5362575"/>
              <a:gd name="connsiteX0" fmla="*/ 0 w 5210175"/>
              <a:gd name="connsiteY0" fmla="*/ 5362575 h 5362575"/>
              <a:gd name="connsiteX1" fmla="*/ 990600 w 5210175"/>
              <a:gd name="connsiteY1" fmla="*/ 4648200 h 5362575"/>
              <a:gd name="connsiteX2" fmla="*/ 1876425 w 5210175"/>
              <a:gd name="connsiteY2" fmla="*/ 4000500 h 5362575"/>
              <a:gd name="connsiteX3" fmla="*/ 2457450 w 5210175"/>
              <a:gd name="connsiteY3" fmla="*/ 3495675 h 5362575"/>
              <a:gd name="connsiteX4" fmla="*/ 2924175 w 5210175"/>
              <a:gd name="connsiteY4" fmla="*/ 3209925 h 5362575"/>
              <a:gd name="connsiteX5" fmla="*/ 3733800 w 5210175"/>
              <a:gd name="connsiteY5" fmla="*/ 2238375 h 5362575"/>
              <a:gd name="connsiteX6" fmla="*/ 4533900 w 5210175"/>
              <a:gd name="connsiteY6" fmla="*/ 1266825 h 5362575"/>
              <a:gd name="connsiteX7" fmla="*/ 4543425 w 5210175"/>
              <a:gd name="connsiteY7" fmla="*/ 1257300 h 5362575"/>
              <a:gd name="connsiteX8" fmla="*/ 4848226 w 5210175"/>
              <a:gd name="connsiteY8" fmla="*/ 762000 h 5362575"/>
              <a:gd name="connsiteX9" fmla="*/ 5210175 w 5210175"/>
              <a:gd name="connsiteY9" fmla="*/ 0 h 5362575"/>
              <a:gd name="connsiteX0" fmla="*/ 0 w 5210175"/>
              <a:gd name="connsiteY0" fmla="*/ 5362575 h 5362575"/>
              <a:gd name="connsiteX1" fmla="*/ 990600 w 5210175"/>
              <a:gd name="connsiteY1" fmla="*/ 4648200 h 5362575"/>
              <a:gd name="connsiteX2" fmla="*/ 1876425 w 5210175"/>
              <a:gd name="connsiteY2" fmla="*/ 4000500 h 5362575"/>
              <a:gd name="connsiteX3" fmla="*/ 2457450 w 5210175"/>
              <a:gd name="connsiteY3" fmla="*/ 3495675 h 5362575"/>
              <a:gd name="connsiteX4" fmla="*/ 2924175 w 5210175"/>
              <a:gd name="connsiteY4" fmla="*/ 3209925 h 5362575"/>
              <a:gd name="connsiteX5" fmla="*/ 3733800 w 5210175"/>
              <a:gd name="connsiteY5" fmla="*/ 2238375 h 5362575"/>
              <a:gd name="connsiteX6" fmla="*/ 4533900 w 5210175"/>
              <a:gd name="connsiteY6" fmla="*/ 1266825 h 5362575"/>
              <a:gd name="connsiteX7" fmla="*/ 4543425 w 5210175"/>
              <a:gd name="connsiteY7" fmla="*/ 1257300 h 5362575"/>
              <a:gd name="connsiteX8" fmla="*/ 4848226 w 5210175"/>
              <a:gd name="connsiteY8" fmla="*/ 762000 h 5362575"/>
              <a:gd name="connsiteX9" fmla="*/ 5210175 w 5210175"/>
              <a:gd name="connsiteY9" fmla="*/ 0 h 53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75" h="5362575">
                <a:moveTo>
                  <a:pt x="0" y="5362575"/>
                </a:moveTo>
                <a:lnTo>
                  <a:pt x="990600" y="4648200"/>
                </a:lnTo>
                <a:cubicBezTo>
                  <a:pt x="1303337" y="4421188"/>
                  <a:pt x="1631950" y="4192587"/>
                  <a:pt x="1876425" y="4000500"/>
                </a:cubicBezTo>
                <a:cubicBezTo>
                  <a:pt x="2120900" y="3808413"/>
                  <a:pt x="2282825" y="3627438"/>
                  <a:pt x="2457450" y="3495675"/>
                </a:cubicBezTo>
                <a:cubicBezTo>
                  <a:pt x="2632075" y="3363913"/>
                  <a:pt x="2711450" y="3419475"/>
                  <a:pt x="2924175" y="3209925"/>
                </a:cubicBezTo>
                <a:cubicBezTo>
                  <a:pt x="3136900" y="3000375"/>
                  <a:pt x="3733800" y="2238375"/>
                  <a:pt x="3733800" y="2238375"/>
                </a:cubicBezTo>
                <a:lnTo>
                  <a:pt x="4533900" y="1266825"/>
                </a:lnTo>
                <a:cubicBezTo>
                  <a:pt x="4668838" y="1103312"/>
                  <a:pt x="4745037" y="944563"/>
                  <a:pt x="4543425" y="1257300"/>
                </a:cubicBezTo>
                <a:cubicBezTo>
                  <a:pt x="4545013" y="1249363"/>
                  <a:pt x="4737101" y="971550"/>
                  <a:pt x="4848226" y="762000"/>
                </a:cubicBezTo>
                <a:cubicBezTo>
                  <a:pt x="4959351" y="552450"/>
                  <a:pt x="5099050" y="203200"/>
                  <a:pt x="5210175" y="0"/>
                </a:cubicBezTo>
              </a:path>
            </a:pathLst>
          </a:custGeom>
          <a:ln w="635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5105400" y="6248400"/>
            <a:ext cx="533400" cy="1588"/>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6096000"/>
            <a:ext cx="2940933" cy="307777"/>
          </a:xfrm>
          <a:prstGeom prst="rect">
            <a:avLst/>
          </a:prstGeom>
          <a:noFill/>
        </p:spPr>
        <p:txBody>
          <a:bodyPr wrap="none" rtlCol="0">
            <a:spAutoFit/>
          </a:bodyPr>
          <a:lstStyle/>
          <a:p>
            <a:r>
              <a:rPr lang="en-US" sz="1400" dirty="0" smtClean="0"/>
              <a:t>Reefs and associated coarse sediment</a:t>
            </a:r>
            <a:endParaRPr lang="en-US" sz="1400" dirty="0"/>
          </a:p>
        </p:txBody>
      </p:sp>
      <p:sp>
        <p:nvSpPr>
          <p:cNvPr id="9" name="Freeform 8"/>
          <p:cNvSpPr/>
          <p:nvPr/>
        </p:nvSpPr>
        <p:spPr>
          <a:xfrm>
            <a:off x="3276600" y="2200275"/>
            <a:ext cx="4638675" cy="4219575"/>
          </a:xfrm>
          <a:custGeom>
            <a:avLst/>
            <a:gdLst>
              <a:gd name="connsiteX0" fmla="*/ 0 w 4638675"/>
              <a:gd name="connsiteY0" fmla="*/ 4219575 h 4219575"/>
              <a:gd name="connsiteX1" fmla="*/ 1800225 w 4638675"/>
              <a:gd name="connsiteY1" fmla="*/ 2924175 h 4219575"/>
              <a:gd name="connsiteX2" fmla="*/ 2514600 w 4638675"/>
              <a:gd name="connsiteY2" fmla="*/ 2305050 h 4219575"/>
              <a:gd name="connsiteX3" fmla="*/ 2819400 w 4638675"/>
              <a:gd name="connsiteY3" fmla="*/ 2171700 h 4219575"/>
              <a:gd name="connsiteX4" fmla="*/ 3867150 w 4638675"/>
              <a:gd name="connsiteY4" fmla="*/ 933450 h 4219575"/>
              <a:gd name="connsiteX5" fmla="*/ 4638675 w 4638675"/>
              <a:gd name="connsiteY5" fmla="*/ 0 h 421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8675" h="4219575">
                <a:moveTo>
                  <a:pt x="0" y="4219575"/>
                </a:moveTo>
                <a:cubicBezTo>
                  <a:pt x="598986" y="3786266"/>
                  <a:pt x="1060941" y="2924175"/>
                  <a:pt x="1800225" y="2924175"/>
                </a:cubicBezTo>
                <a:lnTo>
                  <a:pt x="2514600" y="2305050"/>
                </a:lnTo>
                <a:lnTo>
                  <a:pt x="2819400" y="2171700"/>
                </a:lnTo>
                <a:lnTo>
                  <a:pt x="3867150" y="933450"/>
                </a:lnTo>
                <a:lnTo>
                  <a:pt x="463867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5105400" y="5867400"/>
            <a:ext cx="381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43550" y="5819775"/>
            <a:ext cx="1135952" cy="307777"/>
          </a:xfrm>
          <a:prstGeom prst="rect">
            <a:avLst/>
          </a:prstGeom>
          <a:noFill/>
        </p:spPr>
        <p:txBody>
          <a:bodyPr wrap="none" rtlCol="0">
            <a:spAutoFit/>
          </a:bodyPr>
          <a:lstStyle/>
          <a:p>
            <a:r>
              <a:rPr lang="en-US" sz="1400" dirty="0" smtClean="0"/>
              <a:t>Skeletal sand</a:t>
            </a:r>
            <a:endParaRPr lang="en-US" sz="1400" dirty="0"/>
          </a:p>
        </p:txBody>
      </p:sp>
      <p:sp>
        <p:nvSpPr>
          <p:cNvPr id="14" name="Freeform 13"/>
          <p:cNvSpPr/>
          <p:nvPr/>
        </p:nvSpPr>
        <p:spPr>
          <a:xfrm>
            <a:off x="7905750" y="19621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781300" y="1038224"/>
            <a:ext cx="5676900" cy="5419725"/>
          </a:xfrm>
          <a:custGeom>
            <a:avLst/>
            <a:gdLst>
              <a:gd name="connsiteX0" fmla="*/ 5143500 w 5143500"/>
              <a:gd name="connsiteY0" fmla="*/ 0 h 4838700"/>
              <a:gd name="connsiteX1" fmla="*/ 4981575 w 5143500"/>
              <a:gd name="connsiteY1" fmla="*/ 419100 h 4838700"/>
              <a:gd name="connsiteX2" fmla="*/ 4362450 w 5143500"/>
              <a:gd name="connsiteY2" fmla="*/ 1295400 h 4838700"/>
              <a:gd name="connsiteX3" fmla="*/ 3905250 w 5143500"/>
              <a:gd name="connsiteY3" fmla="*/ 1828800 h 4838700"/>
              <a:gd name="connsiteX4" fmla="*/ 3429000 w 5143500"/>
              <a:gd name="connsiteY4" fmla="*/ 2447925 h 4838700"/>
              <a:gd name="connsiteX5" fmla="*/ 3028950 w 5143500"/>
              <a:gd name="connsiteY5" fmla="*/ 2886075 h 4838700"/>
              <a:gd name="connsiteX6" fmla="*/ 2857500 w 5143500"/>
              <a:gd name="connsiteY6" fmla="*/ 3000375 h 4838700"/>
              <a:gd name="connsiteX7" fmla="*/ 2609850 w 5143500"/>
              <a:gd name="connsiteY7" fmla="*/ 3114675 h 4838700"/>
              <a:gd name="connsiteX8" fmla="*/ 1514475 w 5143500"/>
              <a:gd name="connsiteY8" fmla="*/ 4000500 h 4838700"/>
              <a:gd name="connsiteX9" fmla="*/ 590550 w 5143500"/>
              <a:gd name="connsiteY9" fmla="*/ 4676775 h 4838700"/>
              <a:gd name="connsiteX10" fmla="*/ 342900 w 5143500"/>
              <a:gd name="connsiteY10" fmla="*/ 4838700 h 4838700"/>
              <a:gd name="connsiteX11" fmla="*/ 0 w 5143500"/>
              <a:gd name="connsiteY11" fmla="*/ 4838700 h 4838700"/>
              <a:gd name="connsiteX12" fmla="*/ 1257300 w 5143500"/>
              <a:gd name="connsiteY12" fmla="*/ 3790950 h 4838700"/>
              <a:gd name="connsiteX13" fmla="*/ 2371725 w 5143500"/>
              <a:gd name="connsiteY13" fmla="*/ 2847975 h 4838700"/>
              <a:gd name="connsiteX14" fmla="*/ 3038475 w 5143500"/>
              <a:gd name="connsiteY14" fmla="*/ 2371725 h 4838700"/>
              <a:gd name="connsiteX15" fmla="*/ 3990975 w 5143500"/>
              <a:gd name="connsiteY15" fmla="*/ 1114425 h 4838700"/>
              <a:gd name="connsiteX16" fmla="*/ 4752975 w 5143500"/>
              <a:gd name="connsiteY16" fmla="*/ 28575 h 4838700"/>
              <a:gd name="connsiteX0" fmla="*/ 5143500 w 5143500"/>
              <a:gd name="connsiteY0" fmla="*/ 0 h 4838700"/>
              <a:gd name="connsiteX1" fmla="*/ 4981575 w 5143500"/>
              <a:gd name="connsiteY1" fmla="*/ 419100 h 4838700"/>
              <a:gd name="connsiteX2" fmla="*/ 4362450 w 5143500"/>
              <a:gd name="connsiteY2" fmla="*/ 1295400 h 4838700"/>
              <a:gd name="connsiteX3" fmla="*/ 3905250 w 5143500"/>
              <a:gd name="connsiteY3" fmla="*/ 1828800 h 4838700"/>
              <a:gd name="connsiteX4" fmla="*/ 3429000 w 5143500"/>
              <a:gd name="connsiteY4" fmla="*/ 2447925 h 4838700"/>
              <a:gd name="connsiteX5" fmla="*/ 3028950 w 5143500"/>
              <a:gd name="connsiteY5" fmla="*/ 2886075 h 4838700"/>
              <a:gd name="connsiteX6" fmla="*/ 2857500 w 5143500"/>
              <a:gd name="connsiteY6" fmla="*/ 3000375 h 4838700"/>
              <a:gd name="connsiteX7" fmla="*/ 2609850 w 5143500"/>
              <a:gd name="connsiteY7" fmla="*/ 3114675 h 4838700"/>
              <a:gd name="connsiteX8" fmla="*/ 1514475 w 5143500"/>
              <a:gd name="connsiteY8" fmla="*/ 4000500 h 4838700"/>
              <a:gd name="connsiteX9" fmla="*/ 590550 w 5143500"/>
              <a:gd name="connsiteY9" fmla="*/ 4676775 h 4838700"/>
              <a:gd name="connsiteX10" fmla="*/ 342900 w 5143500"/>
              <a:gd name="connsiteY10" fmla="*/ 4838700 h 4838700"/>
              <a:gd name="connsiteX11" fmla="*/ 0 w 5143500"/>
              <a:gd name="connsiteY11" fmla="*/ 4838700 h 4838700"/>
              <a:gd name="connsiteX12" fmla="*/ 1257300 w 5143500"/>
              <a:gd name="connsiteY12" fmla="*/ 3790950 h 4838700"/>
              <a:gd name="connsiteX13" fmla="*/ 2371725 w 5143500"/>
              <a:gd name="connsiteY13" fmla="*/ 2847975 h 4838700"/>
              <a:gd name="connsiteX14" fmla="*/ 3038475 w 5143500"/>
              <a:gd name="connsiteY14" fmla="*/ 2371725 h 4838700"/>
              <a:gd name="connsiteX15" fmla="*/ 3990975 w 5143500"/>
              <a:gd name="connsiteY15" fmla="*/ 1114425 h 4838700"/>
              <a:gd name="connsiteX16" fmla="*/ 4752975 w 5143500"/>
              <a:gd name="connsiteY16" fmla="*/ 28575 h 4838700"/>
              <a:gd name="connsiteX0" fmla="*/ 5143500 w 5143500"/>
              <a:gd name="connsiteY0" fmla="*/ 0 h 4838700"/>
              <a:gd name="connsiteX1" fmla="*/ 4981575 w 5143500"/>
              <a:gd name="connsiteY1" fmla="*/ 419100 h 4838700"/>
              <a:gd name="connsiteX2" fmla="*/ 4362450 w 5143500"/>
              <a:gd name="connsiteY2" fmla="*/ 1295400 h 4838700"/>
              <a:gd name="connsiteX3" fmla="*/ 3905250 w 5143500"/>
              <a:gd name="connsiteY3" fmla="*/ 1828800 h 4838700"/>
              <a:gd name="connsiteX4" fmla="*/ 3429000 w 5143500"/>
              <a:gd name="connsiteY4" fmla="*/ 2447925 h 4838700"/>
              <a:gd name="connsiteX5" fmla="*/ 3028950 w 5143500"/>
              <a:gd name="connsiteY5" fmla="*/ 2886075 h 4838700"/>
              <a:gd name="connsiteX6" fmla="*/ 2857500 w 5143500"/>
              <a:gd name="connsiteY6" fmla="*/ 3000375 h 4838700"/>
              <a:gd name="connsiteX7" fmla="*/ 2609850 w 5143500"/>
              <a:gd name="connsiteY7" fmla="*/ 3114675 h 4838700"/>
              <a:gd name="connsiteX8" fmla="*/ 1514475 w 5143500"/>
              <a:gd name="connsiteY8" fmla="*/ 4000500 h 4838700"/>
              <a:gd name="connsiteX9" fmla="*/ 590550 w 5143500"/>
              <a:gd name="connsiteY9" fmla="*/ 4676775 h 4838700"/>
              <a:gd name="connsiteX10" fmla="*/ 342900 w 5143500"/>
              <a:gd name="connsiteY10" fmla="*/ 4838700 h 4838700"/>
              <a:gd name="connsiteX11" fmla="*/ 0 w 5143500"/>
              <a:gd name="connsiteY11" fmla="*/ 4838700 h 4838700"/>
              <a:gd name="connsiteX12" fmla="*/ 1257300 w 5143500"/>
              <a:gd name="connsiteY12" fmla="*/ 3790950 h 4838700"/>
              <a:gd name="connsiteX13" fmla="*/ 2371725 w 5143500"/>
              <a:gd name="connsiteY13" fmla="*/ 2847975 h 4838700"/>
              <a:gd name="connsiteX14" fmla="*/ 3038475 w 5143500"/>
              <a:gd name="connsiteY14" fmla="*/ 2371725 h 4838700"/>
              <a:gd name="connsiteX15" fmla="*/ 3990975 w 5143500"/>
              <a:gd name="connsiteY15" fmla="*/ 1114425 h 4838700"/>
              <a:gd name="connsiteX16" fmla="*/ 4752975 w 5143500"/>
              <a:gd name="connsiteY16" fmla="*/ 28575 h 4838700"/>
              <a:gd name="connsiteX0" fmla="*/ 5143500 w 5143500"/>
              <a:gd name="connsiteY0" fmla="*/ 0 h 4838700"/>
              <a:gd name="connsiteX1" fmla="*/ 4981575 w 5143500"/>
              <a:gd name="connsiteY1" fmla="*/ 419100 h 4838700"/>
              <a:gd name="connsiteX2" fmla="*/ 4362450 w 5143500"/>
              <a:gd name="connsiteY2" fmla="*/ 1295400 h 4838700"/>
              <a:gd name="connsiteX3" fmla="*/ 3905250 w 5143500"/>
              <a:gd name="connsiteY3" fmla="*/ 1828800 h 4838700"/>
              <a:gd name="connsiteX4" fmla="*/ 3429000 w 5143500"/>
              <a:gd name="connsiteY4" fmla="*/ 2447925 h 4838700"/>
              <a:gd name="connsiteX5" fmla="*/ 3028950 w 5143500"/>
              <a:gd name="connsiteY5" fmla="*/ 2886075 h 4838700"/>
              <a:gd name="connsiteX6" fmla="*/ 2857500 w 5143500"/>
              <a:gd name="connsiteY6" fmla="*/ 3000375 h 4838700"/>
              <a:gd name="connsiteX7" fmla="*/ 2609850 w 5143500"/>
              <a:gd name="connsiteY7" fmla="*/ 3114675 h 4838700"/>
              <a:gd name="connsiteX8" fmla="*/ 1514475 w 5143500"/>
              <a:gd name="connsiteY8" fmla="*/ 4000500 h 4838700"/>
              <a:gd name="connsiteX9" fmla="*/ 590550 w 5143500"/>
              <a:gd name="connsiteY9" fmla="*/ 4676775 h 4838700"/>
              <a:gd name="connsiteX10" fmla="*/ 342900 w 5143500"/>
              <a:gd name="connsiteY10" fmla="*/ 4838700 h 4838700"/>
              <a:gd name="connsiteX11" fmla="*/ 0 w 5143500"/>
              <a:gd name="connsiteY11" fmla="*/ 4838700 h 4838700"/>
              <a:gd name="connsiteX12" fmla="*/ 1257300 w 5143500"/>
              <a:gd name="connsiteY12" fmla="*/ 3790950 h 4838700"/>
              <a:gd name="connsiteX13" fmla="*/ 2371725 w 5143500"/>
              <a:gd name="connsiteY13" fmla="*/ 2847975 h 4838700"/>
              <a:gd name="connsiteX14" fmla="*/ 3038475 w 5143500"/>
              <a:gd name="connsiteY14" fmla="*/ 2371725 h 4838700"/>
              <a:gd name="connsiteX15" fmla="*/ 3990975 w 5143500"/>
              <a:gd name="connsiteY15" fmla="*/ 1114425 h 4838700"/>
              <a:gd name="connsiteX16" fmla="*/ 4752975 w 5143500"/>
              <a:gd name="connsiteY16" fmla="*/ 28575 h 4838700"/>
              <a:gd name="connsiteX0" fmla="*/ 5143500 w 5143500"/>
              <a:gd name="connsiteY0" fmla="*/ 0 h 4838700"/>
              <a:gd name="connsiteX1" fmla="*/ 4981575 w 5143500"/>
              <a:gd name="connsiteY1" fmla="*/ 419100 h 4838700"/>
              <a:gd name="connsiteX2" fmla="*/ 4362450 w 5143500"/>
              <a:gd name="connsiteY2" fmla="*/ 1295400 h 4838700"/>
              <a:gd name="connsiteX3" fmla="*/ 3905250 w 5143500"/>
              <a:gd name="connsiteY3" fmla="*/ 1828800 h 4838700"/>
              <a:gd name="connsiteX4" fmla="*/ 3429000 w 5143500"/>
              <a:gd name="connsiteY4" fmla="*/ 2447925 h 4838700"/>
              <a:gd name="connsiteX5" fmla="*/ 3028950 w 5143500"/>
              <a:gd name="connsiteY5" fmla="*/ 2886075 h 4838700"/>
              <a:gd name="connsiteX6" fmla="*/ 2857500 w 5143500"/>
              <a:gd name="connsiteY6" fmla="*/ 3000375 h 4838700"/>
              <a:gd name="connsiteX7" fmla="*/ 2609850 w 5143500"/>
              <a:gd name="connsiteY7" fmla="*/ 3114675 h 4838700"/>
              <a:gd name="connsiteX8" fmla="*/ 1514475 w 5143500"/>
              <a:gd name="connsiteY8" fmla="*/ 4000500 h 4838700"/>
              <a:gd name="connsiteX9" fmla="*/ 590550 w 5143500"/>
              <a:gd name="connsiteY9" fmla="*/ 4676775 h 4838700"/>
              <a:gd name="connsiteX10" fmla="*/ 342900 w 5143500"/>
              <a:gd name="connsiteY10" fmla="*/ 4838700 h 4838700"/>
              <a:gd name="connsiteX11" fmla="*/ 0 w 5143500"/>
              <a:gd name="connsiteY11" fmla="*/ 4838700 h 4838700"/>
              <a:gd name="connsiteX12" fmla="*/ 1257300 w 5143500"/>
              <a:gd name="connsiteY12" fmla="*/ 3790950 h 4838700"/>
              <a:gd name="connsiteX13" fmla="*/ 2371725 w 5143500"/>
              <a:gd name="connsiteY13" fmla="*/ 2847975 h 4838700"/>
              <a:gd name="connsiteX14" fmla="*/ 3038475 w 5143500"/>
              <a:gd name="connsiteY14" fmla="*/ 2371725 h 4838700"/>
              <a:gd name="connsiteX15" fmla="*/ 3990975 w 5143500"/>
              <a:gd name="connsiteY15" fmla="*/ 1114425 h 4838700"/>
              <a:gd name="connsiteX16" fmla="*/ 4752975 w 5143500"/>
              <a:gd name="connsiteY16" fmla="*/ 28575 h 4838700"/>
              <a:gd name="connsiteX0" fmla="*/ 5143500 w 5143500"/>
              <a:gd name="connsiteY0" fmla="*/ 0 h 5067300"/>
              <a:gd name="connsiteX1" fmla="*/ 4981575 w 5143500"/>
              <a:gd name="connsiteY1" fmla="*/ 419100 h 5067300"/>
              <a:gd name="connsiteX2" fmla="*/ 4362450 w 5143500"/>
              <a:gd name="connsiteY2" fmla="*/ 1295400 h 5067300"/>
              <a:gd name="connsiteX3" fmla="*/ 3905250 w 5143500"/>
              <a:gd name="connsiteY3" fmla="*/ 1828800 h 5067300"/>
              <a:gd name="connsiteX4" fmla="*/ 3429000 w 5143500"/>
              <a:gd name="connsiteY4" fmla="*/ 2447925 h 5067300"/>
              <a:gd name="connsiteX5" fmla="*/ 3028950 w 5143500"/>
              <a:gd name="connsiteY5" fmla="*/ 2886075 h 5067300"/>
              <a:gd name="connsiteX6" fmla="*/ 2857500 w 5143500"/>
              <a:gd name="connsiteY6" fmla="*/ 3000375 h 5067300"/>
              <a:gd name="connsiteX7" fmla="*/ 2609850 w 5143500"/>
              <a:gd name="connsiteY7" fmla="*/ 3114675 h 5067300"/>
              <a:gd name="connsiteX8" fmla="*/ 1514475 w 5143500"/>
              <a:gd name="connsiteY8" fmla="*/ 4000500 h 5067300"/>
              <a:gd name="connsiteX9" fmla="*/ 590550 w 5143500"/>
              <a:gd name="connsiteY9" fmla="*/ 4676775 h 5067300"/>
              <a:gd name="connsiteX10" fmla="*/ 114300 w 5143500"/>
              <a:gd name="connsiteY10" fmla="*/ 5067300 h 5067300"/>
              <a:gd name="connsiteX11" fmla="*/ 0 w 5143500"/>
              <a:gd name="connsiteY11" fmla="*/ 4838700 h 5067300"/>
              <a:gd name="connsiteX12" fmla="*/ 1257300 w 5143500"/>
              <a:gd name="connsiteY12" fmla="*/ 3790950 h 5067300"/>
              <a:gd name="connsiteX13" fmla="*/ 2371725 w 5143500"/>
              <a:gd name="connsiteY13" fmla="*/ 2847975 h 5067300"/>
              <a:gd name="connsiteX14" fmla="*/ 3038475 w 5143500"/>
              <a:gd name="connsiteY14" fmla="*/ 2371725 h 5067300"/>
              <a:gd name="connsiteX15" fmla="*/ 3990975 w 5143500"/>
              <a:gd name="connsiteY15" fmla="*/ 1114425 h 5067300"/>
              <a:gd name="connsiteX16" fmla="*/ 4752975 w 5143500"/>
              <a:gd name="connsiteY16" fmla="*/ 28575 h 5067300"/>
              <a:gd name="connsiteX0" fmla="*/ 5524500 w 5524500"/>
              <a:gd name="connsiteY0" fmla="*/ 0 h 5067300"/>
              <a:gd name="connsiteX1" fmla="*/ 5362575 w 5524500"/>
              <a:gd name="connsiteY1" fmla="*/ 419100 h 5067300"/>
              <a:gd name="connsiteX2" fmla="*/ 4743450 w 5524500"/>
              <a:gd name="connsiteY2" fmla="*/ 1295400 h 5067300"/>
              <a:gd name="connsiteX3" fmla="*/ 4286250 w 5524500"/>
              <a:gd name="connsiteY3" fmla="*/ 1828800 h 5067300"/>
              <a:gd name="connsiteX4" fmla="*/ 3810000 w 5524500"/>
              <a:gd name="connsiteY4" fmla="*/ 2447925 h 5067300"/>
              <a:gd name="connsiteX5" fmla="*/ 3409950 w 5524500"/>
              <a:gd name="connsiteY5" fmla="*/ 2886075 h 5067300"/>
              <a:gd name="connsiteX6" fmla="*/ 3238500 w 5524500"/>
              <a:gd name="connsiteY6" fmla="*/ 3000375 h 5067300"/>
              <a:gd name="connsiteX7" fmla="*/ 2990850 w 5524500"/>
              <a:gd name="connsiteY7" fmla="*/ 3114675 h 5067300"/>
              <a:gd name="connsiteX8" fmla="*/ 1895475 w 5524500"/>
              <a:gd name="connsiteY8" fmla="*/ 4000500 h 5067300"/>
              <a:gd name="connsiteX9" fmla="*/ 971550 w 5524500"/>
              <a:gd name="connsiteY9" fmla="*/ 4676775 h 5067300"/>
              <a:gd name="connsiteX10" fmla="*/ 495300 w 5524500"/>
              <a:gd name="connsiteY10" fmla="*/ 5067300 h 5067300"/>
              <a:gd name="connsiteX11" fmla="*/ 0 w 5524500"/>
              <a:gd name="connsiteY11" fmla="*/ 4991100 h 5067300"/>
              <a:gd name="connsiteX12" fmla="*/ 1638300 w 5524500"/>
              <a:gd name="connsiteY12" fmla="*/ 3790950 h 5067300"/>
              <a:gd name="connsiteX13" fmla="*/ 2752725 w 5524500"/>
              <a:gd name="connsiteY13" fmla="*/ 2847975 h 5067300"/>
              <a:gd name="connsiteX14" fmla="*/ 3419475 w 5524500"/>
              <a:gd name="connsiteY14" fmla="*/ 2371725 h 5067300"/>
              <a:gd name="connsiteX15" fmla="*/ 4371975 w 5524500"/>
              <a:gd name="connsiteY15" fmla="*/ 1114425 h 5067300"/>
              <a:gd name="connsiteX16" fmla="*/ 5133975 w 5524500"/>
              <a:gd name="connsiteY16" fmla="*/ 28575 h 5067300"/>
              <a:gd name="connsiteX0" fmla="*/ 5676900 w 5676900"/>
              <a:gd name="connsiteY0" fmla="*/ 0 h 5372100"/>
              <a:gd name="connsiteX1" fmla="*/ 5362575 w 5676900"/>
              <a:gd name="connsiteY1" fmla="*/ 723900 h 5372100"/>
              <a:gd name="connsiteX2" fmla="*/ 4743450 w 5676900"/>
              <a:gd name="connsiteY2" fmla="*/ 1600200 h 5372100"/>
              <a:gd name="connsiteX3" fmla="*/ 4286250 w 5676900"/>
              <a:gd name="connsiteY3" fmla="*/ 2133600 h 5372100"/>
              <a:gd name="connsiteX4" fmla="*/ 3810000 w 5676900"/>
              <a:gd name="connsiteY4" fmla="*/ 2752725 h 5372100"/>
              <a:gd name="connsiteX5" fmla="*/ 3409950 w 5676900"/>
              <a:gd name="connsiteY5" fmla="*/ 3190875 h 5372100"/>
              <a:gd name="connsiteX6" fmla="*/ 3238500 w 5676900"/>
              <a:gd name="connsiteY6" fmla="*/ 3305175 h 5372100"/>
              <a:gd name="connsiteX7" fmla="*/ 2990850 w 5676900"/>
              <a:gd name="connsiteY7" fmla="*/ 3419475 h 5372100"/>
              <a:gd name="connsiteX8" fmla="*/ 1895475 w 5676900"/>
              <a:gd name="connsiteY8" fmla="*/ 4305300 h 5372100"/>
              <a:gd name="connsiteX9" fmla="*/ 971550 w 5676900"/>
              <a:gd name="connsiteY9" fmla="*/ 4981575 h 5372100"/>
              <a:gd name="connsiteX10" fmla="*/ 495300 w 5676900"/>
              <a:gd name="connsiteY10" fmla="*/ 5372100 h 5372100"/>
              <a:gd name="connsiteX11" fmla="*/ 0 w 5676900"/>
              <a:gd name="connsiteY11" fmla="*/ 5295900 h 5372100"/>
              <a:gd name="connsiteX12" fmla="*/ 1638300 w 5676900"/>
              <a:gd name="connsiteY12" fmla="*/ 4095750 h 5372100"/>
              <a:gd name="connsiteX13" fmla="*/ 2752725 w 5676900"/>
              <a:gd name="connsiteY13" fmla="*/ 3152775 h 5372100"/>
              <a:gd name="connsiteX14" fmla="*/ 3419475 w 5676900"/>
              <a:gd name="connsiteY14" fmla="*/ 2676525 h 5372100"/>
              <a:gd name="connsiteX15" fmla="*/ 4371975 w 5676900"/>
              <a:gd name="connsiteY15" fmla="*/ 1419225 h 5372100"/>
              <a:gd name="connsiteX16" fmla="*/ 5133975 w 5676900"/>
              <a:gd name="connsiteY16" fmla="*/ 333375 h 5372100"/>
              <a:gd name="connsiteX0" fmla="*/ 5676900 w 5676900"/>
              <a:gd name="connsiteY0" fmla="*/ 47625 h 5419725"/>
              <a:gd name="connsiteX1" fmla="*/ 5362575 w 5676900"/>
              <a:gd name="connsiteY1" fmla="*/ 771525 h 5419725"/>
              <a:gd name="connsiteX2" fmla="*/ 4743450 w 5676900"/>
              <a:gd name="connsiteY2" fmla="*/ 1647825 h 5419725"/>
              <a:gd name="connsiteX3" fmla="*/ 4286250 w 5676900"/>
              <a:gd name="connsiteY3" fmla="*/ 2181225 h 5419725"/>
              <a:gd name="connsiteX4" fmla="*/ 3810000 w 5676900"/>
              <a:gd name="connsiteY4" fmla="*/ 2800350 h 5419725"/>
              <a:gd name="connsiteX5" fmla="*/ 3409950 w 5676900"/>
              <a:gd name="connsiteY5" fmla="*/ 3238500 h 5419725"/>
              <a:gd name="connsiteX6" fmla="*/ 3238500 w 5676900"/>
              <a:gd name="connsiteY6" fmla="*/ 3352800 h 5419725"/>
              <a:gd name="connsiteX7" fmla="*/ 2990850 w 5676900"/>
              <a:gd name="connsiteY7" fmla="*/ 3467100 h 5419725"/>
              <a:gd name="connsiteX8" fmla="*/ 1895475 w 5676900"/>
              <a:gd name="connsiteY8" fmla="*/ 4352925 h 5419725"/>
              <a:gd name="connsiteX9" fmla="*/ 971550 w 5676900"/>
              <a:gd name="connsiteY9" fmla="*/ 5029200 h 5419725"/>
              <a:gd name="connsiteX10" fmla="*/ 495300 w 5676900"/>
              <a:gd name="connsiteY10" fmla="*/ 5419725 h 5419725"/>
              <a:gd name="connsiteX11" fmla="*/ 0 w 5676900"/>
              <a:gd name="connsiteY11" fmla="*/ 5343525 h 5419725"/>
              <a:gd name="connsiteX12" fmla="*/ 1638300 w 5676900"/>
              <a:gd name="connsiteY12" fmla="*/ 4143375 h 5419725"/>
              <a:gd name="connsiteX13" fmla="*/ 2752725 w 5676900"/>
              <a:gd name="connsiteY13" fmla="*/ 3200400 h 5419725"/>
              <a:gd name="connsiteX14" fmla="*/ 3419475 w 5676900"/>
              <a:gd name="connsiteY14" fmla="*/ 2724150 h 5419725"/>
              <a:gd name="connsiteX15" fmla="*/ 4371975 w 5676900"/>
              <a:gd name="connsiteY15" fmla="*/ 1466850 h 5419725"/>
              <a:gd name="connsiteX16" fmla="*/ 5362575 w 5676900"/>
              <a:gd name="connsiteY16" fmla="*/ 0 h 54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76900" h="5419725">
                <a:moveTo>
                  <a:pt x="5676900" y="47625"/>
                </a:moveTo>
                <a:lnTo>
                  <a:pt x="5362575" y="771525"/>
                </a:lnTo>
                <a:lnTo>
                  <a:pt x="4743450" y="1647825"/>
                </a:lnTo>
                <a:lnTo>
                  <a:pt x="4286250" y="2181225"/>
                </a:lnTo>
                <a:lnTo>
                  <a:pt x="3810000" y="2800350"/>
                </a:lnTo>
                <a:lnTo>
                  <a:pt x="3409950" y="3238500"/>
                </a:lnTo>
                <a:lnTo>
                  <a:pt x="3238500" y="3352800"/>
                </a:lnTo>
                <a:cubicBezTo>
                  <a:pt x="2987926" y="3458812"/>
                  <a:pt x="3171825" y="3367941"/>
                  <a:pt x="2990850" y="3467100"/>
                </a:cubicBezTo>
                <a:cubicBezTo>
                  <a:pt x="2628552" y="3765837"/>
                  <a:pt x="2398967" y="4037267"/>
                  <a:pt x="1895475" y="4352925"/>
                </a:cubicBezTo>
                <a:lnTo>
                  <a:pt x="971550" y="5029200"/>
                </a:lnTo>
                <a:lnTo>
                  <a:pt x="495300" y="5419725"/>
                </a:lnTo>
                <a:lnTo>
                  <a:pt x="0" y="5343525"/>
                </a:lnTo>
                <a:lnTo>
                  <a:pt x="1638300" y="4143375"/>
                </a:lnTo>
                <a:lnTo>
                  <a:pt x="2752725" y="3200400"/>
                </a:lnTo>
                <a:lnTo>
                  <a:pt x="3419475" y="2724150"/>
                </a:lnTo>
                <a:cubicBezTo>
                  <a:pt x="3734432" y="2303136"/>
                  <a:pt x="3901698" y="1701989"/>
                  <a:pt x="4371975" y="1466850"/>
                </a:cubicBezTo>
                <a:lnTo>
                  <a:pt x="5362575" y="0"/>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752600" y="6172200"/>
            <a:ext cx="438150" cy="304800"/>
          </a:xfrm>
          <a:custGeom>
            <a:avLst/>
            <a:gdLst>
              <a:gd name="connsiteX0" fmla="*/ 19050 w 438150"/>
              <a:gd name="connsiteY0" fmla="*/ 304800 h 304800"/>
              <a:gd name="connsiteX1" fmla="*/ 19050 w 438150"/>
              <a:gd name="connsiteY1" fmla="*/ 304800 h 304800"/>
              <a:gd name="connsiteX2" fmla="*/ 438150 w 438150"/>
              <a:gd name="connsiteY2" fmla="*/ 0 h 304800"/>
              <a:gd name="connsiteX3" fmla="*/ 295275 w 438150"/>
              <a:gd name="connsiteY3" fmla="*/ 0 h 304800"/>
              <a:gd name="connsiteX4" fmla="*/ 0 w 438150"/>
              <a:gd name="connsiteY4" fmla="*/ 257175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304800">
                <a:moveTo>
                  <a:pt x="19050" y="304800"/>
                </a:moveTo>
                <a:lnTo>
                  <a:pt x="19050" y="304800"/>
                </a:lnTo>
                <a:lnTo>
                  <a:pt x="438150" y="0"/>
                </a:lnTo>
                <a:lnTo>
                  <a:pt x="295275" y="0"/>
                </a:lnTo>
                <a:lnTo>
                  <a:pt x="0" y="25717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819400" y="5410200"/>
            <a:ext cx="438150" cy="304800"/>
          </a:xfrm>
          <a:custGeom>
            <a:avLst/>
            <a:gdLst>
              <a:gd name="connsiteX0" fmla="*/ 19050 w 438150"/>
              <a:gd name="connsiteY0" fmla="*/ 304800 h 304800"/>
              <a:gd name="connsiteX1" fmla="*/ 19050 w 438150"/>
              <a:gd name="connsiteY1" fmla="*/ 304800 h 304800"/>
              <a:gd name="connsiteX2" fmla="*/ 438150 w 438150"/>
              <a:gd name="connsiteY2" fmla="*/ 0 h 304800"/>
              <a:gd name="connsiteX3" fmla="*/ 295275 w 438150"/>
              <a:gd name="connsiteY3" fmla="*/ 0 h 304800"/>
              <a:gd name="connsiteX4" fmla="*/ 0 w 438150"/>
              <a:gd name="connsiteY4" fmla="*/ 257175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304800">
                <a:moveTo>
                  <a:pt x="19050" y="304800"/>
                </a:moveTo>
                <a:lnTo>
                  <a:pt x="19050" y="304800"/>
                </a:lnTo>
                <a:lnTo>
                  <a:pt x="438150" y="0"/>
                </a:lnTo>
                <a:lnTo>
                  <a:pt x="295275" y="0"/>
                </a:lnTo>
                <a:lnTo>
                  <a:pt x="0" y="25717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733800" y="4724400"/>
            <a:ext cx="438150" cy="304800"/>
          </a:xfrm>
          <a:custGeom>
            <a:avLst/>
            <a:gdLst>
              <a:gd name="connsiteX0" fmla="*/ 19050 w 438150"/>
              <a:gd name="connsiteY0" fmla="*/ 304800 h 304800"/>
              <a:gd name="connsiteX1" fmla="*/ 19050 w 438150"/>
              <a:gd name="connsiteY1" fmla="*/ 304800 h 304800"/>
              <a:gd name="connsiteX2" fmla="*/ 438150 w 438150"/>
              <a:gd name="connsiteY2" fmla="*/ 0 h 304800"/>
              <a:gd name="connsiteX3" fmla="*/ 295275 w 438150"/>
              <a:gd name="connsiteY3" fmla="*/ 0 h 304800"/>
              <a:gd name="connsiteX4" fmla="*/ 0 w 438150"/>
              <a:gd name="connsiteY4" fmla="*/ 257175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304800">
                <a:moveTo>
                  <a:pt x="19050" y="304800"/>
                </a:moveTo>
                <a:lnTo>
                  <a:pt x="19050" y="304800"/>
                </a:lnTo>
                <a:lnTo>
                  <a:pt x="438150" y="0"/>
                </a:lnTo>
                <a:lnTo>
                  <a:pt x="295275" y="0"/>
                </a:lnTo>
                <a:lnTo>
                  <a:pt x="0" y="25717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724400" y="3429000"/>
            <a:ext cx="447675" cy="457200"/>
          </a:xfrm>
          <a:custGeom>
            <a:avLst/>
            <a:gdLst>
              <a:gd name="connsiteX0" fmla="*/ 19050 w 438150"/>
              <a:gd name="connsiteY0" fmla="*/ 304800 h 304800"/>
              <a:gd name="connsiteX1" fmla="*/ 19050 w 438150"/>
              <a:gd name="connsiteY1" fmla="*/ 304800 h 304800"/>
              <a:gd name="connsiteX2" fmla="*/ 438150 w 438150"/>
              <a:gd name="connsiteY2" fmla="*/ 0 h 304800"/>
              <a:gd name="connsiteX3" fmla="*/ 295275 w 438150"/>
              <a:gd name="connsiteY3" fmla="*/ 0 h 304800"/>
              <a:gd name="connsiteX4" fmla="*/ 0 w 438150"/>
              <a:gd name="connsiteY4" fmla="*/ 257175 h 304800"/>
              <a:gd name="connsiteX0" fmla="*/ 19050 w 447675"/>
              <a:gd name="connsiteY0" fmla="*/ 457200 h 457200"/>
              <a:gd name="connsiteX1" fmla="*/ 19050 w 447675"/>
              <a:gd name="connsiteY1" fmla="*/ 457200 h 457200"/>
              <a:gd name="connsiteX2" fmla="*/ 438150 w 447675"/>
              <a:gd name="connsiteY2" fmla="*/ 152400 h 457200"/>
              <a:gd name="connsiteX3" fmla="*/ 447675 w 447675"/>
              <a:gd name="connsiteY3" fmla="*/ 0 h 457200"/>
              <a:gd name="connsiteX4" fmla="*/ 0 w 447675"/>
              <a:gd name="connsiteY4" fmla="*/ 409575 h 457200"/>
              <a:gd name="connsiteX0" fmla="*/ 19050 w 447675"/>
              <a:gd name="connsiteY0" fmla="*/ 457200 h 457200"/>
              <a:gd name="connsiteX1" fmla="*/ 19050 w 447675"/>
              <a:gd name="connsiteY1" fmla="*/ 457200 h 457200"/>
              <a:gd name="connsiteX2" fmla="*/ 285750 w 447675"/>
              <a:gd name="connsiteY2" fmla="*/ 304800 h 457200"/>
              <a:gd name="connsiteX3" fmla="*/ 447675 w 447675"/>
              <a:gd name="connsiteY3" fmla="*/ 0 h 457200"/>
              <a:gd name="connsiteX4" fmla="*/ 0 w 447675"/>
              <a:gd name="connsiteY4" fmla="*/ 40957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457200">
                <a:moveTo>
                  <a:pt x="19050" y="457200"/>
                </a:moveTo>
                <a:lnTo>
                  <a:pt x="19050" y="457200"/>
                </a:lnTo>
                <a:lnTo>
                  <a:pt x="285750" y="304800"/>
                </a:lnTo>
                <a:lnTo>
                  <a:pt x="447675" y="0"/>
                </a:lnTo>
                <a:lnTo>
                  <a:pt x="0" y="40957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324600" y="1524000"/>
            <a:ext cx="447675" cy="609600"/>
          </a:xfrm>
          <a:custGeom>
            <a:avLst/>
            <a:gdLst>
              <a:gd name="connsiteX0" fmla="*/ 19050 w 438150"/>
              <a:gd name="connsiteY0" fmla="*/ 304800 h 304800"/>
              <a:gd name="connsiteX1" fmla="*/ 19050 w 438150"/>
              <a:gd name="connsiteY1" fmla="*/ 304800 h 304800"/>
              <a:gd name="connsiteX2" fmla="*/ 438150 w 438150"/>
              <a:gd name="connsiteY2" fmla="*/ 0 h 304800"/>
              <a:gd name="connsiteX3" fmla="*/ 295275 w 438150"/>
              <a:gd name="connsiteY3" fmla="*/ 0 h 304800"/>
              <a:gd name="connsiteX4" fmla="*/ 0 w 438150"/>
              <a:gd name="connsiteY4" fmla="*/ 257175 h 304800"/>
              <a:gd name="connsiteX0" fmla="*/ 19050 w 447675"/>
              <a:gd name="connsiteY0" fmla="*/ 457200 h 457200"/>
              <a:gd name="connsiteX1" fmla="*/ 19050 w 447675"/>
              <a:gd name="connsiteY1" fmla="*/ 457200 h 457200"/>
              <a:gd name="connsiteX2" fmla="*/ 438150 w 447675"/>
              <a:gd name="connsiteY2" fmla="*/ 152400 h 457200"/>
              <a:gd name="connsiteX3" fmla="*/ 447675 w 447675"/>
              <a:gd name="connsiteY3" fmla="*/ 0 h 457200"/>
              <a:gd name="connsiteX4" fmla="*/ 0 w 447675"/>
              <a:gd name="connsiteY4" fmla="*/ 409575 h 457200"/>
              <a:gd name="connsiteX0" fmla="*/ 19050 w 447675"/>
              <a:gd name="connsiteY0" fmla="*/ 457200 h 457200"/>
              <a:gd name="connsiteX1" fmla="*/ 19050 w 447675"/>
              <a:gd name="connsiteY1" fmla="*/ 457200 h 457200"/>
              <a:gd name="connsiteX2" fmla="*/ 285750 w 447675"/>
              <a:gd name="connsiteY2" fmla="*/ 304800 h 457200"/>
              <a:gd name="connsiteX3" fmla="*/ 447675 w 447675"/>
              <a:gd name="connsiteY3" fmla="*/ 0 h 457200"/>
              <a:gd name="connsiteX4" fmla="*/ 0 w 447675"/>
              <a:gd name="connsiteY4" fmla="*/ 409575 h 457200"/>
              <a:gd name="connsiteX0" fmla="*/ 19050 w 447675"/>
              <a:gd name="connsiteY0" fmla="*/ 609600 h 609600"/>
              <a:gd name="connsiteX1" fmla="*/ 19050 w 447675"/>
              <a:gd name="connsiteY1" fmla="*/ 609600 h 609600"/>
              <a:gd name="connsiteX2" fmla="*/ 285750 w 447675"/>
              <a:gd name="connsiteY2" fmla="*/ 457200 h 609600"/>
              <a:gd name="connsiteX3" fmla="*/ 447675 w 447675"/>
              <a:gd name="connsiteY3" fmla="*/ 0 h 609600"/>
              <a:gd name="connsiteX4" fmla="*/ 0 w 447675"/>
              <a:gd name="connsiteY4" fmla="*/ 561975 h 609600"/>
              <a:gd name="connsiteX0" fmla="*/ 19050 w 447675"/>
              <a:gd name="connsiteY0" fmla="*/ 609600 h 609600"/>
              <a:gd name="connsiteX1" fmla="*/ 19050 w 447675"/>
              <a:gd name="connsiteY1" fmla="*/ 609600 h 609600"/>
              <a:gd name="connsiteX2" fmla="*/ 285750 w 447675"/>
              <a:gd name="connsiteY2" fmla="*/ 457200 h 609600"/>
              <a:gd name="connsiteX3" fmla="*/ 447675 w 447675"/>
              <a:gd name="connsiteY3" fmla="*/ 0 h 609600"/>
              <a:gd name="connsiteX4" fmla="*/ 438150 w 447675"/>
              <a:gd name="connsiteY4" fmla="*/ 0 h 609600"/>
              <a:gd name="connsiteX5" fmla="*/ 0 w 447675"/>
              <a:gd name="connsiteY5" fmla="*/ 56197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609600">
                <a:moveTo>
                  <a:pt x="19050" y="609600"/>
                </a:moveTo>
                <a:lnTo>
                  <a:pt x="19050" y="609600"/>
                </a:lnTo>
                <a:lnTo>
                  <a:pt x="285750" y="457200"/>
                </a:lnTo>
                <a:lnTo>
                  <a:pt x="447675" y="0"/>
                </a:lnTo>
                <a:lnTo>
                  <a:pt x="438150" y="0"/>
                </a:lnTo>
                <a:lnTo>
                  <a:pt x="0" y="56197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858000" y="990600"/>
            <a:ext cx="228600" cy="304800"/>
          </a:xfrm>
          <a:custGeom>
            <a:avLst/>
            <a:gdLst>
              <a:gd name="connsiteX0" fmla="*/ 19050 w 438150"/>
              <a:gd name="connsiteY0" fmla="*/ 304800 h 304800"/>
              <a:gd name="connsiteX1" fmla="*/ 19050 w 438150"/>
              <a:gd name="connsiteY1" fmla="*/ 304800 h 304800"/>
              <a:gd name="connsiteX2" fmla="*/ 438150 w 438150"/>
              <a:gd name="connsiteY2" fmla="*/ 0 h 304800"/>
              <a:gd name="connsiteX3" fmla="*/ 295275 w 438150"/>
              <a:gd name="connsiteY3" fmla="*/ 0 h 304800"/>
              <a:gd name="connsiteX4" fmla="*/ 0 w 438150"/>
              <a:gd name="connsiteY4" fmla="*/ 257175 h 304800"/>
              <a:gd name="connsiteX0" fmla="*/ 19050 w 447675"/>
              <a:gd name="connsiteY0" fmla="*/ 457200 h 457200"/>
              <a:gd name="connsiteX1" fmla="*/ 19050 w 447675"/>
              <a:gd name="connsiteY1" fmla="*/ 457200 h 457200"/>
              <a:gd name="connsiteX2" fmla="*/ 438150 w 447675"/>
              <a:gd name="connsiteY2" fmla="*/ 152400 h 457200"/>
              <a:gd name="connsiteX3" fmla="*/ 447675 w 447675"/>
              <a:gd name="connsiteY3" fmla="*/ 0 h 457200"/>
              <a:gd name="connsiteX4" fmla="*/ 0 w 447675"/>
              <a:gd name="connsiteY4" fmla="*/ 409575 h 457200"/>
              <a:gd name="connsiteX0" fmla="*/ 19050 w 447675"/>
              <a:gd name="connsiteY0" fmla="*/ 457200 h 457200"/>
              <a:gd name="connsiteX1" fmla="*/ 19050 w 447675"/>
              <a:gd name="connsiteY1" fmla="*/ 457200 h 457200"/>
              <a:gd name="connsiteX2" fmla="*/ 285750 w 447675"/>
              <a:gd name="connsiteY2" fmla="*/ 304800 h 457200"/>
              <a:gd name="connsiteX3" fmla="*/ 447675 w 447675"/>
              <a:gd name="connsiteY3" fmla="*/ 0 h 457200"/>
              <a:gd name="connsiteX4" fmla="*/ 0 w 447675"/>
              <a:gd name="connsiteY4" fmla="*/ 40957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457200">
                <a:moveTo>
                  <a:pt x="19050" y="457200"/>
                </a:moveTo>
                <a:lnTo>
                  <a:pt x="19050" y="457200"/>
                </a:lnTo>
                <a:lnTo>
                  <a:pt x="285750" y="304800"/>
                </a:lnTo>
                <a:lnTo>
                  <a:pt x="447675" y="0"/>
                </a:lnTo>
                <a:lnTo>
                  <a:pt x="0" y="40957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5105400" y="5486400"/>
            <a:ext cx="3810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514975" y="5448300"/>
            <a:ext cx="1319207" cy="307777"/>
          </a:xfrm>
          <a:prstGeom prst="rect">
            <a:avLst/>
          </a:prstGeom>
          <a:noFill/>
        </p:spPr>
        <p:txBody>
          <a:bodyPr wrap="none" rtlCol="0">
            <a:spAutoFit/>
          </a:bodyPr>
          <a:lstStyle/>
          <a:p>
            <a:r>
              <a:rPr lang="en-US" sz="1400" dirty="0" smtClean="0"/>
              <a:t>Carbonate mud</a:t>
            </a:r>
            <a:endParaRPr lang="en-US" sz="1400" dirty="0"/>
          </a:p>
        </p:txBody>
      </p:sp>
      <p:sp>
        <p:nvSpPr>
          <p:cNvPr id="26" name="Freeform 25"/>
          <p:cNvSpPr/>
          <p:nvPr/>
        </p:nvSpPr>
        <p:spPr>
          <a:xfrm>
            <a:off x="2057399" y="5610226"/>
            <a:ext cx="428625" cy="561974"/>
          </a:xfrm>
          <a:custGeom>
            <a:avLst/>
            <a:gdLst>
              <a:gd name="connsiteX0" fmla="*/ 19050 w 438150"/>
              <a:gd name="connsiteY0" fmla="*/ 304800 h 304800"/>
              <a:gd name="connsiteX1" fmla="*/ 19050 w 438150"/>
              <a:gd name="connsiteY1" fmla="*/ 304800 h 304800"/>
              <a:gd name="connsiteX2" fmla="*/ 438150 w 438150"/>
              <a:gd name="connsiteY2" fmla="*/ 0 h 304800"/>
              <a:gd name="connsiteX3" fmla="*/ 295275 w 438150"/>
              <a:gd name="connsiteY3" fmla="*/ 0 h 304800"/>
              <a:gd name="connsiteX4" fmla="*/ 0 w 438150"/>
              <a:gd name="connsiteY4" fmla="*/ 257175 h 304800"/>
              <a:gd name="connsiteX0" fmla="*/ 19050 w 438150"/>
              <a:gd name="connsiteY0" fmla="*/ 304800 h 304800"/>
              <a:gd name="connsiteX1" fmla="*/ 19050 w 438150"/>
              <a:gd name="connsiteY1" fmla="*/ 304800 h 304800"/>
              <a:gd name="connsiteX2" fmla="*/ 438150 w 438150"/>
              <a:gd name="connsiteY2" fmla="*/ 0 h 304800"/>
              <a:gd name="connsiteX3" fmla="*/ 365125 w 438150"/>
              <a:gd name="connsiteY3" fmla="*/ 125186 h 304800"/>
              <a:gd name="connsiteX4" fmla="*/ 295275 w 438150"/>
              <a:gd name="connsiteY4" fmla="*/ 0 h 304800"/>
              <a:gd name="connsiteX5" fmla="*/ 0 w 438150"/>
              <a:gd name="connsiteY5" fmla="*/ 257175 h 304800"/>
              <a:gd name="connsiteX0" fmla="*/ 19050 w 438150"/>
              <a:gd name="connsiteY0" fmla="*/ 478971 h 478971"/>
              <a:gd name="connsiteX1" fmla="*/ 19050 w 438150"/>
              <a:gd name="connsiteY1" fmla="*/ 478971 h 478971"/>
              <a:gd name="connsiteX2" fmla="*/ 438150 w 438150"/>
              <a:gd name="connsiteY2" fmla="*/ 174171 h 478971"/>
              <a:gd name="connsiteX3" fmla="*/ 365125 w 438150"/>
              <a:gd name="connsiteY3" fmla="*/ 299357 h 478971"/>
              <a:gd name="connsiteX4" fmla="*/ 35630 w 438150"/>
              <a:gd name="connsiteY4" fmla="*/ 0 h 478971"/>
              <a:gd name="connsiteX5" fmla="*/ 0 w 438150"/>
              <a:gd name="connsiteY5" fmla="*/ 431346 h 478971"/>
              <a:gd name="connsiteX0" fmla="*/ 19050 w 438150"/>
              <a:gd name="connsiteY0" fmla="*/ 478971 h 478971"/>
              <a:gd name="connsiteX1" fmla="*/ 19050 w 438150"/>
              <a:gd name="connsiteY1" fmla="*/ 478971 h 478971"/>
              <a:gd name="connsiteX2" fmla="*/ 438150 w 438150"/>
              <a:gd name="connsiteY2" fmla="*/ 174171 h 478971"/>
              <a:gd name="connsiteX3" fmla="*/ 365125 w 438150"/>
              <a:gd name="connsiteY3" fmla="*/ 299357 h 478971"/>
              <a:gd name="connsiteX4" fmla="*/ 365125 w 438150"/>
              <a:gd name="connsiteY4" fmla="*/ 157843 h 478971"/>
              <a:gd name="connsiteX5" fmla="*/ 35630 w 438150"/>
              <a:gd name="connsiteY5" fmla="*/ 0 h 478971"/>
              <a:gd name="connsiteX6" fmla="*/ 0 w 438150"/>
              <a:gd name="connsiteY6" fmla="*/ 431346 h 478971"/>
              <a:gd name="connsiteX0" fmla="*/ 19050 w 365125"/>
              <a:gd name="connsiteY0" fmla="*/ 478971 h 478971"/>
              <a:gd name="connsiteX1" fmla="*/ 19050 w 365125"/>
              <a:gd name="connsiteY1" fmla="*/ 478971 h 478971"/>
              <a:gd name="connsiteX2" fmla="*/ 308328 w 365125"/>
              <a:gd name="connsiteY2" fmla="*/ 348342 h 478971"/>
              <a:gd name="connsiteX3" fmla="*/ 365125 w 365125"/>
              <a:gd name="connsiteY3" fmla="*/ 299357 h 478971"/>
              <a:gd name="connsiteX4" fmla="*/ 365125 w 365125"/>
              <a:gd name="connsiteY4" fmla="*/ 157843 h 478971"/>
              <a:gd name="connsiteX5" fmla="*/ 35630 w 365125"/>
              <a:gd name="connsiteY5" fmla="*/ 0 h 478971"/>
              <a:gd name="connsiteX6" fmla="*/ 0 w 365125"/>
              <a:gd name="connsiteY6" fmla="*/ 431346 h 478971"/>
              <a:gd name="connsiteX0" fmla="*/ 19050 w 365125"/>
              <a:gd name="connsiteY0" fmla="*/ 478971 h 478971"/>
              <a:gd name="connsiteX1" fmla="*/ 19050 w 365125"/>
              <a:gd name="connsiteY1" fmla="*/ 478971 h 478971"/>
              <a:gd name="connsiteX2" fmla="*/ 308328 w 365125"/>
              <a:gd name="connsiteY2" fmla="*/ 348342 h 478971"/>
              <a:gd name="connsiteX3" fmla="*/ 365125 w 365125"/>
              <a:gd name="connsiteY3" fmla="*/ 299357 h 478971"/>
              <a:gd name="connsiteX4" fmla="*/ 365125 w 365125"/>
              <a:gd name="connsiteY4" fmla="*/ 157843 h 478971"/>
              <a:gd name="connsiteX5" fmla="*/ 35630 w 365125"/>
              <a:gd name="connsiteY5" fmla="*/ 0 h 478971"/>
              <a:gd name="connsiteX6" fmla="*/ 0 w 365125"/>
              <a:gd name="connsiteY6" fmla="*/ 300718 h 478971"/>
              <a:gd name="connsiteX0" fmla="*/ 19050 w 365125"/>
              <a:gd name="connsiteY0" fmla="*/ 321128 h 321128"/>
              <a:gd name="connsiteX1" fmla="*/ 19050 w 365125"/>
              <a:gd name="connsiteY1" fmla="*/ 321128 h 321128"/>
              <a:gd name="connsiteX2" fmla="*/ 308328 w 365125"/>
              <a:gd name="connsiteY2" fmla="*/ 190499 h 321128"/>
              <a:gd name="connsiteX3" fmla="*/ 365125 w 365125"/>
              <a:gd name="connsiteY3" fmla="*/ 141514 h 321128"/>
              <a:gd name="connsiteX4" fmla="*/ 365125 w 365125"/>
              <a:gd name="connsiteY4" fmla="*/ 0 h 321128"/>
              <a:gd name="connsiteX5" fmla="*/ 35630 w 365125"/>
              <a:gd name="connsiteY5" fmla="*/ 16328 h 321128"/>
              <a:gd name="connsiteX6" fmla="*/ 0 w 365125"/>
              <a:gd name="connsiteY6" fmla="*/ 142875 h 32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25" h="321128">
                <a:moveTo>
                  <a:pt x="19050" y="321128"/>
                </a:moveTo>
                <a:lnTo>
                  <a:pt x="19050" y="321128"/>
                </a:lnTo>
                <a:lnTo>
                  <a:pt x="308328" y="190499"/>
                </a:lnTo>
                <a:lnTo>
                  <a:pt x="365125" y="141514"/>
                </a:lnTo>
                <a:lnTo>
                  <a:pt x="365125" y="0"/>
                </a:lnTo>
                <a:lnTo>
                  <a:pt x="35630" y="16328"/>
                </a:lnTo>
                <a:lnTo>
                  <a:pt x="0" y="14287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rot="-2820000">
            <a:off x="5916686" y="3742982"/>
            <a:ext cx="2189510" cy="830997"/>
          </a:xfrm>
          <a:prstGeom prst="rect">
            <a:avLst/>
          </a:prstGeom>
          <a:noFill/>
        </p:spPr>
        <p:txBody>
          <a:bodyPr wrap="none" rtlCol="0">
            <a:spAutoFit/>
          </a:bodyPr>
          <a:lstStyle/>
          <a:p>
            <a:pPr algn="ctr"/>
            <a:r>
              <a:rPr lang="en-US" sz="2400" dirty="0" smtClean="0">
                <a:solidFill>
                  <a:srgbClr val="FF0000"/>
                </a:solidFill>
              </a:rPr>
              <a:t>FLORIDA STRAIT</a:t>
            </a:r>
          </a:p>
          <a:p>
            <a:pPr algn="ctr"/>
            <a:r>
              <a:rPr lang="en-US" sz="2400" dirty="0" smtClean="0">
                <a:solidFill>
                  <a:srgbClr val="FF0000"/>
                </a:solidFill>
              </a:rPr>
              <a:t>(deep water)</a:t>
            </a:r>
            <a:endParaRPr lang="en-US" sz="2400" dirty="0">
              <a:solidFill>
                <a:srgbClr val="FF0000"/>
              </a:solidFill>
            </a:endParaRPr>
          </a:p>
        </p:txBody>
      </p:sp>
      <p:cxnSp>
        <p:nvCxnSpPr>
          <p:cNvPr id="29" name="Straight Connector 28"/>
          <p:cNvCxnSpPr>
            <a:stCxn id="20" idx="4"/>
          </p:cNvCxnSpPr>
          <p:nvPr/>
        </p:nvCxnSpPr>
        <p:spPr>
          <a:xfrm>
            <a:off x="4724400" y="3838575"/>
            <a:ext cx="1066800" cy="10382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447921">
            <a:off x="3886200" y="3200400"/>
            <a:ext cx="914400" cy="646331"/>
          </a:xfrm>
          <a:prstGeom prst="rect">
            <a:avLst/>
          </a:prstGeom>
          <a:noFill/>
        </p:spPr>
        <p:txBody>
          <a:bodyPr wrap="square" rtlCol="0">
            <a:spAutoFit/>
          </a:bodyPr>
          <a:lstStyle/>
          <a:p>
            <a:pPr algn="ctr"/>
            <a:r>
              <a:rPr lang="en-US" dirty="0" smtClean="0">
                <a:solidFill>
                  <a:srgbClr val="FF0000"/>
                </a:solidFill>
              </a:rPr>
              <a:t>Fort Valley</a:t>
            </a:r>
            <a:endParaRPr lang="en-US" dirty="0">
              <a:solidFill>
                <a:srgbClr val="FF0000"/>
              </a:solidFill>
            </a:endParaRPr>
          </a:p>
        </p:txBody>
      </p:sp>
      <p:sp>
        <p:nvSpPr>
          <p:cNvPr id="31" name="TextBox 30"/>
          <p:cNvSpPr txBox="1"/>
          <p:nvPr/>
        </p:nvSpPr>
        <p:spPr>
          <a:xfrm rot="2447921">
            <a:off x="5538414" y="4992821"/>
            <a:ext cx="1192203" cy="369332"/>
          </a:xfrm>
          <a:prstGeom prst="rect">
            <a:avLst/>
          </a:prstGeom>
          <a:noFill/>
        </p:spPr>
        <p:txBody>
          <a:bodyPr wrap="square" rtlCol="0">
            <a:spAutoFit/>
          </a:bodyPr>
          <a:lstStyle/>
          <a:p>
            <a:pPr algn="ctr"/>
            <a:r>
              <a:rPr lang="en-US" dirty="0" smtClean="0">
                <a:solidFill>
                  <a:srgbClr val="FF0000"/>
                </a:solidFill>
              </a:rPr>
              <a:t>Valdosta</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FF00"/>
                </a:solidFill>
              </a:rPr>
              <a:t>Paleoautecology</a:t>
            </a:r>
            <a:r>
              <a:rPr lang="en-US" sz="3200" dirty="0" smtClean="0">
                <a:solidFill>
                  <a:srgbClr val="FFFF00"/>
                </a:solidFill>
              </a:rPr>
              <a:t> is the study of how fossil species interacted with their environments</a:t>
            </a:r>
            <a:endParaRPr lang="en-US" sz="3200" dirty="0">
              <a:solidFill>
                <a:srgbClr val="FFFF00"/>
              </a:solidFill>
            </a:endParaRPr>
          </a:p>
        </p:txBody>
      </p:sp>
      <p:sp>
        <p:nvSpPr>
          <p:cNvPr id="3" name="Content Placeholder 2"/>
          <p:cNvSpPr>
            <a:spLocks noGrp="1"/>
          </p:cNvSpPr>
          <p:nvPr>
            <p:ph idx="1"/>
          </p:nvPr>
        </p:nvSpPr>
        <p:spPr>
          <a:xfrm>
            <a:off x="457200" y="2057400"/>
            <a:ext cx="8229600" cy="4525963"/>
          </a:xfrm>
        </p:spPr>
        <p:txBody>
          <a:bodyPr>
            <a:normAutofit fontScale="92500"/>
          </a:bodyPr>
          <a:lstStyle/>
          <a:p>
            <a:r>
              <a:rPr lang="en-US" sz="2400" dirty="0" smtClean="0">
                <a:solidFill>
                  <a:srgbClr val="FFFF00"/>
                </a:solidFill>
              </a:rPr>
              <a:t>Echinoids (sea urchins, sand dollars, etc.) live only in marine water.  They have no mechanism for salt balance in their bodies, so have to be in normally saline seawater.</a:t>
            </a:r>
          </a:p>
          <a:p>
            <a:r>
              <a:rPr lang="en-US" sz="2400" dirty="0" smtClean="0">
                <a:solidFill>
                  <a:srgbClr val="FFFF00"/>
                </a:solidFill>
              </a:rPr>
              <a:t>Sea urchins (strict sense) live </a:t>
            </a:r>
            <a:r>
              <a:rPr lang="en-US" sz="2400" b="1" i="1" u="sng" dirty="0" smtClean="0">
                <a:solidFill>
                  <a:srgbClr val="FFFF00"/>
                </a:solidFill>
              </a:rPr>
              <a:t>on</a:t>
            </a:r>
            <a:r>
              <a:rPr lang="en-US" sz="2400" dirty="0" smtClean="0">
                <a:solidFill>
                  <a:srgbClr val="FFFF00"/>
                </a:solidFill>
              </a:rPr>
              <a:t> the bottom, but most sand dollars, sea biscuits, heart urchins, etc. live buried </a:t>
            </a:r>
            <a:r>
              <a:rPr lang="en-US" sz="2400" b="1" i="1" u="sng" dirty="0" smtClean="0">
                <a:solidFill>
                  <a:srgbClr val="FFFF00"/>
                </a:solidFill>
              </a:rPr>
              <a:t>in</a:t>
            </a:r>
            <a:r>
              <a:rPr lang="en-US" sz="2400" dirty="0" smtClean="0">
                <a:solidFill>
                  <a:srgbClr val="FFFF00"/>
                </a:solidFill>
              </a:rPr>
              <a:t> the bottom.</a:t>
            </a:r>
          </a:p>
          <a:p>
            <a:r>
              <a:rPr lang="en-US" sz="2400" dirty="0" smtClean="0">
                <a:solidFill>
                  <a:srgbClr val="FFFF00"/>
                </a:solidFill>
              </a:rPr>
              <a:t>They require particular modifications of the shell (or “test”) to make their burrows, to live in them, to move through the sediment, and to gather food and rid themselves of their waste.</a:t>
            </a:r>
          </a:p>
          <a:p>
            <a:r>
              <a:rPr lang="en-US" sz="2400" dirty="0" smtClean="0">
                <a:solidFill>
                  <a:srgbClr val="FFFF00"/>
                </a:solidFill>
              </a:rPr>
              <a:t>Different types of sediment require different test shapes, so we can infer from the test what kind of sediment  a fossil species burrowed into.</a:t>
            </a:r>
            <a:endParaRPr lang="en-US" sz="24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438400" y="381000"/>
            <a:ext cx="6314440" cy="6096000"/>
            <a:chOff x="2286000" y="457200"/>
            <a:chExt cx="6314440" cy="6096000"/>
          </a:xfrm>
        </p:grpSpPr>
        <p:grpSp>
          <p:nvGrpSpPr>
            <p:cNvPr id="14" name="Group 13"/>
            <p:cNvGrpSpPr/>
            <p:nvPr/>
          </p:nvGrpSpPr>
          <p:grpSpPr>
            <a:xfrm>
              <a:off x="2286000" y="1295400"/>
              <a:ext cx="6314440" cy="5257800"/>
              <a:chOff x="3272790" y="1623060"/>
              <a:chExt cx="4104640" cy="3506470"/>
            </a:xfrm>
          </p:grpSpPr>
          <p:cxnSp>
            <p:nvCxnSpPr>
              <p:cNvPr id="4" name="Straight Connector 3"/>
              <p:cNvCxnSpPr/>
              <p:nvPr/>
            </p:nvCxnSpPr>
            <p:spPr>
              <a:xfrm flipV="1">
                <a:off x="3329940" y="1623060"/>
                <a:ext cx="1287780" cy="1524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78680" y="1821180"/>
                <a:ext cx="1379220" cy="5334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3272790" y="1638300"/>
                <a:ext cx="4104640" cy="3491230"/>
              </a:xfrm>
              <a:custGeom>
                <a:avLst/>
                <a:gdLst>
                  <a:gd name="connsiteX0" fmla="*/ 57150 w 4104640"/>
                  <a:gd name="connsiteY0" fmla="*/ 0 h 3491230"/>
                  <a:gd name="connsiteX1" fmla="*/ 3810 w 4104640"/>
                  <a:gd name="connsiteY1" fmla="*/ 38100 h 3491230"/>
                  <a:gd name="connsiteX2" fmla="*/ 80010 w 4104640"/>
                  <a:gd name="connsiteY2" fmla="*/ 137160 h 3491230"/>
                  <a:gd name="connsiteX3" fmla="*/ 140970 w 4104640"/>
                  <a:gd name="connsiteY3" fmla="*/ 205740 h 3491230"/>
                  <a:gd name="connsiteX4" fmla="*/ 80010 w 4104640"/>
                  <a:gd name="connsiteY4" fmla="*/ 274320 h 3491230"/>
                  <a:gd name="connsiteX5" fmla="*/ 133350 w 4104640"/>
                  <a:gd name="connsiteY5" fmla="*/ 342900 h 3491230"/>
                  <a:gd name="connsiteX6" fmla="*/ 110490 w 4104640"/>
                  <a:gd name="connsiteY6" fmla="*/ 434340 h 3491230"/>
                  <a:gd name="connsiteX7" fmla="*/ 247650 w 4104640"/>
                  <a:gd name="connsiteY7" fmla="*/ 426720 h 3491230"/>
                  <a:gd name="connsiteX8" fmla="*/ 529590 w 4104640"/>
                  <a:gd name="connsiteY8" fmla="*/ 419100 h 3491230"/>
                  <a:gd name="connsiteX9" fmla="*/ 826770 w 4104640"/>
                  <a:gd name="connsiteY9" fmla="*/ 487680 h 3491230"/>
                  <a:gd name="connsiteX10" fmla="*/ 1017270 w 4104640"/>
                  <a:gd name="connsiteY10" fmla="*/ 556260 h 3491230"/>
                  <a:gd name="connsiteX11" fmla="*/ 1169670 w 4104640"/>
                  <a:gd name="connsiteY11" fmla="*/ 670560 h 3491230"/>
                  <a:gd name="connsiteX12" fmla="*/ 1306830 w 4104640"/>
                  <a:gd name="connsiteY12" fmla="*/ 853440 h 3491230"/>
                  <a:gd name="connsiteX13" fmla="*/ 1604010 w 4104640"/>
                  <a:gd name="connsiteY13" fmla="*/ 708660 h 3491230"/>
                  <a:gd name="connsiteX14" fmla="*/ 1680210 w 4104640"/>
                  <a:gd name="connsiteY14" fmla="*/ 632460 h 3491230"/>
                  <a:gd name="connsiteX15" fmla="*/ 1786890 w 4104640"/>
                  <a:gd name="connsiteY15" fmla="*/ 632460 h 3491230"/>
                  <a:gd name="connsiteX16" fmla="*/ 1908810 w 4104640"/>
                  <a:gd name="connsiteY16" fmla="*/ 594360 h 3491230"/>
                  <a:gd name="connsiteX17" fmla="*/ 2045970 w 4104640"/>
                  <a:gd name="connsiteY17" fmla="*/ 670560 h 3491230"/>
                  <a:gd name="connsiteX18" fmla="*/ 2251710 w 4104640"/>
                  <a:gd name="connsiteY18" fmla="*/ 868680 h 3491230"/>
                  <a:gd name="connsiteX19" fmla="*/ 2320290 w 4104640"/>
                  <a:gd name="connsiteY19" fmla="*/ 1005840 h 3491230"/>
                  <a:gd name="connsiteX20" fmla="*/ 2449830 w 4104640"/>
                  <a:gd name="connsiteY20" fmla="*/ 1089660 h 3491230"/>
                  <a:gd name="connsiteX21" fmla="*/ 2609850 w 4104640"/>
                  <a:gd name="connsiteY21" fmla="*/ 1211580 h 3491230"/>
                  <a:gd name="connsiteX22" fmla="*/ 2609850 w 4104640"/>
                  <a:gd name="connsiteY22" fmla="*/ 1417320 h 3491230"/>
                  <a:gd name="connsiteX23" fmla="*/ 2526030 w 4104640"/>
                  <a:gd name="connsiteY23" fmla="*/ 1714500 h 3491230"/>
                  <a:gd name="connsiteX24" fmla="*/ 2571750 w 4104640"/>
                  <a:gd name="connsiteY24" fmla="*/ 1943100 h 3491230"/>
                  <a:gd name="connsiteX25" fmla="*/ 2663190 w 4104640"/>
                  <a:gd name="connsiteY25" fmla="*/ 1943100 h 3491230"/>
                  <a:gd name="connsiteX26" fmla="*/ 2739390 w 4104640"/>
                  <a:gd name="connsiteY26" fmla="*/ 1943100 h 3491230"/>
                  <a:gd name="connsiteX27" fmla="*/ 2701290 w 4104640"/>
                  <a:gd name="connsiteY27" fmla="*/ 1996440 h 3491230"/>
                  <a:gd name="connsiteX28" fmla="*/ 2632710 w 4104640"/>
                  <a:gd name="connsiteY28" fmla="*/ 2019300 h 3491230"/>
                  <a:gd name="connsiteX29" fmla="*/ 2670810 w 4104640"/>
                  <a:gd name="connsiteY29" fmla="*/ 2209800 h 3491230"/>
                  <a:gd name="connsiteX30" fmla="*/ 2747010 w 4104640"/>
                  <a:gd name="connsiteY30" fmla="*/ 2339340 h 3491230"/>
                  <a:gd name="connsiteX31" fmla="*/ 2838450 w 4104640"/>
                  <a:gd name="connsiteY31" fmla="*/ 2377440 h 3491230"/>
                  <a:gd name="connsiteX32" fmla="*/ 2815590 w 4104640"/>
                  <a:gd name="connsiteY32" fmla="*/ 2484120 h 3491230"/>
                  <a:gd name="connsiteX33" fmla="*/ 2868930 w 4104640"/>
                  <a:gd name="connsiteY33" fmla="*/ 2583180 h 3491230"/>
                  <a:gd name="connsiteX34" fmla="*/ 2967990 w 4104640"/>
                  <a:gd name="connsiteY34" fmla="*/ 2697480 h 3491230"/>
                  <a:gd name="connsiteX35" fmla="*/ 3067050 w 4104640"/>
                  <a:gd name="connsiteY35" fmla="*/ 2735580 h 3491230"/>
                  <a:gd name="connsiteX36" fmla="*/ 3128010 w 4104640"/>
                  <a:gd name="connsiteY36" fmla="*/ 2987040 h 3491230"/>
                  <a:gd name="connsiteX37" fmla="*/ 3242310 w 4104640"/>
                  <a:gd name="connsiteY37" fmla="*/ 3086100 h 3491230"/>
                  <a:gd name="connsiteX38" fmla="*/ 3455670 w 4104640"/>
                  <a:gd name="connsiteY38" fmla="*/ 3307080 h 3491230"/>
                  <a:gd name="connsiteX39" fmla="*/ 3577590 w 4104640"/>
                  <a:gd name="connsiteY39" fmla="*/ 3467100 h 3491230"/>
                  <a:gd name="connsiteX40" fmla="*/ 3928110 w 4104640"/>
                  <a:gd name="connsiteY40" fmla="*/ 3451860 h 3491230"/>
                  <a:gd name="connsiteX41" fmla="*/ 4050030 w 4104640"/>
                  <a:gd name="connsiteY41" fmla="*/ 3261360 h 3491230"/>
                  <a:gd name="connsiteX42" fmla="*/ 4057650 w 4104640"/>
                  <a:gd name="connsiteY42" fmla="*/ 2941320 h 3491230"/>
                  <a:gd name="connsiteX43" fmla="*/ 4095750 w 4104640"/>
                  <a:gd name="connsiteY43" fmla="*/ 2651760 h 3491230"/>
                  <a:gd name="connsiteX44" fmla="*/ 4004310 w 4104640"/>
                  <a:gd name="connsiteY44" fmla="*/ 2232660 h 3491230"/>
                  <a:gd name="connsiteX45" fmla="*/ 3844290 w 4104640"/>
                  <a:gd name="connsiteY45" fmla="*/ 1912620 h 3491230"/>
                  <a:gd name="connsiteX46" fmla="*/ 3722370 w 4104640"/>
                  <a:gd name="connsiteY46" fmla="*/ 1562100 h 3491230"/>
                  <a:gd name="connsiteX47" fmla="*/ 3714750 w 4104640"/>
                  <a:gd name="connsiteY47" fmla="*/ 1386840 h 3491230"/>
                  <a:gd name="connsiteX48" fmla="*/ 3562350 w 4104640"/>
                  <a:gd name="connsiteY48" fmla="*/ 1158240 h 3491230"/>
                  <a:gd name="connsiteX49" fmla="*/ 3425190 w 4104640"/>
                  <a:gd name="connsiteY49" fmla="*/ 967740 h 3491230"/>
                  <a:gd name="connsiteX50" fmla="*/ 3333750 w 4104640"/>
                  <a:gd name="connsiteY50" fmla="*/ 617220 h 3491230"/>
                  <a:gd name="connsiteX51" fmla="*/ 3265170 w 4104640"/>
                  <a:gd name="connsiteY51" fmla="*/ 373380 h 3491230"/>
                  <a:gd name="connsiteX52" fmla="*/ 3219450 w 4104640"/>
                  <a:gd name="connsiteY52" fmla="*/ 190500 h 3491230"/>
                  <a:gd name="connsiteX53" fmla="*/ 3211830 w 4104640"/>
                  <a:gd name="connsiteY53" fmla="*/ 121920 h 3491230"/>
                  <a:gd name="connsiteX54" fmla="*/ 3150870 w 4104640"/>
                  <a:gd name="connsiteY54" fmla="*/ 121920 h 3491230"/>
                  <a:gd name="connsiteX55" fmla="*/ 3028950 w 4104640"/>
                  <a:gd name="connsiteY55" fmla="*/ 121920 h 3491230"/>
                  <a:gd name="connsiteX56" fmla="*/ 2960370 w 4104640"/>
                  <a:gd name="connsiteY56" fmla="*/ 91440 h 3491230"/>
                  <a:gd name="connsiteX57" fmla="*/ 2914650 w 4104640"/>
                  <a:gd name="connsiteY57" fmla="*/ 144780 h 3491230"/>
                  <a:gd name="connsiteX58" fmla="*/ 2914650 w 4104640"/>
                  <a:gd name="connsiteY58" fmla="*/ 304800 h 3491230"/>
                  <a:gd name="connsiteX59" fmla="*/ 2861310 w 4104640"/>
                  <a:gd name="connsiteY59" fmla="*/ 342900 h 3491230"/>
                  <a:gd name="connsiteX60" fmla="*/ 2792730 w 4104640"/>
                  <a:gd name="connsiteY60" fmla="*/ 320040 h 3491230"/>
                  <a:gd name="connsiteX61" fmla="*/ 2785110 w 4104640"/>
                  <a:gd name="connsiteY61" fmla="*/ 243840 h 34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04640" h="3491230">
                    <a:moveTo>
                      <a:pt x="57150" y="0"/>
                    </a:moveTo>
                    <a:cubicBezTo>
                      <a:pt x="28575" y="7620"/>
                      <a:pt x="0" y="15240"/>
                      <a:pt x="3810" y="38100"/>
                    </a:cubicBezTo>
                    <a:cubicBezTo>
                      <a:pt x="7620" y="60960"/>
                      <a:pt x="57150" y="109220"/>
                      <a:pt x="80010" y="137160"/>
                    </a:cubicBezTo>
                    <a:cubicBezTo>
                      <a:pt x="102870" y="165100"/>
                      <a:pt x="140970" y="182880"/>
                      <a:pt x="140970" y="205740"/>
                    </a:cubicBezTo>
                    <a:cubicBezTo>
                      <a:pt x="140970" y="228600"/>
                      <a:pt x="81280" y="251460"/>
                      <a:pt x="80010" y="274320"/>
                    </a:cubicBezTo>
                    <a:cubicBezTo>
                      <a:pt x="78740" y="297180"/>
                      <a:pt x="128270" y="316230"/>
                      <a:pt x="133350" y="342900"/>
                    </a:cubicBezTo>
                    <a:cubicBezTo>
                      <a:pt x="138430" y="369570"/>
                      <a:pt x="91440" y="420370"/>
                      <a:pt x="110490" y="434340"/>
                    </a:cubicBezTo>
                    <a:cubicBezTo>
                      <a:pt x="129540" y="448310"/>
                      <a:pt x="247650" y="426720"/>
                      <a:pt x="247650" y="426720"/>
                    </a:cubicBezTo>
                    <a:cubicBezTo>
                      <a:pt x="317500" y="424180"/>
                      <a:pt x="433070" y="408940"/>
                      <a:pt x="529590" y="419100"/>
                    </a:cubicBezTo>
                    <a:cubicBezTo>
                      <a:pt x="626110" y="429260"/>
                      <a:pt x="745490" y="464820"/>
                      <a:pt x="826770" y="487680"/>
                    </a:cubicBezTo>
                    <a:cubicBezTo>
                      <a:pt x="908050" y="510540"/>
                      <a:pt x="960120" y="525780"/>
                      <a:pt x="1017270" y="556260"/>
                    </a:cubicBezTo>
                    <a:cubicBezTo>
                      <a:pt x="1074420" y="586740"/>
                      <a:pt x="1121410" y="621030"/>
                      <a:pt x="1169670" y="670560"/>
                    </a:cubicBezTo>
                    <a:cubicBezTo>
                      <a:pt x="1217930" y="720090"/>
                      <a:pt x="1234440" y="847090"/>
                      <a:pt x="1306830" y="853440"/>
                    </a:cubicBezTo>
                    <a:cubicBezTo>
                      <a:pt x="1379220" y="859790"/>
                      <a:pt x="1541780" y="745490"/>
                      <a:pt x="1604010" y="708660"/>
                    </a:cubicBezTo>
                    <a:cubicBezTo>
                      <a:pt x="1666240" y="671830"/>
                      <a:pt x="1649730" y="645160"/>
                      <a:pt x="1680210" y="632460"/>
                    </a:cubicBezTo>
                    <a:cubicBezTo>
                      <a:pt x="1710690" y="619760"/>
                      <a:pt x="1748790" y="638810"/>
                      <a:pt x="1786890" y="632460"/>
                    </a:cubicBezTo>
                    <a:cubicBezTo>
                      <a:pt x="1824990" y="626110"/>
                      <a:pt x="1865630" y="588010"/>
                      <a:pt x="1908810" y="594360"/>
                    </a:cubicBezTo>
                    <a:cubicBezTo>
                      <a:pt x="1951990" y="600710"/>
                      <a:pt x="1988820" y="624840"/>
                      <a:pt x="2045970" y="670560"/>
                    </a:cubicBezTo>
                    <a:cubicBezTo>
                      <a:pt x="2103120" y="716280"/>
                      <a:pt x="2205990" y="812800"/>
                      <a:pt x="2251710" y="868680"/>
                    </a:cubicBezTo>
                    <a:cubicBezTo>
                      <a:pt x="2297430" y="924560"/>
                      <a:pt x="2287270" y="969010"/>
                      <a:pt x="2320290" y="1005840"/>
                    </a:cubicBezTo>
                    <a:cubicBezTo>
                      <a:pt x="2353310" y="1042670"/>
                      <a:pt x="2401570" y="1055370"/>
                      <a:pt x="2449830" y="1089660"/>
                    </a:cubicBezTo>
                    <a:cubicBezTo>
                      <a:pt x="2498090" y="1123950"/>
                      <a:pt x="2583180" y="1156970"/>
                      <a:pt x="2609850" y="1211580"/>
                    </a:cubicBezTo>
                    <a:cubicBezTo>
                      <a:pt x="2636520" y="1266190"/>
                      <a:pt x="2623820" y="1333500"/>
                      <a:pt x="2609850" y="1417320"/>
                    </a:cubicBezTo>
                    <a:cubicBezTo>
                      <a:pt x="2595880" y="1501140"/>
                      <a:pt x="2532380" y="1626870"/>
                      <a:pt x="2526030" y="1714500"/>
                    </a:cubicBezTo>
                    <a:cubicBezTo>
                      <a:pt x="2519680" y="1802130"/>
                      <a:pt x="2548890" y="1905000"/>
                      <a:pt x="2571750" y="1943100"/>
                    </a:cubicBezTo>
                    <a:cubicBezTo>
                      <a:pt x="2594610" y="1981200"/>
                      <a:pt x="2663190" y="1943100"/>
                      <a:pt x="2663190" y="1943100"/>
                    </a:cubicBezTo>
                    <a:cubicBezTo>
                      <a:pt x="2691130" y="1943100"/>
                      <a:pt x="2733040" y="1934210"/>
                      <a:pt x="2739390" y="1943100"/>
                    </a:cubicBezTo>
                    <a:cubicBezTo>
                      <a:pt x="2745740" y="1951990"/>
                      <a:pt x="2719070" y="1983740"/>
                      <a:pt x="2701290" y="1996440"/>
                    </a:cubicBezTo>
                    <a:cubicBezTo>
                      <a:pt x="2683510" y="2009140"/>
                      <a:pt x="2637790" y="1983740"/>
                      <a:pt x="2632710" y="2019300"/>
                    </a:cubicBezTo>
                    <a:cubicBezTo>
                      <a:pt x="2627630" y="2054860"/>
                      <a:pt x="2651760" y="2156460"/>
                      <a:pt x="2670810" y="2209800"/>
                    </a:cubicBezTo>
                    <a:cubicBezTo>
                      <a:pt x="2689860" y="2263140"/>
                      <a:pt x="2719070" y="2311400"/>
                      <a:pt x="2747010" y="2339340"/>
                    </a:cubicBezTo>
                    <a:cubicBezTo>
                      <a:pt x="2774950" y="2367280"/>
                      <a:pt x="2827020" y="2353310"/>
                      <a:pt x="2838450" y="2377440"/>
                    </a:cubicBezTo>
                    <a:cubicBezTo>
                      <a:pt x="2849880" y="2401570"/>
                      <a:pt x="2810510" y="2449830"/>
                      <a:pt x="2815590" y="2484120"/>
                    </a:cubicBezTo>
                    <a:cubicBezTo>
                      <a:pt x="2820670" y="2518410"/>
                      <a:pt x="2843530" y="2547620"/>
                      <a:pt x="2868930" y="2583180"/>
                    </a:cubicBezTo>
                    <a:cubicBezTo>
                      <a:pt x="2894330" y="2618740"/>
                      <a:pt x="2934970" y="2672080"/>
                      <a:pt x="2967990" y="2697480"/>
                    </a:cubicBezTo>
                    <a:cubicBezTo>
                      <a:pt x="3001010" y="2722880"/>
                      <a:pt x="3040380" y="2687320"/>
                      <a:pt x="3067050" y="2735580"/>
                    </a:cubicBezTo>
                    <a:cubicBezTo>
                      <a:pt x="3093720" y="2783840"/>
                      <a:pt x="3098800" y="2928620"/>
                      <a:pt x="3128010" y="2987040"/>
                    </a:cubicBezTo>
                    <a:cubicBezTo>
                      <a:pt x="3157220" y="3045460"/>
                      <a:pt x="3187700" y="3032760"/>
                      <a:pt x="3242310" y="3086100"/>
                    </a:cubicBezTo>
                    <a:cubicBezTo>
                      <a:pt x="3296920" y="3139440"/>
                      <a:pt x="3399790" y="3243580"/>
                      <a:pt x="3455670" y="3307080"/>
                    </a:cubicBezTo>
                    <a:cubicBezTo>
                      <a:pt x="3511550" y="3370580"/>
                      <a:pt x="3498850" y="3442970"/>
                      <a:pt x="3577590" y="3467100"/>
                    </a:cubicBezTo>
                    <a:cubicBezTo>
                      <a:pt x="3656330" y="3491230"/>
                      <a:pt x="3849370" y="3486150"/>
                      <a:pt x="3928110" y="3451860"/>
                    </a:cubicBezTo>
                    <a:cubicBezTo>
                      <a:pt x="4006850" y="3417570"/>
                      <a:pt x="4028440" y="3346450"/>
                      <a:pt x="4050030" y="3261360"/>
                    </a:cubicBezTo>
                    <a:cubicBezTo>
                      <a:pt x="4071620" y="3176270"/>
                      <a:pt x="4050030" y="3042920"/>
                      <a:pt x="4057650" y="2941320"/>
                    </a:cubicBezTo>
                    <a:cubicBezTo>
                      <a:pt x="4065270" y="2839720"/>
                      <a:pt x="4104640" y="2769870"/>
                      <a:pt x="4095750" y="2651760"/>
                    </a:cubicBezTo>
                    <a:cubicBezTo>
                      <a:pt x="4086860" y="2533650"/>
                      <a:pt x="4046220" y="2355850"/>
                      <a:pt x="4004310" y="2232660"/>
                    </a:cubicBezTo>
                    <a:cubicBezTo>
                      <a:pt x="3962400" y="2109470"/>
                      <a:pt x="3891280" y="2024380"/>
                      <a:pt x="3844290" y="1912620"/>
                    </a:cubicBezTo>
                    <a:cubicBezTo>
                      <a:pt x="3797300" y="1800860"/>
                      <a:pt x="3743960" y="1649730"/>
                      <a:pt x="3722370" y="1562100"/>
                    </a:cubicBezTo>
                    <a:cubicBezTo>
                      <a:pt x="3700780" y="1474470"/>
                      <a:pt x="3741420" y="1454150"/>
                      <a:pt x="3714750" y="1386840"/>
                    </a:cubicBezTo>
                    <a:cubicBezTo>
                      <a:pt x="3688080" y="1319530"/>
                      <a:pt x="3610610" y="1228090"/>
                      <a:pt x="3562350" y="1158240"/>
                    </a:cubicBezTo>
                    <a:cubicBezTo>
                      <a:pt x="3514090" y="1088390"/>
                      <a:pt x="3463290" y="1057910"/>
                      <a:pt x="3425190" y="967740"/>
                    </a:cubicBezTo>
                    <a:cubicBezTo>
                      <a:pt x="3387090" y="877570"/>
                      <a:pt x="3360420" y="716280"/>
                      <a:pt x="3333750" y="617220"/>
                    </a:cubicBezTo>
                    <a:cubicBezTo>
                      <a:pt x="3307080" y="518160"/>
                      <a:pt x="3284220" y="444500"/>
                      <a:pt x="3265170" y="373380"/>
                    </a:cubicBezTo>
                    <a:cubicBezTo>
                      <a:pt x="3246120" y="302260"/>
                      <a:pt x="3228340" y="232410"/>
                      <a:pt x="3219450" y="190500"/>
                    </a:cubicBezTo>
                    <a:cubicBezTo>
                      <a:pt x="3210560" y="148590"/>
                      <a:pt x="3223260" y="133350"/>
                      <a:pt x="3211830" y="121920"/>
                    </a:cubicBezTo>
                    <a:cubicBezTo>
                      <a:pt x="3200400" y="110490"/>
                      <a:pt x="3150870" y="121920"/>
                      <a:pt x="3150870" y="121920"/>
                    </a:cubicBezTo>
                    <a:cubicBezTo>
                      <a:pt x="3120390" y="121920"/>
                      <a:pt x="3060700" y="127000"/>
                      <a:pt x="3028950" y="121920"/>
                    </a:cubicBezTo>
                    <a:cubicBezTo>
                      <a:pt x="2997200" y="116840"/>
                      <a:pt x="2979420" y="87630"/>
                      <a:pt x="2960370" y="91440"/>
                    </a:cubicBezTo>
                    <a:cubicBezTo>
                      <a:pt x="2941320" y="95250"/>
                      <a:pt x="2922270" y="109220"/>
                      <a:pt x="2914650" y="144780"/>
                    </a:cubicBezTo>
                    <a:cubicBezTo>
                      <a:pt x="2907030" y="180340"/>
                      <a:pt x="2923540" y="271780"/>
                      <a:pt x="2914650" y="304800"/>
                    </a:cubicBezTo>
                    <a:cubicBezTo>
                      <a:pt x="2905760" y="337820"/>
                      <a:pt x="2881630" y="340360"/>
                      <a:pt x="2861310" y="342900"/>
                    </a:cubicBezTo>
                    <a:cubicBezTo>
                      <a:pt x="2840990" y="345440"/>
                      <a:pt x="2805430" y="336550"/>
                      <a:pt x="2792730" y="320040"/>
                    </a:cubicBezTo>
                    <a:cubicBezTo>
                      <a:pt x="2780030" y="303530"/>
                      <a:pt x="2782570" y="273685"/>
                      <a:pt x="2785110" y="24384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602480" y="1623060"/>
                <a:ext cx="83820" cy="198120"/>
              </a:xfrm>
              <a:custGeom>
                <a:avLst/>
                <a:gdLst>
                  <a:gd name="connsiteX0" fmla="*/ 0 w 83820"/>
                  <a:gd name="connsiteY0" fmla="*/ 0 h 198120"/>
                  <a:gd name="connsiteX1" fmla="*/ 53340 w 83820"/>
                  <a:gd name="connsiteY1" fmla="*/ 53340 h 198120"/>
                  <a:gd name="connsiteX2" fmla="*/ 53340 w 83820"/>
                  <a:gd name="connsiteY2" fmla="*/ 137160 h 198120"/>
                  <a:gd name="connsiteX3" fmla="*/ 83820 w 8382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83820" h="198120">
                    <a:moveTo>
                      <a:pt x="0" y="0"/>
                    </a:moveTo>
                    <a:cubicBezTo>
                      <a:pt x="22225" y="15240"/>
                      <a:pt x="44450" y="30480"/>
                      <a:pt x="53340" y="53340"/>
                    </a:cubicBezTo>
                    <a:cubicBezTo>
                      <a:pt x="62230" y="76200"/>
                      <a:pt x="48260" y="113030"/>
                      <a:pt x="53340" y="137160"/>
                    </a:cubicBezTo>
                    <a:cubicBezTo>
                      <a:pt x="58420" y="161290"/>
                      <a:pt x="71120" y="179705"/>
                      <a:pt x="83820" y="19812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TextBox 14"/>
            <p:cNvSpPr txBox="1"/>
            <p:nvPr/>
          </p:nvSpPr>
          <p:spPr>
            <a:xfrm>
              <a:off x="6863578" y="3889070"/>
              <a:ext cx="1144720" cy="507647"/>
            </a:xfrm>
            <a:prstGeom prst="rect">
              <a:avLst/>
            </a:prstGeom>
            <a:noFill/>
          </p:spPr>
          <p:txBody>
            <a:bodyPr wrap="none" rtlCol="0">
              <a:spAutoFit/>
            </a:bodyPr>
            <a:lstStyle/>
            <a:p>
              <a:r>
                <a:rPr lang="en-US" sz="1600" dirty="0" smtClean="0">
                  <a:solidFill>
                    <a:srgbClr val="FFFF00"/>
                  </a:solidFill>
                </a:rPr>
                <a:t>LAND?</a:t>
              </a:r>
              <a:endParaRPr lang="en-US" sz="1600" dirty="0">
                <a:solidFill>
                  <a:srgbClr val="FFFF00"/>
                </a:solidFill>
              </a:endParaRPr>
            </a:p>
          </p:txBody>
        </p:sp>
        <p:sp>
          <p:nvSpPr>
            <p:cNvPr id="16" name="Freeform 15"/>
            <p:cNvSpPr/>
            <p:nvPr/>
          </p:nvSpPr>
          <p:spPr>
            <a:xfrm>
              <a:off x="6687743" y="3239701"/>
              <a:ext cx="902621" cy="649370"/>
            </a:xfrm>
            <a:custGeom>
              <a:avLst/>
              <a:gdLst>
                <a:gd name="connsiteX0" fmla="*/ 0 w 586740"/>
                <a:gd name="connsiteY0" fmla="*/ 433070 h 433070"/>
                <a:gd name="connsiteX1" fmla="*/ 106680 w 586740"/>
                <a:gd name="connsiteY1" fmla="*/ 67310 h 433070"/>
                <a:gd name="connsiteX2" fmla="*/ 327660 w 586740"/>
                <a:gd name="connsiteY2" fmla="*/ 29210 h 433070"/>
                <a:gd name="connsiteX3" fmla="*/ 586740 w 586740"/>
                <a:gd name="connsiteY3" fmla="*/ 173990 h 433070"/>
              </a:gdLst>
              <a:ahLst/>
              <a:cxnLst>
                <a:cxn ang="0">
                  <a:pos x="connsiteX0" y="connsiteY0"/>
                </a:cxn>
                <a:cxn ang="0">
                  <a:pos x="connsiteX1" y="connsiteY1"/>
                </a:cxn>
                <a:cxn ang="0">
                  <a:pos x="connsiteX2" y="connsiteY2"/>
                </a:cxn>
                <a:cxn ang="0">
                  <a:pos x="connsiteX3" y="connsiteY3"/>
                </a:cxn>
              </a:cxnLst>
              <a:rect l="l" t="t" r="r" b="b"/>
              <a:pathLst>
                <a:path w="586740" h="433070">
                  <a:moveTo>
                    <a:pt x="0" y="433070"/>
                  </a:moveTo>
                  <a:cubicBezTo>
                    <a:pt x="26035" y="283845"/>
                    <a:pt x="52070" y="134620"/>
                    <a:pt x="106680" y="67310"/>
                  </a:cubicBezTo>
                  <a:cubicBezTo>
                    <a:pt x="161290" y="0"/>
                    <a:pt x="247650" y="11430"/>
                    <a:pt x="327660" y="29210"/>
                  </a:cubicBezTo>
                  <a:cubicBezTo>
                    <a:pt x="407670" y="46990"/>
                    <a:pt x="497205" y="110490"/>
                    <a:pt x="586740" y="173990"/>
                  </a:cubicBezTo>
                </a:path>
              </a:pathLst>
            </a:custGeom>
            <a:ln>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394684" y="2632226"/>
              <a:ext cx="996400" cy="405618"/>
            </a:xfrm>
            <a:custGeom>
              <a:avLst/>
              <a:gdLst>
                <a:gd name="connsiteX0" fmla="*/ 0 w 647700"/>
                <a:gd name="connsiteY0" fmla="*/ 270510 h 270510"/>
                <a:gd name="connsiteX1" fmla="*/ 137160 w 647700"/>
                <a:gd name="connsiteY1" fmla="*/ 41910 h 270510"/>
                <a:gd name="connsiteX2" fmla="*/ 312420 w 647700"/>
                <a:gd name="connsiteY2" fmla="*/ 19050 h 270510"/>
                <a:gd name="connsiteX3" fmla="*/ 647700 w 647700"/>
                <a:gd name="connsiteY3" fmla="*/ 80010 h 270510"/>
              </a:gdLst>
              <a:ahLst/>
              <a:cxnLst>
                <a:cxn ang="0">
                  <a:pos x="connsiteX0" y="connsiteY0"/>
                </a:cxn>
                <a:cxn ang="0">
                  <a:pos x="connsiteX1" y="connsiteY1"/>
                </a:cxn>
                <a:cxn ang="0">
                  <a:pos x="connsiteX2" y="connsiteY2"/>
                </a:cxn>
                <a:cxn ang="0">
                  <a:pos x="connsiteX3" y="connsiteY3"/>
                </a:cxn>
              </a:cxnLst>
              <a:rect l="l" t="t" r="r" b="b"/>
              <a:pathLst>
                <a:path w="647700" h="270510">
                  <a:moveTo>
                    <a:pt x="0" y="270510"/>
                  </a:moveTo>
                  <a:cubicBezTo>
                    <a:pt x="42545" y="177165"/>
                    <a:pt x="85090" y="83820"/>
                    <a:pt x="137160" y="41910"/>
                  </a:cubicBezTo>
                  <a:cubicBezTo>
                    <a:pt x="189230" y="0"/>
                    <a:pt x="227330" y="12700"/>
                    <a:pt x="312420" y="19050"/>
                  </a:cubicBezTo>
                  <a:cubicBezTo>
                    <a:pt x="397510" y="25400"/>
                    <a:pt x="522605" y="52705"/>
                    <a:pt x="647700" y="80010"/>
                  </a:cubicBezTo>
                </a:path>
              </a:pathLst>
            </a:custGeom>
            <a:ln>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105226" y="1718157"/>
              <a:ext cx="1875576" cy="507647"/>
            </a:xfrm>
            <a:prstGeom prst="rect">
              <a:avLst/>
            </a:prstGeom>
            <a:noFill/>
          </p:spPr>
          <p:txBody>
            <a:bodyPr wrap="square" rtlCol="0">
              <a:spAutoFit/>
            </a:bodyPr>
            <a:lstStyle/>
            <a:p>
              <a:r>
                <a:rPr lang="en-US" sz="1600" dirty="0" smtClean="0">
                  <a:solidFill>
                    <a:srgbClr val="FFFF00"/>
                  </a:solidFill>
                </a:rPr>
                <a:t>?? COVERED</a:t>
              </a:r>
              <a:endParaRPr lang="en-US" sz="1600" dirty="0">
                <a:solidFill>
                  <a:srgbClr val="FFFF00"/>
                </a:solidFill>
              </a:endParaRPr>
            </a:p>
          </p:txBody>
        </p:sp>
        <p:sp>
          <p:nvSpPr>
            <p:cNvPr id="19" name="TextBox 18"/>
            <p:cNvSpPr txBox="1"/>
            <p:nvPr/>
          </p:nvSpPr>
          <p:spPr>
            <a:xfrm>
              <a:off x="6858000" y="3352800"/>
              <a:ext cx="752624" cy="461665"/>
            </a:xfrm>
            <a:prstGeom prst="rect">
              <a:avLst/>
            </a:prstGeom>
            <a:noFill/>
          </p:spPr>
          <p:txBody>
            <a:bodyPr wrap="square" rtlCol="0">
              <a:spAutoFit/>
            </a:bodyPr>
            <a:lstStyle/>
            <a:p>
              <a:r>
                <a:rPr lang="en-US" sz="1200" dirty="0" smtClean="0">
                  <a:solidFill>
                    <a:srgbClr val="FFFF00"/>
                  </a:solidFill>
                </a:rPr>
                <a:t>All </a:t>
              </a:r>
            </a:p>
            <a:p>
              <a:r>
                <a:rPr lang="en-US" sz="1200" dirty="0" smtClean="0">
                  <a:solidFill>
                    <a:srgbClr val="FFFF00"/>
                  </a:solidFill>
                </a:rPr>
                <a:t>Sand</a:t>
              </a:r>
              <a:endParaRPr lang="en-US" sz="1200" dirty="0">
                <a:solidFill>
                  <a:srgbClr val="FFFF00"/>
                </a:solidFill>
              </a:endParaRPr>
            </a:p>
          </p:txBody>
        </p:sp>
        <p:sp>
          <p:nvSpPr>
            <p:cNvPr id="20" name="TextBox 19"/>
            <p:cNvSpPr txBox="1"/>
            <p:nvPr/>
          </p:nvSpPr>
          <p:spPr>
            <a:xfrm>
              <a:off x="6400800" y="2895600"/>
              <a:ext cx="1526950" cy="415348"/>
            </a:xfrm>
            <a:prstGeom prst="rect">
              <a:avLst/>
            </a:prstGeom>
            <a:noFill/>
          </p:spPr>
          <p:txBody>
            <a:bodyPr wrap="none" rtlCol="0">
              <a:spAutoFit/>
            </a:bodyPr>
            <a:lstStyle/>
            <a:p>
              <a:r>
                <a:rPr lang="en-US" sz="1200" dirty="0" smtClean="0">
                  <a:solidFill>
                    <a:srgbClr val="FFFF00"/>
                  </a:solidFill>
                </a:rPr>
                <a:t>Half and Half</a:t>
              </a:r>
              <a:endParaRPr lang="en-US" sz="1200" dirty="0">
                <a:solidFill>
                  <a:srgbClr val="FFFF00"/>
                </a:solidFill>
              </a:endParaRPr>
            </a:p>
          </p:txBody>
        </p:sp>
        <p:sp>
          <p:nvSpPr>
            <p:cNvPr id="21" name="TextBox 20"/>
            <p:cNvSpPr txBox="1"/>
            <p:nvPr/>
          </p:nvSpPr>
          <p:spPr>
            <a:xfrm>
              <a:off x="6096000" y="2362200"/>
              <a:ext cx="1523906" cy="415348"/>
            </a:xfrm>
            <a:prstGeom prst="rect">
              <a:avLst/>
            </a:prstGeom>
            <a:noFill/>
          </p:spPr>
          <p:txBody>
            <a:bodyPr wrap="square" rtlCol="0">
              <a:spAutoFit/>
            </a:bodyPr>
            <a:lstStyle/>
            <a:p>
              <a:r>
                <a:rPr lang="en-US" sz="1200" dirty="0" smtClean="0">
                  <a:solidFill>
                    <a:srgbClr val="FFFF00"/>
                  </a:solidFill>
                </a:rPr>
                <a:t>Mostly Mud</a:t>
              </a:r>
              <a:endParaRPr lang="en-US" sz="1200" dirty="0">
                <a:solidFill>
                  <a:srgbClr val="FFFF00"/>
                </a:solidFill>
              </a:endParaRPr>
            </a:p>
          </p:txBody>
        </p:sp>
        <p:sp>
          <p:nvSpPr>
            <p:cNvPr id="22" name="Freeform 21"/>
            <p:cNvSpPr/>
            <p:nvPr/>
          </p:nvSpPr>
          <p:spPr>
            <a:xfrm>
              <a:off x="4495800" y="457200"/>
              <a:ext cx="1562100" cy="1266825"/>
            </a:xfrm>
            <a:custGeom>
              <a:avLst/>
              <a:gdLst>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62100"/>
                <a:gd name="connsiteY0" fmla="*/ 1266825 h 1266825"/>
                <a:gd name="connsiteX1" fmla="*/ 476250 w 1562100"/>
                <a:gd name="connsiteY1" fmla="*/ 942975 h 1266825"/>
                <a:gd name="connsiteX2" fmla="*/ 809625 w 1562100"/>
                <a:gd name="connsiteY2" fmla="*/ 666750 h 1266825"/>
                <a:gd name="connsiteX3" fmla="*/ 1009650 w 1562100"/>
                <a:gd name="connsiteY3" fmla="*/ 323850 h 1266825"/>
                <a:gd name="connsiteX4" fmla="*/ 1343025 w 1562100"/>
                <a:gd name="connsiteY4" fmla="*/ 85725 h 1266825"/>
                <a:gd name="connsiteX5" fmla="*/ 1562100 w 1562100"/>
                <a:gd name="connsiteY5"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66825">
                  <a:moveTo>
                    <a:pt x="0" y="1266825"/>
                  </a:moveTo>
                  <a:cubicBezTo>
                    <a:pt x="178594" y="1182687"/>
                    <a:pt x="341313" y="1042987"/>
                    <a:pt x="476250" y="942975"/>
                  </a:cubicBezTo>
                  <a:cubicBezTo>
                    <a:pt x="611187" y="842963"/>
                    <a:pt x="720725" y="769938"/>
                    <a:pt x="809625" y="666750"/>
                  </a:cubicBezTo>
                  <a:cubicBezTo>
                    <a:pt x="898525" y="563562"/>
                    <a:pt x="920750" y="420687"/>
                    <a:pt x="1009650" y="323850"/>
                  </a:cubicBezTo>
                  <a:cubicBezTo>
                    <a:pt x="1098550" y="227013"/>
                    <a:pt x="1250950" y="139700"/>
                    <a:pt x="1343025" y="85725"/>
                  </a:cubicBezTo>
                  <a:cubicBezTo>
                    <a:pt x="1435100" y="31750"/>
                    <a:pt x="1498600" y="15875"/>
                    <a:pt x="1562100" y="0"/>
                  </a:cubicBezTo>
                </a:path>
              </a:pathLst>
            </a:custGeom>
            <a:ln w="381000" cap="rnd">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TextBox 24"/>
          <p:cNvSpPr txBox="1"/>
          <p:nvPr/>
        </p:nvSpPr>
        <p:spPr>
          <a:xfrm>
            <a:off x="304800" y="2819400"/>
            <a:ext cx="5334000" cy="3539430"/>
          </a:xfrm>
          <a:prstGeom prst="rect">
            <a:avLst/>
          </a:prstGeom>
          <a:noFill/>
        </p:spPr>
        <p:txBody>
          <a:bodyPr wrap="square" rtlCol="0">
            <a:spAutoFit/>
          </a:bodyPr>
          <a:lstStyle/>
          <a:p>
            <a:r>
              <a:rPr lang="en-US" sz="2800" dirty="0" smtClean="0">
                <a:solidFill>
                  <a:srgbClr val="FFFF00"/>
                </a:solidFill>
              </a:rPr>
              <a:t>In Florida, the southernmost echinoid localities are dominated by sand-dwellers and the proportion of mud-tolerant species increases northward.  We cannot find echinoids near the Strait, but other fossils found in drill cores indicate sandy sediments there.</a:t>
            </a:r>
            <a:endParaRPr lang="en-US" sz="2800" dirty="0">
              <a:solidFill>
                <a:srgbClr val="FFFF00"/>
              </a:solidFill>
            </a:endParaRPr>
          </a:p>
        </p:txBody>
      </p:sp>
      <p:sp>
        <p:nvSpPr>
          <p:cNvPr id="26" name="TextBox 25"/>
          <p:cNvSpPr txBox="1"/>
          <p:nvPr/>
        </p:nvSpPr>
        <p:spPr>
          <a:xfrm rot="18980800">
            <a:off x="5400648" y="1030802"/>
            <a:ext cx="914400" cy="338554"/>
          </a:xfrm>
          <a:prstGeom prst="rect">
            <a:avLst/>
          </a:prstGeom>
          <a:noFill/>
        </p:spPr>
        <p:txBody>
          <a:bodyPr wrap="square" rtlCol="0">
            <a:spAutoFit/>
          </a:bodyPr>
          <a:lstStyle/>
          <a:p>
            <a:r>
              <a:rPr lang="en-US" sz="1600" dirty="0" smtClean="0">
                <a:solidFill>
                  <a:srgbClr val="FFFF00"/>
                </a:solidFill>
              </a:rPr>
              <a:t>? SAND</a:t>
            </a:r>
            <a:endParaRPr lang="en-US" sz="16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707886"/>
          </a:xfrm>
          <a:prstGeom prst="rect">
            <a:avLst/>
          </a:prstGeom>
          <a:noFill/>
        </p:spPr>
        <p:txBody>
          <a:bodyPr wrap="square" rtlCol="0">
            <a:spAutoFit/>
          </a:bodyPr>
          <a:lstStyle/>
          <a:p>
            <a:pPr algn="ctr"/>
            <a:r>
              <a:rPr lang="en-US" sz="4000" dirty="0" smtClean="0">
                <a:solidFill>
                  <a:srgbClr val="FFFF00"/>
                </a:solidFill>
              </a:rPr>
              <a:t>Modern Lime Sediments of the Bahamas</a:t>
            </a:r>
            <a:endParaRPr lang="en-US" sz="4000" dirty="0">
              <a:solidFill>
                <a:srgbClr val="FFFF00"/>
              </a:solidFill>
            </a:endParaRPr>
          </a:p>
        </p:txBody>
      </p:sp>
      <p:grpSp>
        <p:nvGrpSpPr>
          <p:cNvPr id="16" name="Group 15"/>
          <p:cNvGrpSpPr/>
          <p:nvPr/>
        </p:nvGrpSpPr>
        <p:grpSpPr>
          <a:xfrm>
            <a:off x="228600" y="1066800"/>
            <a:ext cx="3733800" cy="5441288"/>
            <a:chOff x="533400" y="990600"/>
            <a:chExt cx="3733800" cy="5441288"/>
          </a:xfrm>
        </p:grpSpPr>
        <p:pic>
          <p:nvPicPr>
            <p:cNvPr id="3" name="Picture 2" descr="LithBah.jpg"/>
            <p:cNvPicPr>
              <a:picLocks noChangeAspect="1"/>
            </p:cNvPicPr>
            <p:nvPr/>
          </p:nvPicPr>
          <p:blipFill>
            <a:blip r:embed="rId3" cstate="print"/>
            <a:stretch>
              <a:fillRect/>
            </a:stretch>
          </p:blipFill>
          <p:spPr>
            <a:xfrm>
              <a:off x="533400" y="990600"/>
              <a:ext cx="3733800" cy="5441288"/>
            </a:xfrm>
            <a:prstGeom prst="rect">
              <a:avLst/>
            </a:prstGeom>
          </p:spPr>
        </p:pic>
        <p:grpSp>
          <p:nvGrpSpPr>
            <p:cNvPr id="15" name="Group 14"/>
            <p:cNvGrpSpPr/>
            <p:nvPr/>
          </p:nvGrpSpPr>
          <p:grpSpPr>
            <a:xfrm>
              <a:off x="685800" y="1338739"/>
              <a:ext cx="3202165" cy="4487100"/>
              <a:chOff x="685800" y="1338739"/>
              <a:chExt cx="3202165" cy="4487100"/>
            </a:xfrm>
          </p:grpSpPr>
          <p:sp>
            <p:nvSpPr>
              <p:cNvPr id="4" name="TextBox 3"/>
              <p:cNvSpPr txBox="1"/>
              <p:nvPr/>
            </p:nvSpPr>
            <p:spPr>
              <a:xfrm rot="-5400000">
                <a:off x="-255066" y="3607867"/>
                <a:ext cx="2189510" cy="307777"/>
              </a:xfrm>
              <a:prstGeom prst="rect">
                <a:avLst/>
              </a:prstGeom>
              <a:noFill/>
            </p:spPr>
            <p:txBody>
              <a:bodyPr wrap="square" rtlCol="0">
                <a:spAutoFit/>
              </a:bodyPr>
              <a:lstStyle/>
              <a:p>
                <a:pPr algn="ctr"/>
                <a:r>
                  <a:rPr lang="en-US" sz="1400" dirty="0" smtClean="0">
                    <a:solidFill>
                      <a:srgbClr val="FF0000"/>
                    </a:solidFill>
                  </a:rPr>
                  <a:t>FLORIDA STRAIT</a:t>
                </a:r>
                <a:endParaRPr lang="en-US" sz="1400" dirty="0">
                  <a:solidFill>
                    <a:srgbClr val="FF0000"/>
                  </a:solidFill>
                </a:endParaRPr>
              </a:p>
            </p:txBody>
          </p:sp>
          <p:sp>
            <p:nvSpPr>
              <p:cNvPr id="5" name="TextBox 4"/>
              <p:cNvSpPr txBox="1"/>
              <p:nvPr/>
            </p:nvSpPr>
            <p:spPr>
              <a:xfrm rot="4020000">
                <a:off x="3255580" y="4104040"/>
                <a:ext cx="987771" cy="276999"/>
              </a:xfrm>
              <a:prstGeom prst="rect">
                <a:avLst/>
              </a:prstGeom>
              <a:noFill/>
            </p:spPr>
            <p:txBody>
              <a:bodyPr wrap="none" rtlCol="0">
                <a:spAutoFit/>
              </a:bodyPr>
              <a:lstStyle/>
              <a:p>
                <a:pPr algn="ctr"/>
                <a:r>
                  <a:rPr lang="en-US" sz="1200" dirty="0" smtClean="0">
                    <a:solidFill>
                      <a:srgbClr val="FF0000"/>
                    </a:solidFill>
                  </a:rPr>
                  <a:t>(deep water)</a:t>
                </a:r>
                <a:endParaRPr lang="en-US" sz="1200" dirty="0">
                  <a:solidFill>
                    <a:srgbClr val="FF0000"/>
                  </a:solidFill>
                </a:endParaRPr>
              </a:p>
            </p:txBody>
          </p:sp>
          <p:sp>
            <p:nvSpPr>
              <p:cNvPr id="6" name="Freeform 5"/>
              <p:cNvSpPr/>
              <p:nvPr/>
            </p:nvSpPr>
            <p:spPr>
              <a:xfrm>
                <a:off x="855429" y="1509384"/>
                <a:ext cx="2707086" cy="4084486"/>
              </a:xfrm>
              <a:custGeom>
                <a:avLst/>
                <a:gdLst>
                  <a:gd name="connsiteX0" fmla="*/ 497121 w 2707086"/>
                  <a:gd name="connsiteY0" fmla="*/ 4015116 h 4084486"/>
                  <a:gd name="connsiteX1" fmla="*/ 268521 w 2707086"/>
                  <a:gd name="connsiteY1" fmla="*/ 3243591 h 4084486"/>
                  <a:gd name="connsiteX2" fmla="*/ 249471 w 2707086"/>
                  <a:gd name="connsiteY2" fmla="*/ 2672091 h 4084486"/>
                  <a:gd name="connsiteX3" fmla="*/ 287571 w 2707086"/>
                  <a:gd name="connsiteY3" fmla="*/ 2072016 h 4084486"/>
                  <a:gd name="connsiteX4" fmla="*/ 297096 w 2707086"/>
                  <a:gd name="connsiteY4" fmla="*/ 2033916 h 4084486"/>
                  <a:gd name="connsiteX5" fmla="*/ 316146 w 2707086"/>
                  <a:gd name="connsiteY5" fmla="*/ 1529091 h 4084486"/>
                  <a:gd name="connsiteX6" fmla="*/ 135171 w 2707086"/>
                  <a:gd name="connsiteY6" fmla="*/ 1005216 h 4084486"/>
                  <a:gd name="connsiteX7" fmla="*/ 1821 w 2707086"/>
                  <a:gd name="connsiteY7" fmla="*/ 805191 h 4084486"/>
                  <a:gd name="connsiteX8" fmla="*/ 49446 w 2707086"/>
                  <a:gd name="connsiteY8" fmla="*/ 519441 h 4084486"/>
                  <a:gd name="connsiteX9" fmla="*/ 106596 w 2707086"/>
                  <a:gd name="connsiteY9" fmla="*/ 281316 h 4084486"/>
                  <a:gd name="connsiteX10" fmla="*/ 173271 w 2707086"/>
                  <a:gd name="connsiteY10" fmla="*/ 138441 h 4084486"/>
                  <a:gd name="connsiteX11" fmla="*/ 211371 w 2707086"/>
                  <a:gd name="connsiteY11" fmla="*/ 109866 h 4084486"/>
                  <a:gd name="connsiteX12" fmla="*/ 344721 w 2707086"/>
                  <a:gd name="connsiteY12" fmla="*/ 5091 h 4084486"/>
                  <a:gd name="connsiteX13" fmla="*/ 373296 w 2707086"/>
                  <a:gd name="connsiteY13" fmla="*/ 14616 h 4084486"/>
                  <a:gd name="connsiteX14" fmla="*/ 411396 w 2707086"/>
                  <a:gd name="connsiteY14" fmla="*/ 33666 h 4084486"/>
                  <a:gd name="connsiteX15" fmla="*/ 659046 w 2707086"/>
                  <a:gd name="connsiteY15" fmla="*/ 128916 h 4084486"/>
                  <a:gd name="connsiteX16" fmla="*/ 668571 w 2707086"/>
                  <a:gd name="connsiteY16" fmla="*/ 138441 h 4084486"/>
                  <a:gd name="connsiteX17" fmla="*/ 1259121 w 2707086"/>
                  <a:gd name="connsiteY17" fmla="*/ 462291 h 4084486"/>
                  <a:gd name="connsiteX18" fmla="*/ 1735371 w 2707086"/>
                  <a:gd name="connsiteY18" fmla="*/ 519441 h 4084486"/>
                  <a:gd name="connsiteX19" fmla="*/ 2154471 w 2707086"/>
                  <a:gd name="connsiteY19" fmla="*/ 424191 h 4084486"/>
                  <a:gd name="connsiteX20" fmla="*/ 2316396 w 2707086"/>
                  <a:gd name="connsiteY20" fmla="*/ 376566 h 4084486"/>
                  <a:gd name="connsiteX21" fmla="*/ 2373546 w 2707086"/>
                  <a:gd name="connsiteY21" fmla="*/ 405141 h 4084486"/>
                  <a:gd name="connsiteX22" fmla="*/ 2430696 w 2707086"/>
                  <a:gd name="connsiteY22" fmla="*/ 462291 h 4084486"/>
                  <a:gd name="connsiteX23" fmla="*/ 2459271 w 2707086"/>
                  <a:gd name="connsiteY23" fmla="*/ 481341 h 4084486"/>
                  <a:gd name="connsiteX24" fmla="*/ 2478321 w 2707086"/>
                  <a:gd name="connsiteY24" fmla="*/ 500391 h 4084486"/>
                  <a:gd name="connsiteX25" fmla="*/ 2611671 w 2707086"/>
                  <a:gd name="connsiteY25" fmla="*/ 671841 h 4084486"/>
                  <a:gd name="connsiteX26" fmla="*/ 2621196 w 2707086"/>
                  <a:gd name="connsiteY26" fmla="*/ 700416 h 4084486"/>
                  <a:gd name="connsiteX27" fmla="*/ 2640246 w 2707086"/>
                  <a:gd name="connsiteY27" fmla="*/ 728991 h 4084486"/>
                  <a:gd name="connsiteX28" fmla="*/ 2611671 w 2707086"/>
                  <a:gd name="connsiteY28" fmla="*/ 1071891 h 4084486"/>
                  <a:gd name="connsiteX29" fmla="*/ 2411646 w 2707086"/>
                  <a:gd name="connsiteY29" fmla="*/ 1167141 h 4084486"/>
                  <a:gd name="connsiteX30" fmla="*/ 2183046 w 2707086"/>
                  <a:gd name="connsiteY30" fmla="*/ 1090941 h 4084486"/>
                  <a:gd name="connsiteX31" fmla="*/ 1878246 w 2707086"/>
                  <a:gd name="connsiteY31" fmla="*/ 976641 h 4084486"/>
                  <a:gd name="connsiteX32" fmla="*/ 1792521 w 2707086"/>
                  <a:gd name="connsiteY32" fmla="*/ 957591 h 4084486"/>
                  <a:gd name="connsiteX33" fmla="*/ 1802046 w 2707086"/>
                  <a:gd name="connsiteY33" fmla="*/ 986166 h 4084486"/>
                  <a:gd name="connsiteX34" fmla="*/ 1821096 w 2707086"/>
                  <a:gd name="connsiteY34" fmla="*/ 1024266 h 4084486"/>
                  <a:gd name="connsiteX35" fmla="*/ 1973496 w 2707086"/>
                  <a:gd name="connsiteY35" fmla="*/ 1405266 h 4084486"/>
                  <a:gd name="connsiteX36" fmla="*/ 2030646 w 2707086"/>
                  <a:gd name="connsiteY36" fmla="*/ 1548141 h 4084486"/>
                  <a:gd name="connsiteX37" fmla="*/ 1821096 w 2707086"/>
                  <a:gd name="connsiteY37" fmla="*/ 1481466 h 4084486"/>
                  <a:gd name="connsiteX38" fmla="*/ 1668696 w 2707086"/>
                  <a:gd name="connsiteY38" fmla="*/ 1338591 h 4084486"/>
                  <a:gd name="connsiteX39" fmla="*/ 1725846 w 2707086"/>
                  <a:gd name="connsiteY39" fmla="*/ 1167141 h 4084486"/>
                  <a:gd name="connsiteX40" fmla="*/ 1744896 w 2707086"/>
                  <a:gd name="connsiteY40" fmla="*/ 1005216 h 4084486"/>
                  <a:gd name="connsiteX41" fmla="*/ 1830621 w 2707086"/>
                  <a:gd name="connsiteY41" fmla="*/ 871866 h 4084486"/>
                  <a:gd name="connsiteX42" fmla="*/ 2068746 w 2707086"/>
                  <a:gd name="connsiteY42" fmla="*/ 967116 h 4084486"/>
                  <a:gd name="connsiteX43" fmla="*/ 2278296 w 2707086"/>
                  <a:gd name="connsiteY43" fmla="*/ 1024266 h 4084486"/>
                  <a:gd name="connsiteX44" fmla="*/ 2516421 w 2707086"/>
                  <a:gd name="connsiteY44" fmla="*/ 890916 h 4084486"/>
                  <a:gd name="connsiteX45" fmla="*/ 2525946 w 2707086"/>
                  <a:gd name="connsiteY45" fmla="*/ 862341 h 4084486"/>
                  <a:gd name="connsiteX46" fmla="*/ 2487846 w 2707086"/>
                  <a:gd name="connsiteY46" fmla="*/ 700416 h 4084486"/>
                  <a:gd name="connsiteX47" fmla="*/ 2335446 w 2707086"/>
                  <a:gd name="connsiteY47" fmla="*/ 728991 h 4084486"/>
                  <a:gd name="connsiteX48" fmla="*/ 2106846 w 2707086"/>
                  <a:gd name="connsiteY48" fmla="*/ 833766 h 4084486"/>
                  <a:gd name="connsiteX49" fmla="*/ 2049696 w 2707086"/>
                  <a:gd name="connsiteY49" fmla="*/ 824241 h 4084486"/>
                  <a:gd name="connsiteX50" fmla="*/ 2087796 w 2707086"/>
                  <a:gd name="connsiteY50" fmla="*/ 633741 h 4084486"/>
                  <a:gd name="connsiteX51" fmla="*/ 2125896 w 2707086"/>
                  <a:gd name="connsiteY51" fmla="*/ 614691 h 4084486"/>
                  <a:gd name="connsiteX52" fmla="*/ 2163996 w 2707086"/>
                  <a:gd name="connsiteY52" fmla="*/ 614691 h 4084486"/>
                  <a:gd name="connsiteX53" fmla="*/ 2392596 w 2707086"/>
                  <a:gd name="connsiteY53" fmla="*/ 557541 h 4084486"/>
                  <a:gd name="connsiteX54" fmla="*/ 2221146 w 2707086"/>
                  <a:gd name="connsiteY54" fmla="*/ 509916 h 4084486"/>
                  <a:gd name="connsiteX55" fmla="*/ 2211621 w 2707086"/>
                  <a:gd name="connsiteY55" fmla="*/ 548016 h 4084486"/>
                  <a:gd name="connsiteX56" fmla="*/ 1830621 w 2707086"/>
                  <a:gd name="connsiteY56" fmla="*/ 643266 h 4084486"/>
                  <a:gd name="connsiteX57" fmla="*/ 1230546 w 2707086"/>
                  <a:gd name="connsiteY57" fmla="*/ 633741 h 4084486"/>
                  <a:gd name="connsiteX58" fmla="*/ 668571 w 2707086"/>
                  <a:gd name="connsiteY58" fmla="*/ 271791 h 4084486"/>
                  <a:gd name="connsiteX59" fmla="*/ 392346 w 2707086"/>
                  <a:gd name="connsiteY59" fmla="*/ 138441 h 4084486"/>
                  <a:gd name="connsiteX60" fmla="*/ 192321 w 2707086"/>
                  <a:gd name="connsiteY60" fmla="*/ 367041 h 4084486"/>
                  <a:gd name="connsiteX61" fmla="*/ 154221 w 2707086"/>
                  <a:gd name="connsiteY61" fmla="*/ 824241 h 4084486"/>
                  <a:gd name="connsiteX62" fmla="*/ 249471 w 2707086"/>
                  <a:gd name="connsiteY62" fmla="*/ 967116 h 4084486"/>
                  <a:gd name="connsiteX63" fmla="*/ 363771 w 2707086"/>
                  <a:gd name="connsiteY63" fmla="*/ 1376691 h 4084486"/>
                  <a:gd name="connsiteX64" fmla="*/ 373296 w 2707086"/>
                  <a:gd name="connsiteY64" fmla="*/ 1471941 h 4084486"/>
                  <a:gd name="connsiteX65" fmla="*/ 392346 w 2707086"/>
                  <a:gd name="connsiteY65" fmla="*/ 1567191 h 4084486"/>
                  <a:gd name="connsiteX66" fmla="*/ 344721 w 2707086"/>
                  <a:gd name="connsiteY66" fmla="*/ 2281566 h 4084486"/>
                  <a:gd name="connsiteX67" fmla="*/ 363771 w 2707086"/>
                  <a:gd name="connsiteY67" fmla="*/ 2995941 h 4084486"/>
                  <a:gd name="connsiteX68" fmla="*/ 516171 w 2707086"/>
                  <a:gd name="connsiteY68" fmla="*/ 3748416 h 4084486"/>
                  <a:gd name="connsiteX69" fmla="*/ 649521 w 2707086"/>
                  <a:gd name="connsiteY69" fmla="*/ 4015116 h 4084486"/>
                  <a:gd name="connsiteX70" fmla="*/ 554271 w 2707086"/>
                  <a:gd name="connsiteY70" fmla="*/ 3967491 h 4084486"/>
                  <a:gd name="connsiteX71" fmla="*/ 497121 w 2707086"/>
                  <a:gd name="connsiteY71" fmla="*/ 4015116 h 408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707086" h="4084486">
                    <a:moveTo>
                      <a:pt x="497121" y="4015116"/>
                    </a:moveTo>
                    <a:cubicBezTo>
                      <a:pt x="266675" y="3256565"/>
                      <a:pt x="268521" y="3524785"/>
                      <a:pt x="268521" y="3243591"/>
                    </a:cubicBezTo>
                    <a:lnTo>
                      <a:pt x="249471" y="2672091"/>
                    </a:lnTo>
                    <a:cubicBezTo>
                      <a:pt x="262171" y="2472066"/>
                      <a:pt x="272655" y="2271888"/>
                      <a:pt x="287571" y="2072016"/>
                    </a:cubicBezTo>
                    <a:cubicBezTo>
                      <a:pt x="288545" y="2058961"/>
                      <a:pt x="297096" y="2033916"/>
                      <a:pt x="297096" y="2033916"/>
                    </a:cubicBezTo>
                    <a:lnTo>
                      <a:pt x="316146" y="1529091"/>
                    </a:lnTo>
                    <a:cubicBezTo>
                      <a:pt x="142413" y="1017544"/>
                      <a:pt x="224173" y="1183219"/>
                      <a:pt x="135171" y="1005216"/>
                    </a:cubicBezTo>
                    <a:cubicBezTo>
                      <a:pt x="0" y="812115"/>
                      <a:pt x="1821" y="892228"/>
                      <a:pt x="1821" y="805191"/>
                    </a:cubicBezTo>
                    <a:lnTo>
                      <a:pt x="49446" y="519441"/>
                    </a:lnTo>
                    <a:lnTo>
                      <a:pt x="106596" y="281316"/>
                    </a:lnTo>
                    <a:cubicBezTo>
                      <a:pt x="128821" y="233691"/>
                      <a:pt x="145866" y="183286"/>
                      <a:pt x="173271" y="138441"/>
                    </a:cubicBezTo>
                    <a:cubicBezTo>
                      <a:pt x="181549" y="124895"/>
                      <a:pt x="211371" y="109866"/>
                      <a:pt x="211371" y="109866"/>
                    </a:cubicBezTo>
                    <a:cubicBezTo>
                      <a:pt x="255821" y="74941"/>
                      <a:pt x="295996" y="33752"/>
                      <a:pt x="344721" y="5091"/>
                    </a:cubicBezTo>
                    <a:cubicBezTo>
                      <a:pt x="353375" y="0"/>
                      <a:pt x="364068" y="10661"/>
                      <a:pt x="373296" y="14616"/>
                    </a:cubicBezTo>
                    <a:cubicBezTo>
                      <a:pt x="386347" y="20209"/>
                      <a:pt x="411396" y="33666"/>
                      <a:pt x="411396" y="33666"/>
                    </a:cubicBezTo>
                    <a:cubicBezTo>
                      <a:pt x="628314" y="77050"/>
                      <a:pt x="556105" y="25975"/>
                      <a:pt x="659046" y="128916"/>
                    </a:cubicBezTo>
                    <a:lnTo>
                      <a:pt x="668571" y="138441"/>
                    </a:lnTo>
                    <a:lnTo>
                      <a:pt x="1259121" y="462291"/>
                    </a:lnTo>
                    <a:lnTo>
                      <a:pt x="1735371" y="519441"/>
                    </a:lnTo>
                    <a:lnTo>
                      <a:pt x="2154471" y="424191"/>
                    </a:lnTo>
                    <a:cubicBezTo>
                      <a:pt x="2208446" y="408316"/>
                      <a:pt x="2261227" y="387600"/>
                      <a:pt x="2316396" y="376566"/>
                    </a:cubicBezTo>
                    <a:cubicBezTo>
                      <a:pt x="2331140" y="373617"/>
                      <a:pt x="2364769" y="398872"/>
                      <a:pt x="2373546" y="405141"/>
                    </a:cubicBezTo>
                    <a:cubicBezTo>
                      <a:pt x="2482498" y="482964"/>
                      <a:pt x="2358352" y="389947"/>
                      <a:pt x="2430696" y="462291"/>
                    </a:cubicBezTo>
                    <a:cubicBezTo>
                      <a:pt x="2438791" y="470386"/>
                      <a:pt x="2450332" y="474190"/>
                      <a:pt x="2459271" y="481341"/>
                    </a:cubicBezTo>
                    <a:cubicBezTo>
                      <a:pt x="2466283" y="486951"/>
                      <a:pt x="2471971" y="494041"/>
                      <a:pt x="2478321" y="500391"/>
                    </a:cubicBezTo>
                    <a:cubicBezTo>
                      <a:pt x="2522771" y="557541"/>
                      <a:pt x="2569589" y="612926"/>
                      <a:pt x="2611671" y="671841"/>
                    </a:cubicBezTo>
                    <a:cubicBezTo>
                      <a:pt x="2617507" y="680011"/>
                      <a:pt x="2616706" y="691436"/>
                      <a:pt x="2621196" y="700416"/>
                    </a:cubicBezTo>
                    <a:cubicBezTo>
                      <a:pt x="2626316" y="710655"/>
                      <a:pt x="2640246" y="728991"/>
                      <a:pt x="2640246" y="728991"/>
                    </a:cubicBezTo>
                    <a:cubicBezTo>
                      <a:pt x="2630457" y="1061817"/>
                      <a:pt x="2707086" y="976476"/>
                      <a:pt x="2611671" y="1071891"/>
                    </a:cubicBezTo>
                    <a:cubicBezTo>
                      <a:pt x="2418331" y="1168561"/>
                      <a:pt x="2492166" y="1167141"/>
                      <a:pt x="2411646" y="1167141"/>
                    </a:cubicBezTo>
                    <a:lnTo>
                      <a:pt x="2183046" y="1090941"/>
                    </a:lnTo>
                    <a:cubicBezTo>
                      <a:pt x="1875304" y="965921"/>
                      <a:pt x="1878246" y="857452"/>
                      <a:pt x="1878246" y="976641"/>
                    </a:cubicBezTo>
                    <a:cubicBezTo>
                      <a:pt x="1849671" y="970291"/>
                      <a:pt x="1821567" y="953960"/>
                      <a:pt x="1792521" y="957591"/>
                    </a:cubicBezTo>
                    <a:cubicBezTo>
                      <a:pt x="1782558" y="958836"/>
                      <a:pt x="1799288" y="976512"/>
                      <a:pt x="1802046" y="986166"/>
                    </a:cubicBezTo>
                    <a:cubicBezTo>
                      <a:pt x="1813812" y="1027346"/>
                      <a:pt x="1798123" y="1024266"/>
                      <a:pt x="1821096" y="1024266"/>
                    </a:cubicBezTo>
                    <a:cubicBezTo>
                      <a:pt x="1974701" y="1398678"/>
                      <a:pt x="1973496" y="1261901"/>
                      <a:pt x="1973496" y="1405266"/>
                    </a:cubicBezTo>
                    <a:cubicBezTo>
                      <a:pt x="2031897" y="1541534"/>
                      <a:pt x="2030646" y="1490256"/>
                      <a:pt x="2030646" y="1548141"/>
                    </a:cubicBezTo>
                    <a:lnTo>
                      <a:pt x="1821096" y="1481466"/>
                    </a:lnTo>
                    <a:lnTo>
                      <a:pt x="1668696" y="1338591"/>
                    </a:lnTo>
                    <a:cubicBezTo>
                      <a:pt x="1726903" y="1173672"/>
                      <a:pt x="1725846" y="1233904"/>
                      <a:pt x="1725846" y="1167141"/>
                    </a:cubicBezTo>
                    <a:lnTo>
                      <a:pt x="1744896" y="1005216"/>
                    </a:lnTo>
                    <a:lnTo>
                      <a:pt x="1830621" y="871866"/>
                    </a:lnTo>
                    <a:lnTo>
                      <a:pt x="2068746" y="967116"/>
                    </a:lnTo>
                    <a:lnTo>
                      <a:pt x="2278296" y="1024266"/>
                    </a:lnTo>
                    <a:cubicBezTo>
                      <a:pt x="2357671" y="979816"/>
                      <a:pt x="2440279" y="940701"/>
                      <a:pt x="2516421" y="890916"/>
                    </a:cubicBezTo>
                    <a:cubicBezTo>
                      <a:pt x="2524824" y="885421"/>
                      <a:pt x="2525946" y="862341"/>
                      <a:pt x="2525946" y="862341"/>
                    </a:cubicBezTo>
                    <a:lnTo>
                      <a:pt x="2487846" y="700416"/>
                    </a:lnTo>
                    <a:lnTo>
                      <a:pt x="2335446" y="728991"/>
                    </a:lnTo>
                    <a:lnTo>
                      <a:pt x="2106846" y="833766"/>
                    </a:lnTo>
                    <a:cubicBezTo>
                      <a:pt x="2036487" y="880672"/>
                      <a:pt x="2049696" y="894761"/>
                      <a:pt x="2049696" y="824241"/>
                    </a:cubicBezTo>
                    <a:cubicBezTo>
                      <a:pt x="2057774" y="678836"/>
                      <a:pt x="2012012" y="677046"/>
                      <a:pt x="2087796" y="633741"/>
                    </a:cubicBezTo>
                    <a:cubicBezTo>
                      <a:pt x="2100124" y="626696"/>
                      <a:pt x="2112121" y="618135"/>
                      <a:pt x="2125896" y="614691"/>
                    </a:cubicBezTo>
                    <a:cubicBezTo>
                      <a:pt x="2138217" y="611611"/>
                      <a:pt x="2151296" y="614691"/>
                      <a:pt x="2163996" y="614691"/>
                    </a:cubicBezTo>
                    <a:lnTo>
                      <a:pt x="2392596" y="557541"/>
                    </a:lnTo>
                    <a:cubicBezTo>
                      <a:pt x="2335446" y="541666"/>
                      <a:pt x="2280378" y="513033"/>
                      <a:pt x="2221146" y="509916"/>
                    </a:cubicBezTo>
                    <a:cubicBezTo>
                      <a:pt x="2208073" y="509228"/>
                      <a:pt x="2211621" y="548016"/>
                      <a:pt x="2211621" y="548016"/>
                    </a:cubicBezTo>
                    <a:cubicBezTo>
                      <a:pt x="1835771" y="634751"/>
                      <a:pt x="1930005" y="543882"/>
                      <a:pt x="1830621" y="643266"/>
                    </a:cubicBezTo>
                    <a:lnTo>
                      <a:pt x="1230546" y="633741"/>
                    </a:lnTo>
                    <a:lnTo>
                      <a:pt x="668571" y="271791"/>
                    </a:lnTo>
                    <a:cubicBezTo>
                      <a:pt x="405190" y="125468"/>
                      <a:pt x="499109" y="85060"/>
                      <a:pt x="392346" y="138441"/>
                    </a:cubicBezTo>
                    <a:lnTo>
                      <a:pt x="192321" y="367041"/>
                    </a:lnTo>
                    <a:lnTo>
                      <a:pt x="154221" y="824241"/>
                    </a:lnTo>
                    <a:lnTo>
                      <a:pt x="249471" y="967116"/>
                    </a:lnTo>
                    <a:cubicBezTo>
                      <a:pt x="287571" y="1103641"/>
                      <a:pt x="330005" y="1239030"/>
                      <a:pt x="363771" y="1376691"/>
                    </a:cubicBezTo>
                    <a:cubicBezTo>
                      <a:pt x="371372" y="1407681"/>
                      <a:pt x="368563" y="1440386"/>
                      <a:pt x="373296" y="1471941"/>
                    </a:cubicBezTo>
                    <a:cubicBezTo>
                      <a:pt x="378099" y="1503962"/>
                      <a:pt x="392346" y="1567191"/>
                      <a:pt x="392346" y="1567191"/>
                    </a:cubicBezTo>
                    <a:cubicBezTo>
                      <a:pt x="343091" y="2237056"/>
                      <a:pt x="344721" y="1998408"/>
                      <a:pt x="344721" y="2281566"/>
                    </a:cubicBezTo>
                    <a:lnTo>
                      <a:pt x="363771" y="2995941"/>
                    </a:lnTo>
                    <a:lnTo>
                      <a:pt x="516171" y="3748416"/>
                    </a:lnTo>
                    <a:lnTo>
                      <a:pt x="649521" y="4015116"/>
                    </a:lnTo>
                    <a:cubicBezTo>
                      <a:pt x="560060" y="3955475"/>
                      <a:pt x="588080" y="3933682"/>
                      <a:pt x="554271" y="3967491"/>
                    </a:cubicBezTo>
                    <a:cubicBezTo>
                      <a:pt x="514882" y="4056117"/>
                      <a:pt x="516171" y="4084486"/>
                      <a:pt x="497121" y="4015116"/>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37577" y="1338739"/>
                <a:ext cx="2429523" cy="4487100"/>
              </a:xfrm>
              <a:custGeom>
                <a:avLst/>
                <a:gdLst>
                  <a:gd name="connsiteX0" fmla="*/ 2429523 w 2429523"/>
                  <a:gd name="connsiteY0" fmla="*/ 4233386 h 4487100"/>
                  <a:gd name="connsiteX1" fmla="*/ 2429523 w 2429523"/>
                  <a:gd name="connsiteY1" fmla="*/ 4233386 h 4487100"/>
                  <a:gd name="connsiteX2" fmla="*/ 2153298 w 2429523"/>
                  <a:gd name="connsiteY2" fmla="*/ 3709511 h 4487100"/>
                  <a:gd name="connsiteX3" fmla="*/ 1734198 w 2429523"/>
                  <a:gd name="connsiteY3" fmla="*/ 3118961 h 4487100"/>
                  <a:gd name="connsiteX4" fmla="*/ 1219848 w 2429523"/>
                  <a:gd name="connsiteY4" fmla="*/ 2690336 h 4487100"/>
                  <a:gd name="connsiteX5" fmla="*/ 1591323 w 2429523"/>
                  <a:gd name="connsiteY5" fmla="*/ 2318861 h 4487100"/>
                  <a:gd name="connsiteX6" fmla="*/ 1667523 w 2429523"/>
                  <a:gd name="connsiteY6" fmla="*/ 2090261 h 4487100"/>
                  <a:gd name="connsiteX7" fmla="*/ 1696098 w 2429523"/>
                  <a:gd name="connsiteY7" fmla="*/ 2071211 h 4487100"/>
                  <a:gd name="connsiteX8" fmla="*/ 1715148 w 2429523"/>
                  <a:gd name="connsiteY8" fmla="*/ 2042636 h 4487100"/>
                  <a:gd name="connsiteX9" fmla="*/ 1705623 w 2429523"/>
                  <a:gd name="connsiteY9" fmla="*/ 1995011 h 4487100"/>
                  <a:gd name="connsiteX10" fmla="*/ 1600848 w 2429523"/>
                  <a:gd name="connsiteY10" fmla="*/ 1747361 h 4487100"/>
                  <a:gd name="connsiteX11" fmla="*/ 1496073 w 2429523"/>
                  <a:gd name="connsiteY11" fmla="*/ 1537811 h 4487100"/>
                  <a:gd name="connsiteX12" fmla="*/ 1477023 w 2429523"/>
                  <a:gd name="connsiteY12" fmla="*/ 1509236 h 4487100"/>
                  <a:gd name="connsiteX13" fmla="*/ 1524648 w 2429523"/>
                  <a:gd name="connsiteY13" fmla="*/ 1194911 h 4487100"/>
                  <a:gd name="connsiteX14" fmla="*/ 1657998 w 2429523"/>
                  <a:gd name="connsiteY14" fmla="*/ 1023461 h 4487100"/>
                  <a:gd name="connsiteX15" fmla="*/ 1705623 w 2429523"/>
                  <a:gd name="connsiteY15" fmla="*/ 1032986 h 4487100"/>
                  <a:gd name="connsiteX16" fmla="*/ 1734198 w 2429523"/>
                  <a:gd name="connsiteY16" fmla="*/ 1052036 h 4487100"/>
                  <a:gd name="connsiteX17" fmla="*/ 2019948 w 2429523"/>
                  <a:gd name="connsiteY17" fmla="*/ 1156811 h 4487100"/>
                  <a:gd name="connsiteX18" fmla="*/ 2058048 w 2429523"/>
                  <a:gd name="connsiteY18" fmla="*/ 1147286 h 4487100"/>
                  <a:gd name="connsiteX19" fmla="*/ 2134248 w 2429523"/>
                  <a:gd name="connsiteY19" fmla="*/ 937736 h 4487100"/>
                  <a:gd name="connsiteX20" fmla="*/ 1848498 w 2429523"/>
                  <a:gd name="connsiteY20" fmla="*/ 1071086 h 4487100"/>
                  <a:gd name="connsiteX21" fmla="*/ 1829448 w 2429523"/>
                  <a:gd name="connsiteY21" fmla="*/ 985361 h 4487100"/>
                  <a:gd name="connsiteX22" fmla="*/ 1858023 w 2429523"/>
                  <a:gd name="connsiteY22" fmla="*/ 852011 h 4487100"/>
                  <a:gd name="connsiteX23" fmla="*/ 1991373 w 2429523"/>
                  <a:gd name="connsiteY23" fmla="*/ 775811 h 4487100"/>
                  <a:gd name="connsiteX24" fmla="*/ 1877073 w 2429523"/>
                  <a:gd name="connsiteY24" fmla="*/ 775811 h 4487100"/>
                  <a:gd name="connsiteX25" fmla="*/ 1534173 w 2429523"/>
                  <a:gd name="connsiteY25" fmla="*/ 861536 h 4487100"/>
                  <a:gd name="connsiteX26" fmla="*/ 1029348 w 2429523"/>
                  <a:gd name="connsiteY26" fmla="*/ 823436 h 4487100"/>
                  <a:gd name="connsiteX27" fmla="*/ 257823 w 2429523"/>
                  <a:gd name="connsiteY27" fmla="*/ 347186 h 4487100"/>
                  <a:gd name="connsiteX28" fmla="*/ 38748 w 2429523"/>
                  <a:gd name="connsiteY28" fmla="*/ 528161 h 4487100"/>
                  <a:gd name="connsiteX29" fmla="*/ 648 w 2429523"/>
                  <a:gd name="connsiteY29" fmla="*/ 918686 h 4487100"/>
                  <a:gd name="connsiteX30" fmla="*/ 105423 w 2429523"/>
                  <a:gd name="connsiteY30" fmla="*/ 1204436 h 4487100"/>
                  <a:gd name="connsiteX31" fmla="*/ 219723 w 2429523"/>
                  <a:gd name="connsiteY31" fmla="*/ 1728311 h 4487100"/>
                  <a:gd name="connsiteX32" fmla="*/ 191148 w 2429523"/>
                  <a:gd name="connsiteY32" fmla="*/ 2814161 h 4487100"/>
                  <a:gd name="connsiteX33" fmla="*/ 200673 w 2429523"/>
                  <a:gd name="connsiteY33" fmla="*/ 3214211 h 4487100"/>
                  <a:gd name="connsiteX34" fmla="*/ 238773 w 2429523"/>
                  <a:gd name="connsiteY34" fmla="*/ 3223736 h 4487100"/>
                  <a:gd name="connsiteX35" fmla="*/ 238773 w 2429523"/>
                  <a:gd name="connsiteY35" fmla="*/ 3233261 h 4487100"/>
                  <a:gd name="connsiteX36" fmla="*/ 372123 w 2429523"/>
                  <a:gd name="connsiteY36" fmla="*/ 3966686 h 4487100"/>
                  <a:gd name="connsiteX37" fmla="*/ 505473 w 2429523"/>
                  <a:gd name="connsiteY37" fmla="*/ 4204811 h 4487100"/>
                  <a:gd name="connsiteX38" fmla="*/ 581673 w 2429523"/>
                  <a:gd name="connsiteY38" fmla="*/ 4252436 h 4487100"/>
                  <a:gd name="connsiteX39" fmla="*/ 953148 w 2429523"/>
                  <a:gd name="connsiteY39" fmla="*/ 4309586 h 4487100"/>
                  <a:gd name="connsiteX40" fmla="*/ 962673 w 2429523"/>
                  <a:gd name="connsiteY40" fmla="*/ 4290536 h 4487100"/>
                  <a:gd name="connsiteX41" fmla="*/ 1191273 w 2429523"/>
                  <a:gd name="connsiteY41" fmla="*/ 4119086 h 4487100"/>
                  <a:gd name="connsiteX42" fmla="*/ 1219848 w 2429523"/>
                  <a:gd name="connsiteY42" fmla="*/ 4128611 h 4487100"/>
                  <a:gd name="connsiteX43" fmla="*/ 1448448 w 2429523"/>
                  <a:gd name="connsiteY43" fmla="*/ 4242911 h 4487100"/>
                  <a:gd name="connsiteX44" fmla="*/ 1638948 w 2429523"/>
                  <a:gd name="connsiteY44" fmla="*/ 4023836 h 4487100"/>
                  <a:gd name="connsiteX45" fmla="*/ 1734198 w 2429523"/>
                  <a:gd name="connsiteY45" fmla="*/ 4052411 h 4487100"/>
                  <a:gd name="connsiteX46" fmla="*/ 1791348 w 2429523"/>
                  <a:gd name="connsiteY46" fmla="*/ 4061936 h 4487100"/>
                  <a:gd name="connsiteX47" fmla="*/ 2305698 w 2429523"/>
                  <a:gd name="connsiteY47" fmla="*/ 4242911 h 4487100"/>
                  <a:gd name="connsiteX48" fmla="*/ 2429523 w 2429523"/>
                  <a:gd name="connsiteY48" fmla="*/ 4233386 h 448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29523" h="4487100">
                    <a:moveTo>
                      <a:pt x="2429523" y="4233386"/>
                    </a:moveTo>
                    <a:lnTo>
                      <a:pt x="2429523" y="4233386"/>
                    </a:lnTo>
                    <a:cubicBezTo>
                      <a:pt x="2169550" y="3703811"/>
                      <a:pt x="2366880" y="3709511"/>
                      <a:pt x="2153298" y="3709511"/>
                    </a:cubicBezTo>
                    <a:lnTo>
                      <a:pt x="1734198" y="3118961"/>
                    </a:lnTo>
                    <a:cubicBezTo>
                      <a:pt x="1214881" y="2705430"/>
                      <a:pt x="1219848" y="2928553"/>
                      <a:pt x="1219848" y="2690336"/>
                    </a:cubicBezTo>
                    <a:lnTo>
                      <a:pt x="1591323" y="2318861"/>
                    </a:lnTo>
                    <a:cubicBezTo>
                      <a:pt x="1616723" y="2242661"/>
                      <a:pt x="1636226" y="2164235"/>
                      <a:pt x="1667523" y="2090261"/>
                    </a:cubicBezTo>
                    <a:cubicBezTo>
                      <a:pt x="1671983" y="2079718"/>
                      <a:pt x="1688003" y="2079306"/>
                      <a:pt x="1696098" y="2071211"/>
                    </a:cubicBezTo>
                    <a:cubicBezTo>
                      <a:pt x="1704193" y="2063116"/>
                      <a:pt x="1708798" y="2052161"/>
                      <a:pt x="1715148" y="2042636"/>
                    </a:cubicBezTo>
                    <a:cubicBezTo>
                      <a:pt x="1704853" y="2001456"/>
                      <a:pt x="1705623" y="2017627"/>
                      <a:pt x="1705623" y="1995011"/>
                    </a:cubicBezTo>
                    <a:lnTo>
                      <a:pt x="1600848" y="1747361"/>
                    </a:lnTo>
                    <a:cubicBezTo>
                      <a:pt x="1565923" y="1677511"/>
                      <a:pt x="1532102" y="1607098"/>
                      <a:pt x="1496073" y="1537811"/>
                    </a:cubicBezTo>
                    <a:cubicBezTo>
                      <a:pt x="1490792" y="1527654"/>
                      <a:pt x="1477023" y="1509236"/>
                      <a:pt x="1477023" y="1509236"/>
                    </a:cubicBezTo>
                    <a:lnTo>
                      <a:pt x="1524648" y="1194911"/>
                    </a:lnTo>
                    <a:cubicBezTo>
                      <a:pt x="1569098" y="1137761"/>
                      <a:pt x="1604042" y="1071738"/>
                      <a:pt x="1657998" y="1023461"/>
                    </a:cubicBezTo>
                    <a:cubicBezTo>
                      <a:pt x="1670063" y="1012666"/>
                      <a:pt x="1690464" y="1027302"/>
                      <a:pt x="1705623" y="1032986"/>
                    </a:cubicBezTo>
                    <a:cubicBezTo>
                      <a:pt x="1716342" y="1037006"/>
                      <a:pt x="1734198" y="1052036"/>
                      <a:pt x="1734198" y="1052036"/>
                    </a:cubicBezTo>
                    <a:cubicBezTo>
                      <a:pt x="1829448" y="1086961"/>
                      <a:pt x="1922619" y="1128185"/>
                      <a:pt x="2019948" y="1156811"/>
                    </a:cubicBezTo>
                    <a:cubicBezTo>
                      <a:pt x="2032507" y="1160505"/>
                      <a:pt x="2058048" y="1147286"/>
                      <a:pt x="2058048" y="1147286"/>
                    </a:cubicBezTo>
                    <a:lnTo>
                      <a:pt x="2134248" y="937736"/>
                    </a:lnTo>
                    <a:lnTo>
                      <a:pt x="1848498" y="1071086"/>
                    </a:lnTo>
                    <a:lnTo>
                      <a:pt x="1829448" y="985361"/>
                    </a:lnTo>
                    <a:lnTo>
                      <a:pt x="1858023" y="852011"/>
                    </a:lnTo>
                    <a:lnTo>
                      <a:pt x="1991373" y="775811"/>
                    </a:lnTo>
                    <a:lnTo>
                      <a:pt x="1877073" y="775811"/>
                    </a:lnTo>
                    <a:lnTo>
                      <a:pt x="1534173" y="861536"/>
                    </a:lnTo>
                    <a:lnTo>
                      <a:pt x="1029348" y="823436"/>
                    </a:lnTo>
                    <a:cubicBezTo>
                      <a:pt x="247256" y="302041"/>
                      <a:pt x="257823" y="0"/>
                      <a:pt x="257823" y="347186"/>
                    </a:cubicBezTo>
                    <a:lnTo>
                      <a:pt x="38748" y="528161"/>
                    </a:lnTo>
                    <a:cubicBezTo>
                      <a:pt x="0" y="905953"/>
                      <a:pt x="648" y="775161"/>
                      <a:pt x="648" y="918686"/>
                    </a:cubicBezTo>
                    <a:cubicBezTo>
                      <a:pt x="98286" y="1192072"/>
                      <a:pt x="53681" y="1100952"/>
                      <a:pt x="105423" y="1204436"/>
                    </a:cubicBezTo>
                    <a:lnTo>
                      <a:pt x="219723" y="1728311"/>
                    </a:lnTo>
                    <a:lnTo>
                      <a:pt x="191148" y="2814161"/>
                    </a:lnTo>
                    <a:cubicBezTo>
                      <a:pt x="194323" y="2947511"/>
                      <a:pt x="185267" y="3081716"/>
                      <a:pt x="200673" y="3214211"/>
                    </a:cubicBezTo>
                    <a:cubicBezTo>
                      <a:pt x="202185" y="3227214"/>
                      <a:pt x="227064" y="3217882"/>
                      <a:pt x="238773" y="3223736"/>
                    </a:cubicBezTo>
                    <a:cubicBezTo>
                      <a:pt x="241613" y="3225156"/>
                      <a:pt x="238773" y="3230086"/>
                      <a:pt x="238773" y="3233261"/>
                    </a:cubicBezTo>
                    <a:lnTo>
                      <a:pt x="372123" y="3966686"/>
                    </a:lnTo>
                    <a:cubicBezTo>
                      <a:pt x="416573" y="4046061"/>
                      <a:pt x="453824" y="4129920"/>
                      <a:pt x="505473" y="4204811"/>
                    </a:cubicBezTo>
                    <a:cubicBezTo>
                      <a:pt x="516536" y="4220852"/>
                      <a:pt x="558268" y="4240733"/>
                      <a:pt x="581673" y="4252436"/>
                    </a:cubicBezTo>
                    <a:cubicBezTo>
                      <a:pt x="1054105" y="4401625"/>
                      <a:pt x="908770" y="4487100"/>
                      <a:pt x="953148" y="4309586"/>
                    </a:cubicBezTo>
                    <a:cubicBezTo>
                      <a:pt x="954870" y="4302698"/>
                      <a:pt x="959498" y="4296886"/>
                      <a:pt x="962673" y="4290536"/>
                    </a:cubicBezTo>
                    <a:cubicBezTo>
                      <a:pt x="1038873" y="4233386"/>
                      <a:pt x="1110669" y="4169836"/>
                      <a:pt x="1191273" y="4119086"/>
                    </a:cubicBezTo>
                    <a:cubicBezTo>
                      <a:pt x="1199769" y="4113736"/>
                      <a:pt x="1219848" y="4128611"/>
                      <a:pt x="1219848" y="4128611"/>
                    </a:cubicBezTo>
                    <a:cubicBezTo>
                      <a:pt x="1469953" y="4347453"/>
                      <a:pt x="1448448" y="4429888"/>
                      <a:pt x="1448448" y="4242911"/>
                    </a:cubicBezTo>
                    <a:cubicBezTo>
                      <a:pt x="1511948" y="4169886"/>
                      <a:pt x="1570520" y="4092264"/>
                      <a:pt x="1638948" y="4023836"/>
                    </a:cubicBezTo>
                    <a:cubicBezTo>
                      <a:pt x="1674195" y="3988589"/>
                      <a:pt x="1709992" y="4042325"/>
                      <a:pt x="1734198" y="4052411"/>
                    </a:cubicBezTo>
                    <a:cubicBezTo>
                      <a:pt x="1752025" y="4059839"/>
                      <a:pt x="1791348" y="4061936"/>
                      <a:pt x="1791348" y="4061936"/>
                    </a:cubicBezTo>
                    <a:lnTo>
                      <a:pt x="2305698" y="4242911"/>
                    </a:lnTo>
                    <a:lnTo>
                      <a:pt x="2429523" y="4233386"/>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23913" y="1724025"/>
                <a:ext cx="330200" cy="2924175"/>
              </a:xfrm>
              <a:custGeom>
                <a:avLst/>
                <a:gdLst>
                  <a:gd name="connsiteX0" fmla="*/ 261937 w 330200"/>
                  <a:gd name="connsiteY0" fmla="*/ 2924175 h 2924175"/>
                  <a:gd name="connsiteX1" fmla="*/ 261937 w 330200"/>
                  <a:gd name="connsiteY1" fmla="*/ 2390775 h 2924175"/>
                  <a:gd name="connsiteX2" fmla="*/ 328612 w 330200"/>
                  <a:gd name="connsiteY2" fmla="*/ 1571625 h 2924175"/>
                  <a:gd name="connsiteX3" fmla="*/ 271462 w 330200"/>
                  <a:gd name="connsiteY3" fmla="*/ 1152525 h 2924175"/>
                  <a:gd name="connsiteX4" fmla="*/ 42862 w 330200"/>
                  <a:gd name="connsiteY4" fmla="*/ 666750 h 2924175"/>
                  <a:gd name="connsiteX5" fmla="*/ 14287 w 330200"/>
                  <a:gd name="connsiteY5" fmla="*/ 428625 h 2924175"/>
                  <a:gd name="connsiteX6" fmla="*/ 119062 w 330200"/>
                  <a:gd name="connsiteY6" fmla="*/ 0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00" h="2924175">
                    <a:moveTo>
                      <a:pt x="261937" y="2924175"/>
                    </a:moveTo>
                    <a:cubicBezTo>
                      <a:pt x="256381" y="2770187"/>
                      <a:pt x="250825" y="2616200"/>
                      <a:pt x="261937" y="2390775"/>
                    </a:cubicBezTo>
                    <a:cubicBezTo>
                      <a:pt x="273049" y="2165350"/>
                      <a:pt x="327025" y="1778000"/>
                      <a:pt x="328612" y="1571625"/>
                    </a:cubicBezTo>
                    <a:cubicBezTo>
                      <a:pt x="330200" y="1365250"/>
                      <a:pt x="319087" y="1303337"/>
                      <a:pt x="271462" y="1152525"/>
                    </a:cubicBezTo>
                    <a:cubicBezTo>
                      <a:pt x="223837" y="1001713"/>
                      <a:pt x="85725" y="787400"/>
                      <a:pt x="42862" y="666750"/>
                    </a:cubicBezTo>
                    <a:cubicBezTo>
                      <a:pt x="0" y="546100"/>
                      <a:pt x="1587" y="539750"/>
                      <a:pt x="14287" y="428625"/>
                    </a:cubicBezTo>
                    <a:cubicBezTo>
                      <a:pt x="26987" y="317500"/>
                      <a:pt x="73024" y="158750"/>
                      <a:pt x="119062" y="0"/>
                    </a:cubicBezTo>
                  </a:path>
                </a:pathLst>
              </a:custGeom>
              <a:ln w="63500" cap="rnd">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705100" y="2533650"/>
                <a:ext cx="1179513" cy="3209925"/>
              </a:xfrm>
              <a:custGeom>
                <a:avLst/>
                <a:gdLst>
                  <a:gd name="connsiteX0" fmla="*/ 866775 w 1179513"/>
                  <a:gd name="connsiteY0" fmla="*/ 3209925 h 3209925"/>
                  <a:gd name="connsiteX1" fmla="*/ 1123950 w 1179513"/>
                  <a:gd name="connsiteY1" fmla="*/ 2962275 h 3209925"/>
                  <a:gd name="connsiteX2" fmla="*/ 1152525 w 1179513"/>
                  <a:gd name="connsiteY2" fmla="*/ 2628900 h 3209925"/>
                  <a:gd name="connsiteX3" fmla="*/ 962025 w 1179513"/>
                  <a:gd name="connsiteY3" fmla="*/ 2171700 h 3209925"/>
                  <a:gd name="connsiteX4" fmla="*/ 790575 w 1179513"/>
                  <a:gd name="connsiteY4" fmla="*/ 1800225 h 3209925"/>
                  <a:gd name="connsiteX5" fmla="*/ 781050 w 1179513"/>
                  <a:gd name="connsiteY5" fmla="*/ 1466850 h 3209925"/>
                  <a:gd name="connsiteX6" fmla="*/ 685800 w 1179513"/>
                  <a:gd name="connsiteY6" fmla="*/ 1285875 h 3209925"/>
                  <a:gd name="connsiteX7" fmla="*/ 447675 w 1179513"/>
                  <a:gd name="connsiteY7" fmla="*/ 904875 h 3209925"/>
                  <a:gd name="connsiteX8" fmla="*/ 333375 w 1179513"/>
                  <a:gd name="connsiteY8" fmla="*/ 571500 h 3209925"/>
                  <a:gd name="connsiteX9" fmla="*/ 161925 w 1179513"/>
                  <a:gd name="connsiteY9" fmla="*/ 314325 h 3209925"/>
                  <a:gd name="connsiteX10" fmla="*/ 0 w 1179513"/>
                  <a:gd name="connsiteY10" fmla="*/ 0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513" h="3209925">
                    <a:moveTo>
                      <a:pt x="866775" y="3209925"/>
                    </a:moveTo>
                    <a:cubicBezTo>
                      <a:pt x="971550" y="3134518"/>
                      <a:pt x="1076325" y="3059112"/>
                      <a:pt x="1123950" y="2962275"/>
                    </a:cubicBezTo>
                    <a:cubicBezTo>
                      <a:pt x="1171575" y="2865438"/>
                      <a:pt x="1179513" y="2760663"/>
                      <a:pt x="1152525" y="2628900"/>
                    </a:cubicBezTo>
                    <a:cubicBezTo>
                      <a:pt x="1125538" y="2497138"/>
                      <a:pt x="1022350" y="2309812"/>
                      <a:pt x="962025" y="2171700"/>
                    </a:cubicBezTo>
                    <a:cubicBezTo>
                      <a:pt x="901700" y="2033588"/>
                      <a:pt x="820737" y="1917700"/>
                      <a:pt x="790575" y="1800225"/>
                    </a:cubicBezTo>
                    <a:cubicBezTo>
                      <a:pt x="760413" y="1682750"/>
                      <a:pt x="798512" y="1552575"/>
                      <a:pt x="781050" y="1466850"/>
                    </a:cubicBezTo>
                    <a:cubicBezTo>
                      <a:pt x="763588" y="1381125"/>
                      <a:pt x="741362" y="1379537"/>
                      <a:pt x="685800" y="1285875"/>
                    </a:cubicBezTo>
                    <a:cubicBezTo>
                      <a:pt x="630238" y="1192213"/>
                      <a:pt x="506412" y="1023937"/>
                      <a:pt x="447675" y="904875"/>
                    </a:cubicBezTo>
                    <a:cubicBezTo>
                      <a:pt x="388938" y="785813"/>
                      <a:pt x="381000" y="669925"/>
                      <a:pt x="333375" y="571500"/>
                    </a:cubicBezTo>
                    <a:cubicBezTo>
                      <a:pt x="285750" y="473075"/>
                      <a:pt x="217488" y="409575"/>
                      <a:pt x="161925" y="314325"/>
                    </a:cubicBezTo>
                    <a:cubicBezTo>
                      <a:pt x="106363" y="219075"/>
                      <a:pt x="53181" y="109537"/>
                      <a:pt x="0" y="0"/>
                    </a:cubicBezTo>
                  </a:path>
                </a:pathLst>
              </a:custGeom>
              <a:ln w="63500" cap="rnd">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971800" y="2581275"/>
                <a:ext cx="514350" cy="109537"/>
              </a:xfrm>
              <a:custGeom>
                <a:avLst/>
                <a:gdLst>
                  <a:gd name="connsiteX0" fmla="*/ 0 w 514350"/>
                  <a:gd name="connsiteY0" fmla="*/ 0 h 109537"/>
                  <a:gd name="connsiteX1" fmla="*/ 247650 w 514350"/>
                  <a:gd name="connsiteY1" fmla="*/ 104775 h 109537"/>
                  <a:gd name="connsiteX2" fmla="*/ 514350 w 514350"/>
                  <a:gd name="connsiteY2" fmla="*/ 28575 h 109537"/>
                </a:gdLst>
                <a:ahLst/>
                <a:cxnLst>
                  <a:cxn ang="0">
                    <a:pos x="connsiteX0" y="connsiteY0"/>
                  </a:cxn>
                  <a:cxn ang="0">
                    <a:pos x="connsiteX1" y="connsiteY1"/>
                  </a:cxn>
                  <a:cxn ang="0">
                    <a:pos x="connsiteX2" y="connsiteY2"/>
                  </a:cxn>
                </a:cxnLst>
                <a:rect l="l" t="t" r="r" b="b"/>
                <a:pathLst>
                  <a:path w="514350" h="109537">
                    <a:moveTo>
                      <a:pt x="0" y="0"/>
                    </a:moveTo>
                    <a:cubicBezTo>
                      <a:pt x="80962" y="50006"/>
                      <a:pt x="161925" y="100013"/>
                      <a:pt x="247650" y="104775"/>
                    </a:cubicBezTo>
                    <a:cubicBezTo>
                      <a:pt x="333375" y="109537"/>
                      <a:pt x="423862" y="69056"/>
                      <a:pt x="514350" y="28575"/>
                    </a:cubicBezTo>
                  </a:path>
                </a:pathLst>
              </a:custGeom>
              <a:ln w="63500" cap="rnd">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009650" y="1427163"/>
                <a:ext cx="2624138" cy="1096962"/>
              </a:xfrm>
              <a:custGeom>
                <a:avLst/>
                <a:gdLst>
                  <a:gd name="connsiteX0" fmla="*/ 2533650 w 2624138"/>
                  <a:gd name="connsiteY0" fmla="*/ 1096962 h 1096962"/>
                  <a:gd name="connsiteX1" fmla="*/ 2619375 w 2624138"/>
                  <a:gd name="connsiteY1" fmla="*/ 877887 h 1096962"/>
                  <a:gd name="connsiteX2" fmla="*/ 2505075 w 2624138"/>
                  <a:gd name="connsiteY2" fmla="*/ 563562 h 1096962"/>
                  <a:gd name="connsiteX3" fmla="*/ 2238375 w 2624138"/>
                  <a:gd name="connsiteY3" fmla="*/ 401637 h 1096962"/>
                  <a:gd name="connsiteX4" fmla="*/ 1905000 w 2624138"/>
                  <a:gd name="connsiteY4" fmla="*/ 487362 h 1096962"/>
                  <a:gd name="connsiteX5" fmla="*/ 1333500 w 2624138"/>
                  <a:gd name="connsiteY5" fmla="*/ 554037 h 1096962"/>
                  <a:gd name="connsiteX6" fmla="*/ 695325 w 2624138"/>
                  <a:gd name="connsiteY6" fmla="*/ 363537 h 1096962"/>
                  <a:gd name="connsiteX7" fmla="*/ 352425 w 2624138"/>
                  <a:gd name="connsiteY7" fmla="*/ 49212 h 1096962"/>
                  <a:gd name="connsiteX8" fmla="*/ 152400 w 2624138"/>
                  <a:gd name="connsiteY8" fmla="*/ 68262 h 1096962"/>
                  <a:gd name="connsiteX9" fmla="*/ 0 w 2624138"/>
                  <a:gd name="connsiteY9" fmla="*/ 220662 h 10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4138" h="1096962">
                    <a:moveTo>
                      <a:pt x="2533650" y="1096962"/>
                    </a:moveTo>
                    <a:cubicBezTo>
                      <a:pt x="2578894" y="1031874"/>
                      <a:pt x="2624138" y="966787"/>
                      <a:pt x="2619375" y="877887"/>
                    </a:cubicBezTo>
                    <a:cubicBezTo>
                      <a:pt x="2614613" y="788987"/>
                      <a:pt x="2568575" y="642937"/>
                      <a:pt x="2505075" y="563562"/>
                    </a:cubicBezTo>
                    <a:cubicBezTo>
                      <a:pt x="2441575" y="484187"/>
                      <a:pt x="2338387" y="414337"/>
                      <a:pt x="2238375" y="401637"/>
                    </a:cubicBezTo>
                    <a:cubicBezTo>
                      <a:pt x="2138363" y="388937"/>
                      <a:pt x="2055812" y="461962"/>
                      <a:pt x="1905000" y="487362"/>
                    </a:cubicBezTo>
                    <a:cubicBezTo>
                      <a:pt x="1754188" y="512762"/>
                      <a:pt x="1535112" y="574674"/>
                      <a:pt x="1333500" y="554037"/>
                    </a:cubicBezTo>
                    <a:cubicBezTo>
                      <a:pt x="1131888" y="533400"/>
                      <a:pt x="858837" y="447674"/>
                      <a:pt x="695325" y="363537"/>
                    </a:cubicBezTo>
                    <a:cubicBezTo>
                      <a:pt x="531813" y="279400"/>
                      <a:pt x="442912" y="98424"/>
                      <a:pt x="352425" y="49212"/>
                    </a:cubicBezTo>
                    <a:cubicBezTo>
                      <a:pt x="261938" y="0"/>
                      <a:pt x="211137" y="39687"/>
                      <a:pt x="152400" y="68262"/>
                    </a:cubicBezTo>
                    <a:cubicBezTo>
                      <a:pt x="93663" y="96837"/>
                      <a:pt x="46831" y="158749"/>
                      <a:pt x="0" y="220662"/>
                    </a:cubicBezTo>
                  </a:path>
                </a:pathLst>
              </a:custGeom>
              <a:ln w="120650" cap="rnd">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057400" y="1524000"/>
                <a:ext cx="987771" cy="276999"/>
              </a:xfrm>
              <a:prstGeom prst="rect">
                <a:avLst/>
              </a:prstGeom>
              <a:noFill/>
            </p:spPr>
            <p:txBody>
              <a:bodyPr wrap="none" rtlCol="0">
                <a:spAutoFit/>
              </a:bodyPr>
              <a:lstStyle/>
              <a:p>
                <a:pPr algn="ctr"/>
                <a:r>
                  <a:rPr lang="en-US" sz="1200" dirty="0" smtClean="0">
                    <a:solidFill>
                      <a:srgbClr val="FF0000"/>
                    </a:solidFill>
                  </a:rPr>
                  <a:t>(deep water)</a:t>
                </a:r>
                <a:endParaRPr lang="en-US" sz="1200" dirty="0">
                  <a:solidFill>
                    <a:srgbClr val="FF0000"/>
                  </a:solidFill>
                </a:endParaRPr>
              </a:p>
            </p:txBody>
          </p:sp>
        </p:grpSp>
      </p:grpSp>
      <p:sp>
        <p:nvSpPr>
          <p:cNvPr id="14" name="Content Placeholder 2"/>
          <p:cNvSpPr txBox="1">
            <a:spLocks/>
          </p:cNvSpPr>
          <p:nvPr/>
        </p:nvSpPr>
        <p:spPr>
          <a:xfrm>
            <a:off x="3962400" y="1143000"/>
            <a:ext cx="4953000" cy="54403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The Great </a:t>
            </a:r>
            <a:r>
              <a:rPr kumimoji="0" lang="en-US" b="0" i="0" u="none" strike="noStrike" kern="1200" cap="none" spc="0" normalizeH="0" baseline="0" noProof="0" dirty="0" err="1" smtClean="0">
                <a:ln>
                  <a:noFill/>
                </a:ln>
                <a:solidFill>
                  <a:srgbClr val="FFFF00"/>
                </a:solidFill>
                <a:effectLst/>
                <a:uLnTx/>
                <a:uFillTx/>
                <a:latin typeface="+mn-lt"/>
                <a:ea typeface="+mn-ea"/>
                <a:cs typeface="+mn-cs"/>
              </a:rPr>
              <a:t>Bahama</a:t>
            </a:r>
            <a:r>
              <a:rPr kumimoji="0" lang="en-US" b="0" i="0" u="none" strike="noStrike" kern="1200" cap="none" spc="0" normalizeH="0" baseline="0" noProof="0" dirty="0" smtClean="0">
                <a:ln>
                  <a:noFill/>
                </a:ln>
                <a:solidFill>
                  <a:srgbClr val="FFFF00"/>
                </a:solidFill>
                <a:effectLst/>
                <a:uLnTx/>
                <a:uFillTx/>
                <a:latin typeface="+mn-lt"/>
                <a:ea typeface="+mn-ea"/>
                <a:cs typeface="+mn-cs"/>
              </a:rPr>
              <a:t> Bank seems to be a good analogue for Florida during the Eocene.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Florida was southeast of the Suwannee Strait from the Georgia shelf, just as the Bahamas are now southwest of the Florida Strait from the Florida shelf.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What is now Orlando was probably on or near an island like Andros Island.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The water deepened and the bottom became muddy toward the north.</a:t>
            </a:r>
            <a:r>
              <a:rPr kumimoji="0" lang="en-US" b="0" i="0" u="none" strike="noStrike" kern="1200" cap="none" spc="0" normalizeH="0" noProof="0" dirty="0" smtClean="0">
                <a:ln>
                  <a:noFill/>
                </a:ln>
                <a:solidFill>
                  <a:srgbClr val="FFFF00"/>
                </a:solidFill>
                <a:effectLst/>
                <a:uLnTx/>
                <a:uFillTx/>
                <a:latin typeface="+mn-lt"/>
                <a:ea typeface="+mn-ea"/>
                <a:cs typeface="+mn-cs"/>
              </a:rPr>
              <a:t>  This is well reflected in the proportion of Eocene mud-tolerant echinoid species.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baseline="0" dirty="0" smtClean="0">
                <a:solidFill>
                  <a:srgbClr val="FFFF00"/>
                </a:solidFill>
              </a:rPr>
              <a:t>Unfortunately, the northern edge of the Florida bank is now deeply buried and no</a:t>
            </a:r>
            <a:r>
              <a:rPr lang="en-US" dirty="0" smtClean="0">
                <a:solidFill>
                  <a:srgbClr val="FFFF00"/>
                </a:solidFill>
              </a:rPr>
              <a:t> echinoids are known there.  Other, small fossils from cores suggest carbonate sands at the edge.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Geophysical work suggests reefs on both flanks of the Strait. </a:t>
            </a:r>
            <a:endParaRPr kumimoji="0" lang="en-US" b="0" i="0" u="none" strike="noStrike" kern="1200" cap="none" spc="0" normalizeH="0" baseline="0" noProof="0" dirty="0">
              <a:ln>
                <a:noFill/>
              </a:ln>
              <a:solidFill>
                <a:srgbClr val="FFFF00"/>
              </a:solidFill>
              <a:effectLst/>
              <a:uLnTx/>
              <a:uFillTx/>
              <a:latin typeface="+mn-lt"/>
              <a:ea typeface="+mn-ea"/>
              <a:cs typeface="+mn-cs"/>
            </a:endParaRPr>
          </a:p>
        </p:txBody>
      </p:sp>
      <p:sp>
        <p:nvSpPr>
          <p:cNvPr id="17" name="Freeform 16"/>
          <p:cNvSpPr/>
          <p:nvPr/>
        </p:nvSpPr>
        <p:spPr>
          <a:xfrm>
            <a:off x="2784346" y="2295525"/>
            <a:ext cx="263654" cy="295275"/>
          </a:xfrm>
          <a:custGeom>
            <a:avLst/>
            <a:gdLst>
              <a:gd name="connsiteX0" fmla="*/ 239842 w 279220"/>
              <a:gd name="connsiteY0" fmla="*/ 0 h 286873"/>
              <a:gd name="connsiteX1" fmla="*/ 101729 w 279220"/>
              <a:gd name="connsiteY1" fmla="*/ 28575 h 286873"/>
              <a:gd name="connsiteX2" fmla="*/ 89823 w 279220"/>
              <a:gd name="connsiteY2" fmla="*/ 116681 h 286873"/>
              <a:gd name="connsiteX3" fmla="*/ 30292 w 279220"/>
              <a:gd name="connsiteY3" fmla="*/ 240506 h 286873"/>
              <a:gd name="connsiteX4" fmla="*/ 1717 w 279220"/>
              <a:gd name="connsiteY4" fmla="*/ 264319 h 286873"/>
              <a:gd name="connsiteX5" fmla="*/ 8860 w 279220"/>
              <a:gd name="connsiteY5" fmla="*/ 269081 h 286873"/>
              <a:gd name="connsiteX6" fmla="*/ 20767 w 279220"/>
              <a:gd name="connsiteY6" fmla="*/ 271463 h 286873"/>
              <a:gd name="connsiteX7" fmla="*/ 42198 w 279220"/>
              <a:gd name="connsiteY7" fmla="*/ 276225 h 286873"/>
              <a:gd name="connsiteX8" fmla="*/ 49342 w 279220"/>
              <a:gd name="connsiteY8" fmla="*/ 276225 h 286873"/>
              <a:gd name="connsiteX9" fmla="*/ 54104 w 279220"/>
              <a:gd name="connsiteY9" fmla="*/ 285750 h 286873"/>
              <a:gd name="connsiteX10" fmla="*/ 63629 w 279220"/>
              <a:gd name="connsiteY10" fmla="*/ 280988 h 286873"/>
              <a:gd name="connsiteX11" fmla="*/ 70773 w 279220"/>
              <a:gd name="connsiteY11" fmla="*/ 278606 h 286873"/>
              <a:gd name="connsiteX12" fmla="*/ 94585 w 279220"/>
              <a:gd name="connsiteY12" fmla="*/ 271463 h 286873"/>
              <a:gd name="connsiteX13" fmla="*/ 113635 w 279220"/>
              <a:gd name="connsiteY13" fmla="*/ 257175 h 286873"/>
              <a:gd name="connsiteX14" fmla="*/ 261273 w 279220"/>
              <a:gd name="connsiteY14" fmla="*/ 178594 h 286873"/>
              <a:gd name="connsiteX15" fmla="*/ 277942 w 279220"/>
              <a:gd name="connsiteY15" fmla="*/ 145256 h 286873"/>
              <a:gd name="connsiteX16" fmla="*/ 239842 w 279220"/>
              <a:gd name="connsiteY16" fmla="*/ 0 h 28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220" h="286873">
                <a:moveTo>
                  <a:pt x="239842" y="0"/>
                </a:moveTo>
                <a:lnTo>
                  <a:pt x="101729" y="28575"/>
                </a:lnTo>
                <a:cubicBezTo>
                  <a:pt x="89477" y="111894"/>
                  <a:pt x="89823" y="82260"/>
                  <a:pt x="89823" y="116681"/>
                </a:cubicBezTo>
                <a:lnTo>
                  <a:pt x="30292" y="240506"/>
                </a:lnTo>
                <a:cubicBezTo>
                  <a:pt x="20767" y="248444"/>
                  <a:pt x="9156" y="254400"/>
                  <a:pt x="1717" y="264319"/>
                </a:cubicBezTo>
                <a:cubicBezTo>
                  <a:pt x="0" y="266608"/>
                  <a:pt x="6181" y="268076"/>
                  <a:pt x="8860" y="269081"/>
                </a:cubicBezTo>
                <a:cubicBezTo>
                  <a:pt x="12650" y="270502"/>
                  <a:pt x="16816" y="270585"/>
                  <a:pt x="20767" y="271463"/>
                </a:cubicBezTo>
                <a:cubicBezTo>
                  <a:pt x="28629" y="273210"/>
                  <a:pt x="33995" y="275200"/>
                  <a:pt x="42198" y="276225"/>
                </a:cubicBezTo>
                <a:cubicBezTo>
                  <a:pt x="44561" y="276520"/>
                  <a:pt x="46961" y="276225"/>
                  <a:pt x="49342" y="276225"/>
                </a:cubicBezTo>
                <a:cubicBezTo>
                  <a:pt x="50929" y="279400"/>
                  <a:pt x="50737" y="284627"/>
                  <a:pt x="54104" y="285750"/>
                </a:cubicBezTo>
                <a:cubicBezTo>
                  <a:pt x="57471" y="286873"/>
                  <a:pt x="60366" y="282386"/>
                  <a:pt x="63629" y="280988"/>
                </a:cubicBezTo>
                <a:cubicBezTo>
                  <a:pt x="65936" y="279999"/>
                  <a:pt x="68359" y="279296"/>
                  <a:pt x="70773" y="278606"/>
                </a:cubicBezTo>
                <a:cubicBezTo>
                  <a:pt x="76597" y="276942"/>
                  <a:pt x="90340" y="274293"/>
                  <a:pt x="94585" y="271463"/>
                </a:cubicBezTo>
                <a:cubicBezTo>
                  <a:pt x="110741" y="260693"/>
                  <a:pt x="104826" y="265986"/>
                  <a:pt x="113635" y="257175"/>
                </a:cubicBezTo>
                <a:lnTo>
                  <a:pt x="261273" y="178594"/>
                </a:lnTo>
                <a:cubicBezTo>
                  <a:pt x="279220" y="150391"/>
                  <a:pt x="277942" y="162749"/>
                  <a:pt x="277942" y="145256"/>
                </a:cubicBezTo>
                <a:lnTo>
                  <a:pt x="239842"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20" idx="2"/>
          </p:cNvCxnSpPr>
          <p:nvPr/>
        </p:nvCxnSpPr>
        <p:spPr>
          <a:xfrm rot="16200000" flipH="1">
            <a:off x="1297105" y="1725728"/>
            <a:ext cx="1278492" cy="85169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4400" y="1143000"/>
            <a:ext cx="1192203" cy="369332"/>
          </a:xfrm>
          <a:prstGeom prst="rect">
            <a:avLst/>
          </a:prstGeom>
          <a:noFill/>
        </p:spPr>
        <p:txBody>
          <a:bodyPr wrap="square" rtlCol="0">
            <a:spAutoFit/>
          </a:bodyPr>
          <a:lstStyle/>
          <a:p>
            <a:pPr algn="ctr"/>
            <a:r>
              <a:rPr lang="en-US" dirty="0" smtClean="0">
                <a:solidFill>
                  <a:srgbClr val="FF0000"/>
                </a:solidFill>
              </a:rPr>
              <a:t>Valdosta</a:t>
            </a:r>
            <a:endParaRPr lang="en-US" dirty="0">
              <a:solidFill>
                <a:srgbClr val="FF0000"/>
              </a:solidFill>
            </a:endParaRPr>
          </a:p>
        </p:txBody>
      </p:sp>
      <p:sp>
        <p:nvSpPr>
          <p:cNvPr id="21" name="TextBox 20"/>
          <p:cNvSpPr txBox="1"/>
          <p:nvPr/>
        </p:nvSpPr>
        <p:spPr>
          <a:xfrm>
            <a:off x="1447800" y="2743200"/>
            <a:ext cx="1192203" cy="369332"/>
          </a:xfrm>
          <a:prstGeom prst="rect">
            <a:avLst/>
          </a:prstGeom>
          <a:noFill/>
        </p:spPr>
        <p:txBody>
          <a:bodyPr wrap="square" rtlCol="0">
            <a:spAutoFit/>
          </a:bodyPr>
          <a:lstStyle/>
          <a:p>
            <a:pPr algn="ctr"/>
            <a:r>
              <a:rPr lang="en-US" dirty="0" smtClean="0">
                <a:solidFill>
                  <a:srgbClr val="FF0000"/>
                </a:solidFill>
              </a:rPr>
              <a:t>Orlando</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1" y="1143000"/>
            <a:ext cx="5638800" cy="5605462"/>
            <a:chOff x="152400" y="0"/>
            <a:chExt cx="6970713" cy="6748462"/>
          </a:xfrm>
        </p:grpSpPr>
        <p:graphicFrame>
          <p:nvGraphicFramePr>
            <p:cNvPr id="22530" name="Object 2"/>
            <p:cNvGraphicFramePr>
              <a:graphicFrameLocks noChangeAspect="1"/>
            </p:cNvGraphicFramePr>
            <p:nvPr/>
          </p:nvGraphicFramePr>
          <p:xfrm>
            <a:off x="152400" y="0"/>
            <a:ext cx="6970713" cy="6748462"/>
          </p:xfrm>
          <a:graphic>
            <a:graphicData uri="http://schemas.openxmlformats.org/presentationml/2006/ole">
              <mc:AlternateContent xmlns:mc="http://schemas.openxmlformats.org/markup-compatibility/2006">
                <mc:Choice xmlns:v="urn:schemas-microsoft-com:vml" Requires="v">
                  <p:oleObj spid="_x0000_s22532" name="Drawing" r:id="rId4" imgW="7791480" imgH="7543800" progId="Presentations.Drawing.13">
                    <p:embed/>
                  </p:oleObj>
                </mc:Choice>
                <mc:Fallback>
                  <p:oleObj name="Drawing" r:id="rId4" imgW="7791480" imgH="7543800" progId="Presentations.Drawing.1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6970713" cy="674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 name="Group 2"/>
            <p:cNvGrpSpPr/>
            <p:nvPr/>
          </p:nvGrpSpPr>
          <p:grpSpPr>
            <a:xfrm>
              <a:off x="2895600" y="1752600"/>
              <a:ext cx="3477986" cy="2104572"/>
              <a:chOff x="4789714" y="2209800"/>
              <a:chExt cx="3477986" cy="2104572"/>
            </a:xfrm>
          </p:grpSpPr>
          <p:sp>
            <p:nvSpPr>
              <p:cNvPr id="4" name="Freeform 3"/>
              <p:cNvSpPr/>
              <p:nvPr/>
            </p:nvSpPr>
            <p:spPr>
              <a:xfrm>
                <a:off x="5867400" y="2209800"/>
                <a:ext cx="2400300" cy="1114425"/>
              </a:xfrm>
              <a:custGeom>
                <a:avLst/>
                <a:gdLst>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62100"/>
                  <a:gd name="connsiteY0" fmla="*/ 1266825 h 1266825"/>
                  <a:gd name="connsiteX1" fmla="*/ 476250 w 1562100"/>
                  <a:gd name="connsiteY1" fmla="*/ 942975 h 1266825"/>
                  <a:gd name="connsiteX2" fmla="*/ 809625 w 1562100"/>
                  <a:gd name="connsiteY2" fmla="*/ 666750 h 1266825"/>
                  <a:gd name="connsiteX3" fmla="*/ 1009650 w 1562100"/>
                  <a:gd name="connsiteY3" fmla="*/ 323850 h 1266825"/>
                  <a:gd name="connsiteX4" fmla="*/ 1343025 w 1562100"/>
                  <a:gd name="connsiteY4" fmla="*/ 85725 h 1266825"/>
                  <a:gd name="connsiteX5" fmla="*/ 1562100 w 1562100"/>
                  <a:gd name="connsiteY5" fmla="*/ 0 h 1266825"/>
                  <a:gd name="connsiteX0" fmla="*/ 0 w 2095500"/>
                  <a:gd name="connsiteY0" fmla="*/ 1266825 h 1266825"/>
                  <a:gd name="connsiteX1" fmla="*/ 476250 w 2095500"/>
                  <a:gd name="connsiteY1" fmla="*/ 942975 h 1266825"/>
                  <a:gd name="connsiteX2" fmla="*/ 809625 w 2095500"/>
                  <a:gd name="connsiteY2" fmla="*/ 666750 h 1266825"/>
                  <a:gd name="connsiteX3" fmla="*/ 1009650 w 2095500"/>
                  <a:gd name="connsiteY3" fmla="*/ 323850 h 1266825"/>
                  <a:gd name="connsiteX4" fmla="*/ 1343025 w 2095500"/>
                  <a:gd name="connsiteY4" fmla="*/ 85725 h 1266825"/>
                  <a:gd name="connsiteX5" fmla="*/ 2095500 w 2095500"/>
                  <a:gd name="connsiteY5" fmla="*/ 0 h 1266825"/>
                  <a:gd name="connsiteX0" fmla="*/ 0 w 2095500"/>
                  <a:gd name="connsiteY0" fmla="*/ 1114425 h 1114425"/>
                  <a:gd name="connsiteX1" fmla="*/ 476250 w 2095500"/>
                  <a:gd name="connsiteY1" fmla="*/ 942975 h 1114425"/>
                  <a:gd name="connsiteX2" fmla="*/ 809625 w 2095500"/>
                  <a:gd name="connsiteY2" fmla="*/ 666750 h 1114425"/>
                  <a:gd name="connsiteX3" fmla="*/ 1009650 w 2095500"/>
                  <a:gd name="connsiteY3" fmla="*/ 323850 h 1114425"/>
                  <a:gd name="connsiteX4" fmla="*/ 1343025 w 2095500"/>
                  <a:gd name="connsiteY4" fmla="*/ 85725 h 1114425"/>
                  <a:gd name="connsiteX5" fmla="*/ 2095500 w 2095500"/>
                  <a:gd name="connsiteY5" fmla="*/ 0 h 1114425"/>
                  <a:gd name="connsiteX0" fmla="*/ 0 w 2095500"/>
                  <a:gd name="connsiteY0" fmla="*/ 1114425 h 1114425"/>
                  <a:gd name="connsiteX1" fmla="*/ 476250 w 2095500"/>
                  <a:gd name="connsiteY1" fmla="*/ 942975 h 1114425"/>
                  <a:gd name="connsiteX2" fmla="*/ 809625 w 2095500"/>
                  <a:gd name="connsiteY2" fmla="*/ 666750 h 1114425"/>
                  <a:gd name="connsiteX3" fmla="*/ 827314 w 2095500"/>
                  <a:gd name="connsiteY3" fmla="*/ 439057 h 1114425"/>
                  <a:gd name="connsiteX4" fmla="*/ 1009650 w 2095500"/>
                  <a:gd name="connsiteY4" fmla="*/ 323850 h 1114425"/>
                  <a:gd name="connsiteX5" fmla="*/ 1343025 w 2095500"/>
                  <a:gd name="connsiteY5" fmla="*/ 85725 h 1114425"/>
                  <a:gd name="connsiteX6" fmla="*/ 2095500 w 2095500"/>
                  <a:gd name="connsiteY6" fmla="*/ 0 h 1114425"/>
                  <a:gd name="connsiteX0" fmla="*/ 0 w 2095500"/>
                  <a:gd name="connsiteY0" fmla="*/ 1114425 h 1114425"/>
                  <a:gd name="connsiteX1" fmla="*/ 476250 w 2095500"/>
                  <a:gd name="connsiteY1" fmla="*/ 942975 h 1114425"/>
                  <a:gd name="connsiteX2" fmla="*/ 809625 w 2095500"/>
                  <a:gd name="connsiteY2" fmla="*/ 666750 h 1114425"/>
                  <a:gd name="connsiteX3" fmla="*/ 827314 w 2095500"/>
                  <a:gd name="connsiteY3" fmla="*/ 439057 h 1114425"/>
                  <a:gd name="connsiteX4" fmla="*/ 1009650 w 2095500"/>
                  <a:gd name="connsiteY4" fmla="*/ 323850 h 1114425"/>
                  <a:gd name="connsiteX5" fmla="*/ 1343025 w 2095500"/>
                  <a:gd name="connsiteY5" fmla="*/ 85725 h 1114425"/>
                  <a:gd name="connsiteX6" fmla="*/ 2095500 w 2095500"/>
                  <a:gd name="connsiteY6" fmla="*/ 0 h 1114425"/>
                  <a:gd name="connsiteX0" fmla="*/ 0 w 2095500"/>
                  <a:gd name="connsiteY0" fmla="*/ 1114425 h 1114425"/>
                  <a:gd name="connsiteX1" fmla="*/ 476250 w 2095500"/>
                  <a:gd name="connsiteY1" fmla="*/ 942975 h 1114425"/>
                  <a:gd name="connsiteX2" fmla="*/ 809625 w 2095500"/>
                  <a:gd name="connsiteY2" fmla="*/ 666750 h 1114425"/>
                  <a:gd name="connsiteX3" fmla="*/ 1009650 w 2095500"/>
                  <a:gd name="connsiteY3" fmla="*/ 323850 h 1114425"/>
                  <a:gd name="connsiteX4" fmla="*/ 1343025 w 2095500"/>
                  <a:gd name="connsiteY4" fmla="*/ 85725 h 1114425"/>
                  <a:gd name="connsiteX5" fmla="*/ 2095500 w 2095500"/>
                  <a:gd name="connsiteY5" fmla="*/ 0 h 1114425"/>
                  <a:gd name="connsiteX0" fmla="*/ 0 w 2400300"/>
                  <a:gd name="connsiteY0" fmla="*/ 1114425 h 1114425"/>
                  <a:gd name="connsiteX1" fmla="*/ 476250 w 2400300"/>
                  <a:gd name="connsiteY1" fmla="*/ 942975 h 1114425"/>
                  <a:gd name="connsiteX2" fmla="*/ 809625 w 2400300"/>
                  <a:gd name="connsiteY2" fmla="*/ 666750 h 1114425"/>
                  <a:gd name="connsiteX3" fmla="*/ 1009650 w 2400300"/>
                  <a:gd name="connsiteY3" fmla="*/ 323850 h 1114425"/>
                  <a:gd name="connsiteX4" fmla="*/ 1343025 w 2400300"/>
                  <a:gd name="connsiteY4" fmla="*/ 85725 h 1114425"/>
                  <a:gd name="connsiteX5" fmla="*/ 2400300 w 2400300"/>
                  <a:gd name="connsiteY5"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0300" h="1114425">
                    <a:moveTo>
                      <a:pt x="0" y="1114425"/>
                    </a:moveTo>
                    <a:cubicBezTo>
                      <a:pt x="178594" y="1030287"/>
                      <a:pt x="341313" y="1017587"/>
                      <a:pt x="476250" y="942975"/>
                    </a:cubicBezTo>
                    <a:cubicBezTo>
                      <a:pt x="611187" y="868363"/>
                      <a:pt x="720725" y="769938"/>
                      <a:pt x="809625" y="666750"/>
                    </a:cubicBezTo>
                    <a:cubicBezTo>
                      <a:pt x="898525" y="563562"/>
                      <a:pt x="920750" y="420687"/>
                      <a:pt x="1009650" y="323850"/>
                    </a:cubicBezTo>
                    <a:cubicBezTo>
                      <a:pt x="1098550" y="227013"/>
                      <a:pt x="1111250" y="139700"/>
                      <a:pt x="1343025" y="85725"/>
                    </a:cubicBezTo>
                    <a:cubicBezTo>
                      <a:pt x="1574800" y="31750"/>
                      <a:pt x="2336800" y="15875"/>
                      <a:pt x="2400300" y="0"/>
                    </a:cubicBezTo>
                  </a:path>
                </a:pathLst>
              </a:custGeom>
              <a:ln w="381000" cap="rnd">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789714" y="3100244"/>
                <a:ext cx="1117600" cy="1214128"/>
              </a:xfrm>
              <a:custGeom>
                <a:avLst/>
                <a:gdLst>
                  <a:gd name="connsiteX0" fmla="*/ 0 w 1117600"/>
                  <a:gd name="connsiteY0" fmla="*/ 822696 h 1185553"/>
                  <a:gd name="connsiteX1" fmla="*/ 435429 w 1117600"/>
                  <a:gd name="connsiteY1" fmla="*/ 619496 h 1185553"/>
                  <a:gd name="connsiteX2" fmla="*/ 928915 w 1117600"/>
                  <a:gd name="connsiteY2" fmla="*/ 271153 h 1185553"/>
                  <a:gd name="connsiteX3" fmla="*/ 1117600 w 1117600"/>
                  <a:gd name="connsiteY3" fmla="*/ 401782 h 1185553"/>
                  <a:gd name="connsiteX4" fmla="*/ 1074057 w 1117600"/>
                  <a:gd name="connsiteY4" fmla="*/ 619496 h 1185553"/>
                  <a:gd name="connsiteX5" fmla="*/ 1074057 w 1117600"/>
                  <a:gd name="connsiteY5" fmla="*/ 1185553 h 1185553"/>
                  <a:gd name="connsiteX0" fmla="*/ 0 w 1117600"/>
                  <a:gd name="connsiteY0" fmla="*/ 822696 h 1261753"/>
                  <a:gd name="connsiteX1" fmla="*/ 435429 w 1117600"/>
                  <a:gd name="connsiteY1" fmla="*/ 619496 h 1261753"/>
                  <a:gd name="connsiteX2" fmla="*/ 928915 w 1117600"/>
                  <a:gd name="connsiteY2" fmla="*/ 271153 h 1261753"/>
                  <a:gd name="connsiteX3" fmla="*/ 1117600 w 1117600"/>
                  <a:gd name="connsiteY3" fmla="*/ 401782 h 1261753"/>
                  <a:gd name="connsiteX4" fmla="*/ 1074057 w 1117600"/>
                  <a:gd name="connsiteY4" fmla="*/ 619496 h 1261753"/>
                  <a:gd name="connsiteX5" fmla="*/ 1074057 w 1117600"/>
                  <a:gd name="connsiteY5" fmla="*/ 1261753 h 1261753"/>
                  <a:gd name="connsiteX0" fmla="*/ 0 w 1117600"/>
                  <a:gd name="connsiteY0" fmla="*/ 763165 h 1202222"/>
                  <a:gd name="connsiteX1" fmla="*/ 435429 w 1117600"/>
                  <a:gd name="connsiteY1" fmla="*/ 559965 h 1202222"/>
                  <a:gd name="connsiteX2" fmla="*/ 928915 w 1117600"/>
                  <a:gd name="connsiteY2" fmla="*/ 211622 h 1202222"/>
                  <a:gd name="connsiteX3" fmla="*/ 1117600 w 1117600"/>
                  <a:gd name="connsiteY3" fmla="*/ 342251 h 1202222"/>
                  <a:gd name="connsiteX4" fmla="*/ 1074057 w 1117600"/>
                  <a:gd name="connsiteY4" fmla="*/ 559965 h 1202222"/>
                  <a:gd name="connsiteX5" fmla="*/ 1074057 w 1117600"/>
                  <a:gd name="connsiteY5" fmla="*/ 1202222 h 1202222"/>
                  <a:gd name="connsiteX0" fmla="*/ 0 w 1117600"/>
                  <a:gd name="connsiteY0" fmla="*/ 775071 h 1214128"/>
                  <a:gd name="connsiteX1" fmla="*/ 435429 w 1117600"/>
                  <a:gd name="connsiteY1" fmla="*/ 571871 h 1214128"/>
                  <a:gd name="connsiteX2" fmla="*/ 928915 w 1117600"/>
                  <a:gd name="connsiteY2" fmla="*/ 223528 h 1214128"/>
                  <a:gd name="connsiteX3" fmla="*/ 1117600 w 1117600"/>
                  <a:gd name="connsiteY3" fmla="*/ 354157 h 1214128"/>
                  <a:gd name="connsiteX4" fmla="*/ 1074057 w 1117600"/>
                  <a:gd name="connsiteY4" fmla="*/ 571871 h 1214128"/>
                  <a:gd name="connsiteX5" fmla="*/ 1074057 w 1117600"/>
                  <a:gd name="connsiteY5" fmla="*/ 1214128 h 121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600" h="1214128">
                    <a:moveTo>
                      <a:pt x="0" y="775071"/>
                    </a:moveTo>
                    <a:lnTo>
                      <a:pt x="435429" y="571871"/>
                    </a:lnTo>
                    <a:cubicBezTo>
                      <a:pt x="943854" y="153169"/>
                      <a:pt x="947965" y="0"/>
                      <a:pt x="928915" y="223528"/>
                    </a:cubicBezTo>
                    <a:lnTo>
                      <a:pt x="1117600" y="354157"/>
                    </a:lnTo>
                    <a:lnTo>
                      <a:pt x="1074057" y="571871"/>
                    </a:lnTo>
                    <a:lnTo>
                      <a:pt x="1074057" y="1214128"/>
                    </a:lnTo>
                  </a:path>
                </a:pathLst>
              </a:custGeom>
              <a:solidFill>
                <a:srgbClr val="FFFF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9361971">
                <a:off x="5651885" y="2766789"/>
                <a:ext cx="1711431" cy="369332"/>
              </a:xfrm>
              <a:prstGeom prst="rect">
                <a:avLst/>
              </a:prstGeom>
              <a:noFill/>
            </p:spPr>
            <p:txBody>
              <a:bodyPr wrap="none" rtlCol="0">
                <a:spAutoFit/>
              </a:bodyPr>
              <a:lstStyle/>
              <a:p>
                <a:r>
                  <a:rPr lang="en-US" dirty="0" smtClean="0"/>
                  <a:t>Suwannee Strait</a:t>
                </a:r>
                <a:endParaRPr lang="en-US" dirty="0"/>
              </a:p>
            </p:txBody>
          </p:sp>
        </p:grpSp>
      </p:grpSp>
      <p:grpSp>
        <p:nvGrpSpPr>
          <p:cNvPr id="10" name="Group 9"/>
          <p:cNvGrpSpPr/>
          <p:nvPr/>
        </p:nvGrpSpPr>
        <p:grpSpPr>
          <a:xfrm>
            <a:off x="6096000" y="0"/>
            <a:ext cx="840581" cy="767556"/>
            <a:chOff x="5486400" y="4419600"/>
            <a:chExt cx="840581" cy="767556"/>
          </a:xfrm>
        </p:grpSpPr>
        <p:sp>
          <p:nvSpPr>
            <p:cNvPr id="8" name="Freeform 7"/>
            <p:cNvSpPr/>
            <p:nvPr/>
          </p:nvSpPr>
          <p:spPr>
            <a:xfrm>
              <a:off x="5486400" y="4419600"/>
              <a:ext cx="840581" cy="661987"/>
            </a:xfrm>
            <a:custGeom>
              <a:avLst/>
              <a:gdLst>
                <a:gd name="connsiteX0" fmla="*/ 7144 w 840581"/>
                <a:gd name="connsiteY0" fmla="*/ 4763 h 661987"/>
                <a:gd name="connsiteX1" fmla="*/ 26194 w 840581"/>
                <a:gd name="connsiteY1" fmla="*/ 204788 h 661987"/>
                <a:gd name="connsiteX2" fmla="*/ 164306 w 840581"/>
                <a:gd name="connsiteY2" fmla="*/ 295275 h 661987"/>
                <a:gd name="connsiteX3" fmla="*/ 316706 w 840581"/>
                <a:gd name="connsiteY3" fmla="*/ 466725 h 661987"/>
                <a:gd name="connsiteX4" fmla="*/ 359569 w 840581"/>
                <a:gd name="connsiteY4" fmla="*/ 585788 h 661987"/>
                <a:gd name="connsiteX5" fmla="*/ 416719 w 840581"/>
                <a:gd name="connsiteY5" fmla="*/ 633413 h 661987"/>
                <a:gd name="connsiteX6" fmla="*/ 569119 w 840581"/>
                <a:gd name="connsiteY6" fmla="*/ 657225 h 661987"/>
                <a:gd name="connsiteX7" fmla="*/ 731044 w 840581"/>
                <a:gd name="connsiteY7" fmla="*/ 604838 h 661987"/>
                <a:gd name="connsiteX8" fmla="*/ 802481 w 840581"/>
                <a:gd name="connsiteY8" fmla="*/ 381000 h 661987"/>
                <a:gd name="connsiteX9" fmla="*/ 797719 w 840581"/>
                <a:gd name="connsiteY9" fmla="*/ 214313 h 661987"/>
                <a:gd name="connsiteX10" fmla="*/ 816769 w 840581"/>
                <a:gd name="connsiteY10" fmla="*/ 71438 h 661987"/>
                <a:gd name="connsiteX11" fmla="*/ 840581 w 840581"/>
                <a:gd name="connsiteY11" fmla="*/ 0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0581" h="661987">
                  <a:moveTo>
                    <a:pt x="7144" y="4763"/>
                  </a:moveTo>
                  <a:cubicBezTo>
                    <a:pt x="3572" y="80566"/>
                    <a:pt x="0" y="156369"/>
                    <a:pt x="26194" y="204788"/>
                  </a:cubicBezTo>
                  <a:cubicBezTo>
                    <a:pt x="52388" y="253207"/>
                    <a:pt x="115887" y="251619"/>
                    <a:pt x="164306" y="295275"/>
                  </a:cubicBezTo>
                  <a:cubicBezTo>
                    <a:pt x="212725" y="338931"/>
                    <a:pt x="284162" y="418306"/>
                    <a:pt x="316706" y="466725"/>
                  </a:cubicBezTo>
                  <a:cubicBezTo>
                    <a:pt x="349250" y="515144"/>
                    <a:pt x="342900" y="558007"/>
                    <a:pt x="359569" y="585788"/>
                  </a:cubicBezTo>
                  <a:cubicBezTo>
                    <a:pt x="376238" y="613569"/>
                    <a:pt x="381794" y="621507"/>
                    <a:pt x="416719" y="633413"/>
                  </a:cubicBezTo>
                  <a:cubicBezTo>
                    <a:pt x="451644" y="645319"/>
                    <a:pt x="516732" y="661987"/>
                    <a:pt x="569119" y="657225"/>
                  </a:cubicBezTo>
                  <a:cubicBezTo>
                    <a:pt x="621506" y="652463"/>
                    <a:pt x="692150" y="650875"/>
                    <a:pt x="731044" y="604838"/>
                  </a:cubicBezTo>
                  <a:cubicBezTo>
                    <a:pt x="769938" y="558801"/>
                    <a:pt x="791368" y="446088"/>
                    <a:pt x="802481" y="381000"/>
                  </a:cubicBezTo>
                  <a:cubicBezTo>
                    <a:pt x="813594" y="315912"/>
                    <a:pt x="795338" y="265906"/>
                    <a:pt x="797719" y="214313"/>
                  </a:cubicBezTo>
                  <a:cubicBezTo>
                    <a:pt x="800100" y="162720"/>
                    <a:pt x="809625" y="107157"/>
                    <a:pt x="816769" y="71438"/>
                  </a:cubicBezTo>
                  <a:cubicBezTo>
                    <a:pt x="823913" y="35719"/>
                    <a:pt x="832247" y="17859"/>
                    <a:pt x="840581" y="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672138" y="5067300"/>
              <a:ext cx="509587" cy="119856"/>
            </a:xfrm>
            <a:custGeom>
              <a:avLst/>
              <a:gdLst>
                <a:gd name="connsiteX0" fmla="*/ 509587 w 509587"/>
                <a:gd name="connsiteY0" fmla="*/ 0 h 119856"/>
                <a:gd name="connsiteX1" fmla="*/ 357187 w 509587"/>
                <a:gd name="connsiteY1" fmla="*/ 80963 h 119856"/>
                <a:gd name="connsiteX2" fmla="*/ 104775 w 509587"/>
                <a:gd name="connsiteY2" fmla="*/ 114300 h 119856"/>
                <a:gd name="connsiteX3" fmla="*/ 0 w 509587"/>
                <a:gd name="connsiteY3" fmla="*/ 114300 h 119856"/>
              </a:gdLst>
              <a:ahLst/>
              <a:cxnLst>
                <a:cxn ang="0">
                  <a:pos x="connsiteX0" y="connsiteY0"/>
                </a:cxn>
                <a:cxn ang="0">
                  <a:pos x="connsiteX1" y="connsiteY1"/>
                </a:cxn>
                <a:cxn ang="0">
                  <a:pos x="connsiteX2" y="connsiteY2"/>
                </a:cxn>
                <a:cxn ang="0">
                  <a:pos x="connsiteX3" y="connsiteY3"/>
                </a:cxn>
              </a:cxnLst>
              <a:rect l="l" t="t" r="r" b="b"/>
              <a:pathLst>
                <a:path w="509587" h="119856">
                  <a:moveTo>
                    <a:pt x="509587" y="0"/>
                  </a:moveTo>
                  <a:cubicBezTo>
                    <a:pt x="467121" y="30956"/>
                    <a:pt x="424656" y="61913"/>
                    <a:pt x="357187" y="80963"/>
                  </a:cubicBezTo>
                  <a:cubicBezTo>
                    <a:pt x="289718" y="100013"/>
                    <a:pt x="164306" y="108744"/>
                    <a:pt x="104775" y="114300"/>
                  </a:cubicBezTo>
                  <a:cubicBezTo>
                    <a:pt x="45244" y="119856"/>
                    <a:pt x="22622" y="117078"/>
                    <a:pt x="0" y="114300"/>
                  </a:cubicBezTo>
                </a:path>
              </a:pathLst>
            </a:cu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7924800" y="381000"/>
            <a:ext cx="990600" cy="923330"/>
          </a:xfrm>
          <a:prstGeom prst="rect">
            <a:avLst/>
          </a:prstGeom>
          <a:noFill/>
        </p:spPr>
        <p:txBody>
          <a:bodyPr wrap="square" rtlCol="0">
            <a:spAutoFit/>
          </a:bodyPr>
          <a:lstStyle/>
          <a:p>
            <a:pPr algn="ctr"/>
            <a:r>
              <a:rPr lang="en-US" dirty="0" smtClean="0">
                <a:solidFill>
                  <a:srgbClr val="FFFF00"/>
                </a:solidFill>
              </a:rPr>
              <a:t>Great </a:t>
            </a:r>
            <a:r>
              <a:rPr lang="en-US" dirty="0" err="1" smtClean="0">
                <a:solidFill>
                  <a:srgbClr val="FFFF00"/>
                </a:solidFill>
              </a:rPr>
              <a:t>Bahama</a:t>
            </a:r>
            <a:r>
              <a:rPr lang="en-US" dirty="0" smtClean="0">
                <a:solidFill>
                  <a:srgbClr val="FFFF00"/>
                </a:solidFill>
              </a:rPr>
              <a:t> Bank</a:t>
            </a:r>
            <a:endParaRPr lang="en-US" dirty="0">
              <a:solidFill>
                <a:srgbClr val="FFFF00"/>
              </a:solidFill>
            </a:endParaRPr>
          </a:p>
        </p:txBody>
      </p:sp>
      <p:sp>
        <p:nvSpPr>
          <p:cNvPr id="13" name="Freeform 12"/>
          <p:cNvSpPr/>
          <p:nvPr/>
        </p:nvSpPr>
        <p:spPr>
          <a:xfrm>
            <a:off x="7509803" y="14068"/>
            <a:ext cx="1591994" cy="2461846"/>
          </a:xfrm>
          <a:custGeom>
            <a:avLst/>
            <a:gdLst>
              <a:gd name="connsiteX0" fmla="*/ 16412 w 1591994"/>
              <a:gd name="connsiteY0" fmla="*/ 0 h 2461846"/>
              <a:gd name="connsiteX1" fmla="*/ 30480 w 1591994"/>
              <a:gd name="connsiteY1" fmla="*/ 604910 h 2461846"/>
              <a:gd name="connsiteX2" fmla="*/ 199292 w 1591994"/>
              <a:gd name="connsiteY2" fmla="*/ 1688123 h 2461846"/>
              <a:gd name="connsiteX3" fmla="*/ 888609 w 1591994"/>
              <a:gd name="connsiteY3" fmla="*/ 2307101 h 2461846"/>
              <a:gd name="connsiteX4" fmla="*/ 1591994 w 1591994"/>
              <a:gd name="connsiteY4" fmla="*/ 2461846 h 246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994" h="2461846">
                <a:moveTo>
                  <a:pt x="16412" y="0"/>
                </a:moveTo>
                <a:cubicBezTo>
                  <a:pt x="8206" y="161778"/>
                  <a:pt x="0" y="323556"/>
                  <a:pt x="30480" y="604910"/>
                </a:cubicBezTo>
                <a:cubicBezTo>
                  <a:pt x="60960" y="886264"/>
                  <a:pt x="56271" y="1404425"/>
                  <a:pt x="199292" y="1688123"/>
                </a:cubicBezTo>
                <a:cubicBezTo>
                  <a:pt x="342313" y="1971821"/>
                  <a:pt x="656492" y="2178147"/>
                  <a:pt x="888609" y="2307101"/>
                </a:cubicBezTo>
                <a:cubicBezTo>
                  <a:pt x="1120726" y="2436055"/>
                  <a:pt x="1356360" y="2448950"/>
                  <a:pt x="1591994" y="2461846"/>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115929" y="0"/>
            <a:ext cx="830677" cy="369332"/>
          </a:xfrm>
          <a:prstGeom prst="rect">
            <a:avLst/>
          </a:prstGeom>
          <a:noFill/>
        </p:spPr>
        <p:txBody>
          <a:bodyPr wrap="none" rtlCol="0">
            <a:spAutoFit/>
          </a:bodyPr>
          <a:lstStyle/>
          <a:p>
            <a:r>
              <a:rPr lang="en-US" dirty="0" smtClean="0">
                <a:solidFill>
                  <a:srgbClr val="FFFF00"/>
                </a:solidFill>
              </a:rPr>
              <a:t>Florida</a:t>
            </a:r>
            <a:endParaRPr lang="en-US" dirty="0">
              <a:solidFill>
                <a:srgbClr val="FFFF00"/>
              </a:solidFill>
            </a:endParaRPr>
          </a:p>
        </p:txBody>
      </p:sp>
      <p:sp>
        <p:nvSpPr>
          <p:cNvPr id="15" name="TextBox 14"/>
          <p:cNvSpPr txBox="1"/>
          <p:nvPr/>
        </p:nvSpPr>
        <p:spPr>
          <a:xfrm rot="20079824">
            <a:off x="2575932" y="2673502"/>
            <a:ext cx="1600200" cy="646331"/>
          </a:xfrm>
          <a:prstGeom prst="rect">
            <a:avLst/>
          </a:prstGeom>
          <a:noFill/>
        </p:spPr>
        <p:txBody>
          <a:bodyPr wrap="square" rtlCol="0">
            <a:spAutoFit/>
          </a:bodyPr>
          <a:lstStyle/>
          <a:p>
            <a:r>
              <a:rPr lang="en-US" dirty="0" smtClean="0">
                <a:solidFill>
                  <a:srgbClr val="FF0000"/>
                </a:solidFill>
              </a:rPr>
              <a:t>South Georgia Shelf</a:t>
            </a:r>
            <a:endParaRPr lang="en-US" dirty="0">
              <a:solidFill>
                <a:srgbClr val="FF0000"/>
              </a:solidFill>
            </a:endParaRPr>
          </a:p>
        </p:txBody>
      </p:sp>
      <p:sp>
        <p:nvSpPr>
          <p:cNvPr id="16" name="TextBox 15"/>
          <p:cNvSpPr txBox="1"/>
          <p:nvPr/>
        </p:nvSpPr>
        <p:spPr>
          <a:xfrm>
            <a:off x="3581400" y="3657600"/>
            <a:ext cx="996355" cy="923330"/>
          </a:xfrm>
          <a:prstGeom prst="rect">
            <a:avLst/>
          </a:prstGeom>
          <a:noFill/>
        </p:spPr>
        <p:txBody>
          <a:bodyPr wrap="square" rtlCol="0">
            <a:spAutoFit/>
          </a:bodyPr>
          <a:lstStyle/>
          <a:p>
            <a:pPr algn="ctr"/>
            <a:r>
              <a:rPr lang="en-US" dirty="0" smtClean="0">
                <a:solidFill>
                  <a:srgbClr val="FF0000"/>
                </a:solidFill>
              </a:rPr>
              <a:t>North Florida Bank</a:t>
            </a:r>
            <a:endParaRPr lang="en-US" dirty="0">
              <a:solidFill>
                <a:srgbClr val="FF0000"/>
              </a:solidFill>
            </a:endParaRPr>
          </a:p>
        </p:txBody>
      </p:sp>
      <p:cxnSp>
        <p:nvCxnSpPr>
          <p:cNvPr id="18" name="Straight Arrow Connector 17"/>
          <p:cNvCxnSpPr/>
          <p:nvPr/>
        </p:nvCxnSpPr>
        <p:spPr>
          <a:xfrm rot="10800000" flipV="1">
            <a:off x="4419600" y="1295400"/>
            <a:ext cx="3429000" cy="2590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3886202" y="838200"/>
            <a:ext cx="2666999" cy="1752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228600"/>
            <a:ext cx="3539559" cy="954107"/>
          </a:xfrm>
          <a:prstGeom prst="rect">
            <a:avLst/>
          </a:prstGeom>
          <a:noFill/>
        </p:spPr>
        <p:txBody>
          <a:bodyPr wrap="none" rtlCol="0">
            <a:spAutoFit/>
          </a:bodyPr>
          <a:lstStyle/>
          <a:p>
            <a:pPr algn="ctr"/>
            <a:r>
              <a:rPr lang="en-US" sz="2800" dirty="0" smtClean="0">
                <a:solidFill>
                  <a:srgbClr val="FFFF00"/>
                </a:solidFill>
              </a:rPr>
              <a:t>MODERN ANALOGUES </a:t>
            </a:r>
          </a:p>
          <a:p>
            <a:pPr algn="ctr"/>
            <a:r>
              <a:rPr lang="en-US" sz="2800" dirty="0" smtClean="0">
                <a:solidFill>
                  <a:srgbClr val="FFFF00"/>
                </a:solidFill>
              </a:rPr>
              <a:t>OF EOCENE DEPOSITS</a:t>
            </a:r>
            <a:endParaRPr lang="en-US" sz="2800" dirty="0">
              <a:solidFill>
                <a:srgbClr val="FFFF00"/>
              </a:solidFill>
            </a:endParaRPr>
          </a:p>
        </p:txBody>
      </p:sp>
      <p:sp>
        <p:nvSpPr>
          <p:cNvPr id="23" name="TextBox 22"/>
          <p:cNvSpPr txBox="1"/>
          <p:nvPr/>
        </p:nvSpPr>
        <p:spPr>
          <a:xfrm rot="17594878">
            <a:off x="6414042" y="359754"/>
            <a:ext cx="1524000" cy="369332"/>
          </a:xfrm>
          <a:prstGeom prst="rect">
            <a:avLst/>
          </a:prstGeom>
          <a:noFill/>
        </p:spPr>
        <p:txBody>
          <a:bodyPr wrap="square" rtlCol="0">
            <a:spAutoFit/>
          </a:bodyPr>
          <a:lstStyle/>
          <a:p>
            <a:r>
              <a:rPr lang="en-US" dirty="0" smtClean="0">
                <a:solidFill>
                  <a:srgbClr val="FFFF00"/>
                </a:solidFill>
              </a:rPr>
              <a:t>Florida Straits</a:t>
            </a:r>
            <a:endParaRPr lang="en-US" dirty="0">
              <a:solidFill>
                <a:srgbClr val="FFFF00"/>
              </a:solidFill>
            </a:endParaRPr>
          </a:p>
        </p:txBody>
      </p:sp>
      <p:cxnSp>
        <p:nvCxnSpPr>
          <p:cNvPr id="24" name="Straight Arrow Connector 23"/>
          <p:cNvCxnSpPr/>
          <p:nvPr/>
        </p:nvCxnSpPr>
        <p:spPr>
          <a:xfrm rot="10800000" flipV="1">
            <a:off x="4572000" y="1143000"/>
            <a:ext cx="2286000" cy="1524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solidFill>
                  <a:srgbClr val="FFFF00"/>
                </a:solidFill>
              </a:rPr>
              <a:t>CONCLUSIONS</a:t>
            </a:r>
            <a:endParaRPr lang="en-US" dirty="0">
              <a:solidFill>
                <a:srgbClr val="FFFF00"/>
              </a:solidFill>
            </a:endParaRPr>
          </a:p>
        </p:txBody>
      </p:sp>
      <p:sp>
        <p:nvSpPr>
          <p:cNvPr id="7" name="Content Placeholder 2"/>
          <p:cNvSpPr txBox="1">
            <a:spLocks/>
          </p:cNvSpPr>
          <p:nvPr/>
        </p:nvSpPr>
        <p:spPr>
          <a:xfrm>
            <a:off x="304800" y="1143001"/>
            <a:ext cx="8610600" cy="5257800"/>
          </a:xfrm>
          <a:prstGeom prst="rect">
            <a:avLst/>
          </a:prstGeom>
        </p:spPr>
        <p:txBody>
          <a:bodyPr>
            <a:normAutofit lnSpcReduction="10000"/>
          </a:bodyPr>
          <a:lstStyle/>
          <a:p>
            <a:pPr marL="342900" indent="-342900">
              <a:spcBef>
                <a:spcPct val="20000"/>
              </a:spcBef>
              <a:buFont typeface="Arial" pitchFamily="34" charset="0"/>
              <a:buChar char="•"/>
            </a:pPr>
            <a:r>
              <a:rPr lang="en-US" sz="2400" dirty="0" smtClean="0">
                <a:solidFill>
                  <a:srgbClr val="FFFF00"/>
                </a:solidFill>
              </a:rPr>
              <a:t>Characteristics of the tests of echinoids can be used to infer the sediment types in ancient deposits of a region.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By determining the proportions of species preferring different sediment types at various localities, a map of the distribution of sediments</a:t>
            </a:r>
            <a:r>
              <a:rPr kumimoji="0" lang="en-US" sz="2400" b="0" i="0" u="none" strike="noStrike" kern="1200" cap="none" spc="0" normalizeH="0" noProof="0" dirty="0" smtClean="0">
                <a:ln>
                  <a:noFill/>
                </a:ln>
                <a:solidFill>
                  <a:srgbClr val="FFFF00"/>
                </a:solidFill>
                <a:effectLst/>
                <a:uLnTx/>
                <a:uFillTx/>
                <a:latin typeface="+mn-lt"/>
                <a:ea typeface="+mn-ea"/>
                <a:cs typeface="+mn-cs"/>
              </a:rPr>
              <a:t> during a time interval can be prepared.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solidFill>
                  <a:srgbClr val="FFFF00"/>
                </a:solidFill>
              </a:rPr>
              <a:t>Such</a:t>
            </a:r>
            <a:r>
              <a:rPr lang="en-US" sz="2400" dirty="0" smtClean="0">
                <a:solidFill>
                  <a:srgbClr val="FFFF00"/>
                </a:solidFill>
              </a:rPr>
              <a:t> maps prepared for Georgia (and Florida) for three time slices in the Late Eocene record the initial rising of sea-level as marine conditions spread across the region.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South</a:t>
            </a:r>
            <a:r>
              <a:rPr kumimoji="0" lang="en-US" sz="2400" b="0" i="0" u="none" strike="noStrike" kern="1200" cap="none" spc="0" normalizeH="0" noProof="0" dirty="0" smtClean="0">
                <a:ln>
                  <a:noFill/>
                </a:ln>
                <a:solidFill>
                  <a:srgbClr val="FFFF00"/>
                </a:solidFill>
                <a:effectLst/>
                <a:uLnTx/>
                <a:uFillTx/>
                <a:latin typeface="+mn-lt"/>
                <a:ea typeface="+mn-ea"/>
                <a:cs typeface="+mn-cs"/>
              </a:rPr>
              <a:t> Georgia during this time was analogous to the present Florida Keys – a carbonate shelf, rimmed by coarse sediments and with an inner muddy lagoon.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solidFill>
                  <a:srgbClr val="FFFF00"/>
                </a:solidFill>
              </a:rPr>
              <a:t>Florida</a:t>
            </a:r>
            <a:r>
              <a:rPr lang="en-US" sz="2400" dirty="0" smtClean="0">
                <a:solidFill>
                  <a:srgbClr val="FFFF00"/>
                </a:solidFill>
              </a:rPr>
              <a:t> at the same time was analogous to the present Great </a:t>
            </a:r>
            <a:r>
              <a:rPr lang="en-US" sz="2400" dirty="0" err="1" smtClean="0">
                <a:solidFill>
                  <a:srgbClr val="FFFF00"/>
                </a:solidFill>
              </a:rPr>
              <a:t>Bahama</a:t>
            </a:r>
            <a:r>
              <a:rPr lang="en-US" sz="2400" dirty="0" smtClean="0">
                <a:solidFill>
                  <a:srgbClr val="FFFF00"/>
                </a:solidFill>
              </a:rPr>
              <a:t> Bank – an isolated bank rimmed with coarse sediments and with a muddy central lagoon.</a:t>
            </a:r>
            <a:endParaRPr kumimoji="0" lang="en-US" sz="2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52400"/>
            <a:ext cx="3581400" cy="2062103"/>
          </a:xfrm>
          <a:prstGeom prst="rect">
            <a:avLst/>
          </a:prstGeom>
          <a:noFill/>
        </p:spPr>
        <p:txBody>
          <a:bodyPr wrap="square" rtlCol="0">
            <a:spAutoFit/>
          </a:bodyPr>
          <a:lstStyle/>
          <a:p>
            <a:r>
              <a:rPr lang="en-US" sz="3200" dirty="0" smtClean="0">
                <a:solidFill>
                  <a:srgbClr val="FFFF00"/>
                </a:solidFill>
              </a:rPr>
              <a:t>Approximate distribution of limestone in the upper Eocene</a:t>
            </a:r>
            <a:endParaRPr lang="en-US" sz="3200" dirty="0">
              <a:solidFill>
                <a:srgbClr val="FFFF00"/>
              </a:solidFill>
            </a:endParaRPr>
          </a:p>
        </p:txBody>
      </p:sp>
      <p:sp>
        <p:nvSpPr>
          <p:cNvPr id="7" name="TextBox 6"/>
          <p:cNvSpPr txBox="1"/>
          <p:nvPr/>
        </p:nvSpPr>
        <p:spPr>
          <a:xfrm>
            <a:off x="381000" y="4648199"/>
            <a:ext cx="5715000" cy="1815882"/>
          </a:xfrm>
          <a:prstGeom prst="rect">
            <a:avLst/>
          </a:prstGeom>
          <a:noFill/>
        </p:spPr>
        <p:txBody>
          <a:bodyPr wrap="square" rtlCol="0">
            <a:spAutoFit/>
          </a:bodyPr>
          <a:lstStyle/>
          <a:p>
            <a:r>
              <a:rPr lang="en-US" sz="2800" dirty="0" smtClean="0">
                <a:solidFill>
                  <a:srgbClr val="FFFF00"/>
                </a:solidFill>
              </a:rPr>
              <a:t>Limestone  generally requires shallow, tropical, clear marine water to form because that is where the constituent mineral (calcite) most easily forms.</a:t>
            </a:r>
            <a:endParaRPr lang="en-US" sz="2800" dirty="0">
              <a:solidFill>
                <a:srgbClr val="FFFF00"/>
              </a:solidFill>
            </a:endParaRPr>
          </a:p>
        </p:txBody>
      </p:sp>
      <p:graphicFrame>
        <p:nvGraphicFramePr>
          <p:cNvPr id="1029" name="Object 5"/>
          <p:cNvGraphicFramePr>
            <a:graphicFrameLocks noChangeAspect="1"/>
          </p:cNvGraphicFramePr>
          <p:nvPr/>
        </p:nvGraphicFramePr>
        <p:xfrm>
          <a:off x="2438400" y="108939"/>
          <a:ext cx="6970514" cy="6749061"/>
        </p:xfrm>
        <a:graphic>
          <a:graphicData uri="http://schemas.openxmlformats.org/presentationml/2006/ole">
            <mc:AlternateContent xmlns:mc="http://schemas.openxmlformats.org/markup-compatibility/2006">
              <mc:Choice xmlns:v="urn:schemas-microsoft-com:vml" Requires="v">
                <p:oleObj spid="_x0000_s1031" name="Drawing" r:id="rId4" imgW="7791480" imgH="7543800" progId="Presentations.Drawing.13">
                  <p:embed/>
                </p:oleObj>
              </mc:Choice>
              <mc:Fallback>
                <p:oleObj name="Drawing" r:id="rId4" imgW="7791480" imgH="7543800" progId="Presentations.Drawing.1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8939"/>
                        <a:ext cx="6970514" cy="674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0" name="Group 9"/>
          <p:cNvGrpSpPr/>
          <p:nvPr/>
        </p:nvGrpSpPr>
        <p:grpSpPr>
          <a:xfrm>
            <a:off x="4789714" y="2209800"/>
            <a:ext cx="3477986" cy="2104572"/>
            <a:chOff x="4789714" y="2209800"/>
            <a:chExt cx="3477986" cy="2104572"/>
          </a:xfrm>
        </p:grpSpPr>
        <p:sp>
          <p:nvSpPr>
            <p:cNvPr id="5" name="Freeform 4"/>
            <p:cNvSpPr/>
            <p:nvPr/>
          </p:nvSpPr>
          <p:spPr>
            <a:xfrm>
              <a:off x="5867400" y="2209800"/>
              <a:ext cx="2400300" cy="1114425"/>
            </a:xfrm>
            <a:custGeom>
              <a:avLst/>
              <a:gdLst>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81150"/>
                <a:gd name="connsiteY0" fmla="*/ 1200150 h 1200150"/>
                <a:gd name="connsiteX1" fmla="*/ 495300 w 1581150"/>
                <a:gd name="connsiteY1" fmla="*/ 942975 h 1200150"/>
                <a:gd name="connsiteX2" fmla="*/ 828675 w 1581150"/>
                <a:gd name="connsiteY2" fmla="*/ 666750 h 1200150"/>
                <a:gd name="connsiteX3" fmla="*/ 1028700 w 1581150"/>
                <a:gd name="connsiteY3" fmla="*/ 323850 h 1200150"/>
                <a:gd name="connsiteX4" fmla="*/ 1362075 w 1581150"/>
                <a:gd name="connsiteY4" fmla="*/ 85725 h 1200150"/>
                <a:gd name="connsiteX5" fmla="*/ 1581150 w 1581150"/>
                <a:gd name="connsiteY5" fmla="*/ 0 h 1200150"/>
                <a:gd name="connsiteX0" fmla="*/ 0 w 1562100"/>
                <a:gd name="connsiteY0" fmla="*/ 1266825 h 1266825"/>
                <a:gd name="connsiteX1" fmla="*/ 476250 w 1562100"/>
                <a:gd name="connsiteY1" fmla="*/ 942975 h 1266825"/>
                <a:gd name="connsiteX2" fmla="*/ 809625 w 1562100"/>
                <a:gd name="connsiteY2" fmla="*/ 666750 h 1266825"/>
                <a:gd name="connsiteX3" fmla="*/ 1009650 w 1562100"/>
                <a:gd name="connsiteY3" fmla="*/ 323850 h 1266825"/>
                <a:gd name="connsiteX4" fmla="*/ 1343025 w 1562100"/>
                <a:gd name="connsiteY4" fmla="*/ 85725 h 1266825"/>
                <a:gd name="connsiteX5" fmla="*/ 1562100 w 1562100"/>
                <a:gd name="connsiteY5" fmla="*/ 0 h 1266825"/>
                <a:gd name="connsiteX0" fmla="*/ 0 w 2095500"/>
                <a:gd name="connsiteY0" fmla="*/ 1266825 h 1266825"/>
                <a:gd name="connsiteX1" fmla="*/ 476250 w 2095500"/>
                <a:gd name="connsiteY1" fmla="*/ 942975 h 1266825"/>
                <a:gd name="connsiteX2" fmla="*/ 809625 w 2095500"/>
                <a:gd name="connsiteY2" fmla="*/ 666750 h 1266825"/>
                <a:gd name="connsiteX3" fmla="*/ 1009650 w 2095500"/>
                <a:gd name="connsiteY3" fmla="*/ 323850 h 1266825"/>
                <a:gd name="connsiteX4" fmla="*/ 1343025 w 2095500"/>
                <a:gd name="connsiteY4" fmla="*/ 85725 h 1266825"/>
                <a:gd name="connsiteX5" fmla="*/ 2095500 w 2095500"/>
                <a:gd name="connsiteY5" fmla="*/ 0 h 1266825"/>
                <a:gd name="connsiteX0" fmla="*/ 0 w 2095500"/>
                <a:gd name="connsiteY0" fmla="*/ 1114425 h 1114425"/>
                <a:gd name="connsiteX1" fmla="*/ 476250 w 2095500"/>
                <a:gd name="connsiteY1" fmla="*/ 942975 h 1114425"/>
                <a:gd name="connsiteX2" fmla="*/ 809625 w 2095500"/>
                <a:gd name="connsiteY2" fmla="*/ 666750 h 1114425"/>
                <a:gd name="connsiteX3" fmla="*/ 1009650 w 2095500"/>
                <a:gd name="connsiteY3" fmla="*/ 323850 h 1114425"/>
                <a:gd name="connsiteX4" fmla="*/ 1343025 w 2095500"/>
                <a:gd name="connsiteY4" fmla="*/ 85725 h 1114425"/>
                <a:gd name="connsiteX5" fmla="*/ 2095500 w 2095500"/>
                <a:gd name="connsiteY5" fmla="*/ 0 h 1114425"/>
                <a:gd name="connsiteX0" fmla="*/ 0 w 2095500"/>
                <a:gd name="connsiteY0" fmla="*/ 1114425 h 1114425"/>
                <a:gd name="connsiteX1" fmla="*/ 476250 w 2095500"/>
                <a:gd name="connsiteY1" fmla="*/ 942975 h 1114425"/>
                <a:gd name="connsiteX2" fmla="*/ 809625 w 2095500"/>
                <a:gd name="connsiteY2" fmla="*/ 666750 h 1114425"/>
                <a:gd name="connsiteX3" fmla="*/ 827314 w 2095500"/>
                <a:gd name="connsiteY3" fmla="*/ 439057 h 1114425"/>
                <a:gd name="connsiteX4" fmla="*/ 1009650 w 2095500"/>
                <a:gd name="connsiteY4" fmla="*/ 323850 h 1114425"/>
                <a:gd name="connsiteX5" fmla="*/ 1343025 w 2095500"/>
                <a:gd name="connsiteY5" fmla="*/ 85725 h 1114425"/>
                <a:gd name="connsiteX6" fmla="*/ 2095500 w 2095500"/>
                <a:gd name="connsiteY6" fmla="*/ 0 h 1114425"/>
                <a:gd name="connsiteX0" fmla="*/ 0 w 2095500"/>
                <a:gd name="connsiteY0" fmla="*/ 1114425 h 1114425"/>
                <a:gd name="connsiteX1" fmla="*/ 476250 w 2095500"/>
                <a:gd name="connsiteY1" fmla="*/ 942975 h 1114425"/>
                <a:gd name="connsiteX2" fmla="*/ 809625 w 2095500"/>
                <a:gd name="connsiteY2" fmla="*/ 666750 h 1114425"/>
                <a:gd name="connsiteX3" fmla="*/ 827314 w 2095500"/>
                <a:gd name="connsiteY3" fmla="*/ 439057 h 1114425"/>
                <a:gd name="connsiteX4" fmla="*/ 1009650 w 2095500"/>
                <a:gd name="connsiteY4" fmla="*/ 323850 h 1114425"/>
                <a:gd name="connsiteX5" fmla="*/ 1343025 w 2095500"/>
                <a:gd name="connsiteY5" fmla="*/ 85725 h 1114425"/>
                <a:gd name="connsiteX6" fmla="*/ 2095500 w 2095500"/>
                <a:gd name="connsiteY6" fmla="*/ 0 h 1114425"/>
                <a:gd name="connsiteX0" fmla="*/ 0 w 2095500"/>
                <a:gd name="connsiteY0" fmla="*/ 1114425 h 1114425"/>
                <a:gd name="connsiteX1" fmla="*/ 476250 w 2095500"/>
                <a:gd name="connsiteY1" fmla="*/ 942975 h 1114425"/>
                <a:gd name="connsiteX2" fmla="*/ 809625 w 2095500"/>
                <a:gd name="connsiteY2" fmla="*/ 666750 h 1114425"/>
                <a:gd name="connsiteX3" fmla="*/ 1009650 w 2095500"/>
                <a:gd name="connsiteY3" fmla="*/ 323850 h 1114425"/>
                <a:gd name="connsiteX4" fmla="*/ 1343025 w 2095500"/>
                <a:gd name="connsiteY4" fmla="*/ 85725 h 1114425"/>
                <a:gd name="connsiteX5" fmla="*/ 2095500 w 2095500"/>
                <a:gd name="connsiteY5" fmla="*/ 0 h 1114425"/>
                <a:gd name="connsiteX0" fmla="*/ 0 w 2400300"/>
                <a:gd name="connsiteY0" fmla="*/ 1114425 h 1114425"/>
                <a:gd name="connsiteX1" fmla="*/ 476250 w 2400300"/>
                <a:gd name="connsiteY1" fmla="*/ 942975 h 1114425"/>
                <a:gd name="connsiteX2" fmla="*/ 809625 w 2400300"/>
                <a:gd name="connsiteY2" fmla="*/ 666750 h 1114425"/>
                <a:gd name="connsiteX3" fmla="*/ 1009650 w 2400300"/>
                <a:gd name="connsiteY3" fmla="*/ 323850 h 1114425"/>
                <a:gd name="connsiteX4" fmla="*/ 1343025 w 2400300"/>
                <a:gd name="connsiteY4" fmla="*/ 85725 h 1114425"/>
                <a:gd name="connsiteX5" fmla="*/ 2400300 w 2400300"/>
                <a:gd name="connsiteY5"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0300" h="1114425">
                  <a:moveTo>
                    <a:pt x="0" y="1114425"/>
                  </a:moveTo>
                  <a:cubicBezTo>
                    <a:pt x="178594" y="1030287"/>
                    <a:pt x="341313" y="1017587"/>
                    <a:pt x="476250" y="942975"/>
                  </a:cubicBezTo>
                  <a:cubicBezTo>
                    <a:pt x="611187" y="868363"/>
                    <a:pt x="720725" y="769938"/>
                    <a:pt x="809625" y="666750"/>
                  </a:cubicBezTo>
                  <a:cubicBezTo>
                    <a:pt x="898525" y="563562"/>
                    <a:pt x="920750" y="420687"/>
                    <a:pt x="1009650" y="323850"/>
                  </a:cubicBezTo>
                  <a:cubicBezTo>
                    <a:pt x="1098550" y="227013"/>
                    <a:pt x="1111250" y="139700"/>
                    <a:pt x="1343025" y="85725"/>
                  </a:cubicBezTo>
                  <a:cubicBezTo>
                    <a:pt x="1574800" y="31750"/>
                    <a:pt x="2336800" y="15875"/>
                    <a:pt x="2400300" y="0"/>
                  </a:cubicBezTo>
                </a:path>
              </a:pathLst>
            </a:custGeom>
            <a:ln w="381000" cap="rnd">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789714" y="3100244"/>
              <a:ext cx="1117600" cy="1214128"/>
            </a:xfrm>
            <a:custGeom>
              <a:avLst/>
              <a:gdLst>
                <a:gd name="connsiteX0" fmla="*/ 0 w 1117600"/>
                <a:gd name="connsiteY0" fmla="*/ 822696 h 1185553"/>
                <a:gd name="connsiteX1" fmla="*/ 435429 w 1117600"/>
                <a:gd name="connsiteY1" fmla="*/ 619496 h 1185553"/>
                <a:gd name="connsiteX2" fmla="*/ 928915 w 1117600"/>
                <a:gd name="connsiteY2" fmla="*/ 271153 h 1185553"/>
                <a:gd name="connsiteX3" fmla="*/ 1117600 w 1117600"/>
                <a:gd name="connsiteY3" fmla="*/ 401782 h 1185553"/>
                <a:gd name="connsiteX4" fmla="*/ 1074057 w 1117600"/>
                <a:gd name="connsiteY4" fmla="*/ 619496 h 1185553"/>
                <a:gd name="connsiteX5" fmla="*/ 1074057 w 1117600"/>
                <a:gd name="connsiteY5" fmla="*/ 1185553 h 1185553"/>
                <a:gd name="connsiteX0" fmla="*/ 0 w 1117600"/>
                <a:gd name="connsiteY0" fmla="*/ 822696 h 1261753"/>
                <a:gd name="connsiteX1" fmla="*/ 435429 w 1117600"/>
                <a:gd name="connsiteY1" fmla="*/ 619496 h 1261753"/>
                <a:gd name="connsiteX2" fmla="*/ 928915 w 1117600"/>
                <a:gd name="connsiteY2" fmla="*/ 271153 h 1261753"/>
                <a:gd name="connsiteX3" fmla="*/ 1117600 w 1117600"/>
                <a:gd name="connsiteY3" fmla="*/ 401782 h 1261753"/>
                <a:gd name="connsiteX4" fmla="*/ 1074057 w 1117600"/>
                <a:gd name="connsiteY4" fmla="*/ 619496 h 1261753"/>
                <a:gd name="connsiteX5" fmla="*/ 1074057 w 1117600"/>
                <a:gd name="connsiteY5" fmla="*/ 1261753 h 1261753"/>
                <a:gd name="connsiteX0" fmla="*/ 0 w 1117600"/>
                <a:gd name="connsiteY0" fmla="*/ 763165 h 1202222"/>
                <a:gd name="connsiteX1" fmla="*/ 435429 w 1117600"/>
                <a:gd name="connsiteY1" fmla="*/ 559965 h 1202222"/>
                <a:gd name="connsiteX2" fmla="*/ 928915 w 1117600"/>
                <a:gd name="connsiteY2" fmla="*/ 211622 h 1202222"/>
                <a:gd name="connsiteX3" fmla="*/ 1117600 w 1117600"/>
                <a:gd name="connsiteY3" fmla="*/ 342251 h 1202222"/>
                <a:gd name="connsiteX4" fmla="*/ 1074057 w 1117600"/>
                <a:gd name="connsiteY4" fmla="*/ 559965 h 1202222"/>
                <a:gd name="connsiteX5" fmla="*/ 1074057 w 1117600"/>
                <a:gd name="connsiteY5" fmla="*/ 1202222 h 1202222"/>
                <a:gd name="connsiteX0" fmla="*/ 0 w 1117600"/>
                <a:gd name="connsiteY0" fmla="*/ 775071 h 1214128"/>
                <a:gd name="connsiteX1" fmla="*/ 435429 w 1117600"/>
                <a:gd name="connsiteY1" fmla="*/ 571871 h 1214128"/>
                <a:gd name="connsiteX2" fmla="*/ 928915 w 1117600"/>
                <a:gd name="connsiteY2" fmla="*/ 223528 h 1214128"/>
                <a:gd name="connsiteX3" fmla="*/ 1117600 w 1117600"/>
                <a:gd name="connsiteY3" fmla="*/ 354157 h 1214128"/>
                <a:gd name="connsiteX4" fmla="*/ 1074057 w 1117600"/>
                <a:gd name="connsiteY4" fmla="*/ 571871 h 1214128"/>
                <a:gd name="connsiteX5" fmla="*/ 1074057 w 1117600"/>
                <a:gd name="connsiteY5" fmla="*/ 1214128 h 121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600" h="1214128">
                  <a:moveTo>
                    <a:pt x="0" y="775071"/>
                  </a:moveTo>
                  <a:lnTo>
                    <a:pt x="435429" y="571871"/>
                  </a:lnTo>
                  <a:cubicBezTo>
                    <a:pt x="943854" y="153169"/>
                    <a:pt x="947965" y="0"/>
                    <a:pt x="928915" y="223528"/>
                  </a:cubicBezTo>
                  <a:lnTo>
                    <a:pt x="1117600" y="354157"/>
                  </a:lnTo>
                  <a:lnTo>
                    <a:pt x="1074057" y="571871"/>
                  </a:lnTo>
                  <a:lnTo>
                    <a:pt x="1074057" y="1214128"/>
                  </a:lnTo>
                </a:path>
              </a:pathLst>
            </a:custGeom>
            <a:solidFill>
              <a:srgbClr val="FFFF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19361971">
              <a:off x="5651885" y="2766789"/>
              <a:ext cx="1711431" cy="369332"/>
            </a:xfrm>
            <a:prstGeom prst="rect">
              <a:avLst/>
            </a:prstGeom>
            <a:noFill/>
          </p:spPr>
          <p:txBody>
            <a:bodyPr wrap="none" rtlCol="0">
              <a:spAutoFit/>
            </a:bodyPr>
            <a:lstStyle/>
            <a:p>
              <a:r>
                <a:rPr lang="en-US" dirty="0" smtClean="0"/>
                <a:t>Suwannee Strait</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FFFF00"/>
                </a:solidFill>
              </a:rPr>
              <a:t>Regular Echinoids</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solidFill>
                  <a:srgbClr val="FFFF00"/>
                </a:solidFill>
              </a:rPr>
              <a:t>Are </a:t>
            </a:r>
            <a:r>
              <a:rPr lang="en-US" dirty="0" err="1" smtClean="0">
                <a:solidFill>
                  <a:srgbClr val="FFFF00"/>
                </a:solidFill>
              </a:rPr>
              <a:t>radially</a:t>
            </a:r>
            <a:r>
              <a:rPr lang="en-US" dirty="0" smtClean="0">
                <a:solidFill>
                  <a:srgbClr val="FFFF00"/>
                </a:solidFill>
              </a:rPr>
              <a:t>/</a:t>
            </a:r>
            <a:r>
              <a:rPr lang="en-US" dirty="0" err="1" smtClean="0">
                <a:solidFill>
                  <a:srgbClr val="FFFF00"/>
                </a:solidFill>
              </a:rPr>
              <a:t>pentamerally</a:t>
            </a:r>
            <a:r>
              <a:rPr lang="en-US" dirty="0" smtClean="0">
                <a:solidFill>
                  <a:srgbClr val="FFFF00"/>
                </a:solidFill>
              </a:rPr>
              <a:t> symmetrical.</a:t>
            </a:r>
          </a:p>
          <a:p>
            <a:r>
              <a:rPr lang="en-US" dirty="0" smtClean="0">
                <a:solidFill>
                  <a:srgbClr val="FFFF00"/>
                </a:solidFill>
              </a:rPr>
              <a:t>Can move in any direction they choose.</a:t>
            </a:r>
          </a:p>
          <a:p>
            <a:r>
              <a:rPr lang="en-US" dirty="0" smtClean="0">
                <a:solidFill>
                  <a:srgbClr val="FFFF00"/>
                </a:solidFill>
              </a:rPr>
              <a:t>Usually have either stout spines or very long slender ones.</a:t>
            </a:r>
          </a:p>
          <a:p>
            <a:r>
              <a:rPr lang="en-US" dirty="0" smtClean="0">
                <a:solidFill>
                  <a:srgbClr val="FFFF00"/>
                </a:solidFill>
              </a:rPr>
              <a:t>Have no mechanism for burrowing into the substrate, though some lift objects onto their dorsal surfaces, either for shade or camouflage.</a:t>
            </a:r>
            <a:endParaRPr lang="en-US" dirty="0">
              <a:solidFill>
                <a:srgbClr val="FFFF00"/>
              </a:solidFill>
            </a:endParaRPr>
          </a:p>
        </p:txBody>
      </p:sp>
      <p:sp>
        <p:nvSpPr>
          <p:cNvPr id="4" name="TextBox 3"/>
          <p:cNvSpPr txBox="1"/>
          <p:nvPr/>
        </p:nvSpPr>
        <p:spPr>
          <a:xfrm>
            <a:off x="3352800" y="990600"/>
            <a:ext cx="2582887" cy="369332"/>
          </a:xfrm>
          <a:prstGeom prst="rect">
            <a:avLst/>
          </a:prstGeom>
          <a:noFill/>
        </p:spPr>
        <p:txBody>
          <a:bodyPr wrap="none" rtlCol="0">
            <a:spAutoFit/>
          </a:bodyPr>
          <a:lstStyle/>
          <a:p>
            <a:r>
              <a:rPr lang="en-US" dirty="0" smtClean="0">
                <a:solidFill>
                  <a:srgbClr val="FFFF00"/>
                </a:solidFill>
              </a:rPr>
              <a:t>(</a:t>
            </a:r>
            <a:r>
              <a:rPr lang="en-US" i="1" dirty="0" err="1" smtClean="0">
                <a:solidFill>
                  <a:srgbClr val="FFFF00"/>
                </a:solidFill>
              </a:rPr>
              <a:t>Phyllacanthus</a:t>
            </a:r>
            <a:r>
              <a:rPr lang="en-US" i="1" dirty="0" smtClean="0">
                <a:solidFill>
                  <a:srgbClr val="FFFF00"/>
                </a:solidFill>
              </a:rPr>
              <a:t> </a:t>
            </a:r>
            <a:r>
              <a:rPr lang="en-US" i="1" dirty="0" err="1" smtClean="0">
                <a:solidFill>
                  <a:srgbClr val="FFFF00"/>
                </a:solidFill>
              </a:rPr>
              <a:t>imperialis</a:t>
            </a:r>
            <a:r>
              <a:rPr lang="en-US" i="1" dirty="0" smtClean="0">
                <a:solidFill>
                  <a:srgbClr val="FFFF00"/>
                </a:solidFill>
              </a:rPr>
              <a:t>)</a:t>
            </a:r>
            <a:endParaRPr lang="en-US" dirty="0"/>
          </a:p>
        </p:txBody>
      </p:sp>
      <p:pic>
        <p:nvPicPr>
          <p:cNvPr id="5" name="Picture 4" descr="pimpht2.jpg"/>
          <p:cNvPicPr>
            <a:picLocks noChangeAspect="1"/>
          </p:cNvPicPr>
          <p:nvPr/>
        </p:nvPicPr>
        <p:blipFill>
          <a:blip r:embed="rId3" cstate="print"/>
          <a:stretch>
            <a:fillRect/>
          </a:stretch>
        </p:blipFill>
        <p:spPr>
          <a:xfrm>
            <a:off x="7239000" y="152400"/>
            <a:ext cx="1750200" cy="1654059"/>
          </a:xfrm>
          <a:prstGeom prst="rect">
            <a:avLst/>
          </a:prstGeom>
        </p:spPr>
      </p:pic>
      <p:pic>
        <p:nvPicPr>
          <p:cNvPr id="6" name="Picture 5" descr="pimpht1.JPG"/>
          <p:cNvPicPr>
            <a:picLocks noChangeAspect="1"/>
          </p:cNvPicPr>
          <p:nvPr/>
        </p:nvPicPr>
        <p:blipFill>
          <a:blip r:embed="rId4"/>
          <a:stretch>
            <a:fillRect/>
          </a:stretch>
        </p:blipFill>
        <p:spPr>
          <a:xfrm>
            <a:off x="152400" y="152400"/>
            <a:ext cx="1753672" cy="16556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dirty="0" smtClean="0">
                <a:solidFill>
                  <a:srgbClr val="FFFF00"/>
                </a:solidFill>
              </a:rPr>
              <a:t>Regular Echinoids</a:t>
            </a:r>
            <a:br>
              <a:rPr lang="en-US" dirty="0" smtClean="0">
                <a:solidFill>
                  <a:srgbClr val="FFFF00"/>
                </a:solidFill>
              </a:rPr>
            </a:br>
            <a:r>
              <a:rPr lang="en-US" sz="1800" dirty="0" smtClean="0">
                <a:solidFill>
                  <a:srgbClr val="FFFF00"/>
                </a:solidFill>
              </a:rPr>
              <a:t>(</a:t>
            </a:r>
            <a:r>
              <a:rPr lang="en-US" sz="1800" i="1" dirty="0" err="1" smtClean="0">
                <a:solidFill>
                  <a:srgbClr val="FFFF00"/>
                </a:solidFill>
              </a:rPr>
              <a:t>Prionocidaris</a:t>
            </a:r>
            <a:r>
              <a:rPr lang="en-US" sz="1800" i="1" dirty="0" smtClean="0">
                <a:solidFill>
                  <a:srgbClr val="FFFF00"/>
                </a:solidFill>
              </a:rPr>
              <a:t> </a:t>
            </a:r>
            <a:r>
              <a:rPr lang="en-US" sz="1800" i="1" dirty="0" err="1" smtClean="0">
                <a:solidFill>
                  <a:srgbClr val="FFFF00"/>
                </a:solidFill>
              </a:rPr>
              <a:t>mortoni</a:t>
            </a:r>
            <a:r>
              <a:rPr lang="en-US" sz="1800" i="1" dirty="0" smtClean="0">
                <a:solidFill>
                  <a:srgbClr val="FFFF00"/>
                </a:solidFill>
              </a:rPr>
              <a:t>)</a:t>
            </a:r>
            <a:endParaRPr lang="en-US" dirty="0">
              <a:solidFill>
                <a:srgbClr val="FFFF00"/>
              </a:solidFill>
            </a:endParaRPr>
          </a:p>
        </p:txBody>
      </p:sp>
      <p:pic>
        <p:nvPicPr>
          <p:cNvPr id="7" name="Picture 6" descr="pmort2.JPG"/>
          <p:cNvPicPr>
            <a:picLocks noChangeAspect="1"/>
          </p:cNvPicPr>
          <p:nvPr/>
        </p:nvPicPr>
        <p:blipFill>
          <a:blip r:embed="rId3"/>
          <a:stretch>
            <a:fillRect/>
          </a:stretch>
        </p:blipFill>
        <p:spPr>
          <a:xfrm>
            <a:off x="304800" y="2438400"/>
            <a:ext cx="2521974" cy="2057400"/>
          </a:xfrm>
          <a:prstGeom prst="rect">
            <a:avLst/>
          </a:prstGeom>
        </p:spPr>
      </p:pic>
      <p:pic>
        <p:nvPicPr>
          <p:cNvPr id="8" name="Picture 7" descr="pmort1.JPG"/>
          <p:cNvPicPr>
            <a:picLocks noChangeAspect="1"/>
          </p:cNvPicPr>
          <p:nvPr/>
        </p:nvPicPr>
        <p:blipFill>
          <a:blip r:embed="rId4"/>
          <a:stretch>
            <a:fillRect/>
          </a:stretch>
        </p:blipFill>
        <p:spPr>
          <a:xfrm>
            <a:off x="3276600" y="1752600"/>
            <a:ext cx="5574468" cy="381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p>
            <a:r>
              <a:rPr lang="en-US" dirty="0" smtClean="0">
                <a:solidFill>
                  <a:srgbClr val="FFFF00"/>
                </a:solidFill>
              </a:rPr>
              <a:t>Irregular Echinoids</a:t>
            </a:r>
            <a:endParaRPr lang="en-US" dirty="0"/>
          </a:p>
        </p:txBody>
      </p:sp>
      <p:sp>
        <p:nvSpPr>
          <p:cNvPr id="4" name="Content Placeholder 2"/>
          <p:cNvSpPr>
            <a:spLocks noGrp="1"/>
          </p:cNvSpPr>
          <p:nvPr>
            <p:ph idx="1"/>
          </p:nvPr>
        </p:nvSpPr>
        <p:spPr>
          <a:xfrm>
            <a:off x="457200" y="2057400"/>
            <a:ext cx="8229600" cy="4525963"/>
          </a:xfrm>
        </p:spPr>
        <p:txBody>
          <a:bodyPr>
            <a:normAutofit fontScale="92500" lnSpcReduction="10000"/>
          </a:bodyPr>
          <a:lstStyle/>
          <a:p>
            <a:r>
              <a:rPr lang="en-US" dirty="0" smtClean="0">
                <a:solidFill>
                  <a:srgbClr val="FFFF00"/>
                </a:solidFill>
              </a:rPr>
              <a:t>Are bilaterally symmetrical.</a:t>
            </a:r>
          </a:p>
          <a:p>
            <a:r>
              <a:rPr lang="en-US" dirty="0" smtClean="0">
                <a:solidFill>
                  <a:srgbClr val="FFFF00"/>
                </a:solidFill>
              </a:rPr>
              <a:t>Can move easily in only one direction – with the mouth in front of the periproct.</a:t>
            </a:r>
          </a:p>
          <a:p>
            <a:r>
              <a:rPr lang="en-US" dirty="0" smtClean="0">
                <a:solidFill>
                  <a:srgbClr val="FFFF00"/>
                </a:solidFill>
              </a:rPr>
              <a:t>Usually have tiny spines, rarely also long slender ones.</a:t>
            </a:r>
          </a:p>
          <a:p>
            <a:r>
              <a:rPr lang="en-US" dirty="0" smtClean="0">
                <a:solidFill>
                  <a:srgbClr val="FFFF00"/>
                </a:solidFill>
              </a:rPr>
              <a:t>Have complex sets of mechanisms for burrowing into the substrate.  These mechanisms are often reflected in the test (shell) features, and we can infer the kind of sediment they inhabited from these features.</a:t>
            </a:r>
            <a:endParaRPr lang="en-US" dirty="0">
              <a:solidFill>
                <a:srgbClr val="FFFF00"/>
              </a:solidFill>
            </a:endParaRPr>
          </a:p>
        </p:txBody>
      </p:sp>
      <p:sp>
        <p:nvSpPr>
          <p:cNvPr id="5" name="TextBox 4"/>
          <p:cNvSpPr txBox="1"/>
          <p:nvPr/>
        </p:nvSpPr>
        <p:spPr>
          <a:xfrm>
            <a:off x="4191000" y="1219200"/>
            <a:ext cx="2487219" cy="369332"/>
          </a:xfrm>
          <a:prstGeom prst="rect">
            <a:avLst/>
          </a:prstGeom>
          <a:noFill/>
        </p:spPr>
        <p:txBody>
          <a:bodyPr wrap="none" rtlCol="0">
            <a:spAutoFit/>
          </a:bodyPr>
          <a:lstStyle/>
          <a:p>
            <a:r>
              <a:rPr lang="en-US" dirty="0" smtClean="0">
                <a:solidFill>
                  <a:srgbClr val="FFFF00"/>
                </a:solidFill>
              </a:rPr>
              <a:t>(</a:t>
            </a:r>
            <a:r>
              <a:rPr lang="en-US" i="1" dirty="0" err="1" smtClean="0">
                <a:solidFill>
                  <a:srgbClr val="FFFF00"/>
                </a:solidFill>
              </a:rPr>
              <a:t>Rhyncholampas</a:t>
            </a:r>
            <a:r>
              <a:rPr lang="en-US" i="1" dirty="0" smtClean="0">
                <a:solidFill>
                  <a:srgbClr val="FFFF00"/>
                </a:solidFill>
              </a:rPr>
              <a:t> </a:t>
            </a:r>
            <a:r>
              <a:rPr lang="en-US" i="1" dirty="0" err="1" smtClean="0">
                <a:solidFill>
                  <a:srgbClr val="FFFF00"/>
                </a:solidFill>
              </a:rPr>
              <a:t>gouldii</a:t>
            </a:r>
            <a:r>
              <a:rPr lang="en-US" i="1" dirty="0" smtClean="0">
                <a:solidFill>
                  <a:srgbClr val="FFFF00"/>
                </a:solidFill>
              </a:rPr>
              <a:t>)</a:t>
            </a:r>
            <a:endParaRPr lang="en-US" dirty="0"/>
          </a:p>
        </p:txBody>
      </p:sp>
      <p:pic>
        <p:nvPicPr>
          <p:cNvPr id="19458" name="Picture 2" descr="C:\data\NAm\09MGMS\rgouldii.jpg"/>
          <p:cNvPicPr>
            <a:picLocks noChangeAspect="1" noChangeArrowheads="1"/>
          </p:cNvPicPr>
          <p:nvPr/>
        </p:nvPicPr>
        <p:blipFill>
          <a:blip r:embed="rId3"/>
          <a:srcRect/>
          <a:stretch>
            <a:fillRect/>
          </a:stretch>
        </p:blipFill>
        <p:spPr bwMode="auto">
          <a:xfrm>
            <a:off x="228600" y="152400"/>
            <a:ext cx="1609360" cy="180057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1143000"/>
          </a:xfrm>
        </p:spPr>
        <p:txBody>
          <a:bodyPr>
            <a:normAutofit/>
          </a:bodyPr>
          <a:lstStyle/>
          <a:p>
            <a:r>
              <a:rPr lang="en-US" dirty="0" smtClean="0">
                <a:solidFill>
                  <a:srgbClr val="FFFF00"/>
                </a:solidFill>
              </a:rPr>
              <a:t>Irregular Echinoids</a:t>
            </a:r>
            <a:endParaRPr lang="en-US" dirty="0">
              <a:solidFill>
                <a:srgbClr val="FFFF00"/>
              </a:solidFill>
            </a:endParaRPr>
          </a:p>
        </p:txBody>
      </p:sp>
      <p:grpSp>
        <p:nvGrpSpPr>
          <p:cNvPr id="10" name="Group 9"/>
          <p:cNvGrpSpPr/>
          <p:nvPr/>
        </p:nvGrpSpPr>
        <p:grpSpPr>
          <a:xfrm>
            <a:off x="685800" y="1676400"/>
            <a:ext cx="4702918" cy="4953000"/>
            <a:chOff x="4191000" y="1676400"/>
            <a:chExt cx="4702918" cy="4953000"/>
          </a:xfrm>
        </p:grpSpPr>
        <p:pic>
          <p:nvPicPr>
            <p:cNvPr id="4" name="Picture 3" descr="Oweth2.jpg"/>
            <p:cNvPicPr>
              <a:picLocks noChangeAspect="1"/>
            </p:cNvPicPr>
            <p:nvPr/>
          </p:nvPicPr>
          <p:blipFill>
            <a:blip r:embed="rId3"/>
            <a:stretch>
              <a:fillRect/>
            </a:stretch>
          </p:blipFill>
          <p:spPr>
            <a:xfrm>
              <a:off x="6553200" y="1676400"/>
              <a:ext cx="2340718" cy="2667000"/>
            </a:xfrm>
            <a:prstGeom prst="rect">
              <a:avLst/>
            </a:prstGeom>
          </p:spPr>
        </p:pic>
        <p:pic>
          <p:nvPicPr>
            <p:cNvPr id="5" name="Picture 4" descr="Oweth1.jpg"/>
            <p:cNvPicPr>
              <a:picLocks noChangeAspect="1"/>
            </p:cNvPicPr>
            <p:nvPr/>
          </p:nvPicPr>
          <p:blipFill>
            <a:blip r:embed="rId4"/>
            <a:stretch>
              <a:fillRect/>
            </a:stretch>
          </p:blipFill>
          <p:spPr>
            <a:xfrm>
              <a:off x="4191000" y="3962400"/>
              <a:ext cx="2535836" cy="2667000"/>
            </a:xfrm>
            <a:prstGeom prst="rect">
              <a:avLst/>
            </a:prstGeom>
          </p:spPr>
        </p:pic>
      </p:grpSp>
      <p:grpSp>
        <p:nvGrpSpPr>
          <p:cNvPr id="9" name="Group 8"/>
          <p:cNvGrpSpPr/>
          <p:nvPr/>
        </p:nvGrpSpPr>
        <p:grpSpPr>
          <a:xfrm>
            <a:off x="5410200" y="2514600"/>
            <a:ext cx="3492500" cy="4102100"/>
            <a:chOff x="685800" y="2514600"/>
            <a:chExt cx="3492500" cy="4102100"/>
          </a:xfrm>
        </p:grpSpPr>
        <p:pic>
          <p:nvPicPr>
            <p:cNvPr id="6" name="Picture 5" descr="Eanti2.jpg"/>
            <p:cNvPicPr>
              <a:picLocks noChangeAspect="1"/>
            </p:cNvPicPr>
            <p:nvPr/>
          </p:nvPicPr>
          <p:blipFill>
            <a:blip r:embed="rId5"/>
            <a:stretch>
              <a:fillRect/>
            </a:stretch>
          </p:blipFill>
          <p:spPr>
            <a:xfrm>
              <a:off x="2362200" y="2514600"/>
              <a:ext cx="1816100" cy="2148752"/>
            </a:xfrm>
            <a:prstGeom prst="rect">
              <a:avLst/>
            </a:prstGeom>
          </p:spPr>
        </p:pic>
        <p:pic>
          <p:nvPicPr>
            <p:cNvPr id="7" name="Picture 6" descr="sarmi.JPG"/>
            <p:cNvPicPr>
              <a:picLocks noChangeAspect="1"/>
            </p:cNvPicPr>
            <p:nvPr/>
          </p:nvPicPr>
          <p:blipFill>
            <a:blip r:embed="rId6"/>
            <a:stretch>
              <a:fillRect/>
            </a:stretch>
          </p:blipFill>
          <p:spPr>
            <a:xfrm>
              <a:off x="685800" y="4495800"/>
              <a:ext cx="1930400" cy="2120900"/>
            </a:xfrm>
            <a:prstGeom prst="rect">
              <a:avLst/>
            </a:prstGeom>
          </p:spPr>
        </p:pic>
      </p:grpSp>
      <p:pic>
        <p:nvPicPr>
          <p:cNvPr id="2050" name="Picture 2" descr="C:\data\NAm\09MGMS\ppile.JPG"/>
          <p:cNvPicPr>
            <a:picLocks noChangeAspect="1" noChangeArrowheads="1"/>
          </p:cNvPicPr>
          <p:nvPr/>
        </p:nvPicPr>
        <p:blipFill>
          <a:blip r:embed="rId7"/>
          <a:srcRect/>
          <a:stretch>
            <a:fillRect/>
          </a:stretch>
        </p:blipFill>
        <p:spPr bwMode="auto">
          <a:xfrm>
            <a:off x="304800" y="228600"/>
            <a:ext cx="2209800" cy="2095500"/>
          </a:xfrm>
          <a:prstGeom prst="rect">
            <a:avLst/>
          </a:prstGeom>
          <a:noFill/>
        </p:spPr>
      </p:pic>
      <p:sp>
        <p:nvSpPr>
          <p:cNvPr id="11" name="TextBox 10"/>
          <p:cNvSpPr txBox="1"/>
          <p:nvPr/>
        </p:nvSpPr>
        <p:spPr>
          <a:xfrm>
            <a:off x="685800" y="3581400"/>
            <a:ext cx="2351606" cy="369332"/>
          </a:xfrm>
          <a:prstGeom prst="rect">
            <a:avLst/>
          </a:prstGeom>
          <a:noFill/>
        </p:spPr>
        <p:txBody>
          <a:bodyPr wrap="none" rtlCol="0">
            <a:spAutoFit/>
          </a:bodyPr>
          <a:lstStyle/>
          <a:p>
            <a:r>
              <a:rPr lang="en-US" dirty="0" smtClean="0">
                <a:solidFill>
                  <a:srgbClr val="FFFF00"/>
                </a:solidFill>
              </a:rPr>
              <a:t>(</a:t>
            </a:r>
            <a:r>
              <a:rPr lang="en-US" i="1" dirty="0" smtClean="0">
                <a:solidFill>
                  <a:srgbClr val="FFFF00"/>
                </a:solidFill>
              </a:rPr>
              <a:t>Oligopygus wetherbyi</a:t>
            </a:r>
            <a:r>
              <a:rPr lang="en-US" dirty="0" smtClean="0">
                <a:solidFill>
                  <a:srgbClr val="FFFF00"/>
                </a:solidFill>
              </a:rPr>
              <a:t>)</a:t>
            </a:r>
            <a:endParaRPr lang="en-US" dirty="0"/>
          </a:p>
        </p:txBody>
      </p:sp>
      <p:sp>
        <p:nvSpPr>
          <p:cNvPr id="12" name="TextBox 11"/>
          <p:cNvSpPr txBox="1"/>
          <p:nvPr/>
        </p:nvSpPr>
        <p:spPr>
          <a:xfrm>
            <a:off x="124691" y="2362201"/>
            <a:ext cx="2621423" cy="369332"/>
          </a:xfrm>
          <a:prstGeom prst="rect">
            <a:avLst/>
          </a:prstGeom>
          <a:noFill/>
        </p:spPr>
        <p:txBody>
          <a:bodyPr wrap="none" rtlCol="0">
            <a:spAutoFit/>
          </a:bodyPr>
          <a:lstStyle/>
          <a:p>
            <a:r>
              <a:rPr lang="en-US" dirty="0" smtClean="0">
                <a:solidFill>
                  <a:srgbClr val="FFFF00"/>
                </a:solidFill>
              </a:rPr>
              <a:t>(</a:t>
            </a:r>
            <a:r>
              <a:rPr lang="en-US" i="1" dirty="0" err="1" smtClean="0">
                <a:solidFill>
                  <a:srgbClr val="FFFF00"/>
                </a:solidFill>
              </a:rPr>
              <a:t>Periarchus</a:t>
            </a:r>
            <a:r>
              <a:rPr lang="en-US" i="1" dirty="0" smtClean="0">
                <a:solidFill>
                  <a:srgbClr val="FFFF00"/>
                </a:solidFill>
              </a:rPr>
              <a:t> </a:t>
            </a:r>
            <a:r>
              <a:rPr lang="en-US" i="1" dirty="0" err="1" smtClean="0">
                <a:solidFill>
                  <a:srgbClr val="FFFF00"/>
                </a:solidFill>
              </a:rPr>
              <a:t>pileussinensis</a:t>
            </a:r>
            <a:r>
              <a:rPr lang="en-US" dirty="0" smtClean="0">
                <a:solidFill>
                  <a:srgbClr val="FFFF00"/>
                </a:solidFill>
              </a:rPr>
              <a:t>)</a:t>
            </a:r>
            <a:endParaRPr lang="en-US" dirty="0"/>
          </a:p>
        </p:txBody>
      </p:sp>
      <p:sp>
        <p:nvSpPr>
          <p:cNvPr id="13" name="TextBox 12"/>
          <p:cNvSpPr txBox="1"/>
          <p:nvPr/>
        </p:nvSpPr>
        <p:spPr>
          <a:xfrm>
            <a:off x="6172200" y="1905000"/>
            <a:ext cx="1647567" cy="646331"/>
          </a:xfrm>
          <a:prstGeom prst="rect">
            <a:avLst/>
          </a:prstGeom>
          <a:noFill/>
        </p:spPr>
        <p:txBody>
          <a:bodyPr wrap="none" rtlCol="0">
            <a:spAutoFit/>
          </a:bodyPr>
          <a:lstStyle/>
          <a:p>
            <a:r>
              <a:rPr lang="en-US" dirty="0" smtClean="0">
                <a:solidFill>
                  <a:srgbClr val="FFFF00"/>
                </a:solidFill>
              </a:rPr>
              <a:t>(</a:t>
            </a:r>
            <a:r>
              <a:rPr lang="en-US" dirty="0" err="1" smtClean="0">
                <a:solidFill>
                  <a:srgbClr val="FFFF00"/>
                </a:solidFill>
              </a:rPr>
              <a:t>Eu</a:t>
            </a:r>
            <a:r>
              <a:rPr lang="en-US" i="1" dirty="0" err="1" smtClean="0">
                <a:solidFill>
                  <a:srgbClr val="FFFF00"/>
                </a:solidFill>
              </a:rPr>
              <a:t>patagus</a:t>
            </a:r>
            <a:r>
              <a:rPr lang="en-US" i="1" dirty="0" smtClean="0">
                <a:solidFill>
                  <a:srgbClr val="FFFF00"/>
                </a:solidFill>
              </a:rPr>
              <a:t> </a:t>
            </a:r>
          </a:p>
          <a:p>
            <a:r>
              <a:rPr lang="en-US" i="1" dirty="0" smtClean="0">
                <a:solidFill>
                  <a:srgbClr val="FFFF00"/>
                </a:solidFill>
              </a:rPr>
              <a:t>        </a:t>
            </a:r>
            <a:r>
              <a:rPr lang="en-US" i="1" dirty="0" err="1" smtClean="0">
                <a:solidFill>
                  <a:srgbClr val="FFFF00"/>
                </a:solidFill>
              </a:rPr>
              <a:t>antillarum</a:t>
            </a:r>
            <a:r>
              <a:rPr lang="en-US" dirty="0" smtClean="0">
                <a:solidFill>
                  <a:srgbClr val="FFFF00"/>
                </a:solidFill>
              </a:rPr>
              <a:t>)</a:t>
            </a:r>
            <a:endParaRPr lang="en-US" dirty="0"/>
          </a:p>
        </p:txBody>
      </p:sp>
      <p:sp>
        <p:nvSpPr>
          <p:cNvPr id="14" name="TextBox 13"/>
          <p:cNvSpPr txBox="1"/>
          <p:nvPr/>
        </p:nvSpPr>
        <p:spPr>
          <a:xfrm>
            <a:off x="7315200" y="5410200"/>
            <a:ext cx="1418978" cy="646331"/>
          </a:xfrm>
          <a:prstGeom prst="rect">
            <a:avLst/>
          </a:prstGeom>
          <a:noFill/>
        </p:spPr>
        <p:txBody>
          <a:bodyPr wrap="none" rtlCol="0">
            <a:spAutoFit/>
          </a:bodyPr>
          <a:lstStyle/>
          <a:p>
            <a:r>
              <a:rPr lang="en-US" dirty="0" smtClean="0">
                <a:solidFill>
                  <a:srgbClr val="FFFF00"/>
                </a:solidFill>
              </a:rPr>
              <a:t>(</a:t>
            </a:r>
            <a:r>
              <a:rPr lang="en-US" dirty="0" err="1" smtClean="0">
                <a:solidFill>
                  <a:srgbClr val="FFFF00"/>
                </a:solidFill>
              </a:rPr>
              <a:t>Schizaster</a:t>
            </a:r>
            <a:endParaRPr lang="en-US" i="1" dirty="0" smtClean="0">
              <a:solidFill>
                <a:srgbClr val="FFFF00"/>
              </a:solidFill>
            </a:endParaRPr>
          </a:p>
          <a:p>
            <a:r>
              <a:rPr lang="en-US" i="1" dirty="0" smtClean="0">
                <a:solidFill>
                  <a:srgbClr val="FFFF00"/>
                </a:solidFill>
              </a:rPr>
              <a:t>        armiger</a:t>
            </a:r>
            <a:r>
              <a:rPr lang="en-US" dirty="0" smtClean="0">
                <a:solidFill>
                  <a:srgbClr val="FFFF00"/>
                </a:solidFill>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1219200"/>
          </a:xfrm>
        </p:spPr>
        <p:txBody>
          <a:bodyPr>
            <a:normAutofit/>
          </a:bodyPr>
          <a:lstStyle/>
          <a:p>
            <a:r>
              <a:rPr lang="en-US" dirty="0" smtClean="0">
                <a:solidFill>
                  <a:srgbClr val="FFFF00"/>
                </a:solidFill>
              </a:rPr>
              <a:t>Heart Urchins</a:t>
            </a:r>
            <a:br>
              <a:rPr lang="en-US" dirty="0" smtClean="0">
                <a:solidFill>
                  <a:srgbClr val="FFFF00"/>
                </a:solidFill>
              </a:rPr>
            </a:br>
            <a:r>
              <a:rPr lang="en-US" sz="1800" dirty="0" smtClean="0">
                <a:solidFill>
                  <a:srgbClr val="FFFF00"/>
                </a:solidFill>
              </a:rPr>
              <a:t>(</a:t>
            </a:r>
            <a:r>
              <a:rPr lang="en-US" sz="1800" dirty="0" err="1" smtClean="0">
                <a:solidFill>
                  <a:srgbClr val="FFFF00"/>
                </a:solidFill>
              </a:rPr>
              <a:t>spatangoid</a:t>
            </a:r>
            <a:r>
              <a:rPr lang="en-US" sz="1800" dirty="0" smtClean="0">
                <a:solidFill>
                  <a:srgbClr val="FFFF00"/>
                </a:solidFill>
              </a:rPr>
              <a:t> echinoids)</a:t>
            </a:r>
            <a:endParaRPr lang="en-US" sz="1800" dirty="0">
              <a:solidFill>
                <a:srgbClr val="FFFF00"/>
              </a:solidFill>
            </a:endParaRPr>
          </a:p>
        </p:txBody>
      </p:sp>
      <p:pic>
        <p:nvPicPr>
          <p:cNvPr id="4" name="Picture 3" descr="sarmi.JPG"/>
          <p:cNvPicPr>
            <a:picLocks noChangeAspect="1"/>
          </p:cNvPicPr>
          <p:nvPr/>
        </p:nvPicPr>
        <p:blipFill>
          <a:blip r:embed="rId3"/>
          <a:stretch>
            <a:fillRect/>
          </a:stretch>
        </p:blipFill>
        <p:spPr>
          <a:xfrm>
            <a:off x="4724401" y="1752599"/>
            <a:ext cx="3759200" cy="4130173"/>
          </a:xfrm>
          <a:prstGeom prst="rect">
            <a:avLst/>
          </a:prstGeom>
        </p:spPr>
      </p:pic>
      <p:pic>
        <p:nvPicPr>
          <p:cNvPr id="5" name="Picture 4" descr="Eanti2.jpg"/>
          <p:cNvPicPr>
            <a:picLocks noChangeAspect="1"/>
          </p:cNvPicPr>
          <p:nvPr/>
        </p:nvPicPr>
        <p:blipFill>
          <a:blip r:embed="rId4"/>
          <a:stretch>
            <a:fillRect/>
          </a:stretch>
        </p:blipFill>
        <p:spPr>
          <a:xfrm>
            <a:off x="685800" y="1752599"/>
            <a:ext cx="3505200" cy="4147241"/>
          </a:xfrm>
          <a:prstGeom prst="rect">
            <a:avLst/>
          </a:prstGeom>
        </p:spPr>
      </p:pic>
      <p:sp>
        <p:nvSpPr>
          <p:cNvPr id="7" name="TextBox 6"/>
          <p:cNvSpPr txBox="1"/>
          <p:nvPr/>
        </p:nvSpPr>
        <p:spPr>
          <a:xfrm>
            <a:off x="685800" y="5943600"/>
            <a:ext cx="3505200" cy="369332"/>
          </a:xfrm>
          <a:prstGeom prst="rect">
            <a:avLst/>
          </a:prstGeom>
          <a:noFill/>
        </p:spPr>
        <p:txBody>
          <a:bodyPr wrap="square" rtlCol="0">
            <a:spAutoFit/>
          </a:bodyPr>
          <a:lstStyle/>
          <a:p>
            <a:pPr algn="ctr"/>
            <a:r>
              <a:rPr lang="en-US" dirty="0" smtClean="0">
                <a:solidFill>
                  <a:srgbClr val="FFFF00"/>
                </a:solidFill>
              </a:rPr>
              <a:t>(</a:t>
            </a:r>
            <a:r>
              <a:rPr lang="en-US" dirty="0" err="1" smtClean="0">
                <a:solidFill>
                  <a:srgbClr val="FFFF00"/>
                </a:solidFill>
              </a:rPr>
              <a:t>Eu</a:t>
            </a:r>
            <a:r>
              <a:rPr lang="en-US" i="1" dirty="0" err="1" smtClean="0">
                <a:solidFill>
                  <a:srgbClr val="FFFF00"/>
                </a:solidFill>
              </a:rPr>
              <a:t>patagus</a:t>
            </a:r>
            <a:r>
              <a:rPr lang="en-US" i="1" dirty="0" smtClean="0">
                <a:solidFill>
                  <a:srgbClr val="FFFF00"/>
                </a:solidFill>
              </a:rPr>
              <a:t>  </a:t>
            </a:r>
            <a:r>
              <a:rPr lang="en-US" i="1" dirty="0" err="1" smtClean="0">
                <a:solidFill>
                  <a:srgbClr val="FFFF00"/>
                </a:solidFill>
              </a:rPr>
              <a:t>antillarum</a:t>
            </a:r>
            <a:r>
              <a:rPr lang="en-US" dirty="0" smtClean="0">
                <a:solidFill>
                  <a:srgbClr val="FFFF00"/>
                </a:solidFill>
              </a:rPr>
              <a:t>)</a:t>
            </a:r>
            <a:endParaRPr lang="en-US" dirty="0"/>
          </a:p>
        </p:txBody>
      </p:sp>
      <p:sp>
        <p:nvSpPr>
          <p:cNvPr id="8" name="TextBox 7"/>
          <p:cNvSpPr txBox="1"/>
          <p:nvPr/>
        </p:nvSpPr>
        <p:spPr>
          <a:xfrm>
            <a:off x="4724400" y="5943600"/>
            <a:ext cx="3733800" cy="369332"/>
          </a:xfrm>
          <a:prstGeom prst="rect">
            <a:avLst/>
          </a:prstGeom>
          <a:noFill/>
        </p:spPr>
        <p:txBody>
          <a:bodyPr wrap="square" rtlCol="0">
            <a:spAutoFit/>
          </a:bodyPr>
          <a:lstStyle/>
          <a:p>
            <a:pPr algn="ctr"/>
            <a:r>
              <a:rPr lang="en-US" dirty="0" smtClean="0">
                <a:solidFill>
                  <a:srgbClr val="FFFF00"/>
                </a:solidFill>
              </a:rPr>
              <a:t>(</a:t>
            </a:r>
            <a:r>
              <a:rPr lang="en-US" dirty="0" err="1" smtClean="0">
                <a:solidFill>
                  <a:srgbClr val="FFFF00"/>
                </a:solidFill>
              </a:rPr>
              <a:t>Schizaster</a:t>
            </a:r>
            <a:r>
              <a:rPr lang="en-US" i="1" dirty="0" smtClean="0">
                <a:solidFill>
                  <a:srgbClr val="FFFF00"/>
                </a:solidFill>
              </a:rPr>
              <a:t> armiger</a:t>
            </a:r>
            <a:r>
              <a:rPr lang="en-US" dirty="0" smtClean="0">
                <a:solidFill>
                  <a:srgbClr val="FFFF00"/>
                </a:solidFill>
              </a:rPr>
              <a:t>)</a:t>
            </a:r>
            <a:endParaRPr lang="en-US" dirty="0"/>
          </a:p>
        </p:txBody>
      </p:sp>
      <p:sp>
        <p:nvSpPr>
          <p:cNvPr id="9" name="TextBox 8"/>
          <p:cNvSpPr txBox="1"/>
          <p:nvPr/>
        </p:nvSpPr>
        <p:spPr>
          <a:xfrm>
            <a:off x="4953000" y="152400"/>
            <a:ext cx="3548536" cy="1200329"/>
          </a:xfrm>
          <a:prstGeom prst="rect">
            <a:avLst/>
          </a:prstGeom>
          <a:noFill/>
        </p:spPr>
        <p:txBody>
          <a:bodyPr wrap="square" rtlCol="0">
            <a:spAutoFit/>
          </a:bodyPr>
          <a:lstStyle/>
          <a:p>
            <a:pPr algn="ctr"/>
            <a:r>
              <a:rPr lang="en-US" dirty="0" smtClean="0">
                <a:solidFill>
                  <a:srgbClr val="FFFF00"/>
                </a:solidFill>
              </a:rPr>
              <a:t>Compare the density of tubercles </a:t>
            </a:r>
          </a:p>
          <a:p>
            <a:pPr algn="ctr"/>
            <a:r>
              <a:rPr lang="en-US" dirty="0" smtClean="0">
                <a:solidFill>
                  <a:srgbClr val="FFFF00"/>
                </a:solidFill>
              </a:rPr>
              <a:t>and the  petal morphology of these </a:t>
            </a:r>
          </a:p>
          <a:p>
            <a:pPr algn="ctr"/>
            <a:r>
              <a:rPr lang="en-US" dirty="0" smtClean="0">
                <a:solidFill>
                  <a:srgbClr val="FFFF00"/>
                </a:solidFill>
              </a:rPr>
              <a:t>two  species.  Also notice the pores in the ambulacra and the </a:t>
            </a:r>
            <a:r>
              <a:rPr lang="en-US" dirty="0" err="1" smtClean="0">
                <a:solidFill>
                  <a:srgbClr val="FFFF00"/>
                </a:solidFill>
              </a:rPr>
              <a:t>fasciole</a:t>
            </a:r>
            <a:r>
              <a:rPr lang="en-US" dirty="0" smtClean="0">
                <a:solidFill>
                  <a:srgbClr val="FFFF00"/>
                </a:solidFill>
              </a:rPr>
              <a:t>.</a:t>
            </a:r>
            <a:endParaRPr lang="en-US"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Lateral and Anterior Tubercles</a:t>
            </a:r>
            <a:endParaRPr lang="en-US" dirty="0">
              <a:solidFill>
                <a:srgbClr val="FFFF00"/>
              </a:solidFill>
            </a:endParaRPr>
          </a:p>
        </p:txBody>
      </p:sp>
      <p:sp>
        <p:nvSpPr>
          <p:cNvPr id="5" name="TextBox 4"/>
          <p:cNvSpPr txBox="1"/>
          <p:nvPr/>
        </p:nvSpPr>
        <p:spPr>
          <a:xfrm>
            <a:off x="762000" y="5943600"/>
            <a:ext cx="7543800" cy="646331"/>
          </a:xfrm>
          <a:prstGeom prst="rect">
            <a:avLst/>
          </a:prstGeom>
          <a:noFill/>
        </p:spPr>
        <p:txBody>
          <a:bodyPr wrap="square" rtlCol="0">
            <a:spAutoFit/>
          </a:bodyPr>
          <a:lstStyle/>
          <a:p>
            <a:pPr algn="ctr"/>
            <a:r>
              <a:rPr lang="en-US" dirty="0" smtClean="0">
                <a:solidFill>
                  <a:srgbClr val="FFFF00"/>
                </a:solidFill>
              </a:rPr>
              <a:t>The asymmetry of the muscle scars around the tubercles indicates the direction of the power stroke of the spine.</a:t>
            </a:r>
            <a:endParaRPr lang="en-US" dirty="0">
              <a:solidFill>
                <a:srgbClr val="FFFF00"/>
              </a:solidFill>
            </a:endParaRPr>
          </a:p>
        </p:txBody>
      </p:sp>
      <p:grpSp>
        <p:nvGrpSpPr>
          <p:cNvPr id="9" name="Group 8"/>
          <p:cNvGrpSpPr/>
          <p:nvPr/>
        </p:nvGrpSpPr>
        <p:grpSpPr>
          <a:xfrm>
            <a:off x="457200" y="1295400"/>
            <a:ext cx="5969000" cy="4476750"/>
            <a:chOff x="457200" y="1295400"/>
            <a:chExt cx="5969000" cy="4476750"/>
          </a:xfrm>
        </p:grpSpPr>
        <p:grpSp>
          <p:nvGrpSpPr>
            <p:cNvPr id="8" name="Group 7"/>
            <p:cNvGrpSpPr/>
            <p:nvPr/>
          </p:nvGrpSpPr>
          <p:grpSpPr>
            <a:xfrm>
              <a:off x="457200" y="1295400"/>
              <a:ext cx="5969000" cy="4476750"/>
              <a:chOff x="1524000" y="1295400"/>
              <a:chExt cx="5969000" cy="4476750"/>
            </a:xfrm>
          </p:grpSpPr>
          <p:pic>
            <p:nvPicPr>
              <p:cNvPr id="4" name="Picture 3" descr="PwrStr.jpg"/>
              <p:cNvPicPr>
                <a:picLocks noChangeAspect="1"/>
              </p:cNvPicPr>
              <p:nvPr/>
            </p:nvPicPr>
            <p:blipFill>
              <a:blip r:embed="rId3"/>
              <a:stretch>
                <a:fillRect/>
              </a:stretch>
            </p:blipFill>
            <p:spPr>
              <a:xfrm>
                <a:off x="1524000" y="1295400"/>
                <a:ext cx="5969000" cy="4476750"/>
              </a:xfrm>
              <a:prstGeom prst="rect">
                <a:avLst/>
              </a:prstGeom>
            </p:spPr>
          </p:pic>
          <p:sp>
            <p:nvSpPr>
              <p:cNvPr id="6" name="TextBox 5"/>
              <p:cNvSpPr txBox="1"/>
              <p:nvPr/>
            </p:nvSpPr>
            <p:spPr>
              <a:xfrm>
                <a:off x="3276600" y="4800600"/>
                <a:ext cx="4191000" cy="923330"/>
              </a:xfrm>
              <a:prstGeom prst="rect">
                <a:avLst/>
              </a:prstGeom>
              <a:noFill/>
            </p:spPr>
            <p:txBody>
              <a:bodyPr wrap="square" rtlCol="0">
                <a:spAutoFit/>
              </a:bodyPr>
              <a:lstStyle/>
              <a:p>
                <a:pPr algn="ctr"/>
                <a:r>
                  <a:rPr lang="en-US" dirty="0" smtClean="0"/>
                  <a:t>Spines on the front and sides that pull upward and backward are used to excavate material from the burrow walls.</a:t>
                </a:r>
                <a:endParaRPr lang="en-US" dirty="0"/>
              </a:p>
            </p:txBody>
          </p:sp>
        </p:grpSp>
        <p:sp>
          <p:nvSpPr>
            <p:cNvPr id="7" name="TextBox 6"/>
            <p:cNvSpPr txBox="1"/>
            <p:nvPr/>
          </p:nvSpPr>
          <p:spPr>
            <a:xfrm>
              <a:off x="2590800" y="1371600"/>
              <a:ext cx="3810000" cy="923330"/>
            </a:xfrm>
            <a:prstGeom prst="rect">
              <a:avLst/>
            </a:prstGeom>
            <a:noFill/>
          </p:spPr>
          <p:txBody>
            <a:bodyPr wrap="square" rtlCol="0">
              <a:spAutoFit/>
            </a:bodyPr>
            <a:lstStyle/>
            <a:p>
              <a:pPr algn="r"/>
              <a:r>
                <a:rPr lang="en-US" dirty="0" smtClean="0"/>
                <a:t>Spines on the underside pull backward and are used like galley oars to propel the animal forward.</a:t>
              </a:r>
              <a:endParaRPr lang="en-US" dirty="0"/>
            </a:p>
          </p:txBody>
        </p:sp>
      </p:grpSp>
      <p:sp>
        <p:nvSpPr>
          <p:cNvPr id="10" name="TextBox 9"/>
          <p:cNvSpPr txBox="1"/>
          <p:nvPr/>
        </p:nvSpPr>
        <p:spPr>
          <a:xfrm>
            <a:off x="6629400" y="2362200"/>
            <a:ext cx="2057400" cy="1938992"/>
          </a:xfrm>
          <a:prstGeom prst="rect">
            <a:avLst/>
          </a:prstGeom>
          <a:noFill/>
        </p:spPr>
        <p:txBody>
          <a:bodyPr wrap="square" rtlCol="0">
            <a:spAutoFit/>
          </a:bodyPr>
          <a:lstStyle/>
          <a:p>
            <a:pPr algn="ctr"/>
            <a:r>
              <a:rPr lang="en-US" sz="2000" dirty="0" smtClean="0">
                <a:solidFill>
                  <a:srgbClr val="FFFF00"/>
                </a:solidFill>
              </a:rPr>
              <a:t>These indicate burrowing, but don’t give any clue about what sort of sediment is burrowed.</a:t>
            </a:r>
            <a:endParaRPr lang="en-US" sz="20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3771</TotalTime>
  <Words>1218</Words>
  <Application>Microsoft Macintosh PowerPoint</Application>
  <PresentationFormat>On-screen Show (4:3)</PresentationFormat>
  <Paragraphs>192</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Drawing</vt:lpstr>
      <vt:lpstr>Echinoids and Paleoecology</vt:lpstr>
      <vt:lpstr>Paleoautecology is the study of how fossil species interacted with their environments</vt:lpstr>
      <vt:lpstr>PowerPoint Presentation</vt:lpstr>
      <vt:lpstr>Regular Echinoids</vt:lpstr>
      <vt:lpstr>Regular Echinoids (Prionocidaris mortoni)</vt:lpstr>
      <vt:lpstr>Irregular Echinoids</vt:lpstr>
      <vt:lpstr>Irregular Echinoids</vt:lpstr>
      <vt:lpstr>Heart Urchins (spatangoid echinoids)</vt:lpstr>
      <vt:lpstr>Lateral and Anterior Tubercles</vt:lpstr>
      <vt:lpstr>Longitudinal Profile</vt:lpstr>
      <vt:lpstr>Pores of Anterior Ambulacrum</vt:lpstr>
      <vt:lpstr>The Anal or Subanal Fasciole</vt:lpstr>
      <vt:lpstr>Summary of Features and Their Interpretation</vt:lpstr>
      <vt:lpstr>Turning Autecological Interpretation into Paleoenvironmental Data</vt:lpstr>
      <vt:lpstr>Earliest Late Eocene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GSW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Echinoids and Paleoecology</dc:title>
  <dc:creator>CarterB</dc:creator>
  <cp:lastModifiedBy>Mike Stone</cp:lastModifiedBy>
  <cp:revision>67</cp:revision>
  <dcterms:created xsi:type="dcterms:W3CDTF">2009-10-28T20:54:22Z</dcterms:created>
  <dcterms:modified xsi:type="dcterms:W3CDTF">2017-12-17T23:56:33Z</dcterms:modified>
</cp:coreProperties>
</file>