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01" r:id="rId2"/>
    <p:sldId id="343" r:id="rId3"/>
    <p:sldId id="359" r:id="rId4"/>
    <p:sldId id="348" r:id="rId5"/>
    <p:sldId id="432" r:id="rId6"/>
    <p:sldId id="431" r:id="rId7"/>
    <p:sldId id="346" r:id="rId8"/>
    <p:sldId id="365" r:id="rId9"/>
    <p:sldId id="464" r:id="rId10"/>
    <p:sldId id="463" r:id="rId11"/>
    <p:sldId id="468" r:id="rId12"/>
    <p:sldId id="465" r:id="rId13"/>
    <p:sldId id="443" r:id="rId14"/>
    <p:sldId id="458" r:id="rId15"/>
    <p:sldId id="459" r:id="rId16"/>
    <p:sldId id="460" r:id="rId17"/>
    <p:sldId id="457" r:id="rId18"/>
    <p:sldId id="448" r:id="rId19"/>
    <p:sldId id="449" r:id="rId20"/>
    <p:sldId id="450" r:id="rId21"/>
    <p:sldId id="461" r:id="rId22"/>
    <p:sldId id="446" r:id="rId23"/>
    <p:sldId id="447" r:id="rId24"/>
    <p:sldId id="451" r:id="rId25"/>
    <p:sldId id="452" r:id="rId26"/>
    <p:sldId id="453" r:id="rId27"/>
    <p:sldId id="454" r:id="rId28"/>
    <p:sldId id="455" r:id="rId29"/>
    <p:sldId id="456" r:id="rId30"/>
    <p:sldId id="445" r:id="rId31"/>
    <p:sldId id="444" r:id="rId32"/>
    <p:sldId id="436" r:id="rId33"/>
    <p:sldId id="437" r:id="rId34"/>
    <p:sldId id="438" r:id="rId35"/>
    <p:sldId id="441" r:id="rId36"/>
    <p:sldId id="440" r:id="rId37"/>
    <p:sldId id="439" r:id="rId38"/>
    <p:sldId id="442" r:id="rId39"/>
    <p:sldId id="462" r:id="rId40"/>
    <p:sldId id="466" r:id="rId41"/>
    <p:sldId id="467" r:id="rId42"/>
    <p:sldId id="308" r:id="rId43"/>
    <p:sldId id="34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Gayle" initials="GG" lastIdx="2" clrIdx="0">
    <p:extLst>
      <p:ext uri="{19B8F6BF-5375-455C-9EA6-DF929625EA0E}">
        <p15:presenceInfo xmlns:p15="http://schemas.microsoft.com/office/powerpoint/2012/main" userId="S::ggayle1@nova.edu::8587a978-05de-47fb-9134-750cc6ca12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3D5"/>
    <a:srgbClr val="283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72654-38AF-4E69-8CC7-A1AC00C97114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A3919-9B62-49DC-BD66-007F37206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9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44FC5-4B74-43CD-A75B-AF7C1678A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4C6283-6224-459B-8D21-87AE5FDC2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657ED-F9FF-49C3-8283-8ECFF3CB6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23BAC-E2F5-4E88-B911-A16B11949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891FF-2ED7-4DB7-AE42-51D960FBB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0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7557C-2E68-4FE5-B616-5F081C4D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088068-8194-498A-B000-E64A156DD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19577-435A-471F-9353-8FB934956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61CBE-F0C9-4F4B-8FC0-FA49DF31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07BB3-7CDE-435E-9992-07BEF845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CFB017-6AE5-4DE7-93A0-A43F62F22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F3CB9-B92D-4C56-9C30-7145F5505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B271B-AEEF-46A3-830A-20D81AD0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E244D-50D5-437F-BA68-32EEBB55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77400-9C27-4C37-8393-5041AB57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5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BD882-EA4B-46AE-955D-7D6E48D52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B0CA2-1F7D-4500-91F2-7F8ECDC2F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D11D7-FEA1-48FC-9E85-BC38A9FCA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62306-35E3-41F5-A47D-881FD5DC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6B17E-11DB-489D-8F59-0A4A64556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73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1B0A2-BD48-46CB-8DC9-81A1B624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2E7D-1D2A-48B2-A73F-9847DA3E2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2CEF1-B6BF-4206-A786-946208FF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14482-6510-4330-9FF6-B9C651A5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4B559-95FA-416F-B216-DE5AE4C3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3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E4E6-7028-4408-A358-828F7630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74202-A862-4CF0-99ED-36E44C112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05F4D-C039-4A09-AEBD-E17E16483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91546-B21F-48FA-B7D4-B6FFA1B0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F69B5-27A6-47C5-8377-5E0DDEAEA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C40EC-6B9E-42F2-8D1E-8DEF80939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3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0A4B3-5E6D-416E-9BCC-B4A6D029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92990-1EEA-4C77-8904-1870350CC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03D4F-426F-4D52-A92F-99139C8F6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C6339A-C824-418B-BEA4-AB9A70ABF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46ED1-44BB-451C-ABF3-B6850D580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E48A86-25F6-4570-90D8-BD30DCAE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91ADAB-45BC-4932-BC3B-FB3351E4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BC98A2-352A-483D-ABB2-AF1CDE9D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6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C203E-361B-416F-8973-870712CD4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E2F19F-B933-448D-A65F-C5BAB1014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71186-883C-4BCF-8A26-54E75F901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45D41-0DA9-41EF-ADD6-0F0E927B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2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45416-8F35-4E42-86BF-B61E7BAD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923C6-8179-4248-A0C6-09F498B2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293FC-E9DB-45EE-A9B4-51190ED0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29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735AD-7B75-4237-8CE0-9167613F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06EBC-6259-4A5C-BFC4-AF57D38B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D487B-B889-4E4D-B11B-57612B417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D7410-2AB4-42FC-BEAE-D151C12C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87ADD-CEC5-4FF7-BD61-3DCE7CEE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62A46-3866-498F-9B40-7FC56ED5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5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8B96B-B481-468D-9F21-1F1B38CE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31A4DE-A238-4B01-AEE2-994818A2D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309FA-A0D5-4044-8FC5-A9E98A2B1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462E8-FB8D-4A16-BD94-FAB95A5A4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E76AA-E127-442C-86C9-0EE79992C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31FFB-3D09-4AD5-A390-E48FC2F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6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2EF2AD-0FE4-4381-BDC1-E52B3481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A93A4-9E67-4223-A59B-3AE487B64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7850B-2D7E-4F1E-B981-447682B50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C67CB-8EA1-4FC4-AE9E-9E8D8B64AFC8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93C17-29F0-4512-93A4-5B4DFA984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2F563-9717-4312-B4B5-2C6A1127B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BBF4F-F4FC-41D7-821A-93C4F9F64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78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B9oijBHCBv0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kAgTZSJ4jo8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Florida 2020 Elections</a:t>
            </a:r>
          </a:p>
        </p:txBody>
      </p:sp>
      <p:pic>
        <p:nvPicPr>
          <p:cNvPr id="5" name="Picture 4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ECECA9CF-3675-4B2E-A2B6-9F26B9F3A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51" y="1485766"/>
            <a:ext cx="7543898" cy="5029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1916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Biden Harris Campaign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D625F-A0F7-408B-A819-CDB51B2EF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78" y="1520540"/>
            <a:ext cx="8489243" cy="4193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53D717-5B32-4C94-AD95-AA9B2178D19C}"/>
              </a:ext>
            </a:extLst>
          </p:cNvPr>
          <p:cNvSpPr txBox="1"/>
          <p:nvPr/>
        </p:nvSpPr>
        <p:spPr>
          <a:xfrm>
            <a:off x="3125972" y="6455078"/>
            <a:ext cx="61030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Palatino Linotype" panose="02040502050505030304" pitchFamily="18" charset="0"/>
              </a:rPr>
              <a:t>https://www.mobilize.us/joebiden/event/309924/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CE228-5E50-4447-9754-058C4E3602BB}"/>
              </a:ext>
            </a:extLst>
          </p:cNvPr>
          <p:cNvSpPr txBox="1"/>
          <p:nvPr/>
        </p:nvSpPr>
        <p:spPr>
          <a:xfrm>
            <a:off x="1833261" y="5827670"/>
            <a:ext cx="8325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Paulina Litter | paula.litter@2020victory.com</a:t>
            </a:r>
          </a:p>
        </p:txBody>
      </p:sp>
    </p:spTree>
    <p:extLst>
      <p:ext uri="{BB962C8B-B14F-4D97-AF65-F5344CB8AC3E}">
        <p14:creationId xmlns:p14="http://schemas.microsoft.com/office/powerpoint/2010/main" val="2623177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Biden Harris Campaign</a:t>
            </a:r>
          </a:p>
        </p:txBody>
      </p:sp>
      <p:pic>
        <p:nvPicPr>
          <p:cNvPr id="5" name="Picture 4" descr="A picture containing indoor, clothing, bed, shirt&#10;&#10;Description automatically generated">
            <a:extLst>
              <a:ext uri="{FF2B5EF4-FFF2-40B4-BE49-F238E27FC236}">
                <a16:creationId xmlns:a16="http://schemas.microsoft.com/office/drawing/2014/main" id="{F3A6109E-5F53-4089-8D36-28210BD9E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513" y="2455119"/>
            <a:ext cx="4562669" cy="3422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10C19-CD3E-445E-90C4-AE2562693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8" t="6596" r="17387"/>
          <a:stretch/>
        </p:blipFill>
        <p:spPr>
          <a:xfrm>
            <a:off x="6028801" y="2127380"/>
            <a:ext cx="4682353" cy="3833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462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2CBEB71-66DF-4703-8562-CDAAEC908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43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2020 Florida Primary Stats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662474" y="6485855"/>
            <a:ext cx="11529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https://countyballotfiles.elections.myflorida.com/FVRSCountyBallotReports/AbsenteeEarlyVotingReports/PublicStats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6E92C5-0CF4-433A-8742-F78F567BB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6" y="1621318"/>
            <a:ext cx="11668125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D906EC46-9160-42EA-9541-EBD8BA2BA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24766"/>
              </p:ext>
            </p:extLst>
          </p:nvPr>
        </p:nvGraphicFramePr>
        <p:xfrm>
          <a:off x="2973871" y="4594606"/>
          <a:ext cx="624425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2127">
                  <a:extLst>
                    <a:ext uri="{9D8B030D-6E8A-4147-A177-3AD203B41FA5}">
                      <a16:colId xmlns:a16="http://schemas.microsoft.com/office/drawing/2014/main" val="3618430563"/>
                    </a:ext>
                  </a:extLst>
                </a:gridCol>
                <a:gridCol w="3122127">
                  <a:extLst>
                    <a:ext uri="{9D8B030D-6E8A-4147-A177-3AD203B41FA5}">
                      <a16:colId xmlns:a16="http://schemas.microsoft.com/office/drawing/2014/main" val="1482411516"/>
                    </a:ext>
                  </a:extLst>
                </a:gridCol>
              </a:tblGrid>
              <a:tr h="36505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cap="small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Vote Totals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83363"/>
                  </a:ext>
                </a:extLst>
              </a:tr>
              <a:tr h="365050">
                <a:tc>
                  <a:txBody>
                    <a:bodyPr/>
                    <a:lstStyle/>
                    <a:p>
                      <a:pPr algn="ctr"/>
                      <a:r>
                        <a:rPr lang="en-US" sz="2400" b="1" cap="none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Democrats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cap="none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Republicans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54120"/>
                  </a:ext>
                </a:extLst>
              </a:tr>
              <a:tr h="365050">
                <a:tc>
                  <a:txBody>
                    <a:bodyPr/>
                    <a:lstStyle/>
                    <a:p>
                      <a:pPr algn="ctr"/>
                      <a:r>
                        <a:rPr lang="en-US" sz="2400" b="1" cap="small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1,404,474 (297,995)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cap="small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1,106,479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879016"/>
                  </a:ext>
                </a:extLst>
              </a:tr>
              <a:tr h="36505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i="1" cap="none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297,995 more Democrats voted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cap="small" baseline="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51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493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Broward No VBM ballots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662474" y="6485855"/>
            <a:ext cx="11529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https://countyballotfiles.elections.myflorida.com/FVRSCountyBallotReports/AbsenteeEarlyVotingReports/PublicStats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DEFFC-C460-47BC-A48D-F0A6B41BC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26" t="43990" r="10765" b="18109"/>
          <a:stretch/>
        </p:blipFill>
        <p:spPr>
          <a:xfrm>
            <a:off x="452096" y="1894115"/>
            <a:ext cx="11447411" cy="3732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210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Broward VBM ballots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662474" y="6485855"/>
            <a:ext cx="11529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https://countyballotfiles.elections.myflorida.com/FVRSCountyBallotReports/AbsenteeEarlyVotingReports/PublicStats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BB3DC-C11D-4F28-9F01-3B92CE66F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5" t="43848" r="10459" b="17260"/>
          <a:stretch/>
        </p:blipFill>
        <p:spPr>
          <a:xfrm>
            <a:off x="487918" y="1931303"/>
            <a:ext cx="10996210" cy="3638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FC41CA-D146-44EC-BD8E-057D7836E5EC}"/>
              </a:ext>
            </a:extLst>
          </p:cNvPr>
          <p:cNvSpPr txBox="1"/>
          <p:nvPr/>
        </p:nvSpPr>
        <p:spPr>
          <a:xfrm>
            <a:off x="2603240" y="5766439"/>
            <a:ext cx="79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114,661 more Democrats voted by mail.</a:t>
            </a:r>
          </a:p>
        </p:txBody>
      </p:sp>
    </p:spTree>
    <p:extLst>
      <p:ext uri="{BB962C8B-B14F-4D97-AF65-F5344CB8AC3E}">
        <p14:creationId xmlns:p14="http://schemas.microsoft.com/office/powerpoint/2010/main" val="3674068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Broward VBM ballots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662474" y="6485855"/>
            <a:ext cx="11529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https://countyballotfiles.elections.myflorida.com/FVRSCountyBallotReports/AbsenteeEarlyVotingReports/PublicStats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C41CA-D146-44EC-BD8E-057D7836E5EC}"/>
              </a:ext>
            </a:extLst>
          </p:cNvPr>
          <p:cNvSpPr txBox="1"/>
          <p:nvPr/>
        </p:nvSpPr>
        <p:spPr>
          <a:xfrm>
            <a:off x="2603240" y="5766439"/>
            <a:ext cx="79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22,136 more Democrats voted early.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8ECB8-5920-4FBD-9FAA-3EA917C51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4" t="42009" r="9158" b="17546"/>
          <a:stretch/>
        </p:blipFill>
        <p:spPr>
          <a:xfrm>
            <a:off x="474306" y="1798770"/>
            <a:ext cx="11243387" cy="3778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625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2020 Broward Primary Election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06838-B26C-4086-952B-3DAEDD6E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27" y="1566191"/>
            <a:ext cx="11249025" cy="2152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3293706" y="6333420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https://enr.electionsfl.org/BRO/2703/Summary/Scrolling/Banner/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FAE478-D90F-4B0F-8A7B-73345623D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3" t="21825" r="42908" b="50000"/>
          <a:stretch/>
        </p:blipFill>
        <p:spPr>
          <a:xfrm>
            <a:off x="2683328" y="3860016"/>
            <a:ext cx="6825344" cy="2473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123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2014 Broward Primary Election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45780A-282F-438A-A7B9-67993E4FE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7" t="25835" r="6855" b="22903"/>
          <a:stretch/>
        </p:blipFill>
        <p:spPr>
          <a:xfrm>
            <a:off x="291858" y="2311352"/>
            <a:ext cx="11440332" cy="3608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981C12-1B28-4CF8-9277-075A52F7B805}"/>
              </a:ext>
            </a:extLst>
          </p:cNvPr>
          <p:cNvSpPr txBox="1"/>
          <p:nvPr/>
        </p:nvSpPr>
        <p:spPr>
          <a:xfrm>
            <a:off x="1171266" y="6284112"/>
            <a:ext cx="100362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Palatino Linotype" panose="02040502050505030304" pitchFamily="18" charset="0"/>
              </a:rPr>
              <a:t>https://www.browardsoe.org/Election-Information/Voter-Statistics/District-Voter-Turnout-Report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77768-0C0A-4DB9-B4B4-58FFECE4A447}"/>
              </a:ext>
            </a:extLst>
          </p:cNvPr>
          <p:cNvSpPr txBox="1"/>
          <p:nvPr/>
        </p:nvSpPr>
        <p:spPr>
          <a:xfrm>
            <a:off x="1670180" y="1485766"/>
            <a:ext cx="844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</a:rPr>
              <a:t>In 2014, the Primary Election turnout was 10.9%</a:t>
            </a:r>
          </a:p>
        </p:txBody>
      </p:sp>
    </p:spTree>
    <p:extLst>
      <p:ext uri="{BB962C8B-B14F-4D97-AF65-F5344CB8AC3E}">
        <p14:creationId xmlns:p14="http://schemas.microsoft.com/office/powerpoint/2010/main" val="2742543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2016 Broward Primary 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68B619-5BDE-4ACD-8488-49033BDDE45C}"/>
              </a:ext>
            </a:extLst>
          </p:cNvPr>
          <p:cNvSpPr txBox="1"/>
          <p:nvPr/>
        </p:nvSpPr>
        <p:spPr>
          <a:xfrm>
            <a:off x="1161935" y="6596390"/>
            <a:ext cx="100362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Palatino Linotype" panose="02040502050505030304" pitchFamily="18" charset="0"/>
              </a:rPr>
              <a:t>https://www.browardsoe.org/Election-Information/Voter-Statistics/District-Voter-Turnout-Report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2D4DFD-CBEF-4A52-A708-B2453F458B98}"/>
              </a:ext>
            </a:extLst>
          </p:cNvPr>
          <p:cNvSpPr txBox="1"/>
          <p:nvPr/>
        </p:nvSpPr>
        <p:spPr>
          <a:xfrm>
            <a:off x="1276739" y="1493007"/>
            <a:ext cx="9638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</a:rPr>
              <a:t>In 2016, the Primary Election turnout was 16.9%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D85FFC-8D01-403F-9A91-9F714B2DF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0" t="26586" r="7257" b="22903"/>
          <a:stretch/>
        </p:blipFill>
        <p:spPr>
          <a:xfrm>
            <a:off x="432754" y="2304189"/>
            <a:ext cx="11326492" cy="3543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75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51E97-91D2-4549-B92C-617277D0DAC3}"/>
              </a:ext>
            </a:extLst>
          </p:cNvPr>
          <p:cNvSpPr/>
          <p:nvPr/>
        </p:nvSpPr>
        <p:spPr>
          <a:xfrm>
            <a:off x="-10885" y="2207748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28427-BB01-4D47-982B-7299FCA7A053}"/>
              </a:ext>
            </a:extLst>
          </p:cNvPr>
          <p:cNvSpPr txBox="1"/>
          <p:nvPr/>
        </p:nvSpPr>
        <p:spPr>
          <a:xfrm>
            <a:off x="-10885" y="24260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welcome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83FEF58-24C3-4D5F-A96D-A6BACEA8957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27477" y="3839488"/>
            <a:ext cx="2715275" cy="2285922"/>
            <a:chOff x="0" y="0"/>
            <a:chExt cx="917" cy="772"/>
          </a:xfrm>
          <a:solidFill>
            <a:srgbClr val="283C90"/>
          </a:solidFill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C8608041-F6BF-4727-B147-F28CFC60476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917" cy="7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7F57DC33-A7C7-473F-AF79-09FB1C96E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0" cy="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9856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2018 Broward Primary 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33BBE1-5118-4A27-9B6F-A72E1EADC3A2}"/>
              </a:ext>
            </a:extLst>
          </p:cNvPr>
          <p:cNvSpPr txBox="1"/>
          <p:nvPr/>
        </p:nvSpPr>
        <p:spPr>
          <a:xfrm>
            <a:off x="1171266" y="6284112"/>
            <a:ext cx="100362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Palatino Linotype" panose="02040502050505030304" pitchFamily="18" charset="0"/>
              </a:rPr>
              <a:t>https://www.browardsoe.org/Election-Information/Voter-Statistics/District-Voter-Turnout-Report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B82912-0E09-4A96-AA7A-022EE91AB6F1}"/>
              </a:ext>
            </a:extLst>
          </p:cNvPr>
          <p:cNvSpPr txBox="1"/>
          <p:nvPr/>
        </p:nvSpPr>
        <p:spPr>
          <a:xfrm>
            <a:off x="1922107" y="1485766"/>
            <a:ext cx="814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</a:rPr>
              <a:t>In 2018, the Primary Election turnout was 23.8%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356F6-2871-4EE7-BE7C-597A82714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9" t="25685" r="8074" b="22603"/>
          <a:stretch/>
        </p:blipFill>
        <p:spPr>
          <a:xfrm>
            <a:off x="545690" y="2312466"/>
            <a:ext cx="11100619" cy="3592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408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2020 Broward Primary Election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06838-B26C-4086-952B-3DAEDD6E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27" y="1566191"/>
            <a:ext cx="11249025" cy="2152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3293706" y="6333420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https://enr.electionsfl.org/BRO/2703/Summary/Scrolling/Banner/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FAE478-D90F-4B0F-8A7B-73345623D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3" t="21825" r="42908" b="50000"/>
          <a:stretch/>
        </p:blipFill>
        <p:spPr>
          <a:xfrm>
            <a:off x="2683328" y="3860016"/>
            <a:ext cx="6825344" cy="2473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07C4B7-0043-4955-979D-2487329F58AB}"/>
              </a:ext>
            </a:extLst>
          </p:cNvPr>
          <p:cNvSpPr txBox="1"/>
          <p:nvPr/>
        </p:nvSpPr>
        <p:spPr>
          <a:xfrm>
            <a:off x="139959" y="4562669"/>
            <a:ext cx="2543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43,122 more voters than in 2018.</a:t>
            </a:r>
          </a:p>
        </p:txBody>
      </p:sp>
    </p:spTree>
    <p:extLst>
      <p:ext uri="{BB962C8B-B14F-4D97-AF65-F5344CB8AC3E}">
        <p14:creationId xmlns:p14="http://schemas.microsoft.com/office/powerpoint/2010/main" val="3151229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State Attorney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E6061-44E5-4706-BBCA-A6DD598B74B5}"/>
              </a:ext>
            </a:extLst>
          </p:cNvPr>
          <p:cNvSpPr txBox="1"/>
          <p:nvPr/>
        </p:nvSpPr>
        <p:spPr>
          <a:xfrm>
            <a:off x="3163077" y="6406987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https://enr.electionsfl.org/BRO/2703/Summary/Scrolling/Banner/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75087-D283-4135-91EE-3F2FAD9A3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45" t="41020" r="10918" b="12735"/>
          <a:stretch/>
        </p:blipFill>
        <p:spPr>
          <a:xfrm>
            <a:off x="713791" y="1772818"/>
            <a:ext cx="10588302" cy="4285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275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Public Defender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3293706" y="6333420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https://enr.electionsfl.org/BRO/2703/Summary/Scrolling/Banner/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B629B-C461-433D-8B80-897075F01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6" t="46959" r="11224" b="25039"/>
          <a:stretch/>
        </p:blipFill>
        <p:spPr>
          <a:xfrm>
            <a:off x="586202" y="2491274"/>
            <a:ext cx="11167531" cy="2739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315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State Senator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3293706" y="6333420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https://enr.electionsfl.org/BRO/2703/Summary/Scrolling/Banner/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2D606-D5CD-4F9B-B22A-05F1CA4E5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7" t="50000" r="10229" b="25746"/>
          <a:stretch/>
        </p:blipFill>
        <p:spPr>
          <a:xfrm>
            <a:off x="475859" y="2351448"/>
            <a:ext cx="11019363" cy="230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503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State Representative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3293706" y="6333420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https://enr.electionsfl.org/BRO/2703/Summary/Scrolling/Banner/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8FCC5-0A6D-44C6-99AD-DCB9B5FDF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26" t="47666" r="10765" b="27302"/>
          <a:stretch/>
        </p:blipFill>
        <p:spPr>
          <a:xfrm>
            <a:off x="722830" y="2556586"/>
            <a:ext cx="10746339" cy="2313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940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Clerk of the Court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3293706" y="6333420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https://enr.electionsfl.org/BRO/2703/Summary/Scrolling/Banner/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78D04-1F29-4DAA-A284-201724E52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9" t="45686" r="10306" b="23484"/>
          <a:stretch/>
        </p:blipFill>
        <p:spPr>
          <a:xfrm>
            <a:off x="596277" y="2272274"/>
            <a:ext cx="10999446" cy="2903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446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Sheriff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3293706" y="6333420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https://enr.electionsfl.org/BRO/2703/Summary/Scrolling/Banner/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B27C32-F53F-4B8A-AA6A-809BD5C72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27" t="44131" r="10612" b="15563"/>
          <a:stretch/>
        </p:blipFill>
        <p:spPr>
          <a:xfrm>
            <a:off x="794215" y="1987420"/>
            <a:ext cx="10871317" cy="3760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027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Supervisor of Elections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3293706" y="6333420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https://enr.electionsfl.org/BRO/2703/Summary/Scrolling/Banner/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DCD5B-8D37-454F-A546-F6EA4F6D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6" t="39888" r="10842" b="21503"/>
          <a:stretch/>
        </p:blipFill>
        <p:spPr>
          <a:xfrm>
            <a:off x="961052" y="2102294"/>
            <a:ext cx="10462725" cy="3517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832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School Board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D334-B8CE-4698-83EF-41447266CDDE}"/>
              </a:ext>
            </a:extLst>
          </p:cNvPr>
          <p:cNvSpPr txBox="1"/>
          <p:nvPr/>
        </p:nvSpPr>
        <p:spPr>
          <a:xfrm>
            <a:off x="3293706" y="6333420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https://enr.electionsfl.org/BRO/2703/Summary/Scrolling/Banner/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3C87F-8912-4EC2-AFAC-A043C7F29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29" t="45607" r="9846" b="17764"/>
          <a:stretch/>
        </p:blipFill>
        <p:spPr>
          <a:xfrm>
            <a:off x="755781" y="2239214"/>
            <a:ext cx="10831294" cy="3433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852601-F24F-417D-9230-F325C6309EFB}"/>
              </a:ext>
            </a:extLst>
          </p:cNvPr>
          <p:cNvSpPr txBox="1"/>
          <p:nvPr/>
        </p:nvSpPr>
        <p:spPr>
          <a:xfrm>
            <a:off x="2817844" y="1478634"/>
            <a:ext cx="7053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There will be a runoff on Nov 3, 2020.</a:t>
            </a:r>
          </a:p>
        </p:txBody>
      </p:sp>
    </p:spTree>
    <p:extLst>
      <p:ext uri="{BB962C8B-B14F-4D97-AF65-F5344CB8AC3E}">
        <p14:creationId xmlns:p14="http://schemas.microsoft.com/office/powerpoint/2010/main" val="184845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National Anthem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17FB4-4B85-4C77-9B28-DE436E0F8AF0}"/>
              </a:ext>
            </a:extLst>
          </p:cNvPr>
          <p:cNvSpPr txBox="1"/>
          <p:nvPr/>
        </p:nvSpPr>
        <p:spPr>
          <a:xfrm>
            <a:off x="3044890" y="6545305"/>
            <a:ext cx="61022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Palatino Linotype" panose="02040502050505030304" pitchFamily="18" charset="0"/>
              </a:rPr>
              <a:t>https://www.youtube.com/watch?v=B9oijBHCBv0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8A2BDDEC-12F2-4286-B11B-A3936679E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84" y="1332743"/>
            <a:ext cx="7633454" cy="5147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268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2020 Florida Elections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CADA6-C7E1-462E-8AAE-FD24EA41D6DF}"/>
              </a:ext>
            </a:extLst>
          </p:cNvPr>
          <p:cNvSpPr txBox="1"/>
          <p:nvPr/>
        </p:nvSpPr>
        <p:spPr>
          <a:xfrm>
            <a:off x="2839617" y="6428997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https://dos.myflorida.com/elections/for-voters/election-dates/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2DC1E-0571-4C76-8828-FC298A294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5" t="39606" r="15458" b="13442"/>
          <a:stretch/>
        </p:blipFill>
        <p:spPr>
          <a:xfrm>
            <a:off x="1374710" y="1675330"/>
            <a:ext cx="9032034" cy="4345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735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2020 Florida Elections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CADA6-C7E1-462E-8AAE-FD24EA41D6DF}"/>
              </a:ext>
            </a:extLst>
          </p:cNvPr>
          <p:cNvSpPr txBox="1"/>
          <p:nvPr/>
        </p:nvSpPr>
        <p:spPr>
          <a:xfrm>
            <a:off x="2839617" y="6428997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https://dos.myflorida.com/elections/for-voters/election-dates/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26C342-5E56-4F87-9819-7244B2AFC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4" t="45828" r="13444" b="23907"/>
          <a:stretch/>
        </p:blipFill>
        <p:spPr>
          <a:xfrm>
            <a:off x="931506" y="2174034"/>
            <a:ext cx="10075009" cy="2901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5105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2020 Florida Elections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CADA6-C7E1-462E-8AAE-FD24EA41D6DF}"/>
              </a:ext>
            </a:extLst>
          </p:cNvPr>
          <p:cNvSpPr txBox="1"/>
          <p:nvPr/>
        </p:nvSpPr>
        <p:spPr>
          <a:xfrm>
            <a:off x="2839617" y="6428997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https://dos.myflorida.com/elections/for-voters/election-dates/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C657E5-228B-471E-A472-4E9E11F88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7" t="41161" r="16046" b="15846"/>
          <a:stretch/>
        </p:blipFill>
        <p:spPr>
          <a:xfrm>
            <a:off x="1101011" y="1857370"/>
            <a:ext cx="9778483" cy="4204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469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Broward Supervisor of Elections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CADA6-C7E1-462E-8AAE-FD24EA41D6DF}"/>
              </a:ext>
            </a:extLst>
          </p:cNvPr>
          <p:cNvSpPr txBox="1"/>
          <p:nvPr/>
        </p:nvSpPr>
        <p:spPr>
          <a:xfrm>
            <a:off x="2615682" y="1541822"/>
            <a:ext cx="6102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Palatino Linotype" panose="02040502050505030304" pitchFamily="18" charset="0"/>
              </a:rPr>
              <a:t>www.browardsoe.org/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77885-C0C4-46CE-A751-8B1017884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52" r="2882" b="18544"/>
          <a:stretch/>
        </p:blipFill>
        <p:spPr>
          <a:xfrm>
            <a:off x="615821" y="2471157"/>
            <a:ext cx="10265251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4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Broward Supervisor of Elections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CADA6-C7E1-462E-8AAE-FD24EA41D6DF}"/>
              </a:ext>
            </a:extLst>
          </p:cNvPr>
          <p:cNvSpPr txBox="1"/>
          <p:nvPr/>
        </p:nvSpPr>
        <p:spPr>
          <a:xfrm>
            <a:off x="2839617" y="6428997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https://www.browardsoe.org/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D6A30-447C-4AE4-A40E-75ED2E40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8" y="2118049"/>
            <a:ext cx="11719494" cy="3095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8986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Broward County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CADA6-C7E1-462E-8AAE-FD24EA41D6DF}"/>
              </a:ext>
            </a:extLst>
          </p:cNvPr>
          <p:cNvSpPr txBox="1"/>
          <p:nvPr/>
        </p:nvSpPr>
        <p:spPr>
          <a:xfrm>
            <a:off x="2839617" y="6428997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https://www.browardsoe.org/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43C8B-6409-4152-A0CC-DA7C27749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97"/>
          <a:stretch/>
        </p:blipFill>
        <p:spPr>
          <a:xfrm>
            <a:off x="1964677" y="2505474"/>
            <a:ext cx="8429625" cy="3180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584F5C-765E-4582-B368-CF6A3A10EF0C}"/>
              </a:ext>
            </a:extLst>
          </p:cNvPr>
          <p:cNvSpPr txBox="1"/>
          <p:nvPr/>
        </p:nvSpPr>
        <p:spPr>
          <a:xfrm>
            <a:off x="2764973" y="1624882"/>
            <a:ext cx="6802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</a:rPr>
              <a:t>There are 14 days for early voting.</a:t>
            </a:r>
          </a:p>
        </p:txBody>
      </p:sp>
    </p:spTree>
    <p:extLst>
      <p:ext uri="{BB962C8B-B14F-4D97-AF65-F5344CB8AC3E}">
        <p14:creationId xmlns:p14="http://schemas.microsoft.com/office/powerpoint/2010/main" val="1929276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Broward County Early Voting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CADA6-C7E1-462E-8AAE-FD24EA41D6DF}"/>
              </a:ext>
            </a:extLst>
          </p:cNvPr>
          <p:cNvSpPr txBox="1"/>
          <p:nvPr/>
        </p:nvSpPr>
        <p:spPr>
          <a:xfrm>
            <a:off x="3291609" y="6581001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https://www.browardsoe.org/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EB782-FD8D-4A27-A57A-8EB44368BE93}"/>
              </a:ext>
            </a:extLst>
          </p:cNvPr>
          <p:cNvSpPr txBox="1"/>
          <p:nvPr/>
        </p:nvSpPr>
        <p:spPr>
          <a:xfrm>
            <a:off x="1775926" y="1542555"/>
            <a:ext cx="8640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There are 22 early voting sites in Broward County.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1B36C-CD39-4868-B514-8F8594FC6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29" y="2174991"/>
            <a:ext cx="6971095" cy="3884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983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Sample Ballot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CADA6-C7E1-462E-8AAE-FD24EA41D6DF}"/>
              </a:ext>
            </a:extLst>
          </p:cNvPr>
          <p:cNvSpPr txBox="1"/>
          <p:nvPr/>
        </p:nvSpPr>
        <p:spPr>
          <a:xfrm>
            <a:off x="2839617" y="6428997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https://www.browardsoe.org/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3A16C9-A0FD-4176-A28B-07946F27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97" y="1381735"/>
            <a:ext cx="7340664" cy="4935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992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Sample Ballot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CADA6-C7E1-462E-8AAE-FD24EA41D6DF}"/>
              </a:ext>
            </a:extLst>
          </p:cNvPr>
          <p:cNvSpPr txBox="1"/>
          <p:nvPr/>
        </p:nvSpPr>
        <p:spPr>
          <a:xfrm>
            <a:off x="2839617" y="6428997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https://www.browardsoe.org/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BC217-C964-41B1-BF67-132641F14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36" y="2183363"/>
            <a:ext cx="11194799" cy="34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2337BE-1952-4592-BE6B-E763E783975F}"/>
              </a:ext>
            </a:extLst>
          </p:cNvPr>
          <p:cNvSpPr txBox="1"/>
          <p:nvPr/>
        </p:nvSpPr>
        <p:spPr>
          <a:xfrm>
            <a:off x="961053" y="1503860"/>
            <a:ext cx="1083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On election day, you can only vote at your polling location.</a:t>
            </a:r>
          </a:p>
        </p:txBody>
      </p:sp>
    </p:spTree>
    <p:extLst>
      <p:ext uri="{BB962C8B-B14F-4D97-AF65-F5344CB8AC3E}">
        <p14:creationId xmlns:p14="http://schemas.microsoft.com/office/powerpoint/2010/main" val="271114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Constitutional Amendments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26DC0-9571-4E73-AEDD-680B65F21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6" b="4687"/>
          <a:stretch/>
        </p:blipFill>
        <p:spPr>
          <a:xfrm>
            <a:off x="701261" y="1651517"/>
            <a:ext cx="10472237" cy="4497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170E57-A78E-404D-8717-465B42C7AE26}"/>
              </a:ext>
            </a:extLst>
          </p:cNvPr>
          <p:cNvSpPr txBox="1"/>
          <p:nvPr/>
        </p:nvSpPr>
        <p:spPr>
          <a:xfrm>
            <a:off x="3191069" y="6348214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https://ballotpedia.org/Florida_2020_ballot_measures</a:t>
            </a:r>
          </a:p>
        </p:txBody>
      </p:sp>
    </p:spTree>
    <p:extLst>
      <p:ext uri="{BB962C8B-B14F-4D97-AF65-F5344CB8AC3E}">
        <p14:creationId xmlns:p14="http://schemas.microsoft.com/office/powerpoint/2010/main" val="276609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Pledge of Allegiance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ED1BF70-DB24-4FF9-BEAC-4045B1043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65" y="1381206"/>
            <a:ext cx="9245670" cy="525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88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City Charter Amendments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170E57-A78E-404D-8717-465B42C7AE26}"/>
              </a:ext>
            </a:extLst>
          </p:cNvPr>
          <p:cNvSpPr txBox="1"/>
          <p:nvPr/>
        </p:nvSpPr>
        <p:spPr>
          <a:xfrm>
            <a:off x="253409" y="6470467"/>
            <a:ext cx="116851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Palatino Linotype" panose="02040502050505030304" pitchFamily="18" charset="0"/>
              </a:rPr>
              <a:t>https://www.google.com/url?sa=t&amp;rct=j&amp;q=&amp;esrc=s&amp;source=web&amp;cd=&amp;ved=2ahUKEwjz-dCF8tXrAhXDmVkKHb-XAqcQFjACegQIARAB&amp;url=https%3A%2F%2Fcoconutcreek.net%2Fdocs%2Fdefault-source%2Fclerkdocs%2F2020-referendum-questions.pdf%3Fsfvrsn%3De7ecc18a_2%3D&amp;usg=AOvVaw1G_O9QaGWqu057cjocilZK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E5DA9EB-C7F1-4A52-B0AD-843C89D34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990301"/>
              </p:ext>
            </p:extLst>
          </p:nvPr>
        </p:nvGraphicFramePr>
        <p:xfrm>
          <a:off x="447378" y="1434731"/>
          <a:ext cx="11297242" cy="4939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399">
                  <a:extLst>
                    <a:ext uri="{9D8B030D-6E8A-4147-A177-3AD203B41FA5}">
                      <a16:colId xmlns:a16="http://schemas.microsoft.com/office/drawing/2014/main" val="3508938938"/>
                    </a:ext>
                  </a:extLst>
                </a:gridCol>
                <a:gridCol w="10876843">
                  <a:extLst>
                    <a:ext uri="{9D8B030D-6E8A-4147-A177-3AD203B41FA5}">
                      <a16:colId xmlns:a16="http://schemas.microsoft.com/office/drawing/2014/main" val="489037359"/>
                    </a:ext>
                  </a:extLst>
                </a:gridCol>
              </a:tblGrid>
              <a:tr h="4705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Scheduling of seating of commissioners and expiration of terms of office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976462"/>
                  </a:ext>
                </a:extLst>
              </a:tr>
              <a:tr h="4705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Term limits for City Commissioners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16021"/>
                  </a:ext>
                </a:extLst>
              </a:tr>
              <a:tr h="81217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Timing and selection of Mayor and Vice-Mayor, and designation of temporary chairperson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393916"/>
                  </a:ext>
                </a:extLst>
              </a:tr>
              <a:tr h="4705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Clarification of City Commission voting requirements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92858"/>
                  </a:ext>
                </a:extLst>
              </a:tr>
              <a:tr h="4705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Clarification of duties and authority of the City Commission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468477"/>
                  </a:ext>
                </a:extLst>
              </a:tr>
              <a:tr h="4705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Process for filling a vacant Commission seat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305902"/>
                  </a:ext>
                </a:extLst>
              </a:tr>
              <a:tr h="4705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Make Charter consistent with state laws and county requirements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047298"/>
                  </a:ext>
                </a:extLst>
              </a:tr>
              <a:tr h="66045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Emergency ordinances and requirements for Commissioners to be physically present to participate and vote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235433"/>
                  </a:ext>
                </a:extLst>
              </a:tr>
              <a:tr h="4705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Limitations imposed on selection of independent auditor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166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892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City Charter Amendments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170E57-A78E-404D-8717-465B42C7AE26}"/>
              </a:ext>
            </a:extLst>
          </p:cNvPr>
          <p:cNvSpPr txBox="1"/>
          <p:nvPr/>
        </p:nvSpPr>
        <p:spPr>
          <a:xfrm>
            <a:off x="253409" y="6470467"/>
            <a:ext cx="116851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Palatino Linotype" panose="02040502050505030304" pitchFamily="18" charset="0"/>
              </a:rPr>
              <a:t>https://www.google.com/url?sa=t&amp;rct=j&amp;q=&amp;esrc=s&amp;source=web&amp;cd=&amp;ved=2ahUKEwjz-dCF8tXrAhXDmVkKHb-XAqcQFjACegQIARAB&amp;url=https%3A%2F%2Fcoconutcreek.net%2Fdocs%2Fdefault-source%2Fclerkdocs%2F2020-referendum-questions.pdf%3Fsfvrsn%3De7ecc18a_2%3D&amp;usg=AOvVaw1G_O9QaGWqu057cjocilZK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E5DA9EB-C7F1-4A52-B0AD-843C89D34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633953"/>
              </p:ext>
            </p:extLst>
          </p:nvPr>
        </p:nvGraphicFramePr>
        <p:xfrm>
          <a:off x="425153" y="1405890"/>
          <a:ext cx="11341691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069">
                  <a:extLst>
                    <a:ext uri="{9D8B030D-6E8A-4147-A177-3AD203B41FA5}">
                      <a16:colId xmlns:a16="http://schemas.microsoft.com/office/drawing/2014/main" val="489037359"/>
                    </a:ext>
                  </a:extLst>
                </a:gridCol>
                <a:gridCol w="10652622">
                  <a:extLst>
                    <a:ext uri="{9D8B030D-6E8A-4147-A177-3AD203B41FA5}">
                      <a16:colId xmlns:a16="http://schemas.microsoft.com/office/drawing/2014/main" val="440540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Clarification of actions requiring an ordinance </a:t>
                      </a:r>
                      <a:endParaRPr lang="en-US" sz="24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976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City Manager residency and removal procedures </a:t>
                      </a:r>
                      <a:endParaRPr lang="en-US" sz="24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16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Amendment and clarification of procedure for designation of short-term acting City Manager </a:t>
                      </a:r>
                      <a:endParaRPr lang="en-US" sz="24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393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Amendment and clarification of duties of the City Clerk and Deputy City Clerk </a:t>
                      </a:r>
                      <a:endParaRPr lang="en-US" sz="24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92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Organization of boards and committees </a:t>
                      </a:r>
                      <a:endParaRPr lang="en-US" sz="24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468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Lapse of appropriations </a:t>
                      </a:r>
                      <a:endParaRPr lang="en-US" sz="24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305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Initiative, referendum, and recall </a:t>
                      </a:r>
                      <a:endParaRPr lang="en-US" sz="24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047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Charter Review Board </a:t>
                      </a:r>
                      <a:endParaRPr lang="en-US" sz="24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235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kern="1200" baseline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Redistricting Board </a:t>
                      </a:r>
                      <a:endParaRPr lang="en-US" sz="24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166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599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38E89-DB52-4B90-A2AC-01B31472D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15" y="1485766"/>
            <a:ext cx="4798004" cy="47980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94126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Goodnight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D7D0E671-C1FD-4095-A8B2-F7EB17ADC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877" y="1358218"/>
            <a:ext cx="7604245" cy="5021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41A94E-047A-4578-A270-33C6CC03D3D8}"/>
              </a:ext>
            </a:extLst>
          </p:cNvPr>
          <p:cNvSpPr txBox="1"/>
          <p:nvPr/>
        </p:nvSpPr>
        <p:spPr>
          <a:xfrm>
            <a:off x="3359888" y="6470467"/>
            <a:ext cx="610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https://www.youtube.com/watch?v=kAgTZSJ4jo8</a:t>
            </a:r>
          </a:p>
        </p:txBody>
      </p:sp>
    </p:spTree>
    <p:extLst>
      <p:ext uri="{BB962C8B-B14F-4D97-AF65-F5344CB8AC3E}">
        <p14:creationId xmlns:p14="http://schemas.microsoft.com/office/powerpoint/2010/main" val="1680620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Speaker View</a:t>
            </a:r>
          </a:p>
        </p:txBody>
      </p:sp>
      <p:pic>
        <p:nvPicPr>
          <p:cNvPr id="5" name="Picture 2" descr="Zoom Meetings: 10 tips and tricks you should know about">
            <a:extLst>
              <a:ext uri="{FF2B5EF4-FFF2-40B4-BE49-F238E27FC236}">
                <a16:creationId xmlns:a16="http://schemas.microsoft.com/office/drawing/2014/main" id="{5E43F34E-242B-46F2-8C23-E6DE35CA2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14" y="2631317"/>
            <a:ext cx="4465697" cy="296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879D8DE-E4E9-43F2-9011-F7D9319B5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19" y="2168279"/>
            <a:ext cx="5956616" cy="389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512D3D-D78D-4EE8-9F80-FB75F08A6631}"/>
              </a:ext>
            </a:extLst>
          </p:cNvPr>
          <p:cNvCxnSpPr/>
          <p:nvPr/>
        </p:nvCxnSpPr>
        <p:spPr>
          <a:xfrm>
            <a:off x="621165" y="2177770"/>
            <a:ext cx="5053780" cy="39427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79709D-162E-4241-BF84-6AAFA8F38882}"/>
              </a:ext>
            </a:extLst>
          </p:cNvPr>
          <p:cNvCxnSpPr>
            <a:cxnSpLocks/>
          </p:cNvCxnSpPr>
          <p:nvPr/>
        </p:nvCxnSpPr>
        <p:spPr>
          <a:xfrm flipV="1">
            <a:off x="770502" y="2240852"/>
            <a:ext cx="4491609" cy="38701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736831-A800-4EEC-AA7E-04B41CBDBD8A}"/>
              </a:ext>
            </a:extLst>
          </p:cNvPr>
          <p:cNvCxnSpPr>
            <a:cxnSpLocks/>
          </p:cNvCxnSpPr>
          <p:nvPr/>
        </p:nvCxnSpPr>
        <p:spPr>
          <a:xfrm>
            <a:off x="8701548" y="1760582"/>
            <a:ext cx="1986116" cy="2839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735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Side By Side Mode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7F8605-7D5A-4CA7-84A6-4565DA240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9" r="58100" b="67040"/>
          <a:stretch/>
        </p:blipFill>
        <p:spPr>
          <a:xfrm>
            <a:off x="1382950" y="1485766"/>
            <a:ext cx="9628129" cy="5059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8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51E97-91D2-4549-B92C-617277D0DAC3}"/>
              </a:ext>
            </a:extLst>
          </p:cNvPr>
          <p:cNvSpPr/>
          <p:nvPr/>
        </p:nvSpPr>
        <p:spPr>
          <a:xfrm>
            <a:off x="-10885" y="2207748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28427-BB01-4D47-982B-7299FCA7A053}"/>
              </a:ext>
            </a:extLst>
          </p:cNvPr>
          <p:cNvSpPr txBox="1"/>
          <p:nvPr/>
        </p:nvSpPr>
        <p:spPr>
          <a:xfrm>
            <a:off x="1033240" y="2426004"/>
            <a:ext cx="10441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Club Business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83FEF58-24C3-4D5F-A96D-A6BACEA8957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25801" y="3905572"/>
            <a:ext cx="2307771" cy="1942855"/>
            <a:chOff x="0" y="0"/>
            <a:chExt cx="917" cy="772"/>
          </a:xfrm>
          <a:solidFill>
            <a:srgbClr val="283C90"/>
          </a:solidFill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C8608041-F6BF-4727-B147-F28CFC60476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917" cy="7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7F57DC33-A7C7-473F-AF79-09FB1C96E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0" cy="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5503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Treasurer’s Report</a:t>
            </a:r>
          </a:p>
        </p:txBody>
      </p:sp>
    </p:spTree>
    <p:extLst>
      <p:ext uri="{BB962C8B-B14F-4D97-AF65-F5344CB8AC3E}">
        <p14:creationId xmlns:p14="http://schemas.microsoft.com/office/powerpoint/2010/main" val="1789846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CA7ED5-ADA6-404C-943A-1E09F6B5034A}"/>
              </a:ext>
            </a:extLst>
          </p:cNvPr>
          <p:cNvSpPr/>
          <p:nvPr/>
        </p:nvSpPr>
        <p:spPr>
          <a:xfrm>
            <a:off x="0" y="0"/>
            <a:ext cx="12192000" cy="1267510"/>
          </a:xfrm>
          <a:prstGeom prst="rect">
            <a:avLst/>
          </a:prstGeom>
          <a:solidFill>
            <a:srgbClr val="283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94537-8FD2-426F-85FF-D50D366A67E5}"/>
              </a:ext>
            </a:extLst>
          </p:cNvPr>
          <p:cNvSpPr txBox="1"/>
          <p:nvPr/>
        </p:nvSpPr>
        <p:spPr>
          <a:xfrm>
            <a:off x="0" y="2182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Palatino Linotype" panose="02040502050505030304" pitchFamily="18" charset="0"/>
              </a:rPr>
              <a:t>Thank You</a:t>
            </a:r>
          </a:p>
        </p:txBody>
      </p:sp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DF518BD6-F6D8-4816-84CB-FE4D732B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56" y="1267509"/>
            <a:ext cx="7100888" cy="5448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5440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2158</TotalTime>
  <Words>940</Words>
  <Application>Microsoft Office PowerPoint</Application>
  <PresentationFormat>Widescreen</PresentationFormat>
  <Paragraphs>127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Gayle</dc:creator>
  <cp:lastModifiedBy>Gregory Gayle</cp:lastModifiedBy>
  <cp:revision>291</cp:revision>
  <dcterms:created xsi:type="dcterms:W3CDTF">2018-11-13T01:49:55Z</dcterms:created>
  <dcterms:modified xsi:type="dcterms:W3CDTF">2020-09-09T01:03:35Z</dcterms:modified>
</cp:coreProperties>
</file>