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83" r:id="rId3"/>
    <p:sldId id="278" r:id="rId4"/>
    <p:sldId id="279" r:id="rId5"/>
    <p:sldId id="306" r:id="rId6"/>
    <p:sldId id="305" r:id="rId7"/>
    <p:sldId id="257" r:id="rId8"/>
    <p:sldId id="299" r:id="rId9"/>
    <p:sldId id="259" r:id="rId10"/>
    <p:sldId id="260" r:id="rId11"/>
    <p:sldId id="289" r:id="rId12"/>
    <p:sldId id="282" r:id="rId13"/>
    <p:sldId id="276" r:id="rId14"/>
    <p:sldId id="262" r:id="rId15"/>
    <p:sldId id="263" r:id="rId16"/>
    <p:sldId id="284" r:id="rId17"/>
    <p:sldId id="266" r:id="rId18"/>
    <p:sldId id="267" r:id="rId19"/>
    <p:sldId id="302" r:id="rId20"/>
    <p:sldId id="264" r:id="rId21"/>
    <p:sldId id="269" r:id="rId22"/>
    <p:sldId id="270" r:id="rId23"/>
    <p:sldId id="271" r:id="rId24"/>
    <p:sldId id="272" r:id="rId25"/>
    <p:sldId id="273" r:id="rId26"/>
    <p:sldId id="292" r:id="rId27"/>
    <p:sldId id="293" r:id="rId28"/>
    <p:sldId id="291" r:id="rId29"/>
    <p:sldId id="304" r:id="rId30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Black" initials="RB" lastIdx="1" clrIdx="0">
    <p:extLst>
      <p:ext uri="{19B8F6BF-5375-455C-9EA6-DF929625EA0E}">
        <p15:presenceInfo xmlns:p15="http://schemas.microsoft.com/office/powerpoint/2012/main" userId="16caaee0a6eb16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47E6DA-F2E4-4696-B3FF-5EDC4B66020F}" v="33" dt="2020-11-05T13:12:02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5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AC2B731-6503-4EE5-B91C-FC97EFA365AB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384C660-64F3-429A-BDF7-334ADDA5B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4C660-64F3-429A-BDF7-334ADDA5B4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52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84C660-64F3-429A-BDF7-334ADDA5B4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7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8C538-A117-44CC-A542-EE72A799FFD1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3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08A1-F97E-475B-BB8C-DD87A69043AD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8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7A302-F38A-4390-8FB3-5AF66F2F2C48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A96FE-01C1-411F-878B-5CC1053A586F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88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9348-E0B8-4EAE-AFB7-99E23783B7B0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6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35400-D133-4DAA-AF88-B064E17AF57D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0F90-2EF8-449F-B7B5-4DF06E8E84EB}" type="datetime1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5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EDF86-6A6E-4BA0-8C8C-BEF59C0683CB}" type="datetime1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0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404FC-6445-4E96-A708-D97B7678EFC9}" type="datetime1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79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9FA4E-7BE1-4E26-9A5C-3F9B7E6131F6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5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1D08-CAC4-4891-AA3A-C4F23A2E1CAB}" type="datetime1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5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95B7A-D16E-4514-B5E9-6F42F359E8FA}" type="datetime1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748E2-269A-45B7-92F2-DE6142950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5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althline.com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jrap.net/admin/php/uploads/1490_pdf.pdf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E0D18-0524-4126-A0C2-0E57CB9A5F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27" y="543695"/>
            <a:ext cx="4538272" cy="5324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6F9B57-1901-4A7D-B4AA-4728C7C9F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41578-1352-4C80-A6F4-80AA828908FF}"/>
              </a:ext>
            </a:extLst>
          </p:cNvPr>
          <p:cNvSpPr txBox="1"/>
          <p:nvPr/>
        </p:nvSpPr>
        <p:spPr>
          <a:xfrm>
            <a:off x="8167456" y="4829452"/>
            <a:ext cx="1180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D89EF-5DF6-4F90-83EE-EDF4BCE6B2E3}"/>
              </a:ext>
            </a:extLst>
          </p:cNvPr>
          <p:cNvSpPr txBox="1"/>
          <p:nvPr/>
        </p:nvSpPr>
        <p:spPr>
          <a:xfrm>
            <a:off x="2148396" y="5883960"/>
            <a:ext cx="6702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handout as well as the slides. Take notes on this document</a:t>
            </a:r>
          </a:p>
        </p:txBody>
      </p:sp>
    </p:spTree>
    <p:extLst>
      <p:ext uri="{BB962C8B-B14F-4D97-AF65-F5344CB8AC3E}">
        <p14:creationId xmlns:p14="http://schemas.microsoft.com/office/powerpoint/2010/main" val="1028391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604DA-0746-4B12-82FD-8C13F9F32E77}"/>
              </a:ext>
            </a:extLst>
          </p:cNvPr>
          <p:cNvSpPr/>
          <p:nvPr/>
        </p:nvSpPr>
        <p:spPr>
          <a:xfrm>
            <a:off x="3219450" y="0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inflammation causes: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Damage to the heart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Damage to tissue that causes cancer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Buildup of damaged tissue in the brain (Alzheimer’s)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Liver damage that frees more toxins for further damage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Immune system damage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Improper immune system activation that causes allergies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Improper immune system activation that causes autoimmune diseases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Loss of bone mass that leads to broken bones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Type 2 and type 1 diabetes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89ECAC-0295-4588-A1A7-420A7D44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C33CF3-541C-4D6D-8DED-B542B0E676E0}"/>
              </a:ext>
            </a:extLst>
          </p:cNvPr>
          <p:cNvSpPr txBox="1"/>
          <p:nvPr/>
        </p:nvSpPr>
        <p:spPr>
          <a:xfrm>
            <a:off x="1281419" y="1380025"/>
            <a:ext cx="1087016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did we get here?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Ansel Keys fish biologist. 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(K rations)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FDA is now run by the soft drink and food companies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5CC1F-08C0-43DE-9862-B8A286A9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748E2-269A-45B7-92F2-DE6142950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4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8FD47A-FE02-41B4-9EEC-499AC923FD8D}"/>
              </a:ext>
            </a:extLst>
          </p:cNvPr>
          <p:cNvSpPr/>
          <p:nvPr/>
        </p:nvSpPr>
        <p:spPr>
          <a:xfrm>
            <a:off x="1944211" y="812377"/>
            <a:ext cx="808755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 food- Kraft Heinz, Cargill, General Mills, Coca Cola …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$↓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  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FDA, American Diabetes Association, Medical schools, Researchers,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food controls research!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04800" marR="0" lvl="0" indent="-3048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Lesser, L. I.,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Ebbeling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C. B.,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Goozner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Wypij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D., &amp; Ludwig, D. S. (2007). Relationship between funding source and conclusion among nutrition-related scientific articles.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PLoS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Medicine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(1), 0041–0046. https://doi.org/10.1371/journal.pmed.0040005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1B090A-285C-4F43-B3BE-F00C6FB6C9E9}"/>
              </a:ext>
            </a:extLst>
          </p:cNvPr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471A2-652E-4912-9CE7-EB15C4E0A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748E2-269A-45B7-92F2-DE6142950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31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B116BF-B739-456E-BCAA-8CFA65D17131}"/>
              </a:ext>
            </a:extLst>
          </p:cNvPr>
          <p:cNvSpPr/>
          <p:nvPr/>
        </p:nvSpPr>
        <p:spPr>
          <a:xfrm>
            <a:off x="2524217" y="894066"/>
            <a:ext cx="6602028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Sugar consumption per person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1814 	2 pounds per year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1970	123 pounds per year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2014	152 pounds per year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Consuming 152 pounds of sugar in one year is nearly 3 pounds per week 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(NH Health, 2014)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273B9-C07A-4A70-961F-0412BD135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9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CB89D-6972-4D66-B0BA-61DCD37F0CB3}"/>
              </a:ext>
            </a:extLst>
          </p:cNvPr>
          <p:cNvSpPr txBox="1"/>
          <p:nvPr/>
        </p:nvSpPr>
        <p:spPr>
          <a:xfrm>
            <a:off x="4267200" y="1182231"/>
            <a:ext cx="706340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Bad advice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Eat less  (calorie restriction)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Exercise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Low fat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laxatives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Diet pills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Advice that worked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Low Carbohydrates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High fat, No dairy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Washed down with wine was not part of the advice but it worked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 feet 5 inches 	200 pounds to 156 pounds in one year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12B3F-1BA2-4670-A029-8E8731FAC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9" y="881270"/>
            <a:ext cx="3419061" cy="5140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9B6597-FF51-4861-8A65-53293D872FFA}"/>
              </a:ext>
            </a:extLst>
          </p:cNvPr>
          <p:cNvSpPr txBox="1"/>
          <p:nvPr/>
        </p:nvSpPr>
        <p:spPr>
          <a:xfrm>
            <a:off x="1477616" y="5792064"/>
            <a:ext cx="2160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William Banting 1864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C777C-4F72-4C09-8AED-7BC97443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1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845F0-31DA-4C72-8EEB-05C680FB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82" y="0"/>
            <a:ext cx="410583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293A9-1A35-451F-9C23-2DDA660F3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482" y="152400"/>
            <a:ext cx="410583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F50A-8266-41D6-85C4-6C659F2C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02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46B80-DF1C-4CDA-AE43-6A80F9EC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4" y="774441"/>
            <a:ext cx="10822456" cy="51645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E3EE2E-9359-4317-BE2B-5B2C290DF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9A5EF6-6867-4D2F-87D7-58988AB47D38}"/>
              </a:ext>
            </a:extLst>
          </p:cNvPr>
          <p:cNvSpPr/>
          <p:nvPr/>
        </p:nvSpPr>
        <p:spPr>
          <a:xfrm>
            <a:off x="2292626" y="451632"/>
            <a:ext cx="7827918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Sugars and starches → Disassembly → Glucose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↓                    ↓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┌← ← ← ← ← ← ←┘                blood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                                                         ↓	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                                  Insulin →→  ▼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                                                         ↓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		          		Energy or Glycogen or Fat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Fructose →→→ Brain causing glycation damage                                                                     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			     and increasing hunger hormone.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↓                                                              		       	          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Liver→ Fat → (Fatty liver Disease, Cancer)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     	 Fat → Omentum (Metabolic Syndrome)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     	 Fat → Pancreas (Damage or Possible Cancer)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	          	 Fat → Small particles of fat in the blood (possible clots)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FDDE3-E8FD-4783-B077-8315E4AE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E61EE0-28B1-4923-9124-FE182D3BAFE2}"/>
              </a:ext>
            </a:extLst>
          </p:cNvPr>
          <p:cNvSpPr/>
          <p:nvPr/>
        </p:nvSpPr>
        <p:spPr>
          <a:xfrm>
            <a:off x="2663688" y="111806"/>
            <a:ext cx="58924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BMI Group    MetS Sample  Pre-Incidence of HF, n (%)</a:t>
            </a: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Normal	         No	     109	          17 (15.6)	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Normal	        Yes	       68	          43 (63.2)	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Overweight     No	     127	          18 (14.2)	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Overweight    Yes	     107	          51 (47.7)	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Obese	         No	       43	            4 (9.3)		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Obese	        Yes	       96	          52 (54.2)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Sucrose (Table sugar) is approximately 45% Fructose and 55% Glucose. 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High fructose corn syrup is approximately 45% Fructose and 55% Glucose.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sugar in fruit Juice is approximately 45% Fructose and 55% Glucose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The sugar in soft drinks is approximately 45% Fructose and 55% Glucose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Honey is approximately 56% fructose to 44% glucose,</a:t>
            </a:r>
          </a:p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5C9FF-4A8B-4994-8B4E-C0B480275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77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F0581-5F09-4513-800B-FE4BFA1D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30223-4880-4568-A19D-517C8FEB9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957" y="136525"/>
            <a:ext cx="13234736" cy="74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FC3C4-524C-4E59-9C1E-32EE5715A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922"/>
            <a:ext cx="10515600" cy="3502155"/>
          </a:xfrm>
        </p:spPr>
        <p:txBody>
          <a:bodyPr>
            <a:normAutofit fontScale="6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Alzheimer’s disease is the 6</a:t>
            </a:r>
            <a:r>
              <a:rPr lang="en-US" sz="3800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 leading cause of death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1 in 3 seniors die with dementia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From 2000 to 2018 deaths from Alzheimer’s increased 146%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Times New Roman" panose="02020603050405020304" pitchFamily="18" charset="0"/>
                <a:ea typeface="Calibri" panose="020F0502020204030204" pitchFamily="34" charset="0"/>
              </a:rPr>
              <a:t>							 		Alzheimer’s Association </a:t>
            </a:r>
            <a:endParaRPr lang="en-US" sz="2100" dirty="0">
              <a:solidFill>
                <a:srgbClr val="58595B"/>
              </a:solidFill>
              <a:latin typeface="inheri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0BD74F-89F0-4258-BAB9-6CA51FA0F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32FD26-82E4-491D-9EBD-F1E67A067502}"/>
              </a:ext>
            </a:extLst>
          </p:cNvPr>
          <p:cNvSpPr txBox="1"/>
          <p:nvPr/>
        </p:nvSpPr>
        <p:spPr>
          <a:xfrm>
            <a:off x="9144000" y="2974019"/>
            <a:ext cx="151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HO-2</a:t>
            </a:r>
          </a:p>
        </p:txBody>
      </p:sp>
    </p:spTree>
    <p:extLst>
      <p:ext uri="{BB962C8B-B14F-4D97-AF65-F5344CB8AC3E}">
        <p14:creationId xmlns:p14="http://schemas.microsoft.com/office/powerpoint/2010/main" val="3747862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48747-5D87-4F7D-A6E5-484615AC9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87" y="39330"/>
            <a:ext cx="2414225" cy="6779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700067-2E5A-4AA6-9A57-3D1AD3EE0839}"/>
              </a:ext>
            </a:extLst>
          </p:cNvPr>
          <p:cNvSpPr txBox="1"/>
          <p:nvPr/>
        </p:nvSpPr>
        <p:spPr>
          <a:xfrm>
            <a:off x="8014335" y="1639068"/>
            <a:ext cx="3013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 grams of fiber for 150 calories would be 40 grams of fiber for 1,000 calories.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405FA-0721-467C-86AC-081EF4F8CD4A}"/>
              </a:ext>
            </a:extLst>
          </p:cNvPr>
          <p:cNvSpPr txBox="1"/>
          <p:nvPr/>
        </p:nvSpPr>
        <p:spPr>
          <a:xfrm>
            <a:off x="963455" y="2807006"/>
            <a:ext cx="2995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Sugar is from processing and is unlikely to be fructose.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Ripe fruits use fructose to encourage animals to eat them thereby spreading the seeds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00A2C-3070-46AC-A84E-9E3968F74ED6}"/>
              </a:ext>
            </a:extLst>
          </p:cNvPr>
          <p:cNvSpPr txBox="1"/>
          <p:nvPr/>
        </p:nvSpPr>
        <p:spPr>
          <a:xfrm>
            <a:off x="8014336" y="3314087"/>
            <a:ext cx="301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5grams of protein for 150 calories is 33 grams in 1,000 calories.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77138B-1A3D-407E-8A93-26EDC79B84E5}"/>
              </a:ext>
            </a:extLst>
          </p:cNvPr>
          <p:cNvSpPr txBox="1"/>
          <p:nvPr/>
        </p:nvSpPr>
        <p:spPr>
          <a:xfrm>
            <a:off x="933061" y="979714"/>
            <a:ext cx="30255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checking labels assume a 2,000-calorie diet with 1,000 or less carbohydrates</a:t>
            </a:r>
            <a:r>
              <a:rPr lang="en-US" dirty="0"/>
              <a:t>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2ED000-8976-4B01-869F-1983920BF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09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4F7B8-7D02-462E-9C2D-2DF07E573ADD}"/>
              </a:ext>
            </a:extLst>
          </p:cNvPr>
          <p:cNvSpPr/>
          <p:nvPr/>
        </p:nvSpPr>
        <p:spPr>
          <a:xfrm>
            <a:off x="1371600" y="905070"/>
            <a:ext cx="1000241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Recommended protein consumption per day for an active person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Weight	 in pounds				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Age 	100.0	120.0	130.0	140.0	150.0	160.0	170.0	180.0	190.0	200.0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18-60	49.9	59.9	64.9	69.8	74.8	79.8	84.8	89.8	94.8	99.8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60-70 	59.0	70.7	76.6	82.5	88.4	94.3	100.2	106.1	112.0	117.9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70-80	68.0	81.6	88.4	95.2	102.0	108.8	115.6	122.4	129.2	136.1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80-90	77.1	92.5	100.2	107.9	115.6	123.4	131.1	138.8	146.5	154.2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90-100	81.6	98.0	106.1	114.3	122.4	130.6	138.8	146.9	155.1	163.3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Required to avoid sarcopenia 		Required consumption in grams</a:t>
            </a: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6AD9DC-F800-4064-9ED7-F57BBD5F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80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78493-1384-4E55-9A18-0035571963BD}"/>
              </a:ext>
            </a:extLst>
          </p:cNvPr>
          <p:cNvSpPr txBox="1"/>
          <p:nvPr/>
        </p:nvSpPr>
        <p:spPr>
          <a:xfrm>
            <a:off x="931092" y="836083"/>
            <a:ext cx="1014091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Fats do not make you fat. It is quite the opposite fats help you become thin.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Fats from plants are any length and are mostly unsaturated.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Unsaturated fats can become oxidized in blood lipids and not able to be used by tissue.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fats can form plaques on arteries. 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Fats from plants contain inflammatory Omega 6 fatty acids.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Fats from animal sources (butter, lard, tallow) are mostly saturated.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are on average shorter chain than plant fats and contain less omega 6 fatty acids.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Consumption of saturated fats reduces the risk of stroke.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Omega 3 fatty acids are anti-inflammatory, they are required by the metabolic system.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Frying with unsaturated fats produce cacogenic aldehydes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331C1-353A-46D2-B8A3-D37AE073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5949A-6D06-4393-9CF1-6504635414FB}"/>
              </a:ext>
            </a:extLst>
          </p:cNvPr>
          <p:cNvSpPr txBox="1"/>
          <p:nvPr/>
        </p:nvSpPr>
        <p:spPr>
          <a:xfrm>
            <a:off x="5638800" y="297410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87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4361D6-43D1-4FAB-B622-0A211B560868}"/>
              </a:ext>
            </a:extLst>
          </p:cNvPr>
          <p:cNvSpPr/>
          <p:nvPr/>
        </p:nvSpPr>
        <p:spPr>
          <a:xfrm>
            <a:off x="1439333" y="609601"/>
            <a:ext cx="9313333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curve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Caffeine:  Not required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Alcohol: Best in moderation			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Trace elements and supplements: from a multi vitamin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Calcium: 1,500 mg are need.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Magnesium: 500 mg are needed most are deficient.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Iodine: 150 mg are needed.  Do not use sea salt. (Mental retardation)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Vitamin D: 1,000 IU are needed.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Potassium: 4,500 mg is recommended most are deficient.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Sodium: Natural consumption is from 3,000 to 5,000 mg. (Birth defects)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Vitamin C: 100 mg +   Vitamin C is not stored by the body.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Turmeric: Use a supplement for 2,000 mg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Folate: Reducing carbohydrates may reduce folate. Use a supplement</a:t>
            </a:r>
          </a:p>
          <a:p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4A2BD5-C4D1-46E8-BFDD-450A129C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92ED2-EC40-4B09-B1D4-8FB615DE4EE3}"/>
              </a:ext>
            </a:extLst>
          </p:cNvPr>
          <p:cNvSpPr txBox="1"/>
          <p:nvPr/>
        </p:nvSpPr>
        <p:spPr>
          <a:xfrm>
            <a:off x="8762260" y="1216241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HO-11</a:t>
            </a:r>
          </a:p>
        </p:txBody>
      </p:sp>
    </p:spTree>
    <p:extLst>
      <p:ext uri="{BB962C8B-B14F-4D97-AF65-F5344CB8AC3E}">
        <p14:creationId xmlns:p14="http://schemas.microsoft.com/office/powerpoint/2010/main" val="3157095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8438E4-DC70-4FC5-A487-EDF215119C58}"/>
              </a:ext>
            </a:extLst>
          </p:cNvPr>
          <p:cNvSpPr/>
          <p:nvPr/>
        </p:nvSpPr>
        <p:spPr>
          <a:xfrm>
            <a:off x="2333348" y="551289"/>
            <a:ext cx="772061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Exercise is not a weight loss strategy. Exercise is a health strategy. 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Diet alone	 	8.5% weight reduction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Exercise alone	 2.4% weight reduction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Both			10.8% weight reduction</a:t>
            </a: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Control 			No weight reduction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some aerobic high intensity intermittent for circularly health. Use weight bearing for bone and muscle strength to reduce tears and fractures. One hour per day is enough. 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Modest exercise has little to do with overall daily metabolic rate. Basal metabolism is most of calories used. 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Modest exercise is best. There is a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curve.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Jim Fix died at age 52 of a heart attack.</a:t>
            </a:r>
          </a:p>
          <a:p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intensity long duration causes arterial calcification.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0B67D-F963-4BCA-ABD1-18965669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3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6B3644-F8D0-4244-9A47-EF683AF9282F}"/>
              </a:ext>
            </a:extLst>
          </p:cNvPr>
          <p:cNvSpPr/>
          <p:nvPr/>
        </p:nvSpPr>
        <p:spPr>
          <a:xfrm>
            <a:off x="3048000" y="0"/>
            <a:ext cx="780939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Sleep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 </a:t>
            </a:r>
            <a:endParaRPr lang="en-US" sz="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Schedule 9 hours  if possible.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Don’t worry about not falling asleep.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Don’t do any activities,  watch exciting TV or engage in activities that increase heart rate before bed time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https://www.healthline.com/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Light from Electronics</a:t>
            </a:r>
            <a:endParaRPr lang="en-US" sz="9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9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Blue light tells brain it is morning, Red light says it is night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Warm White is red shifted. Cool white is blue shifted. </a:t>
            </a:r>
          </a:p>
          <a:p>
            <a:endParaRPr lang="en-US" sz="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Artificial sweeteners</a:t>
            </a:r>
          </a:p>
          <a:p>
            <a:endParaRPr lang="en-US" sz="9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Avoid Splenda® (Sucralose). It is chlorinated sugar. It is bad for you and the environment.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The others are OK.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Erythritol is good because of two of its side effects </a:t>
            </a:r>
            <a:r>
              <a:rPr lang="en-US" sz="2000" dirty="0">
                <a:latin typeface="Times New Roman" panose="02020603050405020304" pitchFamily="18" charset="0"/>
                <a:ea typeface="SimSun" panose="02010600030101010101" pitchFamily="2" charset="-122"/>
              </a:rPr>
              <a:t>It protects the cells that line the artery from excess sugars. It also decreases blood pressure by both the arterial protection and by dilation of blood vessels. It is a laxative in large quantities.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9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35561D-6367-4FD9-B772-968957B0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DAC606-8167-4E2B-8D94-BFAE61F03C4C}"/>
              </a:ext>
            </a:extLst>
          </p:cNvPr>
          <p:cNvSpPr txBox="1"/>
          <p:nvPr/>
        </p:nvSpPr>
        <p:spPr>
          <a:xfrm>
            <a:off x="9733995" y="59480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HO-13</a:t>
            </a:r>
          </a:p>
        </p:txBody>
      </p:sp>
    </p:spTree>
    <p:extLst>
      <p:ext uri="{BB962C8B-B14F-4D97-AF65-F5344CB8AC3E}">
        <p14:creationId xmlns:p14="http://schemas.microsoft.com/office/powerpoint/2010/main" val="222909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650FA-2230-410C-A7A1-2821D214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748E2-269A-45B7-92F2-DE6142950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4AC0C-5FCB-4724-91D2-F3212869F8D1}"/>
              </a:ext>
            </a:extLst>
          </p:cNvPr>
          <p:cNvSpPr txBox="1"/>
          <p:nvPr/>
        </p:nvSpPr>
        <p:spPr>
          <a:xfrm>
            <a:off x="3306543" y="724039"/>
            <a:ext cx="609452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Fasting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Autophagy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Ghrelin  and circadian rhythm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Ketosis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Reduction of seizures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Cures type 2 diabetes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Diet Considerations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Dairy hormones,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	Eggs have carbohydrates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883D7-FA59-460C-9951-FD29D5944822}"/>
              </a:ext>
            </a:extLst>
          </p:cNvPr>
          <p:cNvSpPr txBox="1"/>
          <p:nvPr/>
        </p:nvSpPr>
        <p:spPr>
          <a:xfrm>
            <a:off x="8078680" y="949911"/>
            <a:ext cx="154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HO-13,14</a:t>
            </a:r>
          </a:p>
        </p:txBody>
      </p:sp>
    </p:spTree>
    <p:extLst>
      <p:ext uri="{BB962C8B-B14F-4D97-AF65-F5344CB8AC3E}">
        <p14:creationId xmlns:p14="http://schemas.microsoft.com/office/powerpoint/2010/main" val="925914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5A9618-D419-4E06-AC18-AF6E7ED8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97D6E-AA22-4558-9688-C179E2F094FC}"/>
              </a:ext>
            </a:extLst>
          </p:cNvPr>
          <p:cNvSpPr txBox="1"/>
          <p:nvPr/>
        </p:nvSpPr>
        <p:spPr>
          <a:xfrm>
            <a:off x="1278386" y="693818"/>
            <a:ext cx="818521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Vegetables and seeds do not want to be eaten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Show: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http://www.ijrap.net/admin/php/uploads/1490_pdf.pdf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Fruits want to be eaten by a vector when ripe and seeds survive vector digestive system.	Strategies 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Dairy:  Casein, Lactose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Gluten 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Carnivore diet and variations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Intestinal biome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Antibiotics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Probiotics, Prebiotics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7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AF2DB-376F-4D97-B721-742C8D6C7951}"/>
              </a:ext>
            </a:extLst>
          </p:cNvPr>
          <p:cNvSpPr/>
          <p:nvPr/>
        </p:nvSpPr>
        <p:spPr>
          <a:xfrm>
            <a:off x="279917" y="233265"/>
            <a:ext cx="1150464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Stay hydrated not overhydrated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Eliminate unsaturated vegetable fats like corn oil, soybean oil and other seed oils.  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Use saturated fats Lard, Butter, Coconut oil, Palm oil or Tallow. 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Eliminate all added sugars.  	Bliss point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Limit Carbohydrates 	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Cruciform vegetables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Schedule sleep  and eliminate blue light at least two hours before bedtime.  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Use a multivitamin, magnesium, calcium with vitamin D, Turmeric, vitamin D3 and vitamin C supplements.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Omega 3 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Exercise aerobic, weight bearing and three short periods of high intensity exercise.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Intermittent fasting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Fiber from vegetables 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Protein</a:t>
            </a:r>
          </a:p>
          <a:p>
            <a:pPr marL="22860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Limit fruit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B8745-C3DB-41E9-AF23-64DBA710E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748E2-269A-45B7-92F2-DE61429505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99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75B49A-AAC5-4677-BFCF-44B989B7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16CE9-CBCF-41F0-A440-F68A7A2CCCAA}"/>
              </a:ext>
            </a:extLst>
          </p:cNvPr>
          <p:cNvSpPr txBox="1"/>
          <p:nvPr/>
        </p:nvSpPr>
        <p:spPr>
          <a:xfrm>
            <a:off x="301841" y="0"/>
            <a:ext cx="1077749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Lifelong Plan for a long and healthy life:</a:t>
            </a:r>
          </a:p>
          <a:p>
            <a:r>
              <a:rPr lang="en-US" dirty="0"/>
              <a:t>•	Kick the caffeine habit and only use Caffeine for times when extra physical or mental demands are expected. </a:t>
            </a:r>
          </a:p>
          <a:p>
            <a:r>
              <a:rPr lang="en-US" dirty="0"/>
              <a:t>•	It is important to stay hydrated without drinking to excess and losing too many minerals.  </a:t>
            </a:r>
          </a:p>
          <a:p>
            <a:r>
              <a:rPr lang="en-US" dirty="0"/>
              <a:t>•	Everyone should eliminate unsaturated vegetable fats like corn oil, soybean oil, and other seed oils.  </a:t>
            </a:r>
          </a:p>
          <a:p>
            <a:r>
              <a:rPr lang="en-US" dirty="0"/>
              <a:t>•	Everyone should eliminate all added sugars. No sugar soft drinks, no cookies, no candy, no sugar-containing 	cereals, no packaged foods with any sugar, no fruit juice, no ketchup, no salad dressing with sugar. </a:t>
            </a:r>
          </a:p>
          <a:p>
            <a:r>
              <a:rPr lang="en-US" dirty="0"/>
              <a:t>•	Limit Carbohydrates to 25% of calories or less.  	</a:t>
            </a:r>
          </a:p>
          <a:p>
            <a:r>
              <a:rPr lang="en-US" dirty="0"/>
              <a:t>•	Use MCT oil or olive oil for salads only. Cook with saturated fats Lard, Butter, Coconut oil, or Tallow. </a:t>
            </a:r>
          </a:p>
          <a:p>
            <a:r>
              <a:rPr lang="en-US" dirty="0"/>
              <a:t>•	Eat at least one serving of cruciform vegetables at least 2 times each week. </a:t>
            </a:r>
          </a:p>
          <a:p>
            <a:r>
              <a:rPr lang="en-US" dirty="0"/>
              <a:t>•	Schedule at least 8 hours of sleep and eliminate blue light at least two hours before bedtime.  </a:t>
            </a:r>
          </a:p>
          <a:p>
            <a:r>
              <a:rPr lang="en-US" dirty="0"/>
              <a:t>•	Use a multivitamin, magnesium, calcium with vitamin D, Turmeric, vitamin D3, and vitamin C supplements.</a:t>
            </a:r>
          </a:p>
          <a:p>
            <a:r>
              <a:rPr lang="en-US" dirty="0"/>
              <a:t>•	Consume some fish or take an Omega 3 supplement or both.</a:t>
            </a:r>
          </a:p>
          <a:p>
            <a:r>
              <a:rPr lang="en-US" dirty="0"/>
              <a:t>•	Exercise at least three times a week. This exercise should include aerobic, weight-bearing, and three short 	periods of high-intensity exercise.</a:t>
            </a:r>
          </a:p>
          <a:p>
            <a:r>
              <a:rPr lang="en-US" dirty="0"/>
              <a:t>•	Do some intermittent fasting at least twice a week.  </a:t>
            </a:r>
          </a:p>
          <a:p>
            <a:r>
              <a:rPr lang="en-US" dirty="0"/>
              <a:t>•	Consume at least 20 grams of fiber per day. </a:t>
            </a:r>
          </a:p>
          <a:p>
            <a:r>
              <a:rPr lang="en-US" dirty="0"/>
              <a:t>•	Consume the recommended amount of protein as shown in the tables</a:t>
            </a:r>
          </a:p>
          <a:p>
            <a:r>
              <a:rPr lang="en-US" dirty="0"/>
              <a:t>•	Limit fruit to one serving a day or less. Berries are the best. (least fructose)</a:t>
            </a:r>
          </a:p>
          <a:p>
            <a:endParaRPr lang="en-US" dirty="0"/>
          </a:p>
          <a:p>
            <a:r>
              <a:rPr lang="en-US" dirty="0"/>
              <a:t>For someone that is not diabetic, prediabetic, or obese simply doing what is suggested above should be all that is necessary for leading a long life without unnecessary infirmities. </a:t>
            </a:r>
          </a:p>
          <a:p>
            <a:endParaRPr lang="en-US" dirty="0"/>
          </a:p>
          <a:p>
            <a:r>
              <a:rPr lang="en-US" dirty="0"/>
              <a:t>For diabetics and stopping Alzheimer’s restrict carbohydrates to 10% or less.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7CB8B3-B867-4040-AAC3-EB7423C2A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FF496-B1D0-4FEF-A195-BDC88A997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3AE0CC4-73DE-4A82-809B-A1546B2EF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657A4-AFC6-49BD-8C12-387645CBC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7" y="381000"/>
            <a:ext cx="8139041" cy="10532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58934C-5E73-4C94-B8EC-E4035C386C64}"/>
              </a:ext>
            </a:extLst>
          </p:cNvPr>
          <p:cNvSpPr txBox="1"/>
          <p:nvPr/>
        </p:nvSpPr>
        <p:spPr>
          <a:xfrm>
            <a:off x="8610600" y="1420427"/>
            <a:ext cx="26196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statistics </a:t>
            </a:r>
          </a:p>
          <a:p>
            <a:endParaRPr lang="en-US" dirty="0"/>
          </a:p>
          <a:p>
            <a:r>
              <a:rPr lang="en-US" dirty="0"/>
              <a:t>Heart disease 647,000 </a:t>
            </a:r>
            <a:r>
              <a:rPr lang="en-US" dirty="0">
                <a:solidFill>
                  <a:srgbClr val="C00000"/>
                </a:solidFill>
              </a:rPr>
              <a:t>----</a:t>
            </a:r>
          </a:p>
          <a:p>
            <a:endParaRPr lang="en-US" dirty="0"/>
          </a:p>
          <a:p>
            <a:r>
              <a:rPr lang="en-US" dirty="0"/>
              <a:t>Cancer 606,000 </a:t>
            </a:r>
            <a:r>
              <a:rPr lang="en-US" dirty="0">
                <a:solidFill>
                  <a:srgbClr val="0070C0"/>
                </a:solidFill>
              </a:rPr>
              <a:t>-------</a:t>
            </a:r>
          </a:p>
          <a:p>
            <a:endParaRPr lang="en-US" dirty="0"/>
          </a:p>
          <a:p>
            <a:r>
              <a:rPr lang="en-US" dirty="0"/>
              <a:t>Data from CDC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C1DDA-26B8-4158-AE8A-FAD79AF0A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B89F3-5753-4806-AA30-2E307416F5BF}"/>
              </a:ext>
            </a:extLst>
          </p:cNvPr>
          <p:cNvSpPr txBox="1"/>
          <p:nvPr/>
        </p:nvSpPr>
        <p:spPr>
          <a:xfrm>
            <a:off x="9120696" y="4077912"/>
            <a:ext cx="172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HO-2</a:t>
            </a:r>
          </a:p>
        </p:txBody>
      </p:sp>
    </p:spTree>
    <p:extLst>
      <p:ext uri="{BB962C8B-B14F-4D97-AF65-F5344CB8AC3E}">
        <p14:creationId xmlns:p14="http://schemas.microsoft.com/office/powerpoint/2010/main" val="611056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E1EA9-B0AD-42E5-8449-2897F3AFD88D}"/>
              </a:ext>
            </a:extLst>
          </p:cNvPr>
          <p:cNvSpPr/>
          <p:nvPr/>
        </p:nvSpPr>
        <p:spPr>
          <a:xfrm>
            <a:off x="1544715" y="816746"/>
            <a:ext cx="91972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Total: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34.2 million people have diabetes (10.5% of the US population)</a:t>
            </a: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Total: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88 million people aged 18 years or older have prediabetes (34.5% of the adult US population)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88% of the adult population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have at least one metabolic marker. (Low HDL, 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High Blood Pressure, high A1c, loss of insulin sensitivity.) 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From the CDC 2019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13BF18-F2A0-4357-825E-856D5202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A4CF7-80A5-4820-A2EF-739BB56A9D97}"/>
              </a:ext>
            </a:extLst>
          </p:cNvPr>
          <p:cNvSpPr txBox="1"/>
          <p:nvPr/>
        </p:nvSpPr>
        <p:spPr>
          <a:xfrm>
            <a:off x="6223247" y="517568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HO-2</a:t>
            </a:r>
          </a:p>
        </p:txBody>
      </p:sp>
    </p:spTree>
    <p:extLst>
      <p:ext uri="{BB962C8B-B14F-4D97-AF65-F5344CB8AC3E}">
        <p14:creationId xmlns:p14="http://schemas.microsoft.com/office/powerpoint/2010/main" val="158368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CD8DC0-5FC9-4855-B067-1FB29BCB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E7D00-2214-435B-8F40-827B188F6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5" y="63716"/>
            <a:ext cx="11821169" cy="6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5C8CC3-3294-4994-B961-556ADD22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A1D9C-E011-4418-89F2-27B2556FF0B8}"/>
              </a:ext>
            </a:extLst>
          </p:cNvPr>
          <p:cNvSpPr txBox="1"/>
          <p:nvPr/>
        </p:nvSpPr>
        <p:spPr>
          <a:xfrm flipH="1">
            <a:off x="3288632" y="657726"/>
            <a:ext cx="33528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has changed?</a:t>
            </a:r>
          </a:p>
          <a:p>
            <a:endParaRPr lang="en-US" dirty="0"/>
          </a:p>
          <a:p>
            <a:r>
              <a:rPr lang="en-US" dirty="0"/>
              <a:t>Social media</a:t>
            </a:r>
          </a:p>
          <a:p>
            <a:endParaRPr lang="en-US" dirty="0"/>
          </a:p>
          <a:p>
            <a:r>
              <a:rPr lang="en-US" dirty="0"/>
              <a:t>Video Games</a:t>
            </a:r>
          </a:p>
          <a:p>
            <a:endParaRPr lang="en-US" dirty="0"/>
          </a:p>
          <a:p>
            <a:r>
              <a:rPr lang="en-US" dirty="0"/>
              <a:t>Pornography</a:t>
            </a:r>
          </a:p>
          <a:p>
            <a:endParaRPr lang="en-US" dirty="0"/>
          </a:p>
          <a:p>
            <a:r>
              <a:rPr lang="en-US" dirty="0"/>
              <a:t>24-Hour news</a:t>
            </a:r>
          </a:p>
          <a:p>
            <a:endParaRPr lang="en-US" dirty="0"/>
          </a:p>
          <a:p>
            <a:r>
              <a:rPr lang="en-US" dirty="0"/>
              <a:t>Decrease in smoking</a:t>
            </a:r>
          </a:p>
          <a:p>
            <a:endParaRPr lang="en-US" dirty="0"/>
          </a:p>
          <a:p>
            <a:r>
              <a:rPr lang="en-US" dirty="0"/>
              <a:t>Sugar consumption</a:t>
            </a:r>
          </a:p>
          <a:p>
            <a:endParaRPr lang="en-US" dirty="0"/>
          </a:p>
          <a:p>
            <a:r>
              <a:rPr lang="en-US" dirty="0"/>
              <a:t>Saturated fats to omega 6 oils </a:t>
            </a:r>
          </a:p>
          <a:p>
            <a:endParaRPr lang="en-US" dirty="0"/>
          </a:p>
          <a:p>
            <a:r>
              <a:rPr lang="en-US" dirty="0"/>
              <a:t>Cleaner air</a:t>
            </a:r>
          </a:p>
          <a:p>
            <a:endParaRPr lang="en-US" dirty="0"/>
          </a:p>
          <a:p>
            <a:r>
              <a:rPr lang="en-US" dirty="0"/>
              <a:t>Cleaner water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11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461969-990B-4EC9-B0F1-53911D6695B4}"/>
              </a:ext>
            </a:extLst>
          </p:cNvPr>
          <p:cNvSpPr/>
          <p:nvPr/>
        </p:nvSpPr>
        <p:spPr>
          <a:xfrm>
            <a:off x="0" y="171450"/>
            <a:ext cx="120586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List in approximate order describing a trip through a short and unhealthy life.  </a:t>
            </a: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Visceral fat, fatty liver and fatty pancreas.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1"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CC15D-640B-45EB-AAEE-642AE719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BFA61-091E-4C25-AE54-895E4D93D363}"/>
              </a:ext>
            </a:extLst>
          </p:cNvPr>
          <p:cNvSpPr txBox="1"/>
          <p:nvPr/>
        </p:nvSpPr>
        <p:spPr>
          <a:xfrm>
            <a:off x="7412854" y="389729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32042E-2EC8-4B5E-867E-FF649836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1" y="1713388"/>
            <a:ext cx="6616823" cy="4962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5864B-20D8-4A1B-8733-D9774B5F00D4}"/>
              </a:ext>
            </a:extLst>
          </p:cNvPr>
          <p:cNvSpPr txBox="1"/>
          <p:nvPr/>
        </p:nvSpPr>
        <p:spPr>
          <a:xfrm>
            <a:off x="7350885" y="5542150"/>
            <a:ext cx="1761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Laos May 2016</a:t>
            </a:r>
          </a:p>
        </p:txBody>
      </p:sp>
    </p:spTree>
    <p:extLst>
      <p:ext uri="{BB962C8B-B14F-4D97-AF65-F5344CB8AC3E}">
        <p14:creationId xmlns:p14="http://schemas.microsoft.com/office/powerpoint/2010/main" val="61944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5D3735-DFD4-4C3E-A786-666E5A2F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010FD-B62B-40C1-BD60-05E4915D3E65}"/>
              </a:ext>
            </a:extLst>
          </p:cNvPr>
          <p:cNvSpPr txBox="1"/>
          <p:nvPr/>
        </p:nvSpPr>
        <p:spPr>
          <a:xfrm>
            <a:off x="1482571" y="136524"/>
            <a:ext cx="909073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Metabolic syndrome Low HDL, high A1c, high blood pressure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Obesity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Reduction in activity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Problems with mobility, knee and hip problems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Stroke or heart attack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Fall fractures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Diabetes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Cancer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Amputations caused by diabetes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0" algn="l"/>
              </a:tabLst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Alzheimer’s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1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9B8E0-C9B8-463E-ACC9-B43F3B86C6B8}"/>
              </a:ext>
            </a:extLst>
          </p:cNvPr>
          <p:cNvSpPr/>
          <p:nvPr/>
        </p:nvSpPr>
        <p:spPr>
          <a:xfrm>
            <a:off x="2555289" y="233458"/>
            <a:ext cx="6096000" cy="61247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Causes of Inflammation: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Anxiety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Anger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High levels of insulin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Toxins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Inactive proteins in cells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Damaged mitochondria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Fatty liver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Fatty Omentum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Sleep deprivation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Excess proteins 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Omega 6 oils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Trace element deficiency or excess</a:t>
            </a:r>
          </a:p>
          <a:p>
            <a:pPr marL="514350" marR="0" lvl="0" indent="-5143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Wrong intestinal bacteria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40AC51-954B-4801-832B-FEAE55D8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748E2-269A-45B7-92F2-DE61429505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7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5110</TotalTime>
  <Words>2210</Words>
  <Application>Microsoft Office PowerPoint</Application>
  <PresentationFormat>Widescreen</PresentationFormat>
  <Paragraphs>378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inherit</vt:lpstr>
      <vt:lpstr>Merriweather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Black</dc:creator>
  <cp:lastModifiedBy>Robert Black</cp:lastModifiedBy>
  <cp:revision>6</cp:revision>
  <cp:lastPrinted>2020-08-29T15:25:49Z</cp:lastPrinted>
  <dcterms:created xsi:type="dcterms:W3CDTF">2020-05-25T17:15:08Z</dcterms:created>
  <dcterms:modified xsi:type="dcterms:W3CDTF">2021-09-23T18:10:02Z</dcterms:modified>
</cp:coreProperties>
</file>