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14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2" r:id="rId9"/>
    <p:sldId id="293" r:id="rId10"/>
    <p:sldId id="291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78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24421-3E0D-8543-B2DA-C7BD958D7603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0AC5E-C900-1D41-9E3F-DA29F44B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California Guide for Non-Profits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0AC5E-C900-1D41-9E3F-DA29F44BD1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Data Protection Rights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0AC5E-C900-1D41-9E3F-DA29F44BD1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2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Data Protection Rights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0AC5E-C900-1D41-9E3F-DA29F44BD1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0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8A867E-2DDA-4988-85DF-63E0FBF2A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9" y="6081271"/>
            <a:ext cx="3825571" cy="685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82BC10-7597-4EC3-BBE2-ECB0BB8FC2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8850" y="6063587"/>
            <a:ext cx="982053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C8B4-995F-2C48-8F5B-6F24E58B85D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2986B1-B982-C943-AD87-E6D073A8374D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A2838-1694-4E9C-884C-44B709F9967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79534" y="6106781"/>
            <a:ext cx="3825571" cy="685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BEA1C8-EAF9-4482-BECE-42CB4C85673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305105" y="6111305"/>
            <a:ext cx="98205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(415)%20447-4212" TargetMode="External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skguardins.com/" TargetMode="External"/><Relationship Id="rId5" Type="http://schemas.openxmlformats.org/officeDocument/2006/relationships/hyperlink" Target="mailto:geoff@riskguardins.com" TargetMode="External"/><Relationship Id="rId4" Type="http://schemas.openxmlformats.org/officeDocument/2006/relationships/hyperlink" Target="tel:(415)%20447-418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E4D-6F1F-41B7-BF4E-609780727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9877"/>
            <a:ext cx="7766936" cy="1646302"/>
          </a:xfrm>
        </p:spPr>
        <p:txBody>
          <a:bodyPr/>
          <a:lstStyle/>
          <a:p>
            <a:pPr algn="l"/>
            <a:r>
              <a:rPr lang="en-US" sz="7200" dirty="0"/>
              <a:t>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2B6BE-9EDC-4576-A26E-01AAA713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678848"/>
            <a:ext cx="7766936" cy="109689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Chapter Business Operations Basics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A6C42-2435-B340-AF3B-4C83EBFE7312}"/>
              </a:ext>
            </a:extLst>
          </p:cNvPr>
          <p:cNvSpPr txBox="1"/>
          <p:nvPr/>
        </p:nvSpPr>
        <p:spPr>
          <a:xfrm>
            <a:off x="1581150" y="2785142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Trisha Zulic, SHRM-SCP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CalSHRM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Director Elect</a:t>
            </a:r>
          </a:p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Trisha.Zulic@CalSHRM.com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33FE5-6253-0D42-831D-7EA2AFB09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686" y="3170750"/>
            <a:ext cx="887684" cy="887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5F9ABB-98FE-3644-ADC5-4DF1BF1D5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357" y="3170749"/>
            <a:ext cx="887684" cy="887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0DA42-2B3E-9B44-B49B-CDF34CAA9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377" y="3170750"/>
            <a:ext cx="871973" cy="8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77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2179-146A-A04D-863D-69ACC006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Volunteer Protection Act of 1997</a:t>
            </a:r>
            <a:br>
              <a:rPr lang="en-US" dirty="0"/>
            </a:br>
            <a:r>
              <a:rPr lang="en-US" dirty="0"/>
              <a:t>Can-SPAM Act</a:t>
            </a:r>
            <a:br>
              <a:rPr lang="en-US" dirty="0"/>
            </a:br>
            <a:r>
              <a:rPr lang="en-US" dirty="0"/>
              <a:t>GDPR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5B66-5F1A-1F46-BFD6-F04DE23F1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54893"/>
            <a:ext cx="8596668" cy="3686469"/>
          </a:xfrm>
        </p:spPr>
        <p:txBody>
          <a:bodyPr/>
          <a:lstStyle/>
          <a:p>
            <a:r>
              <a:rPr lang="en-US" dirty="0"/>
              <a:t>The act is a federal law limiting a volunteer’s personal liability when acting on behalf of an organization (chapter) and within the scope of his/her/X responsibilities</a:t>
            </a:r>
          </a:p>
          <a:p>
            <a:pPr marL="457200" lvl="1" indent="0" algn="ctr">
              <a:buNone/>
            </a:pPr>
            <a:r>
              <a:rPr lang="en-US" i="1" dirty="0"/>
              <a:t>Exceptions to immunity include acts of gross negligence, recklessness, willful or wanton misconduct, or intentionally tortious conduct</a:t>
            </a:r>
          </a:p>
          <a:p>
            <a:pPr marL="457200" lvl="1" indent="0">
              <a:buNone/>
            </a:pPr>
            <a:r>
              <a:rPr lang="en-US" dirty="0"/>
              <a:t>To avoid liability or the acts of volunteers shifting to the chapter, volunteers should be carefully vetted and managed with a policy outlining responsibilities, expectations and prohibited activities of volunteers should be adopted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9D9F8-3AF4-BC4D-8B9B-E073981ED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90932">
            <a:off x="6155152" y="5133182"/>
            <a:ext cx="2345323" cy="12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69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2179-146A-A04D-863D-69ACC006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en-US" dirty="0"/>
              <a:t>Suggested Insurance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5B66-5F1A-1F46-BFD6-F04DE23F1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2083"/>
            <a:ext cx="8596668" cy="50392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General Liability Insurance</a:t>
            </a:r>
          </a:p>
          <a:p>
            <a:r>
              <a:rPr lang="en-US" dirty="0"/>
              <a:t>Directors &amp; Officers (D &amp; O)</a:t>
            </a:r>
          </a:p>
          <a:p>
            <a:r>
              <a:rPr lang="en-US" dirty="0"/>
              <a:t>Errors &amp; Omissions (E &amp; O)</a:t>
            </a:r>
          </a:p>
          <a:p>
            <a:r>
              <a:rPr lang="en-US" dirty="0"/>
              <a:t>Special Events</a:t>
            </a:r>
          </a:p>
          <a:p>
            <a:r>
              <a:rPr lang="en-US" dirty="0"/>
              <a:t>Umbrella</a:t>
            </a:r>
          </a:p>
          <a:p>
            <a:r>
              <a:rPr lang="en-US" dirty="0"/>
              <a:t>Event Cancellation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CalSHRM</a:t>
            </a:r>
            <a:r>
              <a:rPr lang="en-US" dirty="0"/>
              <a:t> Broker:</a:t>
            </a:r>
          </a:p>
          <a:p>
            <a:r>
              <a:rPr lang="en-US" dirty="0"/>
              <a:t>Insurance</a:t>
            </a:r>
          </a:p>
          <a:p>
            <a:r>
              <a:rPr lang="en-US" dirty="0"/>
              <a:t>Geoff Herman</a:t>
            </a:r>
          </a:p>
          <a:p>
            <a:r>
              <a:rPr lang="en-US" b="1" dirty="0"/>
              <a:t>Phone: </a:t>
            </a:r>
            <a:r>
              <a:rPr lang="en-US" b="1" dirty="0">
                <a:hlinkClick r:id="rId3"/>
              </a:rPr>
              <a:t>415-447-4212</a:t>
            </a:r>
            <a:endParaRPr lang="en-US" dirty="0"/>
          </a:p>
          <a:p>
            <a:r>
              <a:rPr lang="en-US" b="1" dirty="0"/>
              <a:t>Fax: </a:t>
            </a:r>
            <a:r>
              <a:rPr lang="en-US" b="1" dirty="0">
                <a:hlinkClick r:id="rId4"/>
              </a:rPr>
              <a:t>415-447-4181</a:t>
            </a:r>
            <a:endParaRPr lang="en-US" dirty="0"/>
          </a:p>
          <a:p>
            <a:r>
              <a:rPr lang="en-US" b="1" dirty="0"/>
              <a:t>422 Presidio Ave, San Francisco, CA 94115 </a:t>
            </a:r>
            <a:endParaRPr lang="en-US" dirty="0"/>
          </a:p>
          <a:p>
            <a:r>
              <a:rPr lang="en-US" b="1" dirty="0">
                <a:hlinkClick r:id="rId5"/>
              </a:rPr>
              <a:t>geoff@riskguardins.com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>
                <a:hlinkClick r:id="rId6"/>
              </a:rPr>
              <a:t>www.riskguardins.com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EE10D-9238-B144-9BC6-D329F326BF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1294" y="1395101"/>
            <a:ext cx="4244216" cy="319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00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12A9-6FAD-7440-8FBC-3C298FA8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Questions????????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B24C3-004D-9740-B5F5-0859243D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90" y="1592826"/>
            <a:ext cx="8582597" cy="42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88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F3B3-F8FE-4E29-9168-2C83BCD9D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is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47E9F-20EC-4839-8E7F-C002AE95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396" y="1488613"/>
            <a:ext cx="8736296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SHRM Chapters are nonprofits and their officers and directors are not immune from legal claims and liability for their actions.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minimize both, nonprofits and the individuals who operate them i.e. your board, we will highlights some of the legal requirements.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power point and information referenced will be sent out after the summit.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36AEE-911E-374C-BEE5-B0D63FD2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691" y="4670886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50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7CE29-7C47-CB43-881F-85F8A2A8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64" y="409706"/>
            <a:ext cx="190500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3EB33-4D5B-1C47-8983-B0F5FEAC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70" y="167813"/>
            <a:ext cx="8596668" cy="1320800"/>
          </a:xfrm>
        </p:spPr>
        <p:txBody>
          <a:bodyPr/>
          <a:lstStyle/>
          <a:p>
            <a:r>
              <a:rPr lang="en-US" dirty="0"/>
              <a:t>Did you know?!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E9A6-92DB-7041-9874-7630EA15E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1488613"/>
            <a:ext cx="9832931" cy="3880773"/>
          </a:xfrm>
        </p:spPr>
        <p:txBody>
          <a:bodyPr/>
          <a:lstStyle/>
          <a:p>
            <a:r>
              <a:rPr lang="en-US" dirty="0"/>
              <a:t>Good Internal Controls (Segregation of Duty)</a:t>
            </a:r>
          </a:p>
          <a:p>
            <a:r>
              <a:rPr lang="en-US" dirty="0"/>
              <a:t>Documented Conflict of Interest policy and disclosure process</a:t>
            </a:r>
          </a:p>
          <a:p>
            <a:r>
              <a:rPr lang="en-US" dirty="0"/>
              <a:t>Volunteer Manual (good to have not a must)</a:t>
            </a:r>
          </a:p>
          <a:p>
            <a:r>
              <a:rPr lang="en-US" dirty="0"/>
              <a:t>Who is signing your form 990?!</a:t>
            </a:r>
          </a:p>
          <a:p>
            <a:r>
              <a:rPr lang="en-US" dirty="0"/>
              <a:t>Prior year tax returns, where are they?!</a:t>
            </a:r>
          </a:p>
          <a:p>
            <a:r>
              <a:rPr lang="en-US" dirty="0"/>
              <a:t>SI-100 filing?! Who does it annually?!</a:t>
            </a:r>
          </a:p>
          <a:p>
            <a:r>
              <a:rPr lang="en-US" dirty="0"/>
              <a:t>Raffles are illegal in California.  Must be Opportunity Drawing and should be registered</a:t>
            </a:r>
          </a:p>
          <a:p>
            <a:r>
              <a:rPr lang="en-US" dirty="0"/>
              <a:t>Antitrust laws apply?!  Sherman Act, Federal Trade Commission Act and Clayton Act</a:t>
            </a:r>
          </a:p>
        </p:txBody>
      </p:sp>
    </p:spTree>
    <p:extLst>
      <p:ext uri="{BB962C8B-B14F-4D97-AF65-F5344CB8AC3E}">
        <p14:creationId xmlns:p14="http://schemas.microsoft.com/office/powerpoint/2010/main" val="4269180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3BB3-2F5A-4F4B-8C7A-D2DDCFA8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en-US" dirty="0"/>
              <a:t>501(C)(6)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4C39-C50B-7C45-A537-7FAD5A0D9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58506"/>
            <a:ext cx="8804869" cy="3880773"/>
          </a:xfrm>
        </p:spPr>
        <p:txBody>
          <a:bodyPr/>
          <a:lstStyle/>
          <a:p>
            <a:r>
              <a:rPr lang="en-US" dirty="0"/>
              <a:t>Must be a membership organization and have meaningful membership financial support.  SHRM Chapter support counts as membership financial support</a:t>
            </a:r>
          </a:p>
          <a:p>
            <a:endParaRPr lang="en-US" dirty="0"/>
          </a:p>
          <a:p>
            <a:r>
              <a:rPr lang="en-US" dirty="0"/>
              <a:t>No part of net earnings may inure to the benefit of any current or immediate past board members</a:t>
            </a:r>
          </a:p>
          <a:p>
            <a:endParaRPr lang="en-US" dirty="0"/>
          </a:p>
          <a:p>
            <a:r>
              <a:rPr lang="en-US" dirty="0"/>
              <a:t>Must not engage in a regular business of a kind ordinarily carried on for profit, even if the business is operated on a supportive basis or produces sufficient income to be self-sustaining. WHAT?1</a:t>
            </a:r>
          </a:p>
        </p:txBody>
      </p:sp>
    </p:spTree>
    <p:extLst>
      <p:ext uri="{BB962C8B-B14F-4D97-AF65-F5344CB8AC3E}">
        <p14:creationId xmlns:p14="http://schemas.microsoft.com/office/powerpoint/2010/main" val="675296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63D7-7818-3840-B534-CB86311C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en-US" dirty="0"/>
              <a:t>Conflict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0D274-21B0-F94F-B11D-6F472DE56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64296"/>
            <a:ext cx="8829921" cy="5110619"/>
          </a:xfrm>
        </p:spPr>
        <p:txBody>
          <a:bodyPr/>
          <a:lstStyle/>
          <a:p>
            <a:r>
              <a:rPr lang="en-US" dirty="0"/>
              <a:t>Legitimate dualities of interest exist, which may or may not create an actual conflict</a:t>
            </a:r>
          </a:p>
          <a:p>
            <a:endParaRPr lang="en-US" dirty="0"/>
          </a:p>
          <a:p>
            <a:r>
              <a:rPr lang="en-US" dirty="0"/>
              <a:t>A conflict is created where a council member has a direct or indirect interest, financial or otherwise, in a matter involving the association</a:t>
            </a:r>
          </a:p>
          <a:p>
            <a:endParaRPr lang="en-US" dirty="0"/>
          </a:p>
          <a:p>
            <a:r>
              <a:rPr lang="en-US" dirty="0"/>
              <a:t>The Board, not the individual, determines if a conflict exists and determines the appropriate remedy</a:t>
            </a:r>
          </a:p>
          <a:p>
            <a:endParaRPr lang="en-US" dirty="0"/>
          </a:p>
          <a:p>
            <a:r>
              <a:rPr lang="en-US" dirty="0"/>
              <a:t>Remedies:</a:t>
            </a:r>
          </a:p>
          <a:p>
            <a:pPr lvl="1"/>
            <a:r>
              <a:rPr lang="en-US" dirty="0"/>
              <a:t>Disclosure</a:t>
            </a:r>
          </a:p>
          <a:p>
            <a:pPr lvl="1"/>
            <a:r>
              <a:rPr lang="en-US" dirty="0"/>
              <a:t>Recusal </a:t>
            </a:r>
          </a:p>
          <a:p>
            <a:pPr lvl="1"/>
            <a:r>
              <a:rPr lang="en-US" dirty="0"/>
              <a:t>Resignation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62C1B-7079-4A42-B3AC-4A075FA72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036" y="3478653"/>
            <a:ext cx="3382027" cy="243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0857-C0C5-1243-95EF-793DEDAB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14" y="156238"/>
            <a:ext cx="8967708" cy="1320800"/>
          </a:xfrm>
        </p:spPr>
        <p:txBody>
          <a:bodyPr/>
          <a:lstStyle/>
          <a:p>
            <a:r>
              <a:rPr lang="en-US" dirty="0"/>
              <a:t>Annual Reporting – Form 990 –It’s Changed</a:t>
            </a:r>
            <a:br>
              <a:rPr lang="en-US" dirty="0"/>
            </a:br>
            <a:r>
              <a:rPr lang="en-US" dirty="0"/>
              <a:t>Good Governance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F878C-CB4E-A444-B54A-A95DBBB0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14" y="1677455"/>
            <a:ext cx="8596668" cy="3880773"/>
          </a:xfrm>
        </p:spPr>
        <p:txBody>
          <a:bodyPr/>
          <a:lstStyle/>
          <a:p>
            <a:r>
              <a:rPr lang="en-US" dirty="0"/>
              <a:t>Conflict, Whistleblower &amp; Document Retention/Destruction Policies (SOX)?</a:t>
            </a:r>
          </a:p>
          <a:p>
            <a:endParaRPr lang="en-US" dirty="0"/>
          </a:p>
          <a:p>
            <a:r>
              <a:rPr lang="en-US" dirty="0"/>
              <a:t>Minutes of Board and Executive Committee Meetings?</a:t>
            </a:r>
          </a:p>
          <a:p>
            <a:endParaRPr lang="en-US" dirty="0"/>
          </a:p>
          <a:p>
            <a:r>
              <a:rPr lang="en-US" dirty="0"/>
              <a:t>Compensation procedures and disclosures?</a:t>
            </a:r>
          </a:p>
          <a:p>
            <a:endParaRPr lang="en-US" dirty="0"/>
          </a:p>
          <a:p>
            <a:r>
              <a:rPr lang="en-US" dirty="0"/>
              <a:t>Board review of Form 990 before filing?</a:t>
            </a:r>
          </a:p>
          <a:p>
            <a:endParaRPr lang="en-US" dirty="0"/>
          </a:p>
          <a:p>
            <a:r>
              <a:rPr lang="en-US" dirty="0"/>
              <a:t>Review of Financials monthly?</a:t>
            </a:r>
          </a:p>
        </p:txBody>
      </p:sp>
    </p:spTree>
    <p:extLst>
      <p:ext uri="{BB962C8B-B14F-4D97-AF65-F5344CB8AC3E}">
        <p14:creationId xmlns:p14="http://schemas.microsoft.com/office/powerpoint/2010/main" val="373130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7DBE8-4B9D-CE43-9572-717A52860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011" y="3219189"/>
            <a:ext cx="3268171" cy="2309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86178-90DD-FF4D-914C-23E66826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4" y="0"/>
            <a:ext cx="8596668" cy="1320800"/>
          </a:xfrm>
        </p:spPr>
        <p:txBody>
          <a:bodyPr/>
          <a:lstStyle/>
          <a:p>
            <a:r>
              <a:rPr lang="en-US" dirty="0"/>
              <a:t>Operational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E4A6-DB36-964B-834E-9F5CE2FD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74" y="94556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Contractual Clarity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dirty="0"/>
              <a:t>Lack of written agreements</a:t>
            </a:r>
          </a:p>
          <a:p>
            <a:endParaRPr lang="en-US" dirty="0"/>
          </a:p>
          <a:p>
            <a:r>
              <a:rPr lang="en-US" dirty="0"/>
              <a:t>Ensure your contracts/agreements are reviewed by legal counsel</a:t>
            </a:r>
          </a:p>
          <a:p>
            <a:endParaRPr lang="en-US" dirty="0"/>
          </a:p>
          <a:p>
            <a:r>
              <a:rPr lang="en-US" dirty="0"/>
              <a:t>Indemnification/Hold Harmless and Force Majeure clauses</a:t>
            </a:r>
          </a:p>
          <a:p>
            <a:endParaRPr lang="en-US" dirty="0"/>
          </a:p>
          <a:p>
            <a:r>
              <a:rPr lang="en-US" dirty="0"/>
              <a:t>Insurance protection for chapters is critical</a:t>
            </a:r>
          </a:p>
        </p:txBody>
      </p:sp>
    </p:spTree>
    <p:extLst>
      <p:ext uri="{BB962C8B-B14F-4D97-AF65-F5344CB8AC3E}">
        <p14:creationId xmlns:p14="http://schemas.microsoft.com/office/powerpoint/2010/main" val="43076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6178-90DD-FF4D-914C-23E66826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4" y="0"/>
            <a:ext cx="8596668" cy="1320800"/>
          </a:xfrm>
        </p:spPr>
        <p:txBody>
          <a:bodyPr/>
          <a:lstStyle/>
          <a:p>
            <a:r>
              <a:rPr lang="en-US" dirty="0"/>
              <a:t>Operational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E4A6-DB36-964B-834E-9F5CE2FD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74" y="94556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Social Media-USE IT, but be careful there are risks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b="1" dirty="0"/>
              <a:t>Privacy Issues</a:t>
            </a:r>
            <a:r>
              <a:rPr lang="en-US" dirty="0"/>
              <a:t> – sharing a photo/video containing an individual’s likeness without the individual’s consent.  When people register are they giving consent?!</a:t>
            </a:r>
          </a:p>
          <a:p>
            <a:endParaRPr lang="en-US" dirty="0"/>
          </a:p>
          <a:p>
            <a:r>
              <a:rPr lang="en-US" b="1" dirty="0"/>
              <a:t>Defamation of Character</a:t>
            </a:r>
            <a:r>
              <a:rPr lang="en-US" dirty="0"/>
              <a:t> – making a false statement, written (libel) or spoken (slander), that harms someone’s reputation.  </a:t>
            </a:r>
            <a:r>
              <a:rPr lang="en-US" i="1" dirty="0"/>
              <a:t>Trisha ate all the donuts on the donut wall when she did not need them!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3B30F-F28C-4C47-9A46-F8148CDFF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34" y="4296265"/>
            <a:ext cx="1422400" cy="142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9FA46-2D0B-C14D-8D63-1BE1D6804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394" y="4296265"/>
            <a:ext cx="1422399" cy="1422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008B0A-947C-564F-A6C0-CE5E99B3B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253" y="4296264"/>
            <a:ext cx="1422399" cy="1422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6D6D2-2AE9-804A-98AE-A9F78E11A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111" y="4296263"/>
            <a:ext cx="1279373" cy="127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49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6178-90DD-FF4D-914C-23E66826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4" y="0"/>
            <a:ext cx="8596668" cy="1320800"/>
          </a:xfrm>
        </p:spPr>
        <p:txBody>
          <a:bodyPr/>
          <a:lstStyle/>
          <a:p>
            <a:r>
              <a:rPr lang="en-US" dirty="0"/>
              <a:t>Operational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E4A6-DB36-964B-834E-9F5CE2FD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74" y="94556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IP, Copyrights, Patents and Trademarks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b="1" dirty="0"/>
              <a:t>Infringement</a:t>
            </a:r>
            <a:r>
              <a:rPr lang="en-US" dirty="0"/>
              <a:t> – posting materials on your website or blogs</a:t>
            </a:r>
          </a:p>
          <a:p>
            <a:endParaRPr lang="en-US" dirty="0"/>
          </a:p>
          <a:p>
            <a:r>
              <a:rPr lang="en-US" b="1" dirty="0"/>
              <a:t>Trademark – </a:t>
            </a:r>
            <a:r>
              <a:rPr lang="en-US" dirty="0"/>
              <a:t>Is your registered?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796E9-57AA-2542-A3CC-52A66D06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984" y="3082099"/>
            <a:ext cx="3109323" cy="24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4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8B979D-1CED-43E6-9107-F6528DFDADB7}" vid="{6E0A035A-1690-4421-8ADE-F377432E9E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635</Words>
  <Application>Microsoft Macintosh PowerPoint</Application>
  <PresentationFormat>Widescreen</PresentationFormat>
  <Paragraphs>99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Governance</vt:lpstr>
      <vt:lpstr>Knowledge is Power</vt:lpstr>
      <vt:lpstr>Did you know?!</vt:lpstr>
      <vt:lpstr>501(C)(6) Requirements</vt:lpstr>
      <vt:lpstr>Conflict of Interest</vt:lpstr>
      <vt:lpstr>Annual Reporting – Form 990 –It’s Changed Good Governance Practices</vt:lpstr>
      <vt:lpstr>Operational Basics</vt:lpstr>
      <vt:lpstr>Operational Basics</vt:lpstr>
      <vt:lpstr>Operational Basics</vt:lpstr>
      <vt:lpstr>Volunteer Protection Act of 1997 Can-SPAM Act GDPR</vt:lpstr>
      <vt:lpstr>Suggested Insurance </vt:lpstr>
      <vt:lpstr>Questions????????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Efficient Edge Admin</dc:creator>
  <cp:lastModifiedBy>Efficient Edge Admin</cp:lastModifiedBy>
  <cp:revision>12</cp:revision>
  <dcterms:created xsi:type="dcterms:W3CDTF">2019-01-23T16:55:09Z</dcterms:created>
  <dcterms:modified xsi:type="dcterms:W3CDTF">2019-01-23T18:30:54Z</dcterms:modified>
</cp:coreProperties>
</file>