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84" r:id="rId4"/>
    <p:sldId id="272" r:id="rId5"/>
    <p:sldId id="270" r:id="rId6"/>
    <p:sldId id="278" r:id="rId7"/>
    <p:sldId id="279" r:id="rId8"/>
    <p:sldId id="271" r:id="rId9"/>
    <p:sldId id="273" r:id="rId10"/>
    <p:sldId id="274" r:id="rId11"/>
    <p:sldId id="280" r:id="rId12"/>
    <p:sldId id="275" r:id="rId13"/>
    <p:sldId id="281" r:id="rId14"/>
    <p:sldId id="276" r:id="rId15"/>
    <p:sldId id="282" r:id="rId16"/>
    <p:sldId id="277" r:id="rId17"/>
    <p:sldId id="28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173" autoAdjust="0"/>
  </p:normalViewPr>
  <p:slideViewPr>
    <p:cSldViewPr>
      <p:cViewPr varScale="1">
        <p:scale>
          <a:sx n="109" d="100"/>
          <a:sy n="109" d="100"/>
        </p:scale>
        <p:origin x="171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CB0DAFC9-578F-47E5-86AA-1B0AEB87DBD5}" type="datetimeFigureOut">
              <a:rPr lang="en-US" smtClean="0"/>
              <a:t>12/6/2019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6A0BE676-A4A2-4EFA-AE10-CAE9B27F0A9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0DAFC9-578F-47E5-86AA-1B0AEB87DBD5}" type="datetimeFigureOut">
              <a:rPr lang="en-US" smtClean="0"/>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0DAFC9-578F-47E5-86AA-1B0AEB87DBD5}" type="datetimeFigureOut">
              <a:rPr lang="en-US" smtClean="0"/>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0DAFC9-578F-47E5-86AA-1B0AEB87DBD5}" type="datetimeFigureOut">
              <a:rPr lang="en-US" smtClean="0"/>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B0DAFC9-578F-47E5-86AA-1B0AEB87DBD5}" type="datetimeFigureOut">
              <a:rPr lang="en-US" smtClean="0"/>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6A0BE676-A4A2-4EFA-AE10-CAE9B27F0A9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B0DAFC9-578F-47E5-86AA-1B0AEB87DBD5}" type="datetimeFigureOut">
              <a:rPr lang="en-US" smtClean="0"/>
              <a:t>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B0DAFC9-578F-47E5-86AA-1B0AEB87DBD5}" type="datetimeFigureOut">
              <a:rPr lang="en-US" smtClean="0"/>
              <a:t>12/6/2019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B0DAFC9-578F-47E5-86AA-1B0AEB87DBD5}" type="datetimeFigureOut">
              <a:rPr lang="en-US" smtClean="0"/>
              <a:t>12/6/2019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0DAFC9-578F-47E5-86AA-1B0AEB87DBD5}" type="datetimeFigureOut">
              <a:rPr lang="en-US" smtClean="0"/>
              <a:t>12/6/2019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B0DAFC9-578F-47E5-86AA-1B0AEB87DBD5}" type="datetimeFigureOut">
              <a:rPr lang="en-US" smtClean="0"/>
              <a:t>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B0DAFC9-578F-47E5-86AA-1B0AEB87DBD5}" type="datetimeFigureOut">
              <a:rPr lang="en-US" smtClean="0"/>
              <a:t>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BE676-A4A2-4EFA-AE10-CAE9B27F0A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B0DAFC9-578F-47E5-86AA-1B0AEB87DBD5}" type="datetimeFigureOut">
              <a:rPr lang="en-US" smtClean="0"/>
              <a:t>12/6/2019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A0BE676-A4A2-4EFA-AE10-CAE9B27F0A9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09800"/>
            <a:ext cx="8229600" cy="1828800"/>
          </a:xfrm>
        </p:spPr>
        <p:txBody>
          <a:bodyPr>
            <a:normAutofit/>
          </a:bodyPr>
          <a:lstStyle/>
          <a:p>
            <a:r>
              <a:rPr lang="en-US" b="0" dirty="0"/>
              <a:t>Pilot test &amp; summary of changes</a:t>
            </a:r>
          </a:p>
        </p:txBody>
      </p:sp>
      <p:sp>
        <p:nvSpPr>
          <p:cNvPr id="5" name="Subtitle 4"/>
          <p:cNvSpPr>
            <a:spLocks noGrp="1"/>
          </p:cNvSpPr>
          <p:nvPr>
            <p:ph type="subTitle" idx="1"/>
          </p:nvPr>
        </p:nvSpPr>
        <p:spPr>
          <a:xfrm>
            <a:off x="1304925" y="4191000"/>
            <a:ext cx="6400800" cy="762000"/>
          </a:xfrm>
        </p:spPr>
        <p:txBody>
          <a:bodyPr/>
          <a:lstStyle/>
          <a:p>
            <a:r>
              <a:rPr lang="en-US" dirty="0"/>
              <a:t>By Dr. Marian T. </a:t>
            </a:r>
            <a:r>
              <a:rPr lang="en-US" dirty="0" err="1"/>
              <a:t>Mety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2400"/>
            <a:ext cx="2390775"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5105400"/>
            <a:ext cx="2381250" cy="1571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49520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A95C8-4F6A-49B5-BA46-484A17F242BC}"/>
              </a:ext>
            </a:extLst>
          </p:cNvPr>
          <p:cNvSpPr>
            <a:spLocks noGrp="1"/>
          </p:cNvSpPr>
          <p:nvPr>
            <p:ph type="title"/>
          </p:nvPr>
        </p:nvSpPr>
        <p:spPr/>
        <p:txBody>
          <a:bodyPr/>
          <a:lstStyle/>
          <a:p>
            <a:r>
              <a:rPr lang="en-US" b="0" dirty="0"/>
              <a:t>Material Content</a:t>
            </a:r>
          </a:p>
        </p:txBody>
      </p:sp>
      <p:sp>
        <p:nvSpPr>
          <p:cNvPr id="3" name="Content Placeholder 2">
            <a:extLst>
              <a:ext uri="{FF2B5EF4-FFF2-40B4-BE49-F238E27FC236}">
                <a16:creationId xmlns:a16="http://schemas.microsoft.com/office/drawing/2014/main" id="{9880296B-EB53-4C6D-BF08-66DFFB6B4643}"/>
              </a:ext>
            </a:extLst>
          </p:cNvPr>
          <p:cNvSpPr>
            <a:spLocks noGrp="1"/>
          </p:cNvSpPr>
          <p:nvPr>
            <p:ph idx="1"/>
          </p:nvPr>
        </p:nvSpPr>
        <p:spPr/>
        <p:txBody>
          <a:bodyPr>
            <a:normAutofit lnSpcReduction="10000"/>
          </a:bodyPr>
          <a:lstStyle/>
          <a:p>
            <a:r>
              <a:rPr lang="en-US" dirty="0"/>
              <a:t>Participants thought that the fill-in-the-blank quiz should have more questions; five is not enough to test learners regarding adult learning. Questions could be included regarding strategies to effectively teach adult learners based on the principles outlined in the course.</a:t>
            </a:r>
          </a:p>
          <a:p>
            <a:r>
              <a:rPr lang="en-US" dirty="0"/>
              <a:t>There was concern that the teaching tools were not expansive enough to cover all of the possibilities and thought more research was needed.</a:t>
            </a:r>
          </a:p>
        </p:txBody>
      </p:sp>
    </p:spTree>
    <p:extLst>
      <p:ext uri="{BB962C8B-B14F-4D97-AF65-F5344CB8AC3E}">
        <p14:creationId xmlns:p14="http://schemas.microsoft.com/office/powerpoint/2010/main" val="2171253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0270-345B-4340-9C51-A73AE72DCD59}"/>
              </a:ext>
            </a:extLst>
          </p:cNvPr>
          <p:cNvSpPr>
            <a:spLocks noGrp="1"/>
          </p:cNvSpPr>
          <p:nvPr>
            <p:ph type="title"/>
          </p:nvPr>
        </p:nvSpPr>
        <p:spPr/>
        <p:txBody>
          <a:bodyPr/>
          <a:lstStyle/>
          <a:p>
            <a:r>
              <a:rPr lang="en-US" b="0" dirty="0"/>
              <a:t>Material Content</a:t>
            </a:r>
          </a:p>
        </p:txBody>
      </p:sp>
      <p:sp>
        <p:nvSpPr>
          <p:cNvPr id="3" name="Content Placeholder 2">
            <a:extLst>
              <a:ext uri="{FF2B5EF4-FFF2-40B4-BE49-F238E27FC236}">
                <a16:creationId xmlns:a16="http://schemas.microsoft.com/office/drawing/2014/main" id="{6240A9A9-8EF1-4D94-8FD9-3ED059FD353E}"/>
              </a:ext>
            </a:extLst>
          </p:cNvPr>
          <p:cNvSpPr>
            <a:spLocks noGrp="1"/>
          </p:cNvSpPr>
          <p:nvPr>
            <p:ph idx="1"/>
          </p:nvPr>
        </p:nvSpPr>
        <p:spPr/>
        <p:txBody>
          <a:bodyPr/>
          <a:lstStyle/>
          <a:p>
            <a:r>
              <a:rPr lang="en-US" dirty="0"/>
              <a:t>The introduction of 5 new ways to engage online students should provide more time for discussion, including examples of how each way could help increase student engagement. </a:t>
            </a:r>
          </a:p>
          <a:p>
            <a:r>
              <a:rPr lang="en-US" dirty="0"/>
              <a:t>The suggestion was made to include the five new ways in a student survey to determine the receptivity of students and to obtain their feedback. They thought that only asking instructors about course content was one-sided and ignored the key recipients of our work.</a:t>
            </a:r>
          </a:p>
        </p:txBody>
      </p:sp>
    </p:spTree>
    <p:extLst>
      <p:ext uri="{BB962C8B-B14F-4D97-AF65-F5344CB8AC3E}">
        <p14:creationId xmlns:p14="http://schemas.microsoft.com/office/powerpoint/2010/main" val="4215139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BF002-48CE-4275-86B7-F0E06C4E4EA0}"/>
              </a:ext>
            </a:extLst>
          </p:cNvPr>
          <p:cNvSpPr>
            <a:spLocks noGrp="1"/>
          </p:cNvSpPr>
          <p:nvPr>
            <p:ph type="title"/>
          </p:nvPr>
        </p:nvSpPr>
        <p:spPr/>
        <p:txBody>
          <a:bodyPr/>
          <a:lstStyle/>
          <a:p>
            <a:r>
              <a:rPr lang="en-US" b="0" dirty="0"/>
              <a:t>Resulting Changes</a:t>
            </a:r>
          </a:p>
        </p:txBody>
      </p:sp>
      <p:sp>
        <p:nvSpPr>
          <p:cNvPr id="3" name="Content Placeholder 2">
            <a:extLst>
              <a:ext uri="{FF2B5EF4-FFF2-40B4-BE49-F238E27FC236}">
                <a16:creationId xmlns:a16="http://schemas.microsoft.com/office/drawing/2014/main" id="{4B9519FE-9266-4CE5-B88A-B54532B0E516}"/>
              </a:ext>
            </a:extLst>
          </p:cNvPr>
          <p:cNvSpPr>
            <a:spLocks noGrp="1"/>
          </p:cNvSpPr>
          <p:nvPr>
            <p:ph idx="1"/>
          </p:nvPr>
        </p:nvSpPr>
        <p:spPr/>
        <p:txBody>
          <a:bodyPr/>
          <a:lstStyle/>
          <a:p>
            <a:r>
              <a:rPr lang="en-US" dirty="0"/>
              <a:t>Add more time throughout the course for discussion of ideas and suggestions from participants.</a:t>
            </a:r>
          </a:p>
          <a:p>
            <a:r>
              <a:rPr lang="en-US" dirty="0"/>
              <a:t>Give more time to complete activities by letting participants complete them during the lecture.</a:t>
            </a:r>
          </a:p>
          <a:p>
            <a:r>
              <a:rPr lang="en-US" dirty="0"/>
              <a:t>Be open to new technologies that were not included in the course materials.</a:t>
            </a:r>
          </a:p>
          <a:p>
            <a:r>
              <a:rPr lang="en-US" dirty="0"/>
              <a:t>Include a pre-test to determine technical skill levels of participants and a post-test to determine course effectiveness.</a:t>
            </a:r>
          </a:p>
        </p:txBody>
      </p:sp>
    </p:spTree>
    <p:extLst>
      <p:ext uri="{BB962C8B-B14F-4D97-AF65-F5344CB8AC3E}">
        <p14:creationId xmlns:p14="http://schemas.microsoft.com/office/powerpoint/2010/main" val="4214693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E63BB-0639-4A50-B161-3B556ACBAA3C}"/>
              </a:ext>
            </a:extLst>
          </p:cNvPr>
          <p:cNvSpPr>
            <a:spLocks noGrp="1"/>
          </p:cNvSpPr>
          <p:nvPr>
            <p:ph type="title"/>
          </p:nvPr>
        </p:nvSpPr>
        <p:spPr/>
        <p:txBody>
          <a:bodyPr/>
          <a:lstStyle/>
          <a:p>
            <a:r>
              <a:rPr lang="en-US" b="0" dirty="0"/>
              <a:t>Resulting Changes</a:t>
            </a:r>
          </a:p>
        </p:txBody>
      </p:sp>
      <p:sp>
        <p:nvSpPr>
          <p:cNvPr id="3" name="Content Placeholder 2">
            <a:extLst>
              <a:ext uri="{FF2B5EF4-FFF2-40B4-BE49-F238E27FC236}">
                <a16:creationId xmlns:a16="http://schemas.microsoft.com/office/drawing/2014/main" id="{3C377B3D-8BDE-4787-B05D-935398ED918B}"/>
              </a:ext>
            </a:extLst>
          </p:cNvPr>
          <p:cNvSpPr>
            <a:spLocks noGrp="1"/>
          </p:cNvSpPr>
          <p:nvPr>
            <p:ph idx="1"/>
          </p:nvPr>
        </p:nvSpPr>
        <p:spPr/>
        <p:txBody>
          <a:bodyPr/>
          <a:lstStyle/>
          <a:p>
            <a:r>
              <a:rPr lang="en-US" dirty="0"/>
              <a:t>Survey students to see what they expect from their instructors and what they feel should be included in the course. </a:t>
            </a:r>
          </a:p>
          <a:p>
            <a:r>
              <a:rPr lang="en-US" dirty="0"/>
              <a:t>Any time added to the course will be offset by the insertion of break periods and a one-hour lunch.</a:t>
            </a:r>
          </a:p>
          <a:p>
            <a:r>
              <a:rPr lang="en-US" dirty="0"/>
              <a:t>Expand the project to include more instructors to ensure consistency of effort throughout the online business community while increasing student enrollment. </a:t>
            </a:r>
          </a:p>
        </p:txBody>
      </p:sp>
    </p:spTree>
    <p:extLst>
      <p:ext uri="{BB962C8B-B14F-4D97-AF65-F5344CB8AC3E}">
        <p14:creationId xmlns:p14="http://schemas.microsoft.com/office/powerpoint/2010/main" val="192724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F42B3-C9C4-456B-9ABB-5DC39DCE84F7}"/>
              </a:ext>
            </a:extLst>
          </p:cNvPr>
          <p:cNvSpPr>
            <a:spLocks noGrp="1"/>
          </p:cNvSpPr>
          <p:nvPr>
            <p:ph type="title"/>
          </p:nvPr>
        </p:nvSpPr>
        <p:spPr/>
        <p:txBody>
          <a:bodyPr/>
          <a:lstStyle/>
          <a:p>
            <a:r>
              <a:rPr lang="en-US" b="0" dirty="0"/>
              <a:t>Next Steps</a:t>
            </a:r>
          </a:p>
        </p:txBody>
      </p:sp>
      <p:sp>
        <p:nvSpPr>
          <p:cNvPr id="3" name="Content Placeholder 2">
            <a:extLst>
              <a:ext uri="{FF2B5EF4-FFF2-40B4-BE49-F238E27FC236}">
                <a16:creationId xmlns:a16="http://schemas.microsoft.com/office/drawing/2014/main" id="{E8A29646-CD38-493A-98AC-F0A63289D69E}"/>
              </a:ext>
            </a:extLst>
          </p:cNvPr>
          <p:cNvSpPr>
            <a:spLocks noGrp="1"/>
          </p:cNvSpPr>
          <p:nvPr>
            <p:ph idx="1"/>
          </p:nvPr>
        </p:nvSpPr>
        <p:spPr/>
        <p:txBody>
          <a:bodyPr>
            <a:normAutofit lnSpcReduction="10000"/>
          </a:bodyPr>
          <a:lstStyle/>
          <a:p>
            <a:r>
              <a:rPr lang="en-US" dirty="0"/>
              <a:t>Develop a pre- and post-test to determine the  technical skills of the participants before and after completing the course.</a:t>
            </a:r>
          </a:p>
          <a:p>
            <a:pPr lvl="1"/>
            <a:r>
              <a:rPr lang="en-US" dirty="0"/>
              <a:t>Review results to determine curriculum effectiveness</a:t>
            </a:r>
          </a:p>
          <a:p>
            <a:pPr lvl="1"/>
            <a:r>
              <a:rPr lang="en-US" dirty="0"/>
              <a:t>Make adjustments as needed</a:t>
            </a:r>
          </a:p>
          <a:p>
            <a:r>
              <a:rPr lang="en-US" dirty="0"/>
              <a:t>Develop and send a survey to students to identify what they expect from their online instructors.</a:t>
            </a:r>
          </a:p>
          <a:p>
            <a:pPr lvl="1"/>
            <a:r>
              <a:rPr lang="en-US" dirty="0"/>
              <a:t>Use results to add new content to the course or add activities that students have indicated as more meaningful and more engaging.</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82674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2FC4E-E126-4F79-98FA-100432DAE099}"/>
              </a:ext>
            </a:extLst>
          </p:cNvPr>
          <p:cNvSpPr>
            <a:spLocks noGrp="1"/>
          </p:cNvSpPr>
          <p:nvPr>
            <p:ph type="title"/>
          </p:nvPr>
        </p:nvSpPr>
        <p:spPr/>
        <p:txBody>
          <a:bodyPr/>
          <a:lstStyle/>
          <a:p>
            <a:r>
              <a:rPr lang="en-US" b="0" dirty="0"/>
              <a:t>Next Steps</a:t>
            </a:r>
          </a:p>
        </p:txBody>
      </p:sp>
      <p:sp>
        <p:nvSpPr>
          <p:cNvPr id="3" name="Content Placeholder 2">
            <a:extLst>
              <a:ext uri="{FF2B5EF4-FFF2-40B4-BE49-F238E27FC236}">
                <a16:creationId xmlns:a16="http://schemas.microsoft.com/office/drawing/2014/main" id="{0383BEF7-D086-4C61-8DCA-DA3B1E1E1EB6}"/>
              </a:ext>
            </a:extLst>
          </p:cNvPr>
          <p:cNvSpPr>
            <a:spLocks noGrp="1"/>
          </p:cNvSpPr>
          <p:nvPr>
            <p:ph idx="1"/>
          </p:nvPr>
        </p:nvSpPr>
        <p:spPr/>
        <p:txBody>
          <a:bodyPr/>
          <a:lstStyle/>
          <a:p>
            <a:r>
              <a:rPr lang="en-US" dirty="0"/>
              <a:t>Conduct a new pilot test with a mix of new and previous attendees to compare assessment scores </a:t>
            </a:r>
          </a:p>
          <a:p>
            <a:pPr lvl="1"/>
            <a:r>
              <a:rPr lang="en-US" dirty="0"/>
              <a:t>For both previous and new attendees</a:t>
            </a:r>
          </a:p>
          <a:p>
            <a:pPr lvl="1"/>
            <a:r>
              <a:rPr lang="en-US" dirty="0"/>
              <a:t>Determine if curriculum adjustments helped to meet course goals</a:t>
            </a:r>
          </a:p>
        </p:txBody>
      </p:sp>
    </p:spTree>
    <p:extLst>
      <p:ext uri="{BB962C8B-B14F-4D97-AF65-F5344CB8AC3E}">
        <p14:creationId xmlns:p14="http://schemas.microsoft.com/office/powerpoint/2010/main" val="2045226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025B4-D28F-4A99-BA17-115B838BC3A0}"/>
              </a:ext>
            </a:extLst>
          </p:cNvPr>
          <p:cNvSpPr>
            <a:spLocks noGrp="1"/>
          </p:cNvSpPr>
          <p:nvPr>
            <p:ph type="title"/>
          </p:nvPr>
        </p:nvSpPr>
        <p:spPr/>
        <p:txBody>
          <a:bodyPr/>
          <a:lstStyle/>
          <a:p>
            <a:r>
              <a:rPr lang="en-US" b="0" dirty="0"/>
              <a:t>Lessons Learned</a:t>
            </a:r>
          </a:p>
        </p:txBody>
      </p:sp>
      <p:sp>
        <p:nvSpPr>
          <p:cNvPr id="3" name="Content Placeholder 2">
            <a:extLst>
              <a:ext uri="{FF2B5EF4-FFF2-40B4-BE49-F238E27FC236}">
                <a16:creationId xmlns:a16="http://schemas.microsoft.com/office/drawing/2014/main" id="{641AAC68-F7A0-45C2-A5FB-4577EB10FAD1}"/>
              </a:ext>
            </a:extLst>
          </p:cNvPr>
          <p:cNvSpPr>
            <a:spLocks noGrp="1"/>
          </p:cNvSpPr>
          <p:nvPr>
            <p:ph idx="1"/>
          </p:nvPr>
        </p:nvSpPr>
        <p:spPr/>
        <p:txBody>
          <a:bodyPr/>
          <a:lstStyle/>
          <a:p>
            <a:r>
              <a:rPr lang="en-US" dirty="0"/>
              <a:t>Testing a design is an iterative process and not a one-time occurrence</a:t>
            </a:r>
          </a:p>
          <a:p>
            <a:r>
              <a:rPr lang="en-US" dirty="0"/>
              <a:t>Something that works for one learner may not work for another</a:t>
            </a:r>
          </a:p>
          <a:p>
            <a:r>
              <a:rPr lang="en-US" dirty="0"/>
              <a:t>Testing involves the adjustment of both curriculum and assessments as needed </a:t>
            </a:r>
          </a:p>
          <a:p>
            <a:r>
              <a:rPr lang="en-US" dirty="0"/>
              <a:t>A designer must always be open to suggestions regarding the content and format of their work and be willing to integrate them into their design</a:t>
            </a:r>
          </a:p>
        </p:txBody>
      </p:sp>
    </p:spTree>
    <p:extLst>
      <p:ext uri="{BB962C8B-B14F-4D97-AF65-F5344CB8AC3E}">
        <p14:creationId xmlns:p14="http://schemas.microsoft.com/office/powerpoint/2010/main" val="1533710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2B359-873B-40EF-AEA2-44DBEF9939C4}"/>
              </a:ext>
            </a:extLst>
          </p:cNvPr>
          <p:cNvSpPr>
            <a:spLocks noGrp="1"/>
          </p:cNvSpPr>
          <p:nvPr>
            <p:ph type="title"/>
          </p:nvPr>
        </p:nvSpPr>
        <p:spPr/>
        <p:txBody>
          <a:bodyPr/>
          <a:lstStyle/>
          <a:p>
            <a:r>
              <a:rPr lang="en-US" b="0" dirty="0"/>
              <a:t>Lessons Learned</a:t>
            </a:r>
          </a:p>
        </p:txBody>
      </p:sp>
      <p:sp>
        <p:nvSpPr>
          <p:cNvPr id="3" name="Content Placeholder 2">
            <a:extLst>
              <a:ext uri="{FF2B5EF4-FFF2-40B4-BE49-F238E27FC236}">
                <a16:creationId xmlns:a16="http://schemas.microsoft.com/office/drawing/2014/main" id="{ADEB9D89-8FB1-410E-8F92-90FAEA6806E8}"/>
              </a:ext>
            </a:extLst>
          </p:cNvPr>
          <p:cNvSpPr>
            <a:spLocks noGrp="1"/>
          </p:cNvSpPr>
          <p:nvPr>
            <p:ph idx="1"/>
          </p:nvPr>
        </p:nvSpPr>
        <p:spPr/>
        <p:txBody>
          <a:bodyPr/>
          <a:lstStyle/>
          <a:p>
            <a:r>
              <a:rPr lang="en-US" dirty="0"/>
              <a:t>Testing should involve users with different levels of experience and different ideas</a:t>
            </a:r>
          </a:p>
          <a:p>
            <a:r>
              <a:rPr lang="en-US" dirty="0"/>
              <a:t>Be aware of groupthink and do what you can to ensure that learners are providing you with genuine ideas and suggestions instead agreeing with their peers</a:t>
            </a:r>
          </a:p>
          <a:p>
            <a:r>
              <a:rPr lang="en-US" dirty="0"/>
              <a:t>Realize that even after the design is implemented, there will still be a need to review course content and make adjustments as needed</a:t>
            </a:r>
          </a:p>
        </p:txBody>
      </p:sp>
    </p:spTree>
    <p:extLst>
      <p:ext uri="{BB962C8B-B14F-4D97-AF65-F5344CB8AC3E}">
        <p14:creationId xmlns:p14="http://schemas.microsoft.com/office/powerpoint/2010/main" val="2485425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b="0" dirty="0"/>
              <a:t>Project Objectives </a:t>
            </a:r>
          </a:p>
        </p:txBody>
      </p:sp>
      <p:sp>
        <p:nvSpPr>
          <p:cNvPr id="3" name="Content Placeholder 2"/>
          <p:cNvSpPr>
            <a:spLocks noGrp="1"/>
          </p:cNvSpPr>
          <p:nvPr>
            <p:ph idx="1"/>
          </p:nvPr>
        </p:nvSpPr>
        <p:spPr/>
        <p:txBody>
          <a:bodyPr>
            <a:normAutofit lnSpcReduction="10000"/>
          </a:bodyPr>
          <a:lstStyle/>
          <a:p>
            <a:r>
              <a:rPr lang="en-US" dirty="0"/>
              <a:t>To increase instructor awareness of the importance of student engagement in online courses</a:t>
            </a:r>
          </a:p>
          <a:p>
            <a:r>
              <a:rPr lang="en-US" dirty="0"/>
              <a:t>To prepare and facilitate training courses that help to achieve this goal</a:t>
            </a:r>
          </a:p>
          <a:p>
            <a:r>
              <a:rPr lang="en-US" dirty="0"/>
              <a:t>To train instructors in the following key areas:</a:t>
            </a:r>
          </a:p>
          <a:p>
            <a:pPr lvl="1"/>
            <a:r>
              <a:rPr lang="en-US" dirty="0"/>
              <a:t>Technical skills</a:t>
            </a:r>
          </a:p>
          <a:p>
            <a:pPr lvl="1"/>
            <a:r>
              <a:rPr lang="en-US" dirty="0"/>
              <a:t>Learning styles</a:t>
            </a:r>
          </a:p>
          <a:p>
            <a:pPr lvl="1"/>
            <a:r>
              <a:rPr lang="en-US" dirty="0"/>
              <a:t>Adult Learning Principles</a:t>
            </a:r>
          </a:p>
          <a:p>
            <a:pPr lvl="1"/>
            <a:r>
              <a:rPr lang="en-US" dirty="0"/>
              <a:t>Design and development of engaging student activities</a:t>
            </a:r>
          </a:p>
          <a:p>
            <a:endParaRPr lang="en-US" dirty="0"/>
          </a:p>
        </p:txBody>
      </p:sp>
    </p:spTree>
    <p:extLst>
      <p:ext uri="{BB962C8B-B14F-4D97-AF65-F5344CB8AC3E}">
        <p14:creationId xmlns:p14="http://schemas.microsoft.com/office/powerpoint/2010/main" val="158833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4F312-3F3F-4162-B0A2-132AF0F4F707}"/>
              </a:ext>
            </a:extLst>
          </p:cNvPr>
          <p:cNvSpPr>
            <a:spLocks noGrp="1"/>
          </p:cNvSpPr>
          <p:nvPr>
            <p:ph type="title"/>
          </p:nvPr>
        </p:nvSpPr>
        <p:spPr/>
        <p:txBody>
          <a:bodyPr/>
          <a:lstStyle/>
          <a:p>
            <a:r>
              <a:rPr lang="en-US" b="0" dirty="0"/>
              <a:t>Pilot Test Objectives</a:t>
            </a:r>
          </a:p>
        </p:txBody>
      </p:sp>
      <p:sp>
        <p:nvSpPr>
          <p:cNvPr id="3" name="Content Placeholder 2">
            <a:extLst>
              <a:ext uri="{FF2B5EF4-FFF2-40B4-BE49-F238E27FC236}">
                <a16:creationId xmlns:a16="http://schemas.microsoft.com/office/drawing/2014/main" id="{FBA753F2-BEFD-49CC-AA20-5726C6404DAD}"/>
              </a:ext>
            </a:extLst>
          </p:cNvPr>
          <p:cNvSpPr>
            <a:spLocks noGrp="1"/>
          </p:cNvSpPr>
          <p:nvPr>
            <p:ph idx="1"/>
          </p:nvPr>
        </p:nvSpPr>
        <p:spPr/>
        <p:txBody>
          <a:bodyPr>
            <a:normAutofit lnSpcReduction="10000"/>
          </a:bodyPr>
          <a:lstStyle/>
          <a:p>
            <a:r>
              <a:rPr lang="en-US" dirty="0"/>
              <a:t>To ensure that course materials and module time frames support course objectives</a:t>
            </a:r>
          </a:p>
          <a:p>
            <a:r>
              <a:rPr lang="en-US" dirty="0"/>
              <a:t>To elicit feedback and suggestions from participants regarding course content, assessments, and time frames</a:t>
            </a:r>
          </a:p>
          <a:p>
            <a:r>
              <a:rPr lang="en-US" dirty="0"/>
              <a:t>To maximize design effectiveness by using pilot participant ideas and suggestions and making adjustments as needed</a:t>
            </a:r>
          </a:p>
          <a:p>
            <a:r>
              <a:rPr lang="en-US" dirty="0"/>
              <a:t>To ensure that the design helps learners and instructors to work together to increase student engagement </a:t>
            </a:r>
          </a:p>
        </p:txBody>
      </p:sp>
    </p:spTree>
    <p:extLst>
      <p:ext uri="{BB962C8B-B14F-4D97-AF65-F5344CB8AC3E}">
        <p14:creationId xmlns:p14="http://schemas.microsoft.com/office/powerpoint/2010/main" val="3497668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0F856-2DFB-4FD7-84EB-355F9E14262B}"/>
              </a:ext>
            </a:extLst>
          </p:cNvPr>
          <p:cNvSpPr>
            <a:spLocks noGrp="1"/>
          </p:cNvSpPr>
          <p:nvPr>
            <p:ph type="title"/>
          </p:nvPr>
        </p:nvSpPr>
        <p:spPr/>
        <p:txBody>
          <a:bodyPr/>
          <a:lstStyle/>
          <a:p>
            <a:r>
              <a:rPr lang="en-US" b="0" dirty="0"/>
              <a:t>Pilot Group</a:t>
            </a:r>
          </a:p>
        </p:txBody>
      </p:sp>
      <p:sp>
        <p:nvSpPr>
          <p:cNvPr id="3" name="Content Placeholder 2">
            <a:extLst>
              <a:ext uri="{FF2B5EF4-FFF2-40B4-BE49-F238E27FC236}">
                <a16:creationId xmlns:a16="http://schemas.microsoft.com/office/drawing/2014/main" id="{68C3506E-9C7B-467A-A859-DCEDBF1D0DA2}"/>
              </a:ext>
            </a:extLst>
          </p:cNvPr>
          <p:cNvSpPr>
            <a:spLocks noGrp="1"/>
          </p:cNvSpPr>
          <p:nvPr>
            <p:ph idx="1"/>
          </p:nvPr>
        </p:nvSpPr>
        <p:spPr/>
        <p:txBody>
          <a:bodyPr/>
          <a:lstStyle/>
          <a:p>
            <a:r>
              <a:rPr lang="en-US" dirty="0"/>
              <a:t>4 college instructors who teach both onsite and online courses</a:t>
            </a:r>
          </a:p>
          <a:p>
            <a:r>
              <a:rPr lang="en-US" dirty="0"/>
              <a:t>Two males and two females</a:t>
            </a:r>
          </a:p>
          <a:p>
            <a:r>
              <a:rPr lang="en-US" dirty="0"/>
              <a:t>All have Doctorate degrees</a:t>
            </a:r>
          </a:p>
          <a:p>
            <a:r>
              <a:rPr lang="en-US" dirty="0"/>
              <a:t>Teaching experience ranges from 3 to 20 years</a:t>
            </a:r>
          </a:p>
        </p:txBody>
      </p:sp>
    </p:spTree>
    <p:extLst>
      <p:ext uri="{BB962C8B-B14F-4D97-AF65-F5344CB8AC3E}">
        <p14:creationId xmlns:p14="http://schemas.microsoft.com/office/powerpoint/2010/main" val="3791859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F4655-8C5E-49E3-9ADE-2A5937D806B6}"/>
              </a:ext>
            </a:extLst>
          </p:cNvPr>
          <p:cNvSpPr>
            <a:spLocks noGrp="1"/>
          </p:cNvSpPr>
          <p:nvPr>
            <p:ph type="title"/>
          </p:nvPr>
        </p:nvSpPr>
        <p:spPr/>
        <p:txBody>
          <a:bodyPr/>
          <a:lstStyle/>
          <a:p>
            <a:r>
              <a:rPr lang="en-US" b="0" dirty="0"/>
              <a:t>Suggestions for Improvement</a:t>
            </a:r>
          </a:p>
        </p:txBody>
      </p:sp>
      <p:sp>
        <p:nvSpPr>
          <p:cNvPr id="3" name="Content Placeholder 2">
            <a:extLst>
              <a:ext uri="{FF2B5EF4-FFF2-40B4-BE49-F238E27FC236}">
                <a16:creationId xmlns:a16="http://schemas.microsoft.com/office/drawing/2014/main" id="{8848B13B-28BB-427A-B166-D2823C5C0374}"/>
              </a:ext>
            </a:extLst>
          </p:cNvPr>
          <p:cNvSpPr>
            <a:spLocks noGrp="1"/>
          </p:cNvSpPr>
          <p:nvPr>
            <p:ph idx="1"/>
          </p:nvPr>
        </p:nvSpPr>
        <p:spPr/>
        <p:txBody>
          <a:bodyPr/>
          <a:lstStyle/>
          <a:p>
            <a:r>
              <a:rPr lang="en-US" dirty="0"/>
              <a:t>More discussion should be allowed to ensure that everyone has the opportunity to contribute to the overall content of the project.</a:t>
            </a:r>
          </a:p>
          <a:p>
            <a:r>
              <a:rPr lang="en-US" dirty="0"/>
              <a:t>Activities were good, but more time is needed to complete them. Possibly let learners complete them during the presentation and discussion.</a:t>
            </a:r>
          </a:p>
          <a:p>
            <a:r>
              <a:rPr lang="en-US" dirty="0"/>
              <a:t>Indicating which technology is necessary to facilitate an online course depends on the course; flexibility is key.</a:t>
            </a:r>
          </a:p>
        </p:txBody>
      </p:sp>
    </p:spTree>
    <p:extLst>
      <p:ext uri="{BB962C8B-B14F-4D97-AF65-F5344CB8AC3E}">
        <p14:creationId xmlns:p14="http://schemas.microsoft.com/office/powerpoint/2010/main" val="955779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55C80-2653-4C1A-85CB-835D56A9162B}"/>
              </a:ext>
            </a:extLst>
          </p:cNvPr>
          <p:cNvSpPr>
            <a:spLocks noGrp="1"/>
          </p:cNvSpPr>
          <p:nvPr>
            <p:ph type="title"/>
          </p:nvPr>
        </p:nvSpPr>
        <p:spPr/>
        <p:txBody>
          <a:bodyPr/>
          <a:lstStyle/>
          <a:p>
            <a:r>
              <a:rPr lang="en-US" b="0" dirty="0"/>
              <a:t>Suggestions for Improvement</a:t>
            </a:r>
          </a:p>
        </p:txBody>
      </p:sp>
      <p:sp>
        <p:nvSpPr>
          <p:cNvPr id="3" name="Content Placeholder 2">
            <a:extLst>
              <a:ext uri="{FF2B5EF4-FFF2-40B4-BE49-F238E27FC236}">
                <a16:creationId xmlns:a16="http://schemas.microsoft.com/office/drawing/2014/main" id="{C54F6FBD-29CA-4303-A747-B2C881B262A9}"/>
              </a:ext>
            </a:extLst>
          </p:cNvPr>
          <p:cNvSpPr>
            <a:spLocks noGrp="1"/>
          </p:cNvSpPr>
          <p:nvPr>
            <p:ph idx="1"/>
          </p:nvPr>
        </p:nvSpPr>
        <p:spPr/>
        <p:txBody>
          <a:bodyPr/>
          <a:lstStyle/>
          <a:p>
            <a:r>
              <a:rPr lang="en-US" dirty="0"/>
              <a:t>Survey other instructors to determine what technologies they use and update or add to your list. There may be technologies that you have never used or even heard of that could enhance the learning experience. Don’t assume that your list is conclusive.</a:t>
            </a:r>
          </a:p>
          <a:p>
            <a:r>
              <a:rPr lang="en-US" dirty="0"/>
              <a:t>Everyone has different levels of technical skill. A pre-test may help you to determine the level of those in your course so you can customize the curriculum accordingly.</a:t>
            </a:r>
          </a:p>
        </p:txBody>
      </p:sp>
    </p:spTree>
    <p:extLst>
      <p:ext uri="{BB962C8B-B14F-4D97-AF65-F5344CB8AC3E}">
        <p14:creationId xmlns:p14="http://schemas.microsoft.com/office/powerpoint/2010/main" val="4032875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0AC4C-DA6E-448D-B3A0-30796F5A1BBC}"/>
              </a:ext>
            </a:extLst>
          </p:cNvPr>
          <p:cNvSpPr>
            <a:spLocks noGrp="1"/>
          </p:cNvSpPr>
          <p:nvPr>
            <p:ph type="title"/>
          </p:nvPr>
        </p:nvSpPr>
        <p:spPr/>
        <p:txBody>
          <a:bodyPr/>
          <a:lstStyle/>
          <a:p>
            <a:r>
              <a:rPr lang="en-US" b="0" dirty="0"/>
              <a:t>Suggestions for Improvement</a:t>
            </a:r>
          </a:p>
        </p:txBody>
      </p:sp>
      <p:sp>
        <p:nvSpPr>
          <p:cNvPr id="3" name="Content Placeholder 2">
            <a:extLst>
              <a:ext uri="{FF2B5EF4-FFF2-40B4-BE49-F238E27FC236}">
                <a16:creationId xmlns:a16="http://schemas.microsoft.com/office/drawing/2014/main" id="{CA0EE151-E4A3-4FA8-8717-BB1E50471DB8}"/>
              </a:ext>
            </a:extLst>
          </p:cNvPr>
          <p:cNvSpPr>
            <a:spLocks noGrp="1"/>
          </p:cNvSpPr>
          <p:nvPr>
            <p:ph idx="1"/>
          </p:nvPr>
        </p:nvSpPr>
        <p:spPr/>
        <p:txBody>
          <a:bodyPr/>
          <a:lstStyle/>
          <a:p>
            <a:r>
              <a:rPr lang="en-US" dirty="0"/>
              <a:t>Customize the activities so that different learning styles have an opportunity to be successful in their attempts to complete them. Include a game like Kahoot to keep learners engaged.</a:t>
            </a:r>
          </a:p>
          <a:p>
            <a:r>
              <a:rPr lang="en-US" dirty="0"/>
              <a:t>Some teaching tools work with different types of learning styles. Ask learners what they would like to get a feel for their “engagement level.”</a:t>
            </a:r>
          </a:p>
        </p:txBody>
      </p:sp>
    </p:spTree>
    <p:extLst>
      <p:ext uri="{BB962C8B-B14F-4D97-AF65-F5344CB8AC3E}">
        <p14:creationId xmlns:p14="http://schemas.microsoft.com/office/powerpoint/2010/main" val="17358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90EAF-C8B7-4E6C-AA26-8096AC37176D}"/>
              </a:ext>
            </a:extLst>
          </p:cNvPr>
          <p:cNvSpPr>
            <a:spLocks noGrp="1"/>
          </p:cNvSpPr>
          <p:nvPr>
            <p:ph type="title"/>
          </p:nvPr>
        </p:nvSpPr>
        <p:spPr/>
        <p:txBody>
          <a:bodyPr/>
          <a:lstStyle/>
          <a:p>
            <a:r>
              <a:rPr lang="en-US" b="0" dirty="0"/>
              <a:t>Unusual Events or Surprises</a:t>
            </a:r>
          </a:p>
        </p:txBody>
      </p:sp>
      <p:sp>
        <p:nvSpPr>
          <p:cNvPr id="3" name="Content Placeholder 2">
            <a:extLst>
              <a:ext uri="{FF2B5EF4-FFF2-40B4-BE49-F238E27FC236}">
                <a16:creationId xmlns:a16="http://schemas.microsoft.com/office/drawing/2014/main" id="{66E911A5-3616-42BD-A616-A163768AA4DE}"/>
              </a:ext>
            </a:extLst>
          </p:cNvPr>
          <p:cNvSpPr>
            <a:spLocks noGrp="1"/>
          </p:cNvSpPr>
          <p:nvPr>
            <p:ph idx="1"/>
          </p:nvPr>
        </p:nvSpPr>
        <p:spPr/>
        <p:txBody>
          <a:bodyPr/>
          <a:lstStyle/>
          <a:p>
            <a:r>
              <a:rPr lang="en-US" dirty="0"/>
              <a:t>There were no unusual events, but I was surprised at how much the pilot group  enjoyed participating in the pilot test.</a:t>
            </a:r>
          </a:p>
          <a:p>
            <a:r>
              <a:rPr lang="en-US" dirty="0"/>
              <a:t>Participants liked the idea of working on a pilot test but were even more excited that they were being asked to provide feedback regarding course content and activities. They were grateful that they were provided the opportunity to voice their opinions regarding the challenges of teaching online.</a:t>
            </a:r>
          </a:p>
        </p:txBody>
      </p:sp>
    </p:spTree>
    <p:extLst>
      <p:ext uri="{BB962C8B-B14F-4D97-AF65-F5344CB8AC3E}">
        <p14:creationId xmlns:p14="http://schemas.microsoft.com/office/powerpoint/2010/main" val="3653760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91FE1-BFE1-46D4-8EB9-DD77F14F7A65}"/>
              </a:ext>
            </a:extLst>
          </p:cNvPr>
          <p:cNvSpPr>
            <a:spLocks noGrp="1"/>
          </p:cNvSpPr>
          <p:nvPr>
            <p:ph type="title"/>
          </p:nvPr>
        </p:nvSpPr>
        <p:spPr/>
        <p:txBody>
          <a:bodyPr/>
          <a:lstStyle/>
          <a:p>
            <a:r>
              <a:rPr lang="en-US" b="0" dirty="0"/>
              <a:t>Length of Intervention</a:t>
            </a:r>
          </a:p>
        </p:txBody>
      </p:sp>
      <p:sp>
        <p:nvSpPr>
          <p:cNvPr id="3" name="Content Placeholder 2">
            <a:extLst>
              <a:ext uri="{FF2B5EF4-FFF2-40B4-BE49-F238E27FC236}">
                <a16:creationId xmlns:a16="http://schemas.microsoft.com/office/drawing/2014/main" id="{35FD2FB3-CF0F-47DB-9EF6-1F09AFE5B7C3}"/>
              </a:ext>
            </a:extLst>
          </p:cNvPr>
          <p:cNvSpPr>
            <a:spLocks noGrp="1"/>
          </p:cNvSpPr>
          <p:nvPr>
            <p:ph idx="1"/>
          </p:nvPr>
        </p:nvSpPr>
        <p:spPr/>
        <p:txBody>
          <a:bodyPr/>
          <a:lstStyle/>
          <a:p>
            <a:r>
              <a:rPr lang="en-US" dirty="0"/>
              <a:t>The first design plan did not provide enough time to effectively complete the course and activities. Timings were adjusted to provide learners with more time to complete the activities. Results and feedback were favorable to a time extension and participants commented that adding more time for discussion might extend the entire time frame even further. Ensuring that learners did not feel rushed was a key concern for the pilot group.</a:t>
            </a:r>
          </a:p>
        </p:txBody>
      </p:sp>
    </p:spTree>
    <p:extLst>
      <p:ext uri="{BB962C8B-B14F-4D97-AF65-F5344CB8AC3E}">
        <p14:creationId xmlns:p14="http://schemas.microsoft.com/office/powerpoint/2010/main" val="20850836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20772</TotalTime>
  <Words>1020</Words>
  <Application>Microsoft Office PowerPoint</Application>
  <PresentationFormat>On-screen Show (4:3)</PresentationFormat>
  <Paragraphs>71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Book Antiqua</vt:lpstr>
      <vt:lpstr>Lucida Sans</vt:lpstr>
      <vt:lpstr>Wingdings</vt:lpstr>
      <vt:lpstr>Wingdings 2</vt:lpstr>
      <vt:lpstr>Wingdings 3</vt:lpstr>
      <vt:lpstr>Apex</vt:lpstr>
      <vt:lpstr>Pilot test &amp; summary of changes</vt:lpstr>
      <vt:lpstr>Project Objectives </vt:lpstr>
      <vt:lpstr>Pilot Test Objectives</vt:lpstr>
      <vt:lpstr>Pilot Group</vt:lpstr>
      <vt:lpstr>Suggestions for Improvement</vt:lpstr>
      <vt:lpstr>Suggestions for Improvement</vt:lpstr>
      <vt:lpstr>Suggestions for Improvement</vt:lpstr>
      <vt:lpstr>Unusual Events or Surprises</vt:lpstr>
      <vt:lpstr>Length of Intervention</vt:lpstr>
      <vt:lpstr>Material Content</vt:lpstr>
      <vt:lpstr>Material Content</vt:lpstr>
      <vt:lpstr>Resulting Changes</vt:lpstr>
      <vt:lpstr>Resulting Changes</vt:lpstr>
      <vt:lpstr>Next Steps</vt:lpstr>
      <vt:lpstr>Next Steps</vt:lpstr>
      <vt:lpstr>Lessons Learned</vt:lpstr>
      <vt:lpstr>Lessons Learned</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Instructor engagement in online courses</dc:title>
  <dc:creator>Marian Mety</dc:creator>
  <cp:lastModifiedBy>Marian Mety</cp:lastModifiedBy>
  <cp:revision>108</cp:revision>
  <dcterms:created xsi:type="dcterms:W3CDTF">2017-06-29T18:14:16Z</dcterms:created>
  <dcterms:modified xsi:type="dcterms:W3CDTF">2019-12-07T03:31:01Z</dcterms:modified>
</cp:coreProperties>
</file>