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71" r:id="rId3"/>
    <p:sldId id="263" r:id="rId4"/>
    <p:sldId id="264" r:id="rId5"/>
    <p:sldId id="270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97" autoAdjust="0"/>
    <p:restoredTop sz="85637" autoAdjust="0"/>
  </p:normalViewPr>
  <p:slideViewPr>
    <p:cSldViewPr>
      <p:cViewPr varScale="1">
        <p:scale>
          <a:sx n="64" d="100"/>
          <a:sy n="64" d="100"/>
        </p:scale>
        <p:origin x="12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5A64E0-4083-4388-AF7E-B6584CAFC96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DF3FFD-6A39-4949-B172-91A0C47D7E48}">
      <dgm:prSet phldrT="[Text]"/>
      <dgm:spPr/>
      <dgm:t>
        <a:bodyPr/>
        <a:lstStyle/>
        <a:p>
          <a:r>
            <a:rPr lang="en-US" dirty="0" smtClean="0"/>
            <a:t>Directors</a:t>
          </a:r>
          <a:endParaRPr lang="en-US" dirty="0"/>
        </a:p>
      </dgm:t>
    </dgm:pt>
    <dgm:pt modelId="{CF8C6212-8ACD-4000-B1EF-59BAB3E7DFEB}" type="parTrans" cxnId="{020AF733-7D60-4BE5-AF3E-C6662808A416}">
      <dgm:prSet/>
      <dgm:spPr/>
      <dgm:t>
        <a:bodyPr/>
        <a:lstStyle/>
        <a:p>
          <a:endParaRPr lang="en-US"/>
        </a:p>
      </dgm:t>
    </dgm:pt>
    <dgm:pt modelId="{E94B2EAA-D1DA-4465-BED3-2FD689E3E107}" type="sibTrans" cxnId="{020AF733-7D60-4BE5-AF3E-C6662808A416}">
      <dgm:prSet/>
      <dgm:spPr/>
      <dgm:t>
        <a:bodyPr/>
        <a:lstStyle/>
        <a:p>
          <a:endParaRPr lang="en-US"/>
        </a:p>
      </dgm:t>
    </dgm:pt>
    <dgm:pt modelId="{E206C177-5BDA-43B7-98BE-A8B871B78E90}">
      <dgm:prSet phldrT="[Text]"/>
      <dgm:spPr/>
      <dgm:t>
        <a:bodyPr/>
        <a:lstStyle/>
        <a:p>
          <a:r>
            <a:rPr lang="en-US" dirty="0" smtClean="0"/>
            <a:t>Principals</a:t>
          </a:r>
          <a:endParaRPr lang="en-US" dirty="0"/>
        </a:p>
      </dgm:t>
    </dgm:pt>
    <dgm:pt modelId="{BB59AF06-15BE-44AF-9FDC-2A412E0B4B24}" type="parTrans" cxnId="{88734CD3-D92A-4117-ACCA-5FFFC26CA0AC}">
      <dgm:prSet/>
      <dgm:spPr/>
      <dgm:t>
        <a:bodyPr/>
        <a:lstStyle/>
        <a:p>
          <a:endParaRPr lang="en-US"/>
        </a:p>
      </dgm:t>
    </dgm:pt>
    <dgm:pt modelId="{6AEE69E3-84E9-43AD-BE77-0C0264CA6B8D}" type="sibTrans" cxnId="{88734CD3-D92A-4117-ACCA-5FFFC26CA0AC}">
      <dgm:prSet/>
      <dgm:spPr/>
      <dgm:t>
        <a:bodyPr/>
        <a:lstStyle/>
        <a:p>
          <a:endParaRPr lang="en-US"/>
        </a:p>
      </dgm:t>
    </dgm:pt>
    <dgm:pt modelId="{907BD3D8-8CC5-4200-AAB5-60120205E970}">
      <dgm:prSet phldrT="[Text]"/>
      <dgm:spPr/>
      <dgm:t>
        <a:bodyPr/>
        <a:lstStyle/>
        <a:p>
          <a:r>
            <a:rPr lang="en-US" dirty="0" smtClean="0"/>
            <a:t>Cluster Coordinator</a:t>
          </a:r>
          <a:endParaRPr lang="en-US" dirty="0"/>
        </a:p>
      </dgm:t>
    </dgm:pt>
    <dgm:pt modelId="{7D472C9F-3073-47AD-9DEB-C66C71AD9481}" type="parTrans" cxnId="{144C30D7-47B7-4CA1-955B-87A1BFC3B276}">
      <dgm:prSet/>
      <dgm:spPr/>
      <dgm:t>
        <a:bodyPr/>
        <a:lstStyle/>
        <a:p>
          <a:endParaRPr lang="en-US"/>
        </a:p>
      </dgm:t>
    </dgm:pt>
    <dgm:pt modelId="{72E0F6F9-E89D-4AB4-8B8D-F11ABD9394CB}" type="sibTrans" cxnId="{144C30D7-47B7-4CA1-955B-87A1BFC3B276}">
      <dgm:prSet/>
      <dgm:spPr/>
      <dgm:t>
        <a:bodyPr/>
        <a:lstStyle/>
        <a:p>
          <a:endParaRPr lang="en-US"/>
        </a:p>
      </dgm:t>
    </dgm:pt>
    <dgm:pt modelId="{8824F4E8-61C7-47CE-8A81-DC5DDCCF9BC1}">
      <dgm:prSet phldrT="[Text]"/>
      <dgm:spPr/>
      <dgm:t>
        <a:bodyPr/>
        <a:lstStyle/>
        <a:p>
          <a:r>
            <a:rPr lang="en-US" dirty="0" smtClean="0"/>
            <a:t>PTA Presidents</a:t>
          </a:r>
          <a:endParaRPr lang="en-US" dirty="0"/>
        </a:p>
      </dgm:t>
    </dgm:pt>
    <dgm:pt modelId="{B0CFD664-44F9-4D05-BA9C-A5EA8F1A937B}" type="parTrans" cxnId="{6E2188A7-4B4F-42F7-B173-14F2B288FE23}">
      <dgm:prSet/>
      <dgm:spPr/>
      <dgm:t>
        <a:bodyPr/>
        <a:lstStyle/>
        <a:p>
          <a:endParaRPr lang="en-US"/>
        </a:p>
      </dgm:t>
    </dgm:pt>
    <dgm:pt modelId="{509F4F47-0714-42D2-8A89-113AF7F22C88}" type="sibTrans" cxnId="{6E2188A7-4B4F-42F7-B173-14F2B288FE23}">
      <dgm:prSet/>
      <dgm:spPr/>
      <dgm:t>
        <a:bodyPr/>
        <a:lstStyle/>
        <a:p>
          <a:endParaRPr lang="en-US"/>
        </a:p>
      </dgm:t>
    </dgm:pt>
    <dgm:pt modelId="{6AA0809B-4FD2-4BC1-B1F0-7C06AC5F38AE}" type="pres">
      <dgm:prSet presAssocID="{FF5A64E0-4083-4388-AF7E-B6584CAFC960}" presName="diagram" presStyleCnt="0">
        <dgm:presLayoutVars>
          <dgm:dir/>
          <dgm:resizeHandles val="exact"/>
        </dgm:presLayoutVars>
      </dgm:prSet>
      <dgm:spPr/>
    </dgm:pt>
    <dgm:pt modelId="{EE9B8847-CA3B-40C0-9C20-585DAEAB873A}" type="pres">
      <dgm:prSet presAssocID="{3ADF3FFD-6A39-4949-B172-91A0C47D7E48}" presName="node" presStyleLbl="node1" presStyleIdx="0" presStyleCnt="4" custLinFactNeighborX="446" custLinFactNeighborY="-12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1887F-C5EF-410D-A5ED-6AE76829E681}" type="pres">
      <dgm:prSet presAssocID="{E94B2EAA-D1DA-4465-BED3-2FD689E3E107}" presName="sibTrans" presStyleCnt="0"/>
      <dgm:spPr/>
    </dgm:pt>
    <dgm:pt modelId="{85A0A171-1073-4633-9C02-23863168E826}" type="pres">
      <dgm:prSet presAssocID="{E206C177-5BDA-43B7-98BE-A8B871B78E9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61640-9D1C-43C6-9381-88D83B95A293}" type="pres">
      <dgm:prSet presAssocID="{6AEE69E3-84E9-43AD-BE77-0C0264CA6B8D}" presName="sibTrans" presStyleCnt="0"/>
      <dgm:spPr/>
    </dgm:pt>
    <dgm:pt modelId="{1D11EB35-F6DD-422D-9CF4-45F8D3185CC1}" type="pres">
      <dgm:prSet presAssocID="{907BD3D8-8CC5-4200-AAB5-60120205E97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8F63C-B0B8-45AD-A367-F889EE9D46EC}" type="pres">
      <dgm:prSet presAssocID="{72E0F6F9-E89D-4AB4-8B8D-F11ABD9394CB}" presName="sibTrans" presStyleCnt="0"/>
      <dgm:spPr/>
    </dgm:pt>
    <dgm:pt modelId="{897880E6-043E-4EBE-8C01-E7A4D9A7981D}" type="pres">
      <dgm:prSet presAssocID="{8824F4E8-61C7-47CE-8A81-DC5DDCCF9BC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2188A7-4B4F-42F7-B173-14F2B288FE23}" srcId="{FF5A64E0-4083-4388-AF7E-B6584CAFC960}" destId="{8824F4E8-61C7-47CE-8A81-DC5DDCCF9BC1}" srcOrd="3" destOrd="0" parTransId="{B0CFD664-44F9-4D05-BA9C-A5EA8F1A937B}" sibTransId="{509F4F47-0714-42D2-8A89-113AF7F22C88}"/>
    <dgm:cxn modelId="{8AD737FF-2659-4774-8B96-F9D9C7E229D7}" type="presOf" srcId="{907BD3D8-8CC5-4200-AAB5-60120205E970}" destId="{1D11EB35-F6DD-422D-9CF4-45F8D3185CC1}" srcOrd="0" destOrd="0" presId="urn:microsoft.com/office/officeart/2005/8/layout/default"/>
    <dgm:cxn modelId="{064BB4F8-7BA2-4675-8DD9-F99C8E09484F}" type="presOf" srcId="{3ADF3FFD-6A39-4949-B172-91A0C47D7E48}" destId="{EE9B8847-CA3B-40C0-9C20-585DAEAB873A}" srcOrd="0" destOrd="0" presId="urn:microsoft.com/office/officeart/2005/8/layout/default"/>
    <dgm:cxn modelId="{020AF733-7D60-4BE5-AF3E-C6662808A416}" srcId="{FF5A64E0-4083-4388-AF7E-B6584CAFC960}" destId="{3ADF3FFD-6A39-4949-B172-91A0C47D7E48}" srcOrd="0" destOrd="0" parTransId="{CF8C6212-8ACD-4000-B1EF-59BAB3E7DFEB}" sibTransId="{E94B2EAA-D1DA-4465-BED3-2FD689E3E107}"/>
    <dgm:cxn modelId="{8CC0233E-03B1-4491-84E3-B5B787AFB124}" type="presOf" srcId="{FF5A64E0-4083-4388-AF7E-B6584CAFC960}" destId="{6AA0809B-4FD2-4BC1-B1F0-7C06AC5F38AE}" srcOrd="0" destOrd="0" presId="urn:microsoft.com/office/officeart/2005/8/layout/default"/>
    <dgm:cxn modelId="{88734CD3-D92A-4117-ACCA-5FFFC26CA0AC}" srcId="{FF5A64E0-4083-4388-AF7E-B6584CAFC960}" destId="{E206C177-5BDA-43B7-98BE-A8B871B78E90}" srcOrd="1" destOrd="0" parTransId="{BB59AF06-15BE-44AF-9FDC-2A412E0B4B24}" sibTransId="{6AEE69E3-84E9-43AD-BE77-0C0264CA6B8D}"/>
    <dgm:cxn modelId="{144C30D7-47B7-4CA1-955B-87A1BFC3B276}" srcId="{FF5A64E0-4083-4388-AF7E-B6584CAFC960}" destId="{907BD3D8-8CC5-4200-AAB5-60120205E970}" srcOrd="2" destOrd="0" parTransId="{7D472C9F-3073-47AD-9DEB-C66C71AD9481}" sibTransId="{72E0F6F9-E89D-4AB4-8B8D-F11ABD9394CB}"/>
    <dgm:cxn modelId="{532DA590-35F1-4839-9DED-DAD4529F8027}" type="presOf" srcId="{E206C177-5BDA-43B7-98BE-A8B871B78E90}" destId="{85A0A171-1073-4633-9C02-23863168E826}" srcOrd="0" destOrd="0" presId="urn:microsoft.com/office/officeart/2005/8/layout/default"/>
    <dgm:cxn modelId="{14EF7E68-7A16-4C33-8F28-8324F81723A9}" type="presOf" srcId="{8824F4E8-61C7-47CE-8A81-DC5DDCCF9BC1}" destId="{897880E6-043E-4EBE-8C01-E7A4D9A7981D}" srcOrd="0" destOrd="0" presId="urn:microsoft.com/office/officeart/2005/8/layout/default"/>
    <dgm:cxn modelId="{DFF3FF44-D55F-4AFF-AAE7-436AF401CB05}" type="presParOf" srcId="{6AA0809B-4FD2-4BC1-B1F0-7C06AC5F38AE}" destId="{EE9B8847-CA3B-40C0-9C20-585DAEAB873A}" srcOrd="0" destOrd="0" presId="urn:microsoft.com/office/officeart/2005/8/layout/default"/>
    <dgm:cxn modelId="{8D614652-95BD-4F80-B1CB-93E005D2CCE0}" type="presParOf" srcId="{6AA0809B-4FD2-4BC1-B1F0-7C06AC5F38AE}" destId="{B0D1887F-C5EF-410D-A5ED-6AE76829E681}" srcOrd="1" destOrd="0" presId="urn:microsoft.com/office/officeart/2005/8/layout/default"/>
    <dgm:cxn modelId="{DEFBFD83-3A1A-4276-B69D-5BEF1BEB6881}" type="presParOf" srcId="{6AA0809B-4FD2-4BC1-B1F0-7C06AC5F38AE}" destId="{85A0A171-1073-4633-9C02-23863168E826}" srcOrd="2" destOrd="0" presId="urn:microsoft.com/office/officeart/2005/8/layout/default"/>
    <dgm:cxn modelId="{3020DA61-C3B3-4CC0-A9AB-9CB53E2A52EF}" type="presParOf" srcId="{6AA0809B-4FD2-4BC1-B1F0-7C06AC5F38AE}" destId="{1AE61640-9D1C-43C6-9381-88D83B95A293}" srcOrd="3" destOrd="0" presId="urn:microsoft.com/office/officeart/2005/8/layout/default"/>
    <dgm:cxn modelId="{5D9F7BE1-E0B7-4976-83FA-0B6FBB81E13E}" type="presParOf" srcId="{6AA0809B-4FD2-4BC1-B1F0-7C06AC5F38AE}" destId="{1D11EB35-F6DD-422D-9CF4-45F8D3185CC1}" srcOrd="4" destOrd="0" presId="urn:microsoft.com/office/officeart/2005/8/layout/default"/>
    <dgm:cxn modelId="{4D9F892F-7601-4789-BA4B-B9B6FB46E92B}" type="presParOf" srcId="{6AA0809B-4FD2-4BC1-B1F0-7C06AC5F38AE}" destId="{5B08F63C-B0B8-45AD-A367-F889EE9D46EC}" srcOrd="5" destOrd="0" presId="urn:microsoft.com/office/officeart/2005/8/layout/default"/>
    <dgm:cxn modelId="{E4A5D301-1345-439D-BE7C-E50FDD5518FE}" type="presParOf" srcId="{6AA0809B-4FD2-4BC1-B1F0-7C06AC5F38AE}" destId="{897880E6-043E-4EBE-8C01-E7A4D9A7981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B8847-CA3B-40C0-9C20-585DAEAB873A}">
      <dsp:nvSpPr>
        <dsp:cNvPr id="0" name=""/>
        <dsp:cNvSpPr/>
      </dsp:nvSpPr>
      <dsp:spPr>
        <a:xfrm>
          <a:off x="820564" y="0"/>
          <a:ext cx="2640583" cy="1584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Directors</a:t>
          </a:r>
          <a:endParaRPr lang="en-US" sz="3700" kern="1200" dirty="0"/>
        </a:p>
      </dsp:txBody>
      <dsp:txXfrm>
        <a:off x="820564" y="0"/>
        <a:ext cx="2640583" cy="1584349"/>
      </dsp:txXfrm>
    </dsp:sp>
    <dsp:sp modelId="{85A0A171-1073-4633-9C02-23863168E826}">
      <dsp:nvSpPr>
        <dsp:cNvPr id="0" name=""/>
        <dsp:cNvSpPr/>
      </dsp:nvSpPr>
      <dsp:spPr>
        <a:xfrm>
          <a:off x="3713429" y="502"/>
          <a:ext cx="2640583" cy="1584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Principals</a:t>
          </a:r>
          <a:endParaRPr lang="en-US" sz="3700" kern="1200" dirty="0"/>
        </a:p>
      </dsp:txBody>
      <dsp:txXfrm>
        <a:off x="3713429" y="502"/>
        <a:ext cx="2640583" cy="1584349"/>
      </dsp:txXfrm>
    </dsp:sp>
    <dsp:sp modelId="{1D11EB35-F6DD-422D-9CF4-45F8D3185CC1}">
      <dsp:nvSpPr>
        <dsp:cNvPr id="0" name=""/>
        <dsp:cNvSpPr/>
      </dsp:nvSpPr>
      <dsp:spPr>
        <a:xfrm>
          <a:off x="808787" y="1848910"/>
          <a:ext cx="2640583" cy="1584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Cluster Coordinator</a:t>
          </a:r>
          <a:endParaRPr lang="en-US" sz="3700" kern="1200" dirty="0"/>
        </a:p>
      </dsp:txBody>
      <dsp:txXfrm>
        <a:off x="808787" y="1848910"/>
        <a:ext cx="2640583" cy="1584349"/>
      </dsp:txXfrm>
    </dsp:sp>
    <dsp:sp modelId="{897880E6-043E-4EBE-8C01-E7A4D9A7981D}">
      <dsp:nvSpPr>
        <dsp:cNvPr id="0" name=""/>
        <dsp:cNvSpPr/>
      </dsp:nvSpPr>
      <dsp:spPr>
        <a:xfrm>
          <a:off x="3713429" y="1848910"/>
          <a:ext cx="2640583" cy="1584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PTA Presidents</a:t>
          </a:r>
          <a:endParaRPr lang="en-US" sz="3700" kern="1200" dirty="0"/>
        </a:p>
      </dsp:txBody>
      <dsp:txXfrm>
        <a:off x="3713429" y="1848910"/>
        <a:ext cx="2640583" cy="1584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AA14-EF89-422A-8FB0-CB2DC403E03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00883-914A-4C0E-AC01-44E9767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8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MCPS</a:t>
            </a:r>
            <a:r>
              <a:rPr lang="en-US" baseline="0" dirty="0" smtClean="0"/>
              <a:t> Org chart -- https://www.montgomeryschoolsmd.org/uploadedFiles/departments/FY2019-OrgChart.pdf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47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the</a:t>
            </a:r>
            <a:r>
              <a:rPr lang="en-US" baseline="0" dirty="0" smtClean="0"/>
              <a:t> “Executive Level” – we are often talking about impacts of federal and state mandates, funding issues, and school wide concerns.  Examples: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Assessment requirements of ESSA vs. MSDE implementation (PARCC)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Graduation requirements of MSDE and integration into MCPS pathways (e.g., timing of tech credit)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Funding for security measures – priority schools and schedule for those renovations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err="1" smtClean="0"/>
              <a:t>Assoc</a:t>
            </a:r>
            <a:r>
              <a:rPr lang="en-US" baseline="0" dirty="0" smtClean="0"/>
              <a:t>/Area Sups and Committees – discusses “big topics” and what our parent might expect going forward.  It is raising key concerns (often citing items put on the </a:t>
            </a:r>
            <a:r>
              <a:rPr lang="en-US" baseline="0" dirty="0" err="1" smtClean="0"/>
              <a:t>elists</a:t>
            </a:r>
            <a:r>
              <a:rPr lang="en-US" baseline="0" dirty="0" smtClean="0"/>
              <a:t> or passed along by cluster coordinators). Examples: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Safe Tech meeting with </a:t>
            </a:r>
            <a:r>
              <a:rPr lang="en-US" baseline="0" dirty="0" err="1" smtClean="0"/>
              <a:t>Cevinini</a:t>
            </a:r>
            <a:r>
              <a:rPr lang="en-US" baseline="0" dirty="0" smtClean="0"/>
              <a:t> and getting those insights leads to Lisa putting items out on </a:t>
            </a:r>
            <a:r>
              <a:rPr lang="en-US" baseline="0" dirty="0" err="1" smtClean="0"/>
              <a:t>elists</a:t>
            </a:r>
            <a:r>
              <a:rPr lang="en-US" baseline="0" dirty="0" smtClean="0"/>
              <a:t> for everyone’s benefit.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SPED raises concerns to Lowndes regarding parents having difficulty getting reports – can notify parents “if you ask for a report, they should provide”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Area VPs talking to Area Associate Sups about schoolwide implementation concerns – where implementation is uneven, how communications work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OSSI Directors and Cluster Coordinators – On the Ground concerns – these may be cluster wide or school-by-school.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18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School Level Accountability –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Directors and Cluster Coordinators work collectively to ensure the school is functioning well.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78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32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0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7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2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5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7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DA51-BA86-44A4-9E50-71D1E44B218B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532" y="34290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the MCCPTA Pieces Fit in the MCPS Puzzle </a:t>
            </a:r>
            <a:br>
              <a:rPr lang="en-US" b="1" dirty="0" smtClean="0"/>
            </a:b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b="1" dirty="0" smtClean="0"/>
              <a:t>Cynthia Simonson, VP of Educational Issues</a:t>
            </a:r>
            <a:endParaRPr lang="en-US" sz="2700" b="1" dirty="0"/>
          </a:p>
        </p:txBody>
      </p:sp>
      <p:pic>
        <p:nvPicPr>
          <p:cNvPr id="1026" name="Picture 2" descr="C:\Users\206013197\Downloads\MCCPTA blue 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6626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0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1" y="180459"/>
            <a:ext cx="7886699" cy="6094267"/>
          </a:xfrm>
        </p:spPr>
      </p:pic>
      <p:sp>
        <p:nvSpPr>
          <p:cNvPr id="5" name="Rectangle 4"/>
          <p:cNvSpPr/>
          <p:nvPr/>
        </p:nvSpPr>
        <p:spPr>
          <a:xfrm>
            <a:off x="1371600" y="6136227"/>
            <a:ext cx="6934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https://www.montgomeryschoolsmd.org/uploadedFiles/departments/FY2019-OrgChart.pdf</a:t>
            </a:r>
          </a:p>
        </p:txBody>
      </p:sp>
    </p:spTree>
    <p:extLst>
      <p:ext uri="{BB962C8B-B14F-4D97-AF65-F5344CB8AC3E}">
        <p14:creationId xmlns:p14="http://schemas.microsoft.com/office/powerpoint/2010/main" val="2503324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Structure – How We Fit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MCPS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Executive Level </a:t>
            </a:r>
          </a:p>
          <a:p>
            <a:pPr lvl="1"/>
            <a:r>
              <a:rPr lang="en-US" dirty="0" smtClean="0"/>
              <a:t>Smith, Statham, Navarro, Zuckerman</a:t>
            </a:r>
          </a:p>
          <a:p>
            <a:r>
              <a:rPr lang="en-US" dirty="0" smtClean="0"/>
              <a:t>Associate and Area Superintendents</a:t>
            </a:r>
          </a:p>
          <a:p>
            <a:pPr lvl="1"/>
            <a:r>
              <a:rPr lang="en-US" dirty="0" smtClean="0"/>
              <a:t>Brice, Lowndes, Collins (interim), Morris, Williams, Dyson, Cevenini</a:t>
            </a:r>
          </a:p>
          <a:p>
            <a:r>
              <a:rPr lang="en-US" dirty="0" smtClean="0"/>
              <a:t>OSSI Directors</a:t>
            </a:r>
          </a:p>
          <a:p>
            <a:pPr lvl="1"/>
            <a:r>
              <a:rPr lang="en-US" dirty="0" smtClean="0"/>
              <a:t>Sirgo, Wilson, Zarchin, Morrow, Moran, etc.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MCCPTA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981450" cy="3684588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Executive Committee</a:t>
            </a:r>
          </a:p>
          <a:p>
            <a:pPr lvl="1"/>
            <a:r>
              <a:rPr lang="en-US" sz="2200" dirty="0" smtClean="0"/>
              <a:t>Pres, VPs, Treasurer, Secretaries</a:t>
            </a:r>
          </a:p>
          <a:p>
            <a:r>
              <a:rPr lang="en-US" sz="2600" dirty="0" smtClean="0"/>
              <a:t>Committee Chairs and Area Vice Presidents	</a:t>
            </a:r>
          </a:p>
          <a:p>
            <a:pPr lvl="1"/>
            <a:r>
              <a:rPr lang="en-US" sz="2200" dirty="0" smtClean="0"/>
              <a:t>H/S, Curriculum, GCC, SPED, ESOL, CIP, North, Central, etc.</a:t>
            </a:r>
          </a:p>
          <a:p>
            <a:r>
              <a:rPr lang="en-US" sz="2600" dirty="0" smtClean="0"/>
              <a:t>Cluster Coordinators</a:t>
            </a:r>
          </a:p>
          <a:p>
            <a:pPr lvl="1"/>
            <a:r>
              <a:rPr lang="en-US" sz="2200" dirty="0" smtClean="0"/>
              <a:t>25 clusters throughout the county</a:t>
            </a:r>
          </a:p>
        </p:txBody>
      </p:sp>
    </p:spTree>
    <p:extLst>
      <p:ext uri="{BB962C8B-B14F-4D97-AF65-F5344CB8AC3E}">
        <p14:creationId xmlns:p14="http://schemas.microsoft.com/office/powerpoint/2010/main" val="23168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Director/Cluster – Conversations</a:t>
            </a:r>
            <a:endParaRPr lang="en-US" b="1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 smtClean="0"/>
              <a:t>This is the conversation about what is happening in our schools!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70453364"/>
              </p:ext>
            </p:extLst>
          </p:nvPr>
        </p:nvGraphicFramePr>
        <p:xfrm>
          <a:off x="914400" y="2743201"/>
          <a:ext cx="7162800" cy="3433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BOD Reports Are Important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Look at Cluster Reports (and submit yours each month) so we can learn from each other!</a:t>
            </a:r>
          </a:p>
          <a:p>
            <a:pPr lvl="1"/>
            <a:r>
              <a:rPr lang="en-US" dirty="0" smtClean="0"/>
              <a:t>Are there questions, opportunities, events, or concerns that we want to raise or implement in our cluster?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Review the Committee Reports to see what is being talke</a:t>
            </a:r>
            <a:r>
              <a:rPr lang="en-US" dirty="0" smtClean="0"/>
              <a:t>d about in the Committee-</a:t>
            </a:r>
            <a:r>
              <a:rPr lang="en-US" dirty="0" err="1" smtClean="0"/>
              <a:t>Assoc</a:t>
            </a:r>
            <a:r>
              <a:rPr lang="en-US" dirty="0" smtClean="0"/>
              <a:t> Sup Meetings</a:t>
            </a:r>
          </a:p>
          <a:p>
            <a:pPr lvl="1"/>
            <a:r>
              <a:rPr lang="en-US" dirty="0" smtClean="0"/>
              <a:t>Helps identify concerns (or opportunities) being discussed countywide, creates opportunity to discuss intersecting committee interests, and fosters school-level discussions. </a:t>
            </a:r>
          </a:p>
          <a:p>
            <a:r>
              <a:rPr lang="en-US" dirty="0" smtClean="0"/>
              <a:t>Review the Executive Committee Reports to see the “high level” conversations and where the system is being steered</a:t>
            </a:r>
          </a:p>
          <a:p>
            <a:pPr lvl="1"/>
            <a:r>
              <a:rPr lang="en-US" dirty="0" smtClean="0"/>
              <a:t>Can provide ideas about what is coming but also help clusters and committees understand how all the pieces fit together!</a:t>
            </a:r>
          </a:p>
        </p:txBody>
      </p:sp>
    </p:spTree>
    <p:extLst>
      <p:ext uri="{BB962C8B-B14F-4D97-AF65-F5344CB8AC3E}">
        <p14:creationId xmlns:p14="http://schemas.microsoft.com/office/powerpoint/2010/main" val="348379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Like, in this month’s reports -- 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RM Cluster – Asking for a library inventory, Reading Level/Lexile Changes (Huh... Something about Lexile in Curriculum Report too – I should ask my </a:t>
            </a:r>
            <a:r>
              <a:rPr lang="en-US" dirty="0" err="1" smtClean="0"/>
              <a:t>elem</a:t>
            </a:r>
            <a:r>
              <a:rPr lang="en-US" dirty="0" smtClean="0"/>
              <a:t> schools)</a:t>
            </a:r>
          </a:p>
          <a:p>
            <a:r>
              <a:rPr lang="en-US" dirty="0" smtClean="0"/>
              <a:t>Wootton and RM both mention “Cluster Meetings”</a:t>
            </a:r>
          </a:p>
          <a:p>
            <a:r>
              <a:rPr lang="en-US" dirty="0" smtClean="0"/>
              <a:t>QO -- Creating a local officer e-list (Effective!)</a:t>
            </a:r>
          </a:p>
          <a:p>
            <a:r>
              <a:rPr lang="en-US" dirty="0" smtClean="0"/>
              <a:t>Paint Branch CCs – Attend local PTA meetings (Hmmm)</a:t>
            </a:r>
          </a:p>
          <a:p>
            <a:r>
              <a:rPr lang="en-US" dirty="0" smtClean="0"/>
              <a:t>Curriculum Report -- AP/Grade correlation, Course Issue Trajectory Concerns – Note to raise with OSSI</a:t>
            </a:r>
          </a:p>
          <a:p>
            <a:r>
              <a:rPr lang="en-US" dirty="0" smtClean="0"/>
              <a:t>Operating Budget – Save dates and put on locals radar</a:t>
            </a:r>
          </a:p>
          <a:p>
            <a:r>
              <a:rPr lang="en-US" dirty="0" smtClean="0"/>
              <a:t>VP of Ed – Well, that is just FULL of BRILLIANT info!</a:t>
            </a:r>
          </a:p>
        </p:txBody>
      </p:sp>
    </p:spTree>
    <p:extLst>
      <p:ext uri="{BB962C8B-B14F-4D97-AF65-F5344CB8AC3E}">
        <p14:creationId xmlns:p14="http://schemas.microsoft.com/office/powerpoint/2010/main" val="712028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</TotalTime>
  <Words>558</Words>
  <Application>Microsoft Office PowerPoint</Application>
  <PresentationFormat>On-screen Show (4:3)</PresentationFormat>
  <Paragraphs>59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How the MCCPTA Pieces Fit in the MCPS Puzzle  . Cynthia Simonson, VP of Educational Issues</vt:lpstr>
      <vt:lpstr>PowerPoint Presentation</vt:lpstr>
      <vt:lpstr>Basic Structure – How We Fit</vt:lpstr>
      <vt:lpstr>Director/Cluster – Conversations</vt:lpstr>
      <vt:lpstr>Why BOD Reports Are Important</vt:lpstr>
      <vt:lpstr>Like, in this month’s reports --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206013197</dc:creator>
  <cp:lastModifiedBy>Cynthia Simonson</cp:lastModifiedBy>
  <cp:revision>39</cp:revision>
  <dcterms:created xsi:type="dcterms:W3CDTF">2016-09-10T10:48:59Z</dcterms:created>
  <dcterms:modified xsi:type="dcterms:W3CDTF">2018-10-11T21:36:19Z</dcterms:modified>
</cp:coreProperties>
</file>