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89" r:id="rId3"/>
    <p:sldId id="332" r:id="rId4"/>
    <p:sldId id="299" r:id="rId5"/>
    <p:sldId id="310" r:id="rId6"/>
    <p:sldId id="313" r:id="rId7"/>
    <p:sldId id="330" r:id="rId8"/>
    <p:sldId id="326" r:id="rId9"/>
    <p:sldId id="327" r:id="rId10"/>
    <p:sldId id="325" r:id="rId11"/>
    <p:sldId id="328" r:id="rId12"/>
    <p:sldId id="329" r:id="rId13"/>
    <p:sldId id="33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338" autoAdjust="0"/>
  </p:normalViewPr>
  <p:slideViewPr>
    <p:cSldViewPr snapToGrid="0">
      <p:cViewPr varScale="1">
        <p:scale>
          <a:sx n="86" d="100"/>
          <a:sy n="86" d="100"/>
        </p:scale>
        <p:origin x="1494"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Hill" userId="26ec51f7-2358-4f07-8763-217f5ca738d4" providerId="ADAL" clId="{5FD6BB7E-7ACB-49FF-9100-EFE8804853CC}"/>
    <pc:docChg chg="delSld">
      <pc:chgData name="Victoria Hill" userId="26ec51f7-2358-4f07-8763-217f5ca738d4" providerId="ADAL" clId="{5FD6BB7E-7ACB-49FF-9100-EFE8804853CC}" dt="2026-01-05T17:37:45.182" v="0" actId="47"/>
      <pc:docMkLst>
        <pc:docMk/>
      </pc:docMkLst>
      <pc:sldChg chg="del">
        <pc:chgData name="Victoria Hill" userId="26ec51f7-2358-4f07-8763-217f5ca738d4" providerId="ADAL" clId="{5FD6BB7E-7ACB-49FF-9100-EFE8804853CC}" dt="2026-01-05T17:37:45.182" v="0" actId="47"/>
        <pc:sldMkLst>
          <pc:docMk/>
          <pc:sldMk cId="2756994996" sldId="3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62C3E-A3E8-44C2-8D23-48999D52D90E}"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4306C8-2B4F-4C79-8DD3-48E87D8EC57C}" type="slidenum">
              <a:rPr lang="en-US" smtClean="0"/>
              <a:t>‹#›</a:t>
            </a:fld>
            <a:endParaRPr lang="en-US"/>
          </a:p>
        </p:txBody>
      </p:sp>
    </p:spTree>
    <p:extLst>
      <p:ext uri="{BB962C8B-B14F-4D97-AF65-F5344CB8AC3E}">
        <p14:creationId xmlns:p14="http://schemas.microsoft.com/office/powerpoint/2010/main" val="3957968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there’s an emergency</a:t>
            </a:r>
          </a:p>
          <a:p>
            <a:r>
              <a:rPr lang="en-US" dirty="0"/>
              <a:t>Have a question</a:t>
            </a:r>
          </a:p>
        </p:txBody>
      </p:sp>
      <p:sp>
        <p:nvSpPr>
          <p:cNvPr id="4" name="Slide Number Placeholder 3"/>
          <p:cNvSpPr>
            <a:spLocks noGrp="1"/>
          </p:cNvSpPr>
          <p:nvPr>
            <p:ph type="sldNum" sz="quarter" idx="5"/>
          </p:nvPr>
        </p:nvSpPr>
        <p:spPr/>
        <p:txBody>
          <a:bodyPr/>
          <a:lstStyle/>
          <a:p>
            <a:fld id="{A7902ECF-6E21-445B-92F0-0A948E2992ED}" type="slidenum">
              <a:rPr lang="en-US" smtClean="0"/>
              <a:t>2</a:t>
            </a:fld>
            <a:endParaRPr lang="en-US"/>
          </a:p>
        </p:txBody>
      </p:sp>
    </p:spTree>
    <p:extLst>
      <p:ext uri="{BB962C8B-B14F-4D97-AF65-F5344CB8AC3E}">
        <p14:creationId xmlns:p14="http://schemas.microsoft.com/office/powerpoint/2010/main" val="1097795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4306C8-2B4F-4C79-8DD3-48E87D8EC57C}" type="slidenum">
              <a:rPr lang="en-US" smtClean="0"/>
              <a:t>4</a:t>
            </a:fld>
            <a:endParaRPr lang="en-US"/>
          </a:p>
        </p:txBody>
      </p:sp>
    </p:spTree>
    <p:extLst>
      <p:ext uri="{BB962C8B-B14F-4D97-AF65-F5344CB8AC3E}">
        <p14:creationId xmlns:p14="http://schemas.microsoft.com/office/powerpoint/2010/main" val="3431748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mission from Willie…</a:t>
            </a:r>
            <a:r>
              <a:rPr lang="en-US" dirty="0">
                <a:effectLst/>
                <a:latin typeface="Segoe UI" panose="020B0502040204020203" pitchFamily="34" charset="0"/>
              </a:rPr>
              <a:t> </a:t>
            </a:r>
            <a:br>
              <a:rPr lang="en-US" dirty="0">
                <a:effectLst/>
                <a:latin typeface="Segoe UI" panose="020B0502040204020203" pitchFamily="34" charset="0"/>
              </a:rPr>
            </a:br>
            <a:r>
              <a:rPr lang="en-US" dirty="0">
                <a:effectLst/>
                <a:latin typeface="Segoe UI" panose="020B0502040204020203" pitchFamily="34" charset="0"/>
              </a:rPr>
              <a:t>The mission of the Trinity Creeks Homeowners Association is to promote a resident friendly neighborhood, where residents enjoy an enhanced quality of life, and assures that the value of their homes will be protected. Through the administration of the Declaration of Covenants and applicable local ordinances, the Homeowners Association seeks to collaborate with its members now and in the future toward common goals.   This is our Mission Statement and listed below are some of the projects for a grant.</a:t>
            </a:r>
            <a:br>
              <a:rPr lang="en-US" dirty="0">
                <a:effectLst/>
                <a:latin typeface="Segoe UI" panose="020B0502040204020203" pitchFamily="34" charset="0"/>
              </a:rPr>
            </a:br>
            <a:r>
              <a:rPr lang="en-US" dirty="0">
                <a:effectLst/>
                <a:latin typeface="Segoe UI" panose="020B0502040204020203" pitchFamily="34" charset="0"/>
              </a:rPr>
              <a:t>Improvements to the Community such as Landscaping, Outdoor Summer Events and indoor Winter Events to bring the community together, park renovations, and helping Seniors with snow removal.  </a:t>
            </a:r>
            <a:r>
              <a:rPr lang="en-US">
                <a:effectLst/>
                <a:latin typeface="Segoe UI" panose="020B0502040204020203" pitchFamily="34" charset="0"/>
              </a:rPr>
              <a:t>Improvement in Infrastructure such as streets and driveways and security cameras in the neighborhood.</a:t>
            </a:r>
            <a:endParaRPr lang="en-US"/>
          </a:p>
        </p:txBody>
      </p:sp>
      <p:sp>
        <p:nvSpPr>
          <p:cNvPr id="4" name="Slide Number Placeholder 3"/>
          <p:cNvSpPr>
            <a:spLocks noGrp="1"/>
          </p:cNvSpPr>
          <p:nvPr>
            <p:ph type="sldNum" sz="quarter" idx="5"/>
          </p:nvPr>
        </p:nvSpPr>
        <p:spPr/>
        <p:txBody>
          <a:bodyPr/>
          <a:lstStyle/>
          <a:p>
            <a:fld id="{744306C8-2B4F-4C79-8DD3-48E87D8EC57C}" type="slidenum">
              <a:rPr lang="en-US" smtClean="0"/>
              <a:t>5</a:t>
            </a:fld>
            <a:endParaRPr lang="en-US"/>
          </a:p>
        </p:txBody>
      </p:sp>
    </p:spTree>
    <p:extLst>
      <p:ext uri="{BB962C8B-B14F-4D97-AF65-F5344CB8AC3E}">
        <p14:creationId xmlns:p14="http://schemas.microsoft.com/office/powerpoint/2010/main" val="2996647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6123-C37B-6FE2-7648-9B3E6AD18D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B2E57F-DA47-9801-2CD7-6D04C5D277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A6CD13-340A-0BCE-9134-6C8F42A31273}"/>
              </a:ext>
            </a:extLst>
          </p:cNvPr>
          <p:cNvSpPr>
            <a:spLocks noGrp="1"/>
          </p:cNvSpPr>
          <p:nvPr>
            <p:ph type="dt" sz="half" idx="10"/>
          </p:nvPr>
        </p:nvSpPr>
        <p:spPr/>
        <p:txBody>
          <a:bodyPr/>
          <a:lstStyle/>
          <a:p>
            <a:fld id="{842F5221-7852-476F-8A70-D63313180C44}" type="datetimeFigureOut">
              <a:rPr lang="en-US" smtClean="0"/>
              <a:t>1/5/2026</a:t>
            </a:fld>
            <a:endParaRPr lang="en-US"/>
          </a:p>
        </p:txBody>
      </p:sp>
      <p:sp>
        <p:nvSpPr>
          <p:cNvPr id="5" name="Footer Placeholder 4">
            <a:extLst>
              <a:ext uri="{FF2B5EF4-FFF2-40B4-BE49-F238E27FC236}">
                <a16:creationId xmlns:a16="http://schemas.microsoft.com/office/drawing/2014/main" id="{C9689C91-A001-FEC9-AFAA-16806A7E3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5BF2BC-6C9C-B70F-4541-7617338B33E6}"/>
              </a:ext>
            </a:extLst>
          </p:cNvPr>
          <p:cNvSpPr>
            <a:spLocks noGrp="1"/>
          </p:cNvSpPr>
          <p:nvPr>
            <p:ph type="sldNum" sz="quarter" idx="12"/>
          </p:nvPr>
        </p:nvSpPr>
        <p:spPr/>
        <p:txBody>
          <a:bodyPr/>
          <a:lstStyle/>
          <a:p>
            <a:fld id="{2AE2FB6B-3B6C-45E8-9077-233F3593C6C1}" type="slidenum">
              <a:rPr lang="en-US" smtClean="0"/>
              <a:t>‹#›</a:t>
            </a:fld>
            <a:endParaRPr lang="en-US"/>
          </a:p>
        </p:txBody>
      </p:sp>
    </p:spTree>
    <p:extLst>
      <p:ext uri="{BB962C8B-B14F-4D97-AF65-F5344CB8AC3E}">
        <p14:creationId xmlns:p14="http://schemas.microsoft.com/office/powerpoint/2010/main" val="417713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9F6A-54B3-D4FA-1D0F-C95D8A248F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621D3-CC7C-22C0-E726-F4725EEDF4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33F37-9827-31F7-B5BA-95484D1A435E}"/>
              </a:ext>
            </a:extLst>
          </p:cNvPr>
          <p:cNvSpPr>
            <a:spLocks noGrp="1"/>
          </p:cNvSpPr>
          <p:nvPr>
            <p:ph type="dt" sz="half" idx="10"/>
          </p:nvPr>
        </p:nvSpPr>
        <p:spPr/>
        <p:txBody>
          <a:bodyPr/>
          <a:lstStyle/>
          <a:p>
            <a:fld id="{842F5221-7852-476F-8A70-D63313180C44}" type="datetimeFigureOut">
              <a:rPr lang="en-US" smtClean="0"/>
              <a:t>1/5/2026</a:t>
            </a:fld>
            <a:endParaRPr lang="en-US"/>
          </a:p>
        </p:txBody>
      </p:sp>
      <p:sp>
        <p:nvSpPr>
          <p:cNvPr id="5" name="Footer Placeholder 4">
            <a:extLst>
              <a:ext uri="{FF2B5EF4-FFF2-40B4-BE49-F238E27FC236}">
                <a16:creationId xmlns:a16="http://schemas.microsoft.com/office/drawing/2014/main" id="{9D27C793-85D3-0341-2095-B33070F36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609FA-9FD5-4423-F7E7-57500BAB90D0}"/>
              </a:ext>
            </a:extLst>
          </p:cNvPr>
          <p:cNvSpPr>
            <a:spLocks noGrp="1"/>
          </p:cNvSpPr>
          <p:nvPr>
            <p:ph type="sldNum" sz="quarter" idx="12"/>
          </p:nvPr>
        </p:nvSpPr>
        <p:spPr/>
        <p:txBody>
          <a:bodyPr/>
          <a:lstStyle/>
          <a:p>
            <a:fld id="{2AE2FB6B-3B6C-45E8-9077-233F3593C6C1}" type="slidenum">
              <a:rPr lang="en-US" smtClean="0"/>
              <a:t>‹#›</a:t>
            </a:fld>
            <a:endParaRPr lang="en-US"/>
          </a:p>
        </p:txBody>
      </p:sp>
    </p:spTree>
    <p:extLst>
      <p:ext uri="{BB962C8B-B14F-4D97-AF65-F5344CB8AC3E}">
        <p14:creationId xmlns:p14="http://schemas.microsoft.com/office/powerpoint/2010/main" val="412513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64DAAD-D89A-59FA-59C8-4E24A125A2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13450E-DC0E-B3B0-BB4F-4C8EDA9AD5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F7CA6-5C4D-2195-E836-28901C7D1B8C}"/>
              </a:ext>
            </a:extLst>
          </p:cNvPr>
          <p:cNvSpPr>
            <a:spLocks noGrp="1"/>
          </p:cNvSpPr>
          <p:nvPr>
            <p:ph type="dt" sz="half" idx="10"/>
          </p:nvPr>
        </p:nvSpPr>
        <p:spPr/>
        <p:txBody>
          <a:bodyPr/>
          <a:lstStyle/>
          <a:p>
            <a:fld id="{842F5221-7852-476F-8A70-D63313180C44}" type="datetimeFigureOut">
              <a:rPr lang="en-US" smtClean="0"/>
              <a:t>1/5/2026</a:t>
            </a:fld>
            <a:endParaRPr lang="en-US"/>
          </a:p>
        </p:txBody>
      </p:sp>
      <p:sp>
        <p:nvSpPr>
          <p:cNvPr id="5" name="Footer Placeholder 4">
            <a:extLst>
              <a:ext uri="{FF2B5EF4-FFF2-40B4-BE49-F238E27FC236}">
                <a16:creationId xmlns:a16="http://schemas.microsoft.com/office/drawing/2014/main" id="{96E9FD88-12B6-05EE-9D4E-6AB5AE75E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228C4-2797-BA2E-02B0-70B6CB85E094}"/>
              </a:ext>
            </a:extLst>
          </p:cNvPr>
          <p:cNvSpPr>
            <a:spLocks noGrp="1"/>
          </p:cNvSpPr>
          <p:nvPr>
            <p:ph type="sldNum" sz="quarter" idx="12"/>
          </p:nvPr>
        </p:nvSpPr>
        <p:spPr/>
        <p:txBody>
          <a:bodyPr/>
          <a:lstStyle/>
          <a:p>
            <a:fld id="{2AE2FB6B-3B6C-45E8-9077-233F3593C6C1}" type="slidenum">
              <a:rPr lang="en-US" smtClean="0"/>
              <a:t>‹#›</a:t>
            </a:fld>
            <a:endParaRPr lang="en-US"/>
          </a:p>
        </p:txBody>
      </p:sp>
    </p:spTree>
    <p:extLst>
      <p:ext uri="{BB962C8B-B14F-4D97-AF65-F5344CB8AC3E}">
        <p14:creationId xmlns:p14="http://schemas.microsoft.com/office/powerpoint/2010/main" val="152461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FD1A-E0E3-11E1-442D-4FEB34715E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31E534-EF1E-1CF8-06A2-E6A16D3DC9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74B3C-8A4D-C02A-7D79-F6C68A56D27A}"/>
              </a:ext>
            </a:extLst>
          </p:cNvPr>
          <p:cNvSpPr>
            <a:spLocks noGrp="1"/>
          </p:cNvSpPr>
          <p:nvPr>
            <p:ph type="dt" sz="half" idx="10"/>
          </p:nvPr>
        </p:nvSpPr>
        <p:spPr/>
        <p:txBody>
          <a:bodyPr/>
          <a:lstStyle/>
          <a:p>
            <a:fld id="{842F5221-7852-476F-8A70-D63313180C44}" type="datetimeFigureOut">
              <a:rPr lang="en-US" smtClean="0"/>
              <a:t>1/5/2026</a:t>
            </a:fld>
            <a:endParaRPr lang="en-US"/>
          </a:p>
        </p:txBody>
      </p:sp>
      <p:sp>
        <p:nvSpPr>
          <p:cNvPr id="5" name="Footer Placeholder 4">
            <a:extLst>
              <a:ext uri="{FF2B5EF4-FFF2-40B4-BE49-F238E27FC236}">
                <a16:creationId xmlns:a16="http://schemas.microsoft.com/office/drawing/2014/main" id="{66217DB8-D7CB-7FC3-32A0-4A37E773A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5D475-45DF-7B1F-54A2-85BD5DEB959F}"/>
              </a:ext>
            </a:extLst>
          </p:cNvPr>
          <p:cNvSpPr>
            <a:spLocks noGrp="1"/>
          </p:cNvSpPr>
          <p:nvPr>
            <p:ph type="sldNum" sz="quarter" idx="12"/>
          </p:nvPr>
        </p:nvSpPr>
        <p:spPr/>
        <p:txBody>
          <a:bodyPr/>
          <a:lstStyle/>
          <a:p>
            <a:fld id="{2AE2FB6B-3B6C-45E8-9077-233F3593C6C1}" type="slidenum">
              <a:rPr lang="en-US" smtClean="0"/>
              <a:t>‹#›</a:t>
            </a:fld>
            <a:endParaRPr lang="en-US"/>
          </a:p>
        </p:txBody>
      </p:sp>
    </p:spTree>
    <p:extLst>
      <p:ext uri="{BB962C8B-B14F-4D97-AF65-F5344CB8AC3E}">
        <p14:creationId xmlns:p14="http://schemas.microsoft.com/office/powerpoint/2010/main" val="229173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EE2A-F0D9-283C-D802-3E9CFAFEF2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8D797B-E9AA-006F-22F9-2816F0C56E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485673-84A0-E70A-4FDD-E88575E242CA}"/>
              </a:ext>
            </a:extLst>
          </p:cNvPr>
          <p:cNvSpPr>
            <a:spLocks noGrp="1"/>
          </p:cNvSpPr>
          <p:nvPr>
            <p:ph type="dt" sz="half" idx="10"/>
          </p:nvPr>
        </p:nvSpPr>
        <p:spPr/>
        <p:txBody>
          <a:bodyPr/>
          <a:lstStyle/>
          <a:p>
            <a:fld id="{842F5221-7852-476F-8A70-D63313180C44}" type="datetimeFigureOut">
              <a:rPr lang="en-US" smtClean="0"/>
              <a:t>1/5/2026</a:t>
            </a:fld>
            <a:endParaRPr lang="en-US"/>
          </a:p>
        </p:txBody>
      </p:sp>
      <p:sp>
        <p:nvSpPr>
          <p:cNvPr id="5" name="Footer Placeholder 4">
            <a:extLst>
              <a:ext uri="{FF2B5EF4-FFF2-40B4-BE49-F238E27FC236}">
                <a16:creationId xmlns:a16="http://schemas.microsoft.com/office/drawing/2014/main" id="{3554092D-831E-C500-B645-948E0ED3C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CE74D-4A8C-0C92-8359-3335A77ACDE2}"/>
              </a:ext>
            </a:extLst>
          </p:cNvPr>
          <p:cNvSpPr>
            <a:spLocks noGrp="1"/>
          </p:cNvSpPr>
          <p:nvPr>
            <p:ph type="sldNum" sz="quarter" idx="12"/>
          </p:nvPr>
        </p:nvSpPr>
        <p:spPr/>
        <p:txBody>
          <a:bodyPr/>
          <a:lstStyle/>
          <a:p>
            <a:fld id="{2AE2FB6B-3B6C-45E8-9077-233F3593C6C1}" type="slidenum">
              <a:rPr lang="en-US" smtClean="0"/>
              <a:t>‹#›</a:t>
            </a:fld>
            <a:endParaRPr lang="en-US"/>
          </a:p>
        </p:txBody>
      </p:sp>
    </p:spTree>
    <p:extLst>
      <p:ext uri="{BB962C8B-B14F-4D97-AF65-F5344CB8AC3E}">
        <p14:creationId xmlns:p14="http://schemas.microsoft.com/office/powerpoint/2010/main" val="3705849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421D1-C15A-2CD2-06CB-4C21A525E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9BCDD-1005-FCD7-CF74-8F2B2DDF16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57A18D-4601-50F4-649A-0AF2B84CEE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A2DDD5-00AA-43D1-7119-59C0D6771D73}"/>
              </a:ext>
            </a:extLst>
          </p:cNvPr>
          <p:cNvSpPr>
            <a:spLocks noGrp="1"/>
          </p:cNvSpPr>
          <p:nvPr>
            <p:ph type="dt" sz="half" idx="10"/>
          </p:nvPr>
        </p:nvSpPr>
        <p:spPr/>
        <p:txBody>
          <a:bodyPr/>
          <a:lstStyle/>
          <a:p>
            <a:fld id="{842F5221-7852-476F-8A70-D63313180C44}" type="datetimeFigureOut">
              <a:rPr lang="en-US" smtClean="0"/>
              <a:t>1/5/2026</a:t>
            </a:fld>
            <a:endParaRPr lang="en-US"/>
          </a:p>
        </p:txBody>
      </p:sp>
      <p:sp>
        <p:nvSpPr>
          <p:cNvPr id="6" name="Footer Placeholder 5">
            <a:extLst>
              <a:ext uri="{FF2B5EF4-FFF2-40B4-BE49-F238E27FC236}">
                <a16:creationId xmlns:a16="http://schemas.microsoft.com/office/drawing/2014/main" id="{654DF6E9-CD82-490F-386D-5AAD32A935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25C5A-5BCA-55F9-15AF-DD81E80840A5}"/>
              </a:ext>
            </a:extLst>
          </p:cNvPr>
          <p:cNvSpPr>
            <a:spLocks noGrp="1"/>
          </p:cNvSpPr>
          <p:nvPr>
            <p:ph type="sldNum" sz="quarter" idx="12"/>
          </p:nvPr>
        </p:nvSpPr>
        <p:spPr/>
        <p:txBody>
          <a:bodyPr/>
          <a:lstStyle/>
          <a:p>
            <a:fld id="{2AE2FB6B-3B6C-45E8-9077-233F3593C6C1}" type="slidenum">
              <a:rPr lang="en-US" smtClean="0"/>
              <a:t>‹#›</a:t>
            </a:fld>
            <a:endParaRPr lang="en-US"/>
          </a:p>
        </p:txBody>
      </p:sp>
    </p:spTree>
    <p:extLst>
      <p:ext uri="{BB962C8B-B14F-4D97-AF65-F5344CB8AC3E}">
        <p14:creationId xmlns:p14="http://schemas.microsoft.com/office/powerpoint/2010/main" val="3985220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99D4E-8CCF-6536-68B1-479B9AF0C3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6F31DD-B6E5-8EA5-E752-13F049758D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8F305C-67F1-6903-198B-86945431B7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EAD418-79FE-D14F-7037-7C155A2DAD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21E308-2B68-2A1B-A809-C888F23EFF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A71C8C-E77C-7D18-6BFB-90C3805BE014}"/>
              </a:ext>
            </a:extLst>
          </p:cNvPr>
          <p:cNvSpPr>
            <a:spLocks noGrp="1"/>
          </p:cNvSpPr>
          <p:nvPr>
            <p:ph type="dt" sz="half" idx="10"/>
          </p:nvPr>
        </p:nvSpPr>
        <p:spPr/>
        <p:txBody>
          <a:bodyPr/>
          <a:lstStyle/>
          <a:p>
            <a:fld id="{842F5221-7852-476F-8A70-D63313180C44}" type="datetimeFigureOut">
              <a:rPr lang="en-US" smtClean="0"/>
              <a:t>1/5/2026</a:t>
            </a:fld>
            <a:endParaRPr lang="en-US"/>
          </a:p>
        </p:txBody>
      </p:sp>
      <p:sp>
        <p:nvSpPr>
          <p:cNvPr id="8" name="Footer Placeholder 7">
            <a:extLst>
              <a:ext uri="{FF2B5EF4-FFF2-40B4-BE49-F238E27FC236}">
                <a16:creationId xmlns:a16="http://schemas.microsoft.com/office/drawing/2014/main" id="{98DB2A6C-E247-2DC4-3B4E-480468A9C0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90DB5A-D66A-422D-42A8-E0A7755A10F4}"/>
              </a:ext>
            </a:extLst>
          </p:cNvPr>
          <p:cNvSpPr>
            <a:spLocks noGrp="1"/>
          </p:cNvSpPr>
          <p:nvPr>
            <p:ph type="sldNum" sz="quarter" idx="12"/>
          </p:nvPr>
        </p:nvSpPr>
        <p:spPr/>
        <p:txBody>
          <a:bodyPr/>
          <a:lstStyle/>
          <a:p>
            <a:fld id="{2AE2FB6B-3B6C-45E8-9077-233F3593C6C1}" type="slidenum">
              <a:rPr lang="en-US" smtClean="0"/>
              <a:t>‹#›</a:t>
            </a:fld>
            <a:endParaRPr lang="en-US"/>
          </a:p>
        </p:txBody>
      </p:sp>
    </p:spTree>
    <p:extLst>
      <p:ext uri="{BB962C8B-B14F-4D97-AF65-F5344CB8AC3E}">
        <p14:creationId xmlns:p14="http://schemas.microsoft.com/office/powerpoint/2010/main" val="534826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51A34-AC49-DA2E-A546-3BE396C26E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C037E3-EBB3-D1A6-21EC-08E6DA46B444}"/>
              </a:ext>
            </a:extLst>
          </p:cNvPr>
          <p:cNvSpPr>
            <a:spLocks noGrp="1"/>
          </p:cNvSpPr>
          <p:nvPr>
            <p:ph type="dt" sz="half" idx="10"/>
          </p:nvPr>
        </p:nvSpPr>
        <p:spPr/>
        <p:txBody>
          <a:bodyPr/>
          <a:lstStyle/>
          <a:p>
            <a:fld id="{842F5221-7852-476F-8A70-D63313180C44}" type="datetimeFigureOut">
              <a:rPr lang="en-US" smtClean="0"/>
              <a:t>1/5/2026</a:t>
            </a:fld>
            <a:endParaRPr lang="en-US"/>
          </a:p>
        </p:txBody>
      </p:sp>
      <p:sp>
        <p:nvSpPr>
          <p:cNvPr id="4" name="Footer Placeholder 3">
            <a:extLst>
              <a:ext uri="{FF2B5EF4-FFF2-40B4-BE49-F238E27FC236}">
                <a16:creationId xmlns:a16="http://schemas.microsoft.com/office/drawing/2014/main" id="{2DDF1268-E533-B1FC-3F5B-1AC4B685F3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371EFE-664D-B353-79BE-7F4DD91B951A}"/>
              </a:ext>
            </a:extLst>
          </p:cNvPr>
          <p:cNvSpPr>
            <a:spLocks noGrp="1"/>
          </p:cNvSpPr>
          <p:nvPr>
            <p:ph type="sldNum" sz="quarter" idx="12"/>
          </p:nvPr>
        </p:nvSpPr>
        <p:spPr/>
        <p:txBody>
          <a:bodyPr/>
          <a:lstStyle/>
          <a:p>
            <a:fld id="{2AE2FB6B-3B6C-45E8-9077-233F3593C6C1}" type="slidenum">
              <a:rPr lang="en-US" smtClean="0"/>
              <a:t>‹#›</a:t>
            </a:fld>
            <a:endParaRPr lang="en-US"/>
          </a:p>
        </p:txBody>
      </p:sp>
    </p:spTree>
    <p:extLst>
      <p:ext uri="{BB962C8B-B14F-4D97-AF65-F5344CB8AC3E}">
        <p14:creationId xmlns:p14="http://schemas.microsoft.com/office/powerpoint/2010/main" val="1626066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71BB0C-4149-C354-941E-5135B6B73AFB}"/>
              </a:ext>
            </a:extLst>
          </p:cNvPr>
          <p:cNvSpPr>
            <a:spLocks noGrp="1"/>
          </p:cNvSpPr>
          <p:nvPr>
            <p:ph type="dt" sz="half" idx="10"/>
          </p:nvPr>
        </p:nvSpPr>
        <p:spPr/>
        <p:txBody>
          <a:bodyPr/>
          <a:lstStyle/>
          <a:p>
            <a:fld id="{842F5221-7852-476F-8A70-D63313180C44}" type="datetimeFigureOut">
              <a:rPr lang="en-US" smtClean="0"/>
              <a:t>1/5/2026</a:t>
            </a:fld>
            <a:endParaRPr lang="en-US"/>
          </a:p>
        </p:txBody>
      </p:sp>
      <p:sp>
        <p:nvSpPr>
          <p:cNvPr id="3" name="Footer Placeholder 2">
            <a:extLst>
              <a:ext uri="{FF2B5EF4-FFF2-40B4-BE49-F238E27FC236}">
                <a16:creationId xmlns:a16="http://schemas.microsoft.com/office/drawing/2014/main" id="{34BBEC1F-8FB0-68B9-121C-59F0710255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0556CB-4FDB-CBE1-FA21-E2EFC9C1CE8B}"/>
              </a:ext>
            </a:extLst>
          </p:cNvPr>
          <p:cNvSpPr>
            <a:spLocks noGrp="1"/>
          </p:cNvSpPr>
          <p:nvPr>
            <p:ph type="sldNum" sz="quarter" idx="12"/>
          </p:nvPr>
        </p:nvSpPr>
        <p:spPr/>
        <p:txBody>
          <a:bodyPr/>
          <a:lstStyle/>
          <a:p>
            <a:fld id="{2AE2FB6B-3B6C-45E8-9077-233F3593C6C1}" type="slidenum">
              <a:rPr lang="en-US" smtClean="0"/>
              <a:t>‹#›</a:t>
            </a:fld>
            <a:endParaRPr lang="en-US"/>
          </a:p>
        </p:txBody>
      </p:sp>
    </p:spTree>
    <p:extLst>
      <p:ext uri="{BB962C8B-B14F-4D97-AF65-F5344CB8AC3E}">
        <p14:creationId xmlns:p14="http://schemas.microsoft.com/office/powerpoint/2010/main" val="239294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660E-B83B-FA8E-9284-F3462F93DA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2A7D49-D25E-412C-5C4D-1803BE79F4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A2F4EC-1CC3-6628-1488-2FADA1BB75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65CC04-1939-E4F9-0C3A-54A3EE94A9C7}"/>
              </a:ext>
            </a:extLst>
          </p:cNvPr>
          <p:cNvSpPr>
            <a:spLocks noGrp="1"/>
          </p:cNvSpPr>
          <p:nvPr>
            <p:ph type="dt" sz="half" idx="10"/>
          </p:nvPr>
        </p:nvSpPr>
        <p:spPr/>
        <p:txBody>
          <a:bodyPr/>
          <a:lstStyle/>
          <a:p>
            <a:fld id="{842F5221-7852-476F-8A70-D63313180C44}" type="datetimeFigureOut">
              <a:rPr lang="en-US" smtClean="0"/>
              <a:t>1/5/2026</a:t>
            </a:fld>
            <a:endParaRPr lang="en-US"/>
          </a:p>
        </p:txBody>
      </p:sp>
      <p:sp>
        <p:nvSpPr>
          <p:cNvPr id="6" name="Footer Placeholder 5">
            <a:extLst>
              <a:ext uri="{FF2B5EF4-FFF2-40B4-BE49-F238E27FC236}">
                <a16:creationId xmlns:a16="http://schemas.microsoft.com/office/drawing/2014/main" id="{DC3F79BE-0308-F9A3-4FDF-9EE85C2534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56D0C4-F0BE-6DEA-C16B-6FB64ABA7E67}"/>
              </a:ext>
            </a:extLst>
          </p:cNvPr>
          <p:cNvSpPr>
            <a:spLocks noGrp="1"/>
          </p:cNvSpPr>
          <p:nvPr>
            <p:ph type="sldNum" sz="quarter" idx="12"/>
          </p:nvPr>
        </p:nvSpPr>
        <p:spPr/>
        <p:txBody>
          <a:bodyPr/>
          <a:lstStyle/>
          <a:p>
            <a:fld id="{2AE2FB6B-3B6C-45E8-9077-233F3593C6C1}" type="slidenum">
              <a:rPr lang="en-US" smtClean="0"/>
              <a:t>‹#›</a:t>
            </a:fld>
            <a:endParaRPr lang="en-US"/>
          </a:p>
        </p:txBody>
      </p:sp>
    </p:spTree>
    <p:extLst>
      <p:ext uri="{BB962C8B-B14F-4D97-AF65-F5344CB8AC3E}">
        <p14:creationId xmlns:p14="http://schemas.microsoft.com/office/powerpoint/2010/main" val="236963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9F36B-CDCF-6898-6C8A-CF17771D73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C8DC08-1227-46E8-661B-05C712B86A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2F76F2-9AAB-C7E8-2385-69321BE00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C65F98-3DE5-C8A3-A846-6D94DC3C892B}"/>
              </a:ext>
            </a:extLst>
          </p:cNvPr>
          <p:cNvSpPr>
            <a:spLocks noGrp="1"/>
          </p:cNvSpPr>
          <p:nvPr>
            <p:ph type="dt" sz="half" idx="10"/>
          </p:nvPr>
        </p:nvSpPr>
        <p:spPr/>
        <p:txBody>
          <a:bodyPr/>
          <a:lstStyle/>
          <a:p>
            <a:fld id="{842F5221-7852-476F-8A70-D63313180C44}" type="datetimeFigureOut">
              <a:rPr lang="en-US" smtClean="0"/>
              <a:t>1/5/2026</a:t>
            </a:fld>
            <a:endParaRPr lang="en-US"/>
          </a:p>
        </p:txBody>
      </p:sp>
      <p:sp>
        <p:nvSpPr>
          <p:cNvPr id="6" name="Footer Placeholder 5">
            <a:extLst>
              <a:ext uri="{FF2B5EF4-FFF2-40B4-BE49-F238E27FC236}">
                <a16:creationId xmlns:a16="http://schemas.microsoft.com/office/drawing/2014/main" id="{BE66060F-EAAF-0311-8F89-E73A2611C0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5DF11-8838-F977-75C7-39FF18C441B5}"/>
              </a:ext>
            </a:extLst>
          </p:cNvPr>
          <p:cNvSpPr>
            <a:spLocks noGrp="1"/>
          </p:cNvSpPr>
          <p:nvPr>
            <p:ph type="sldNum" sz="quarter" idx="12"/>
          </p:nvPr>
        </p:nvSpPr>
        <p:spPr/>
        <p:txBody>
          <a:bodyPr/>
          <a:lstStyle/>
          <a:p>
            <a:fld id="{2AE2FB6B-3B6C-45E8-9077-233F3593C6C1}" type="slidenum">
              <a:rPr lang="en-US" smtClean="0"/>
              <a:t>‹#›</a:t>
            </a:fld>
            <a:endParaRPr lang="en-US"/>
          </a:p>
        </p:txBody>
      </p:sp>
    </p:spTree>
    <p:extLst>
      <p:ext uri="{BB962C8B-B14F-4D97-AF65-F5344CB8AC3E}">
        <p14:creationId xmlns:p14="http://schemas.microsoft.com/office/powerpoint/2010/main" val="115796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F32E6F-A490-8C32-41F1-D6E27EB238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298708-7821-7038-C3F1-6405333E60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7228E3-EC5B-728E-37F5-F0EE0DDA67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5221-7852-476F-8A70-D63313180C44}" type="datetimeFigureOut">
              <a:rPr lang="en-US" smtClean="0"/>
              <a:t>1/5/2026</a:t>
            </a:fld>
            <a:endParaRPr lang="en-US"/>
          </a:p>
        </p:txBody>
      </p:sp>
      <p:sp>
        <p:nvSpPr>
          <p:cNvPr id="5" name="Footer Placeholder 4">
            <a:extLst>
              <a:ext uri="{FF2B5EF4-FFF2-40B4-BE49-F238E27FC236}">
                <a16:creationId xmlns:a16="http://schemas.microsoft.com/office/drawing/2014/main" id="{AAFEF554-5DEC-EF1E-45D2-7819E18D67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1A50AE-BD63-F732-2BBF-5A22A0BF3F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2FB6B-3B6C-45E8-9077-233F3593C6C1}" type="slidenum">
              <a:rPr lang="en-US" smtClean="0"/>
              <a:t>‹#›</a:t>
            </a:fld>
            <a:endParaRPr lang="en-US"/>
          </a:p>
        </p:txBody>
      </p:sp>
    </p:spTree>
    <p:extLst>
      <p:ext uri="{BB962C8B-B14F-4D97-AF65-F5344CB8AC3E}">
        <p14:creationId xmlns:p14="http://schemas.microsoft.com/office/powerpoint/2010/main" val="3343794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trinitycreeks.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4D52CC7A-7EF6-D792-63B0-5E8CFC553A89}"/>
              </a:ext>
            </a:extLst>
          </p:cNvPr>
          <p:cNvPicPr>
            <a:picLocks noChangeAspect="1"/>
          </p:cNvPicPr>
          <p:nvPr/>
        </p:nvPicPr>
        <p:blipFill rotWithShape="1">
          <a:blip r:embed="rId2">
            <a:alphaModFix amt="50000"/>
          </a:blip>
          <a:srcRect t="1868" r="-1" b="27136"/>
          <a:stretch/>
        </p:blipFill>
        <p:spPr>
          <a:xfrm>
            <a:off x="20" y="10"/>
            <a:ext cx="12188930" cy="6857990"/>
          </a:xfrm>
          <a:prstGeom prst="rect">
            <a:avLst/>
          </a:prstGeom>
        </p:spPr>
      </p:pic>
      <p:sp>
        <p:nvSpPr>
          <p:cNvPr id="2" name="Title 1">
            <a:extLst>
              <a:ext uri="{FF2B5EF4-FFF2-40B4-BE49-F238E27FC236}">
                <a16:creationId xmlns:a16="http://schemas.microsoft.com/office/drawing/2014/main" id="{4B60EF8E-17AF-AE49-0B6A-71EF3C22F3BE}"/>
              </a:ext>
            </a:extLst>
          </p:cNvPr>
          <p:cNvSpPr>
            <a:spLocks noGrp="1"/>
          </p:cNvSpPr>
          <p:nvPr>
            <p:ph type="ctrTitle"/>
          </p:nvPr>
        </p:nvSpPr>
        <p:spPr>
          <a:xfrm>
            <a:off x="1524000" y="1122363"/>
            <a:ext cx="9144000" cy="3063240"/>
          </a:xfrm>
        </p:spPr>
        <p:txBody>
          <a:bodyPr>
            <a:normAutofit/>
          </a:bodyPr>
          <a:lstStyle/>
          <a:p>
            <a:r>
              <a:rPr lang="en-US" sz="6600">
                <a:solidFill>
                  <a:srgbClr val="FFFFFF"/>
                </a:solidFill>
              </a:rPr>
              <a:t>Trinity Creeks</a:t>
            </a:r>
            <a:br>
              <a:rPr lang="en-US" sz="6600">
                <a:solidFill>
                  <a:srgbClr val="FFFFFF"/>
                </a:solidFill>
              </a:rPr>
            </a:br>
            <a:r>
              <a:rPr lang="en-US" sz="6600">
                <a:solidFill>
                  <a:srgbClr val="FFFFFF"/>
                </a:solidFill>
              </a:rPr>
              <a:t>HOA General Meeting</a:t>
            </a:r>
            <a:br>
              <a:rPr lang="en-US" sz="6600">
                <a:solidFill>
                  <a:srgbClr val="FFFFFF"/>
                </a:solidFill>
              </a:rPr>
            </a:br>
            <a:endParaRPr lang="en-US" sz="6600">
              <a:solidFill>
                <a:srgbClr val="FFFFFF"/>
              </a:solidFill>
            </a:endParaRPr>
          </a:p>
        </p:txBody>
      </p:sp>
      <p:sp>
        <p:nvSpPr>
          <p:cNvPr id="3" name="Subtitle 2">
            <a:extLst>
              <a:ext uri="{FF2B5EF4-FFF2-40B4-BE49-F238E27FC236}">
                <a16:creationId xmlns:a16="http://schemas.microsoft.com/office/drawing/2014/main" id="{2207C9F3-45BF-203B-4EEC-55F4CF9AA27F}"/>
              </a:ext>
            </a:extLst>
          </p:cNvPr>
          <p:cNvSpPr>
            <a:spLocks noGrp="1"/>
          </p:cNvSpPr>
          <p:nvPr>
            <p:ph type="subTitle" idx="1"/>
          </p:nvPr>
        </p:nvSpPr>
        <p:spPr>
          <a:xfrm>
            <a:off x="1527048" y="4599432"/>
            <a:ext cx="9144000" cy="1536192"/>
          </a:xfrm>
        </p:spPr>
        <p:txBody>
          <a:bodyPr>
            <a:normAutofit/>
          </a:bodyPr>
          <a:lstStyle/>
          <a:p>
            <a:r>
              <a:rPr lang="en-US" dirty="0">
                <a:solidFill>
                  <a:srgbClr val="FFFFFF"/>
                </a:solidFill>
              </a:rPr>
              <a:t>3-19-2025</a:t>
            </a:r>
          </a:p>
          <a:p>
            <a:r>
              <a:rPr lang="en-US" b="1" dirty="0">
                <a:solidFill>
                  <a:srgbClr val="FFFFFF"/>
                </a:solidFill>
              </a:rPr>
              <a:t>7:00pm-8:00pm</a:t>
            </a:r>
          </a:p>
          <a:p>
            <a:r>
              <a:rPr lang="en-US" dirty="0">
                <a:solidFill>
                  <a:srgbClr val="FFFFFF"/>
                </a:solidFill>
              </a:rPr>
              <a:t>Zoom Meeting</a:t>
            </a:r>
          </a:p>
        </p:txBody>
      </p:sp>
      <p:sp>
        <p:nvSpPr>
          <p:cNvPr id="1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873054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5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D29028F-9AAD-101B-827E-F035D62D1DB7}"/>
              </a:ext>
            </a:extLst>
          </p:cNvPr>
          <p:cNvPicPr>
            <a:picLocks noChangeAspect="1"/>
          </p:cNvPicPr>
          <p:nvPr/>
        </p:nvPicPr>
        <p:blipFill>
          <a:blip r:embed="rId2"/>
          <a:stretch>
            <a:fillRect/>
          </a:stretch>
        </p:blipFill>
        <p:spPr>
          <a:xfrm>
            <a:off x="622549" y="702685"/>
            <a:ext cx="3122143" cy="2357217"/>
          </a:xfrm>
          <a:prstGeom prst="rect">
            <a:avLst/>
          </a:prstGeom>
        </p:spPr>
      </p:pic>
      <p:sp>
        <p:nvSpPr>
          <p:cNvPr id="22" name="Rectangle 21">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D400B70-C840-13AC-B161-D096C0987607}"/>
              </a:ext>
            </a:extLst>
          </p:cNvPr>
          <p:cNvPicPr>
            <a:picLocks noChangeAspect="1"/>
          </p:cNvPicPr>
          <p:nvPr/>
        </p:nvPicPr>
        <p:blipFill>
          <a:blip r:embed="rId3"/>
          <a:stretch>
            <a:fillRect/>
          </a:stretch>
        </p:blipFill>
        <p:spPr>
          <a:xfrm>
            <a:off x="8313518" y="843880"/>
            <a:ext cx="3252903" cy="2081857"/>
          </a:xfrm>
          <a:prstGeom prst="rect">
            <a:avLst/>
          </a:prstGeom>
        </p:spPr>
      </p:pic>
      <p:sp>
        <p:nvSpPr>
          <p:cNvPr id="24" name="Rectangle 23">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2C310C-452A-F5A1-6C85-5BED57324CC7}"/>
              </a:ext>
            </a:extLst>
          </p:cNvPr>
          <p:cNvPicPr>
            <a:picLocks noChangeAspect="1"/>
          </p:cNvPicPr>
          <p:nvPr/>
        </p:nvPicPr>
        <p:blipFill>
          <a:blip r:embed="rId4"/>
          <a:stretch>
            <a:fillRect/>
          </a:stretch>
        </p:blipFill>
        <p:spPr>
          <a:xfrm>
            <a:off x="816981" y="3748194"/>
            <a:ext cx="2716078" cy="2471631"/>
          </a:xfrm>
          <a:prstGeom prst="rect">
            <a:avLst/>
          </a:prstGeom>
        </p:spPr>
      </p:pic>
      <p:sp>
        <p:nvSpPr>
          <p:cNvPr id="26" name="Rectangle 25">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F293340-0532-B3D6-DA6E-4918CD69B614}"/>
              </a:ext>
            </a:extLst>
          </p:cNvPr>
          <p:cNvPicPr>
            <a:picLocks noChangeAspect="1"/>
          </p:cNvPicPr>
          <p:nvPr/>
        </p:nvPicPr>
        <p:blipFill>
          <a:blip r:embed="rId5"/>
          <a:stretch>
            <a:fillRect/>
          </a:stretch>
        </p:blipFill>
        <p:spPr>
          <a:xfrm>
            <a:off x="4381676" y="1295962"/>
            <a:ext cx="3252903" cy="4280135"/>
          </a:xfrm>
          <a:prstGeom prst="rect">
            <a:avLst/>
          </a:prstGeom>
        </p:spPr>
      </p:pic>
      <p:sp>
        <p:nvSpPr>
          <p:cNvPr id="28" name="Rectangle 27">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51465FD-FC6D-1DE8-A0CE-58F121F2ABAD}"/>
              </a:ext>
            </a:extLst>
          </p:cNvPr>
          <p:cNvPicPr>
            <a:picLocks noChangeAspect="1"/>
          </p:cNvPicPr>
          <p:nvPr/>
        </p:nvPicPr>
        <p:blipFill>
          <a:blip r:embed="rId6"/>
          <a:stretch>
            <a:fillRect/>
          </a:stretch>
        </p:blipFill>
        <p:spPr>
          <a:xfrm>
            <a:off x="8313518" y="4011654"/>
            <a:ext cx="3252903" cy="1951741"/>
          </a:xfrm>
          <a:prstGeom prst="rect">
            <a:avLst/>
          </a:prstGeom>
        </p:spPr>
      </p:pic>
    </p:spTree>
    <p:extLst>
      <p:ext uri="{BB962C8B-B14F-4D97-AF65-F5344CB8AC3E}">
        <p14:creationId xmlns:p14="http://schemas.microsoft.com/office/powerpoint/2010/main" val="3376468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13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Description automatically generated">
            <a:extLst>
              <a:ext uri="{FF2B5EF4-FFF2-40B4-BE49-F238E27FC236}">
                <a16:creationId xmlns:a16="http://schemas.microsoft.com/office/drawing/2014/main" id="{D691E76B-9ADB-7507-CD6B-9DECF90F5686}"/>
              </a:ext>
            </a:extLst>
          </p:cNvPr>
          <p:cNvPicPr>
            <a:picLocks noChangeAspect="1"/>
          </p:cNvPicPr>
          <p:nvPr/>
        </p:nvPicPr>
        <p:blipFill>
          <a:blip r:embed="rId2"/>
          <a:stretch>
            <a:fillRect/>
          </a:stretch>
        </p:blipFill>
        <p:spPr>
          <a:xfrm>
            <a:off x="622549" y="690976"/>
            <a:ext cx="3122143" cy="2380634"/>
          </a:xfrm>
          <a:prstGeom prst="rect">
            <a:avLst/>
          </a:prstGeom>
        </p:spPr>
      </p:pic>
      <p:sp>
        <p:nvSpPr>
          <p:cNvPr id="22" name="Rectangle 21">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microphone and pointing at a dj mixer&#10;&#10;Description automatically generated">
            <a:extLst>
              <a:ext uri="{FF2B5EF4-FFF2-40B4-BE49-F238E27FC236}">
                <a16:creationId xmlns:a16="http://schemas.microsoft.com/office/drawing/2014/main" id="{7F0872A5-2900-56CF-B01B-3BC678476C56}"/>
              </a:ext>
            </a:extLst>
          </p:cNvPr>
          <p:cNvPicPr>
            <a:picLocks noChangeAspect="1"/>
          </p:cNvPicPr>
          <p:nvPr/>
        </p:nvPicPr>
        <p:blipFill>
          <a:blip r:embed="rId3"/>
          <a:stretch>
            <a:fillRect/>
          </a:stretch>
        </p:blipFill>
        <p:spPr>
          <a:xfrm>
            <a:off x="8315875" y="650497"/>
            <a:ext cx="3248188" cy="2468623"/>
          </a:xfrm>
          <a:prstGeom prst="rect">
            <a:avLst/>
          </a:prstGeom>
        </p:spPr>
      </p:pic>
      <p:sp>
        <p:nvSpPr>
          <p:cNvPr id="24" name="Rectangle 23">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in a black dress&#10;&#10;Description automatically generated">
            <a:extLst>
              <a:ext uri="{FF2B5EF4-FFF2-40B4-BE49-F238E27FC236}">
                <a16:creationId xmlns:a16="http://schemas.microsoft.com/office/drawing/2014/main" id="{9D13BDA8-D033-B911-6BE8-0920D7C337E2}"/>
              </a:ext>
            </a:extLst>
          </p:cNvPr>
          <p:cNvPicPr>
            <a:picLocks noChangeAspect="1"/>
          </p:cNvPicPr>
          <p:nvPr/>
        </p:nvPicPr>
        <p:blipFill>
          <a:blip r:embed="rId4"/>
          <a:stretch>
            <a:fillRect/>
          </a:stretch>
        </p:blipFill>
        <p:spPr>
          <a:xfrm>
            <a:off x="622549" y="3788606"/>
            <a:ext cx="3104943" cy="2390806"/>
          </a:xfrm>
          <a:prstGeom prst="rect">
            <a:avLst/>
          </a:prstGeom>
        </p:spPr>
      </p:pic>
      <p:sp>
        <p:nvSpPr>
          <p:cNvPr id="26" name="Rectangle 25">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and person posing for a picture&#10;&#10;Description automatically generated">
            <a:extLst>
              <a:ext uri="{FF2B5EF4-FFF2-40B4-BE49-F238E27FC236}">
                <a16:creationId xmlns:a16="http://schemas.microsoft.com/office/drawing/2014/main" id="{60A0DF77-315A-6997-C25D-8C2801E013FD}"/>
              </a:ext>
            </a:extLst>
          </p:cNvPr>
          <p:cNvPicPr>
            <a:picLocks noChangeAspect="1"/>
          </p:cNvPicPr>
          <p:nvPr/>
        </p:nvPicPr>
        <p:blipFill>
          <a:blip r:embed="rId5"/>
          <a:stretch>
            <a:fillRect/>
          </a:stretch>
        </p:blipFill>
        <p:spPr>
          <a:xfrm>
            <a:off x="4381676" y="1285131"/>
            <a:ext cx="3252903" cy="4301798"/>
          </a:xfrm>
          <a:prstGeom prst="rect">
            <a:avLst/>
          </a:prstGeom>
        </p:spPr>
      </p:pic>
      <p:sp>
        <p:nvSpPr>
          <p:cNvPr id="28" name="Rectangle 27">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and person sitting at a table&#10;&#10;Description automatically generated">
            <a:extLst>
              <a:ext uri="{FF2B5EF4-FFF2-40B4-BE49-F238E27FC236}">
                <a16:creationId xmlns:a16="http://schemas.microsoft.com/office/drawing/2014/main" id="{5440AB7C-77E7-C3C4-E075-198192E31157}"/>
              </a:ext>
            </a:extLst>
          </p:cNvPr>
          <p:cNvPicPr>
            <a:picLocks noChangeAspect="1"/>
          </p:cNvPicPr>
          <p:nvPr/>
        </p:nvPicPr>
        <p:blipFill>
          <a:blip r:embed="rId6"/>
          <a:stretch>
            <a:fillRect/>
          </a:stretch>
        </p:blipFill>
        <p:spPr>
          <a:xfrm>
            <a:off x="8313518" y="3901868"/>
            <a:ext cx="3252903" cy="2171312"/>
          </a:xfrm>
          <a:prstGeom prst="rect">
            <a:avLst/>
          </a:prstGeom>
        </p:spPr>
      </p:pic>
    </p:spTree>
    <p:extLst>
      <p:ext uri="{BB962C8B-B14F-4D97-AF65-F5344CB8AC3E}">
        <p14:creationId xmlns:p14="http://schemas.microsoft.com/office/powerpoint/2010/main" val="111925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3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playing a saxophone&#10;&#10;Description automatically generated">
            <a:extLst>
              <a:ext uri="{FF2B5EF4-FFF2-40B4-BE49-F238E27FC236}">
                <a16:creationId xmlns:a16="http://schemas.microsoft.com/office/drawing/2014/main" id="{33448041-D6DA-7597-9090-AFF5500A3B42}"/>
              </a:ext>
            </a:extLst>
          </p:cNvPr>
          <p:cNvPicPr>
            <a:picLocks noChangeAspect="1"/>
          </p:cNvPicPr>
          <p:nvPr/>
        </p:nvPicPr>
        <p:blipFill>
          <a:blip r:embed="rId2"/>
          <a:stretch>
            <a:fillRect/>
          </a:stretch>
        </p:blipFill>
        <p:spPr>
          <a:xfrm>
            <a:off x="969003" y="643467"/>
            <a:ext cx="2429234" cy="2475653"/>
          </a:xfrm>
          <a:prstGeom prst="rect">
            <a:avLst/>
          </a:prstGeom>
        </p:spPr>
      </p:pic>
      <p:sp>
        <p:nvSpPr>
          <p:cNvPr id="24" name="Rectangle 23">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and person posing for a picture&#10;&#10;Description automatically generated">
            <a:extLst>
              <a:ext uri="{FF2B5EF4-FFF2-40B4-BE49-F238E27FC236}">
                <a16:creationId xmlns:a16="http://schemas.microsoft.com/office/drawing/2014/main" id="{67CD5ABC-2DBF-7334-66DE-E8A1E9BD1146}"/>
              </a:ext>
            </a:extLst>
          </p:cNvPr>
          <p:cNvPicPr>
            <a:picLocks noChangeAspect="1"/>
          </p:cNvPicPr>
          <p:nvPr/>
        </p:nvPicPr>
        <p:blipFill>
          <a:blip r:embed="rId3"/>
          <a:stretch>
            <a:fillRect/>
          </a:stretch>
        </p:blipFill>
        <p:spPr>
          <a:xfrm>
            <a:off x="4719029" y="650497"/>
            <a:ext cx="2578196" cy="2468623"/>
          </a:xfrm>
          <a:prstGeom prst="rect">
            <a:avLst/>
          </a:prstGeom>
        </p:spPr>
      </p:pic>
      <p:sp>
        <p:nvSpPr>
          <p:cNvPr id="26" name="Rectangle 25">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in a purple dress holding a microphone&#10;&#10;Description automatically generated">
            <a:extLst>
              <a:ext uri="{FF2B5EF4-FFF2-40B4-BE49-F238E27FC236}">
                <a16:creationId xmlns:a16="http://schemas.microsoft.com/office/drawing/2014/main" id="{F4064A13-148D-FC9F-1DC3-8676B4314C31}"/>
              </a:ext>
            </a:extLst>
          </p:cNvPr>
          <p:cNvPicPr>
            <a:picLocks noChangeAspect="1"/>
          </p:cNvPicPr>
          <p:nvPr/>
        </p:nvPicPr>
        <p:blipFill>
          <a:blip r:embed="rId4"/>
          <a:stretch>
            <a:fillRect/>
          </a:stretch>
        </p:blipFill>
        <p:spPr>
          <a:xfrm>
            <a:off x="8372590" y="650497"/>
            <a:ext cx="3134759" cy="2468623"/>
          </a:xfrm>
          <a:prstGeom prst="rect">
            <a:avLst/>
          </a:prstGeom>
        </p:spPr>
      </p:pic>
      <p:sp>
        <p:nvSpPr>
          <p:cNvPr id="28" name="Rectangle 27">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kissing a person on the cheek&#10;&#10;Description automatically generated">
            <a:extLst>
              <a:ext uri="{FF2B5EF4-FFF2-40B4-BE49-F238E27FC236}">
                <a16:creationId xmlns:a16="http://schemas.microsoft.com/office/drawing/2014/main" id="{50C7731A-053E-B866-A788-A55C72DD14D6}"/>
              </a:ext>
            </a:extLst>
          </p:cNvPr>
          <p:cNvPicPr>
            <a:picLocks noChangeAspect="1"/>
          </p:cNvPicPr>
          <p:nvPr/>
        </p:nvPicPr>
        <p:blipFill>
          <a:blip r:embed="rId5"/>
          <a:stretch>
            <a:fillRect/>
          </a:stretch>
        </p:blipFill>
        <p:spPr>
          <a:xfrm>
            <a:off x="1239160" y="3748194"/>
            <a:ext cx="1871720" cy="2471631"/>
          </a:xfrm>
          <a:prstGeom prst="rect">
            <a:avLst/>
          </a:prstGeom>
        </p:spPr>
      </p:pic>
      <p:sp>
        <p:nvSpPr>
          <p:cNvPr id="30" name="Rectangle 29">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group of people posing for a photo&#10;&#10;Description automatically generated">
            <a:extLst>
              <a:ext uri="{FF2B5EF4-FFF2-40B4-BE49-F238E27FC236}">
                <a16:creationId xmlns:a16="http://schemas.microsoft.com/office/drawing/2014/main" id="{92BCC267-2A59-AC10-5C2C-A00D485EB473}"/>
              </a:ext>
            </a:extLst>
          </p:cNvPr>
          <p:cNvPicPr>
            <a:picLocks noChangeAspect="1"/>
          </p:cNvPicPr>
          <p:nvPr/>
        </p:nvPicPr>
        <p:blipFill>
          <a:blip r:embed="rId6"/>
          <a:stretch>
            <a:fillRect/>
          </a:stretch>
        </p:blipFill>
        <p:spPr>
          <a:xfrm>
            <a:off x="4405433" y="4134503"/>
            <a:ext cx="3217333" cy="1769533"/>
          </a:xfrm>
          <a:prstGeom prst="rect">
            <a:avLst/>
          </a:prstGeom>
        </p:spPr>
      </p:pic>
      <p:pic>
        <p:nvPicPr>
          <p:cNvPr id="3" name="Picture 2" descr="A person and person sitting at a table&#10;&#10;Description automatically generated">
            <a:extLst>
              <a:ext uri="{FF2B5EF4-FFF2-40B4-BE49-F238E27FC236}">
                <a16:creationId xmlns:a16="http://schemas.microsoft.com/office/drawing/2014/main" id="{825E41BE-AFCB-6A5F-C590-2CC4547C2EF0}"/>
              </a:ext>
            </a:extLst>
          </p:cNvPr>
          <p:cNvPicPr>
            <a:picLocks noChangeAspect="1"/>
          </p:cNvPicPr>
          <p:nvPr/>
        </p:nvPicPr>
        <p:blipFill>
          <a:blip r:embed="rId7"/>
          <a:stretch>
            <a:fillRect/>
          </a:stretch>
        </p:blipFill>
        <p:spPr>
          <a:xfrm>
            <a:off x="8313518" y="3938463"/>
            <a:ext cx="3252903" cy="2098122"/>
          </a:xfrm>
          <a:prstGeom prst="rect">
            <a:avLst/>
          </a:prstGeom>
        </p:spPr>
      </p:pic>
    </p:spTree>
    <p:extLst>
      <p:ext uri="{BB962C8B-B14F-4D97-AF65-F5344CB8AC3E}">
        <p14:creationId xmlns:p14="http://schemas.microsoft.com/office/powerpoint/2010/main" val="618393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59E48-1E30-101F-A1CB-AB7213282A15}"/>
              </a:ext>
            </a:extLst>
          </p:cNvPr>
          <p:cNvPicPr>
            <a:picLocks noChangeAspect="1"/>
          </p:cNvPicPr>
          <p:nvPr/>
        </p:nvPicPr>
        <p:blipFill>
          <a:blip r:embed="rId2"/>
          <a:stretch>
            <a:fillRect/>
          </a:stretch>
        </p:blipFill>
        <p:spPr>
          <a:xfrm>
            <a:off x="514350" y="985837"/>
            <a:ext cx="11163300" cy="4886325"/>
          </a:xfrm>
          <a:prstGeom prst="rect">
            <a:avLst/>
          </a:prstGeom>
        </p:spPr>
      </p:pic>
    </p:spTree>
    <p:extLst>
      <p:ext uri="{BB962C8B-B14F-4D97-AF65-F5344CB8AC3E}">
        <p14:creationId xmlns:p14="http://schemas.microsoft.com/office/powerpoint/2010/main" val="3687591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5" name="Group 1044">
            <a:extLst>
              <a:ext uri="{FF2B5EF4-FFF2-40B4-BE49-F238E27FC236}">
                <a16:creationId xmlns:a16="http://schemas.microsoft.com/office/drawing/2014/main" id="{A866D134-D62A-3228-C198-2737C7D319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8" y="-15640"/>
            <a:ext cx="4633823" cy="6873639"/>
            <a:chOff x="-3208" y="-15640"/>
            <a:chExt cx="4633823" cy="6873639"/>
          </a:xfrm>
        </p:grpSpPr>
        <p:sp>
          <p:nvSpPr>
            <p:cNvPr id="1042" name="Rectangle 1041">
              <a:extLst>
                <a:ext uri="{FF2B5EF4-FFF2-40B4-BE49-F238E27FC236}">
                  <a16:creationId xmlns:a16="http://schemas.microsoft.com/office/drawing/2014/main" id="{1E0AB0C8-7138-A58E-1394-3793574FF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15296" y="1112089"/>
              <a:ext cx="6857999" cy="4633821"/>
            </a:xfrm>
            <a:prstGeom prst="rect">
              <a:avLst/>
            </a:prstGeom>
            <a:gradFill>
              <a:gsLst>
                <a:gs pos="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79B5B670-1420-3E39-3E8F-D6D52B1AC9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23116" y="1104268"/>
              <a:ext cx="6873639" cy="4633823"/>
            </a:xfrm>
            <a:prstGeom prst="rect">
              <a:avLst/>
            </a:prstGeom>
            <a:gradFill flip="none" rotWithShape="1">
              <a:gsLst>
                <a:gs pos="0">
                  <a:schemeClr val="accent5">
                    <a:lumMod val="75000"/>
                    <a:alpha val="92000"/>
                  </a:schemeClr>
                </a:gs>
                <a:gs pos="41000">
                  <a:schemeClr val="accent5">
                    <a:lumMod val="75000"/>
                    <a:alpha val="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52F34A1B-D08C-AD0D-96FB-0FBA40379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90955" y="-462733"/>
              <a:ext cx="3284738" cy="4194579"/>
            </a:xfrm>
            <a:prstGeom prst="rect">
              <a:avLst/>
            </a:prstGeom>
            <a:gradFill flip="none" rotWithShape="1">
              <a:gsLst>
                <a:gs pos="0">
                  <a:schemeClr val="accent2">
                    <a:alpha val="70000"/>
                  </a:schemeClr>
                </a:gs>
                <a:gs pos="58000">
                  <a:schemeClr val="accent5">
                    <a:lumMod val="60000"/>
                    <a:lumOff val="40000"/>
                    <a:alpha val="0"/>
                  </a:schemeClr>
                </a:gs>
              </a:gsLst>
              <a:lin ang="1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itle 1">
            <a:extLst>
              <a:ext uri="{FF2B5EF4-FFF2-40B4-BE49-F238E27FC236}">
                <a16:creationId xmlns:a16="http://schemas.microsoft.com/office/drawing/2014/main" id="{4082AFEB-39EA-A1E3-73E4-65146B4E76BA}"/>
              </a:ext>
            </a:extLst>
          </p:cNvPr>
          <p:cNvSpPr>
            <a:spLocks noGrp="1"/>
          </p:cNvSpPr>
          <p:nvPr>
            <p:ph type="title"/>
          </p:nvPr>
        </p:nvSpPr>
        <p:spPr>
          <a:xfrm>
            <a:off x="635606" y="1582615"/>
            <a:ext cx="3356194" cy="3669323"/>
          </a:xfrm>
        </p:spPr>
        <p:txBody>
          <a:bodyPr anchor="ctr">
            <a:normAutofit/>
          </a:bodyPr>
          <a:lstStyle/>
          <a:p>
            <a:pPr algn="ctr"/>
            <a:r>
              <a:rPr lang="en-US" sz="3200" b="1">
                <a:solidFill>
                  <a:srgbClr val="FFFFFF"/>
                </a:solidFill>
              </a:rPr>
              <a:t>2025 </a:t>
            </a:r>
            <a:r>
              <a:rPr lang="en-US" sz="3200" b="1" dirty="0">
                <a:solidFill>
                  <a:srgbClr val="FFFFFF"/>
                </a:solidFill>
              </a:rPr>
              <a:t>Trinity Creeks HOA Board Members</a:t>
            </a:r>
          </a:p>
        </p:txBody>
      </p:sp>
      <p:pic>
        <p:nvPicPr>
          <p:cNvPr id="1026" name="Picture 2">
            <a:extLst>
              <a:ext uri="{FF2B5EF4-FFF2-40B4-BE49-F238E27FC236}">
                <a16:creationId xmlns:a16="http://schemas.microsoft.com/office/drawing/2014/main" id="{818A0318-B44C-C5D7-3539-9726C8EF33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12" r="12984" b="-2"/>
          <a:stretch/>
        </p:blipFill>
        <p:spPr bwMode="auto">
          <a:xfrm>
            <a:off x="5149294" y="1143376"/>
            <a:ext cx="1975751" cy="22503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EA8C8D4-9B5D-83BC-5027-760DC81274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9240"/>
          <a:stretch/>
        </p:blipFill>
        <p:spPr bwMode="auto">
          <a:xfrm>
            <a:off x="7327973" y="1143377"/>
            <a:ext cx="1976644" cy="22503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EB72CD2-E3A6-C66D-937B-BDF4CB03CB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821" r="-1" b="8750"/>
          <a:stretch/>
        </p:blipFill>
        <p:spPr bwMode="auto">
          <a:xfrm>
            <a:off x="6442063" y="3627777"/>
            <a:ext cx="2005275" cy="22839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FCB9134-B381-271E-3114-10DD4B320890}"/>
              </a:ext>
            </a:extLst>
          </p:cNvPr>
          <p:cNvSpPr txBox="1"/>
          <p:nvPr/>
        </p:nvSpPr>
        <p:spPr>
          <a:xfrm>
            <a:off x="5149293" y="2742659"/>
            <a:ext cx="1075005" cy="1023935"/>
          </a:xfrm>
          <a:prstGeom prst="rect">
            <a:avLst/>
          </a:prstGeom>
          <a:noFill/>
        </p:spPr>
        <p:txBody>
          <a:bodyPr wrap="square" rtlCol="0">
            <a:spAutoFit/>
          </a:bodyPr>
          <a:lstStyle/>
          <a:p>
            <a:pPr defTabSz="466344">
              <a:spcAft>
                <a:spcPts val="600"/>
              </a:spcAft>
            </a:pPr>
            <a:r>
              <a:rPr lang="en-US" sz="918" b="1" kern="1200" dirty="0">
                <a:solidFill>
                  <a:schemeClr val="bg1"/>
                </a:solidFill>
                <a:latin typeface="+mn-lt"/>
                <a:ea typeface="+mn-ea"/>
                <a:cs typeface="+mn-cs"/>
              </a:rPr>
              <a:t>Willie Johnson</a:t>
            </a:r>
          </a:p>
          <a:p>
            <a:pPr defTabSz="466344">
              <a:spcAft>
                <a:spcPts val="600"/>
              </a:spcAft>
            </a:pPr>
            <a:r>
              <a:rPr lang="en-US" sz="918" b="1" kern="1200" dirty="0">
                <a:solidFill>
                  <a:schemeClr val="bg1"/>
                </a:solidFill>
                <a:latin typeface="+mn-lt"/>
                <a:ea typeface="+mn-ea"/>
                <a:cs typeface="+mn-cs"/>
              </a:rPr>
              <a:t>President</a:t>
            </a:r>
          </a:p>
          <a:p>
            <a:pPr defTabSz="466344">
              <a:spcAft>
                <a:spcPts val="600"/>
              </a:spcAft>
            </a:pPr>
            <a:r>
              <a:rPr lang="en-US" sz="918" b="1" kern="1200" dirty="0">
                <a:solidFill>
                  <a:schemeClr val="bg1"/>
                </a:solidFill>
                <a:latin typeface="+mn-lt"/>
                <a:ea typeface="+mn-ea"/>
                <a:cs typeface="+mn-cs"/>
              </a:rPr>
              <a:t>708-267-2008</a:t>
            </a:r>
          </a:p>
          <a:p>
            <a:pPr>
              <a:spcAft>
                <a:spcPts val="600"/>
              </a:spcAft>
            </a:pPr>
            <a:endParaRPr lang="en-US" b="1" dirty="0">
              <a:solidFill>
                <a:schemeClr val="bg1"/>
              </a:solidFill>
            </a:endParaRPr>
          </a:p>
        </p:txBody>
      </p:sp>
      <p:sp>
        <p:nvSpPr>
          <p:cNvPr id="29" name="TextBox 28">
            <a:extLst>
              <a:ext uri="{FF2B5EF4-FFF2-40B4-BE49-F238E27FC236}">
                <a16:creationId xmlns:a16="http://schemas.microsoft.com/office/drawing/2014/main" id="{BAF81023-CAD3-A030-5431-02E0677CD695}"/>
              </a:ext>
            </a:extLst>
          </p:cNvPr>
          <p:cNvSpPr txBox="1"/>
          <p:nvPr/>
        </p:nvSpPr>
        <p:spPr>
          <a:xfrm>
            <a:off x="8697318" y="5264145"/>
            <a:ext cx="1075005" cy="669992"/>
          </a:xfrm>
          <a:prstGeom prst="rect">
            <a:avLst/>
          </a:prstGeom>
          <a:noFill/>
        </p:spPr>
        <p:txBody>
          <a:bodyPr wrap="square" rtlCol="0">
            <a:spAutoFit/>
          </a:bodyPr>
          <a:lstStyle/>
          <a:p>
            <a:pPr defTabSz="466344">
              <a:spcAft>
                <a:spcPts val="600"/>
              </a:spcAft>
            </a:pPr>
            <a:r>
              <a:rPr lang="en-US" sz="918" b="1" kern="1200" dirty="0">
                <a:solidFill>
                  <a:schemeClr val="bg1"/>
                </a:solidFill>
                <a:latin typeface="+mn-lt"/>
                <a:ea typeface="+mn-ea"/>
                <a:cs typeface="+mn-cs"/>
              </a:rPr>
              <a:t>Patrick Peterson</a:t>
            </a:r>
          </a:p>
          <a:p>
            <a:pPr defTabSz="466344">
              <a:spcAft>
                <a:spcPts val="600"/>
              </a:spcAft>
            </a:pPr>
            <a:r>
              <a:rPr lang="en-US" sz="918" b="1" kern="1200" dirty="0">
                <a:solidFill>
                  <a:schemeClr val="bg1"/>
                </a:solidFill>
                <a:latin typeface="+mn-lt"/>
                <a:ea typeface="+mn-ea"/>
                <a:cs typeface="+mn-cs"/>
              </a:rPr>
              <a:t>Director</a:t>
            </a:r>
          </a:p>
          <a:p>
            <a:pPr defTabSz="466344">
              <a:spcAft>
                <a:spcPts val="600"/>
              </a:spcAft>
            </a:pPr>
            <a:r>
              <a:rPr lang="en-US" sz="918" b="1" kern="1200" dirty="0">
                <a:solidFill>
                  <a:schemeClr val="bg1"/>
                </a:solidFill>
                <a:latin typeface="+mn-lt"/>
                <a:ea typeface="+mn-ea"/>
                <a:cs typeface="+mn-cs"/>
              </a:rPr>
              <a:t>312-388-9661</a:t>
            </a:r>
            <a:endParaRPr lang="en-US" b="1" dirty="0">
              <a:solidFill>
                <a:schemeClr val="bg1"/>
              </a:solidFill>
            </a:endParaRPr>
          </a:p>
        </p:txBody>
      </p:sp>
      <p:sp>
        <p:nvSpPr>
          <p:cNvPr id="30" name="TextBox 29">
            <a:extLst>
              <a:ext uri="{FF2B5EF4-FFF2-40B4-BE49-F238E27FC236}">
                <a16:creationId xmlns:a16="http://schemas.microsoft.com/office/drawing/2014/main" id="{BAA584D6-B2A4-4F6D-C035-64F197042103}"/>
              </a:ext>
            </a:extLst>
          </p:cNvPr>
          <p:cNvSpPr txBox="1"/>
          <p:nvPr/>
        </p:nvSpPr>
        <p:spPr>
          <a:xfrm>
            <a:off x="7322496" y="2759007"/>
            <a:ext cx="1075005" cy="669992"/>
          </a:xfrm>
          <a:prstGeom prst="rect">
            <a:avLst/>
          </a:prstGeom>
          <a:noFill/>
        </p:spPr>
        <p:txBody>
          <a:bodyPr wrap="square" rtlCol="0">
            <a:spAutoFit/>
          </a:bodyPr>
          <a:lstStyle/>
          <a:p>
            <a:pPr defTabSz="466344">
              <a:spcAft>
                <a:spcPts val="600"/>
              </a:spcAft>
            </a:pPr>
            <a:r>
              <a:rPr lang="en-US" sz="918" b="1" kern="1200" dirty="0">
                <a:solidFill>
                  <a:schemeClr val="bg1"/>
                </a:solidFill>
                <a:latin typeface="+mn-lt"/>
                <a:ea typeface="+mn-ea"/>
                <a:cs typeface="+mn-cs"/>
              </a:rPr>
              <a:t>Kevin Richard</a:t>
            </a:r>
          </a:p>
          <a:p>
            <a:pPr defTabSz="466344">
              <a:spcAft>
                <a:spcPts val="600"/>
              </a:spcAft>
            </a:pPr>
            <a:r>
              <a:rPr lang="en-US" sz="918" b="1" kern="1200" dirty="0">
                <a:solidFill>
                  <a:schemeClr val="bg1"/>
                </a:solidFill>
                <a:latin typeface="+mn-lt"/>
                <a:ea typeface="+mn-ea"/>
                <a:cs typeface="+mn-cs"/>
              </a:rPr>
              <a:t>Treasurer</a:t>
            </a:r>
          </a:p>
          <a:p>
            <a:pPr defTabSz="466344">
              <a:spcAft>
                <a:spcPts val="600"/>
              </a:spcAft>
            </a:pPr>
            <a:r>
              <a:rPr lang="en-US" sz="918" b="1" kern="1200" dirty="0">
                <a:solidFill>
                  <a:schemeClr val="bg1"/>
                </a:solidFill>
                <a:latin typeface="+mn-lt"/>
                <a:ea typeface="+mn-ea"/>
                <a:cs typeface="+mn-cs"/>
              </a:rPr>
              <a:t>708-355-1609</a:t>
            </a:r>
            <a:endParaRPr lang="en-US" b="1" dirty="0">
              <a:solidFill>
                <a:schemeClr val="bg1"/>
              </a:solidFill>
            </a:endParaRPr>
          </a:p>
        </p:txBody>
      </p:sp>
      <p:sp>
        <p:nvSpPr>
          <p:cNvPr id="33" name="TextBox 32">
            <a:extLst>
              <a:ext uri="{FF2B5EF4-FFF2-40B4-BE49-F238E27FC236}">
                <a16:creationId xmlns:a16="http://schemas.microsoft.com/office/drawing/2014/main" id="{51A34518-DF12-162C-B569-6544AF7D5D23}"/>
              </a:ext>
            </a:extLst>
          </p:cNvPr>
          <p:cNvSpPr txBox="1"/>
          <p:nvPr/>
        </p:nvSpPr>
        <p:spPr>
          <a:xfrm>
            <a:off x="6458095" y="3679623"/>
            <a:ext cx="1075005" cy="669992"/>
          </a:xfrm>
          <a:prstGeom prst="rect">
            <a:avLst/>
          </a:prstGeom>
          <a:noFill/>
        </p:spPr>
        <p:txBody>
          <a:bodyPr wrap="square" rtlCol="0">
            <a:spAutoFit/>
          </a:bodyPr>
          <a:lstStyle/>
          <a:p>
            <a:pPr defTabSz="466344">
              <a:spcAft>
                <a:spcPts val="600"/>
              </a:spcAft>
            </a:pPr>
            <a:r>
              <a:rPr lang="en-US" sz="918" b="1" kern="1200" dirty="0">
                <a:solidFill>
                  <a:schemeClr val="bg1"/>
                </a:solidFill>
                <a:latin typeface="+mn-lt"/>
                <a:ea typeface="+mn-ea"/>
                <a:cs typeface="+mn-cs"/>
              </a:rPr>
              <a:t>Victoria Hill</a:t>
            </a:r>
          </a:p>
          <a:p>
            <a:pPr defTabSz="466344">
              <a:spcAft>
                <a:spcPts val="600"/>
              </a:spcAft>
            </a:pPr>
            <a:r>
              <a:rPr lang="en-US" sz="918" b="1" kern="1200" dirty="0">
                <a:solidFill>
                  <a:schemeClr val="bg1"/>
                </a:solidFill>
                <a:latin typeface="+mn-lt"/>
                <a:ea typeface="+mn-ea"/>
                <a:cs typeface="+mn-cs"/>
              </a:rPr>
              <a:t>Secretary</a:t>
            </a:r>
          </a:p>
          <a:p>
            <a:pPr defTabSz="466344">
              <a:spcAft>
                <a:spcPts val="600"/>
              </a:spcAft>
            </a:pPr>
            <a:r>
              <a:rPr lang="en-US" sz="918" b="1" kern="1200" dirty="0">
                <a:solidFill>
                  <a:schemeClr val="bg1"/>
                </a:solidFill>
                <a:latin typeface="+mn-lt"/>
                <a:ea typeface="+mn-ea"/>
                <a:cs typeface="+mn-cs"/>
              </a:rPr>
              <a:t>773-576-7736</a:t>
            </a:r>
            <a:endParaRPr lang="en-US" b="1" dirty="0">
              <a:solidFill>
                <a:schemeClr val="bg1"/>
              </a:solidFill>
            </a:endParaRPr>
          </a:p>
        </p:txBody>
      </p:sp>
      <p:pic>
        <p:nvPicPr>
          <p:cNvPr id="3" name="Picture 2">
            <a:extLst>
              <a:ext uri="{FF2B5EF4-FFF2-40B4-BE49-F238E27FC236}">
                <a16:creationId xmlns:a16="http://schemas.microsoft.com/office/drawing/2014/main" id="{8F679C5D-225A-C0CD-2645-817952865F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5699" y="1143376"/>
            <a:ext cx="2139940" cy="225032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11E4AAC-2F63-BB3F-26F6-27F5C4603FE2}"/>
              </a:ext>
            </a:extLst>
          </p:cNvPr>
          <p:cNvSpPr txBox="1"/>
          <p:nvPr/>
        </p:nvSpPr>
        <p:spPr>
          <a:xfrm>
            <a:off x="9507545" y="2747284"/>
            <a:ext cx="1075005" cy="669992"/>
          </a:xfrm>
          <a:prstGeom prst="rect">
            <a:avLst/>
          </a:prstGeom>
          <a:noFill/>
        </p:spPr>
        <p:txBody>
          <a:bodyPr wrap="square" rtlCol="0">
            <a:spAutoFit/>
          </a:bodyPr>
          <a:lstStyle/>
          <a:p>
            <a:pPr defTabSz="466344">
              <a:spcAft>
                <a:spcPts val="600"/>
              </a:spcAft>
            </a:pPr>
            <a:r>
              <a:rPr lang="en-US" sz="918" b="1" kern="1200" dirty="0">
                <a:solidFill>
                  <a:schemeClr val="bg1"/>
                </a:solidFill>
                <a:latin typeface="+mn-lt"/>
                <a:ea typeface="+mn-ea"/>
                <a:cs typeface="+mn-cs"/>
              </a:rPr>
              <a:t>Melody Seaton</a:t>
            </a:r>
          </a:p>
          <a:p>
            <a:pPr defTabSz="466344">
              <a:spcAft>
                <a:spcPts val="600"/>
              </a:spcAft>
            </a:pPr>
            <a:r>
              <a:rPr lang="en-US" sz="918" b="1" kern="1200" dirty="0">
                <a:solidFill>
                  <a:schemeClr val="bg1"/>
                </a:solidFill>
                <a:latin typeface="+mn-lt"/>
                <a:ea typeface="+mn-ea"/>
                <a:cs typeface="+mn-cs"/>
              </a:rPr>
              <a:t>Director</a:t>
            </a:r>
          </a:p>
          <a:p>
            <a:pPr defTabSz="466344">
              <a:spcAft>
                <a:spcPts val="600"/>
              </a:spcAft>
            </a:pPr>
            <a:r>
              <a:rPr lang="en-US" sz="918" b="1" kern="1200" dirty="0">
                <a:solidFill>
                  <a:schemeClr val="bg1"/>
                </a:solidFill>
                <a:latin typeface="+mn-lt"/>
                <a:ea typeface="+mn-ea"/>
                <a:cs typeface="+mn-cs"/>
              </a:rPr>
              <a:t>773-550-1681</a:t>
            </a:r>
            <a:endParaRPr lang="en-US" b="1" dirty="0">
              <a:solidFill>
                <a:schemeClr val="bg1"/>
              </a:solidFill>
            </a:endParaRPr>
          </a:p>
        </p:txBody>
      </p:sp>
      <p:pic>
        <p:nvPicPr>
          <p:cNvPr id="4" name="Picture 2">
            <a:extLst>
              <a:ext uri="{FF2B5EF4-FFF2-40B4-BE49-F238E27FC236}">
                <a16:creationId xmlns:a16="http://schemas.microsoft.com/office/drawing/2014/main" id="{84FB26F6-A679-682C-7D9A-781E4511AE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8303" y="3637977"/>
            <a:ext cx="2798091" cy="22839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700B4B-46BD-8FA8-17BA-C5C21D35C303}"/>
              </a:ext>
            </a:extLst>
          </p:cNvPr>
          <p:cNvSpPr txBox="1"/>
          <p:nvPr/>
        </p:nvSpPr>
        <p:spPr>
          <a:xfrm>
            <a:off x="10702707" y="3637976"/>
            <a:ext cx="1075005" cy="669992"/>
          </a:xfrm>
          <a:prstGeom prst="rect">
            <a:avLst/>
          </a:prstGeom>
          <a:noFill/>
        </p:spPr>
        <p:txBody>
          <a:bodyPr wrap="square" rtlCol="0">
            <a:spAutoFit/>
          </a:bodyPr>
          <a:lstStyle/>
          <a:p>
            <a:pPr defTabSz="466344">
              <a:spcAft>
                <a:spcPts val="600"/>
              </a:spcAft>
            </a:pPr>
            <a:r>
              <a:rPr lang="en-US" sz="918" b="1" kern="1200" dirty="0">
                <a:solidFill>
                  <a:schemeClr val="bg1"/>
                </a:solidFill>
                <a:latin typeface="+mn-lt"/>
                <a:ea typeface="+mn-ea"/>
                <a:cs typeface="+mn-cs"/>
              </a:rPr>
              <a:t>Regina Brown</a:t>
            </a:r>
          </a:p>
          <a:p>
            <a:pPr defTabSz="466344">
              <a:spcAft>
                <a:spcPts val="600"/>
              </a:spcAft>
            </a:pPr>
            <a:r>
              <a:rPr lang="en-US" sz="918" b="1" kern="1200" dirty="0">
                <a:solidFill>
                  <a:schemeClr val="bg1"/>
                </a:solidFill>
                <a:latin typeface="+mn-lt"/>
                <a:ea typeface="+mn-ea"/>
                <a:cs typeface="+mn-cs"/>
              </a:rPr>
              <a:t>Director</a:t>
            </a:r>
          </a:p>
          <a:p>
            <a:pPr defTabSz="466344">
              <a:spcAft>
                <a:spcPts val="600"/>
              </a:spcAft>
            </a:pPr>
            <a:r>
              <a:rPr lang="en-US" sz="918" b="1" kern="1200" dirty="0">
                <a:solidFill>
                  <a:schemeClr val="bg1"/>
                </a:solidFill>
                <a:latin typeface="+mn-lt"/>
                <a:ea typeface="+mn-ea"/>
                <a:cs typeface="+mn-cs"/>
              </a:rPr>
              <a:t>773-368-8186</a:t>
            </a:r>
            <a:endParaRPr lang="en-US" b="1" dirty="0">
              <a:solidFill>
                <a:schemeClr val="bg1"/>
              </a:solidFill>
            </a:endParaRPr>
          </a:p>
        </p:txBody>
      </p:sp>
    </p:spTree>
    <p:extLst>
      <p:ext uri="{BB962C8B-B14F-4D97-AF65-F5344CB8AC3E}">
        <p14:creationId xmlns:p14="http://schemas.microsoft.com/office/powerpoint/2010/main" val="2419714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A0ABA-67FE-44F2-39E5-3FB613197255}"/>
              </a:ext>
            </a:extLst>
          </p:cNvPr>
          <p:cNvSpPr>
            <a:spLocks noGrp="1"/>
          </p:cNvSpPr>
          <p:nvPr>
            <p:ph type="title"/>
          </p:nvPr>
        </p:nvSpPr>
        <p:spPr/>
        <p:txBody>
          <a:bodyPr>
            <a:noAutofit/>
          </a:bodyPr>
          <a:lstStyle/>
          <a:p>
            <a:pPr marL="0" marR="0" algn="ctr">
              <a:lnSpc>
                <a:spcPct val="107000"/>
              </a:lnSpc>
              <a:spcAft>
                <a:spcPts val="800"/>
              </a:spcAft>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Trinity Creeks Homeowners Association</a:t>
            </a:r>
            <a:br>
              <a:rPr lang="en-US" sz="2400" kern="100" dirty="0">
                <a:effectLst/>
                <a:latin typeface="Aptos" panose="020B0004020202020204" pitchFamily="34" charset="0"/>
                <a:ea typeface="Aptos" panose="020B0004020202020204" pitchFamily="34" charset="0"/>
                <a:cs typeface="Times New Roman" panose="02020603050405020304" pitchFamily="18" charset="0"/>
              </a:rPr>
            </a:br>
            <a:r>
              <a:rPr lang="en-US" sz="2400" b="1" kern="100" dirty="0">
                <a:effectLst/>
                <a:latin typeface="Aptos" panose="020B0004020202020204" pitchFamily="34" charset="0"/>
                <a:ea typeface="Aptos" panose="020B0004020202020204" pitchFamily="34" charset="0"/>
                <a:cs typeface="Times New Roman" panose="02020603050405020304" pitchFamily="18" charset="0"/>
              </a:rPr>
              <a:t>General Meeting</a:t>
            </a:r>
            <a:br>
              <a:rPr lang="en-US" sz="2400" kern="100" dirty="0">
                <a:effectLst/>
                <a:latin typeface="Aptos" panose="020B0004020202020204" pitchFamily="34" charset="0"/>
                <a:ea typeface="Aptos" panose="020B0004020202020204" pitchFamily="34" charset="0"/>
                <a:cs typeface="Times New Roman" panose="02020603050405020304" pitchFamily="18" charset="0"/>
              </a:rPr>
            </a:br>
            <a:r>
              <a:rPr lang="en-US" sz="2400" b="1" kern="100" dirty="0">
                <a:effectLst/>
                <a:latin typeface="Aptos" panose="020B0004020202020204" pitchFamily="34" charset="0"/>
                <a:ea typeface="Aptos" panose="020B0004020202020204" pitchFamily="34" charset="0"/>
                <a:cs typeface="Times New Roman" panose="02020603050405020304" pitchFamily="18" charset="0"/>
              </a:rPr>
              <a:t>Match 19, 2025</a:t>
            </a:r>
            <a:br>
              <a:rPr lang="en-US" sz="2400" kern="100" dirty="0">
                <a:effectLst/>
                <a:latin typeface="Aptos" panose="020B0004020202020204" pitchFamily="34" charset="0"/>
                <a:ea typeface="Aptos" panose="020B0004020202020204" pitchFamily="34" charset="0"/>
                <a:cs typeface="Times New Roman" panose="02020603050405020304" pitchFamily="18" charset="0"/>
              </a:rPr>
            </a:br>
            <a:r>
              <a:rPr lang="en-US" sz="2400" b="1" kern="100" dirty="0">
                <a:effectLst/>
                <a:latin typeface="Aptos" panose="020B0004020202020204" pitchFamily="34" charset="0"/>
                <a:ea typeface="Aptos" panose="020B0004020202020204" pitchFamily="34" charset="0"/>
                <a:cs typeface="Times New Roman" panose="02020603050405020304" pitchFamily="18" charset="0"/>
              </a:rPr>
              <a:t>Agenda</a:t>
            </a:r>
            <a:br>
              <a:rPr lang="en-US" sz="2400" kern="100" dirty="0">
                <a:effectLst/>
                <a:latin typeface="Aptos" panose="020B0004020202020204" pitchFamily="34" charset="0"/>
                <a:ea typeface="Aptos" panose="020B0004020202020204" pitchFamily="34" charset="0"/>
                <a:cs typeface="Times New Roman" panose="02020603050405020304" pitchFamily="18" charset="0"/>
              </a:rPr>
            </a:br>
            <a:endParaRPr lang="en-US" sz="2400" dirty="0"/>
          </a:p>
        </p:txBody>
      </p:sp>
      <p:sp>
        <p:nvSpPr>
          <p:cNvPr id="3" name="Content Placeholder 2">
            <a:extLst>
              <a:ext uri="{FF2B5EF4-FFF2-40B4-BE49-F238E27FC236}">
                <a16:creationId xmlns:a16="http://schemas.microsoft.com/office/drawing/2014/main" id="{178ACAFC-5400-488C-B7DE-4DC785C285C2}"/>
              </a:ext>
            </a:extLst>
          </p:cNvPr>
          <p:cNvSpPr>
            <a:spLocks noGrp="1"/>
          </p:cNvSpPr>
          <p:nvPr>
            <p:ph idx="1"/>
          </p:nvPr>
        </p:nvSpPr>
        <p:spPr/>
        <p:txBody>
          <a:bodyPr>
            <a:normAutofit/>
          </a:bodyPr>
          <a:lstStyle/>
          <a:p>
            <a:pPr marL="0" marR="0" indent="0" algn="ctr">
              <a:lnSpc>
                <a:spcPct val="107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Welcome and </a:t>
            </a:r>
            <a:r>
              <a:rPr lang="en-US" sz="1800" b="1" kern="100" dirty="0">
                <a:latin typeface="Aptos" panose="020B0004020202020204" pitchFamily="34" charset="0"/>
                <a:ea typeface="Aptos" panose="020B0004020202020204" pitchFamily="34" charset="0"/>
                <a:cs typeface="Times New Roman" panose="02020603050405020304" pitchFamily="18" charset="0"/>
              </a:rPr>
              <a:t>Introduction of Guests		Willie Johnson</a:t>
            </a:r>
          </a:p>
          <a:p>
            <a:pPr marL="342900" marR="0" lvl="0" indent="-342900">
              <a:lnSpc>
                <a:spcPct val="107000"/>
              </a:lnSpc>
              <a:buFont typeface="Symbol" panose="05050102010706020507" pitchFamily="18" charset="2"/>
              <a:buChar cha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Trinity Creeks Park Updates			Village of Matteson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Village of Matteson Updates			Village of Matteson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Wetland Discussion				Regina Brown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2025 Garage Sale				Victoria Hill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Beautification Committee			Victoria Hill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Financial Update				Kevin Richard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Symbol" panose="05050102010706020507" pitchFamily="18" charset="2"/>
              <a:buChar cha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Question &amp; Answer				Willie Johnson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4" name="Picture 3" descr="A sign on a brick wall">
            <a:extLst>
              <a:ext uri="{FF2B5EF4-FFF2-40B4-BE49-F238E27FC236}">
                <a16:creationId xmlns:a16="http://schemas.microsoft.com/office/drawing/2014/main" id="{13FD9B7B-76D4-B627-271F-430514361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8419" y="5190564"/>
            <a:ext cx="3152997" cy="1483584"/>
          </a:xfrm>
          <a:prstGeom prst="rect">
            <a:avLst/>
          </a:prstGeom>
        </p:spPr>
      </p:pic>
    </p:spTree>
    <p:extLst>
      <p:ext uri="{BB962C8B-B14F-4D97-AF65-F5344CB8AC3E}">
        <p14:creationId xmlns:p14="http://schemas.microsoft.com/office/powerpoint/2010/main" val="3105601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493FCB-07BE-B401-0F67-06ED98274E2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200" b="1" dirty="0"/>
              <a:t>Thank you</a:t>
            </a:r>
            <a:br>
              <a:rPr lang="en-US" sz="5400" dirty="0"/>
            </a:br>
            <a:endParaRPr lang="en-US" sz="5400" dirty="0"/>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29B8CC-F4FF-56C3-4B13-A9D8AD3521C4}"/>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en-US" sz="2200" b="0" i="0" dirty="0">
                <a:effectLst/>
                <a:latin typeface="Söhne"/>
              </a:rPr>
              <a:t>Community is not just where we live; it's where we belong, where we connect, and where we thrive together</a:t>
            </a:r>
            <a:r>
              <a:rPr lang="en-US" sz="2200" dirty="0"/>
              <a:t>!</a:t>
            </a:r>
          </a:p>
        </p:txBody>
      </p:sp>
      <p:pic>
        <p:nvPicPr>
          <p:cNvPr id="4" name="Content Placeholder 4" descr="A sign in front of a brick wall&#10;&#10;Description automatically generated">
            <a:extLst>
              <a:ext uri="{FF2B5EF4-FFF2-40B4-BE49-F238E27FC236}">
                <a16:creationId xmlns:a16="http://schemas.microsoft.com/office/drawing/2014/main" id="{D2AD63FF-FD75-CF86-2050-C1891AF27BCB}"/>
              </a:ext>
            </a:extLst>
          </p:cNvPr>
          <p:cNvPicPr>
            <a:picLocks noChangeAspect="1"/>
          </p:cNvPicPr>
          <p:nvPr/>
        </p:nvPicPr>
        <p:blipFill rotWithShape="1">
          <a:blip r:embed="rId3"/>
          <a:srcRect r="2051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69357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EB0C5A-E70C-EC22-2B69-77ED0405DFA7}"/>
              </a:ext>
            </a:extLst>
          </p:cNvPr>
          <p:cNvSpPr>
            <a:spLocks noGrp="1"/>
          </p:cNvSpPr>
          <p:nvPr>
            <p:ph idx="1"/>
          </p:nvPr>
        </p:nvSpPr>
        <p:spPr>
          <a:xfrm>
            <a:off x="980813" y="1389398"/>
            <a:ext cx="10515600" cy="4351338"/>
          </a:xfrm>
        </p:spPr>
        <p:txBody>
          <a:bodyPr>
            <a:normAutofit fontScale="70000" lnSpcReduction="20000"/>
          </a:bodyPr>
          <a:lstStyle/>
          <a:p>
            <a:pPr marL="0" indent="0">
              <a:buNone/>
            </a:pPr>
            <a:r>
              <a:rPr lang="en-US" b="1" dirty="0"/>
              <a:t>Trinity Creeks Homeowners Association Mission Statement</a:t>
            </a:r>
          </a:p>
          <a:p>
            <a:pPr marL="0" indent="0">
              <a:buNone/>
            </a:pPr>
            <a:r>
              <a:rPr lang="en-US" dirty="0"/>
              <a:t>The mission of the Trinity Creeks Homeowners Association is to promote a resident friendly neighborhood, where residents enjoy an enhanced quality of life, and assures that the value of their homes will be protected. Through the administration of the Declaration of Covenants and applicable local ordinances, the Homeowners Association seeks to collaborate with its members now and in the future toward common goals.</a:t>
            </a:r>
          </a:p>
          <a:p>
            <a:pPr marL="0" indent="0">
              <a:buNone/>
            </a:pPr>
            <a:endParaRPr lang="en-US" dirty="0"/>
          </a:p>
          <a:p>
            <a:pPr marL="0" indent="0">
              <a:buNone/>
            </a:pPr>
            <a:r>
              <a:rPr lang="en-US" b="1" dirty="0"/>
              <a:t>Declaration of Covenants, Conditions and Restrictions – Trinity Creeks Subdivision Matteson, IL</a:t>
            </a:r>
          </a:p>
          <a:p>
            <a:pPr marL="0" indent="0">
              <a:buNone/>
            </a:pPr>
            <a:r>
              <a:rPr lang="en-US" b="1" dirty="0"/>
              <a:t>Article V, 5b</a:t>
            </a:r>
          </a:p>
          <a:p>
            <a:pPr marL="0" indent="0">
              <a:buNone/>
            </a:pPr>
            <a:r>
              <a:rPr lang="en-US" dirty="0"/>
              <a:t>Purpose and Use of Assessments: All assessments levied by the Board shall be for the purpose of insuring high standards of maintenance, repair and replacement of the entrance signage monument and adjoining landscaping. Such purposes and uses of such assessment shall include (but are not limited to) the costs of the Association of all legal, insurance, repair, replacement, maintenance and other charges by this Declaration of Covenants, Conditions and Restrictions, or that the Board of Directors of the Association shall determine to be necessary or desirable to meet the primary purpose of the Association.</a:t>
            </a:r>
          </a:p>
          <a:p>
            <a:pPr marL="0" indent="0">
              <a:buNone/>
            </a:pPr>
            <a:endParaRPr lang="en-US" dirty="0"/>
          </a:p>
        </p:txBody>
      </p:sp>
    </p:spTree>
    <p:extLst>
      <p:ext uri="{BB962C8B-B14F-4D97-AF65-F5344CB8AC3E}">
        <p14:creationId xmlns:p14="http://schemas.microsoft.com/office/powerpoint/2010/main" val="789089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D1681-18ED-6EDD-0EE3-5876AA230EC9}"/>
              </a:ext>
            </a:extLst>
          </p:cNvPr>
          <p:cNvSpPr>
            <a:spLocks noGrp="1"/>
          </p:cNvSpPr>
          <p:nvPr>
            <p:ph type="title"/>
          </p:nvPr>
        </p:nvSpPr>
        <p:spPr>
          <a:xfrm>
            <a:off x="838199" y="-238904"/>
            <a:ext cx="10515600" cy="678431"/>
          </a:xfrm>
        </p:spPr>
        <p:txBody>
          <a:bodyPr>
            <a:normAutofit/>
          </a:bodyPr>
          <a:lstStyle/>
          <a:p>
            <a:pPr algn="ctr"/>
            <a:r>
              <a:rPr lang="en-US" sz="1800" b="1" dirty="0"/>
              <a:t>Agenda Details</a:t>
            </a:r>
          </a:p>
        </p:txBody>
      </p:sp>
      <p:sp>
        <p:nvSpPr>
          <p:cNvPr id="3" name="Content Placeholder 2">
            <a:extLst>
              <a:ext uri="{FF2B5EF4-FFF2-40B4-BE49-F238E27FC236}">
                <a16:creationId xmlns:a16="http://schemas.microsoft.com/office/drawing/2014/main" id="{3B2934E3-1E78-3E23-B6E6-4EEBE812E477}"/>
              </a:ext>
            </a:extLst>
          </p:cNvPr>
          <p:cNvSpPr>
            <a:spLocks noGrp="1"/>
          </p:cNvSpPr>
          <p:nvPr>
            <p:ph idx="1"/>
          </p:nvPr>
        </p:nvSpPr>
        <p:spPr>
          <a:xfrm>
            <a:off x="0" y="346293"/>
            <a:ext cx="12270377" cy="6610319"/>
          </a:xfrm>
        </p:spPr>
        <p:txBody>
          <a:bodyPr>
            <a:normAutofit fontScale="25000" lnSpcReduction="20000"/>
          </a:bodyPr>
          <a:lstStyle/>
          <a:p>
            <a:r>
              <a:rPr lang="en-US" sz="4800" b="1" dirty="0"/>
              <a:t>Welcome</a:t>
            </a:r>
            <a:r>
              <a:rPr lang="en-US" sz="4800" dirty="0"/>
              <a:t>						</a:t>
            </a:r>
            <a:r>
              <a:rPr lang="en-US" sz="4800" b="1" dirty="0"/>
              <a:t>Willie, President</a:t>
            </a:r>
          </a:p>
          <a:p>
            <a:pPr lvl="1"/>
            <a:r>
              <a:rPr lang="en-US" sz="4800" dirty="0"/>
              <a:t>Welcome everyone, happy holidays, and thanks for joining. </a:t>
            </a:r>
          </a:p>
          <a:p>
            <a:pPr marL="457200" lvl="1" indent="0">
              <a:buNone/>
            </a:pPr>
            <a:endParaRPr lang="en-US" sz="4800" dirty="0"/>
          </a:p>
          <a:p>
            <a:r>
              <a:rPr lang="en-US" sz="4800" b="1" dirty="0"/>
              <a:t>Park Updates	</a:t>
            </a:r>
            <a:r>
              <a:rPr lang="en-US" sz="4800" kern="1200" dirty="0">
                <a:solidFill>
                  <a:prstClr val="black">
                    <a:hueOff val="0"/>
                    <a:satOff val="0"/>
                    <a:lumOff val="0"/>
                    <a:alphaOff val="0"/>
                  </a:prstClr>
                </a:solidFill>
                <a:ea typeface="+mn-ea"/>
                <a:cs typeface="+mn-cs"/>
              </a:rPr>
              <a:t>				</a:t>
            </a:r>
            <a:r>
              <a:rPr lang="en-US" sz="4800" b="1" dirty="0"/>
              <a:t>Willie, President</a:t>
            </a:r>
          </a:p>
          <a:p>
            <a:pPr lvl="1"/>
            <a:r>
              <a:rPr lang="en-US" sz="4800" dirty="0"/>
              <a:t>The gazebo has been ordered and is currently stored in the Village garage per Edgar who is working in Gordon’s absence.</a:t>
            </a:r>
          </a:p>
          <a:p>
            <a:pPr lvl="1"/>
            <a:r>
              <a:rPr lang="en-US" sz="4800" dirty="0"/>
              <a:t>The original builders were expected to complete the park but did not follow-through.</a:t>
            </a:r>
          </a:p>
          <a:p>
            <a:pPr lvl="1"/>
            <a:r>
              <a:rPr lang="en-US" sz="4800" dirty="0"/>
              <a:t>We plan to purchase a shed to store items needed for block parties and park events. Security options are being explored to ensure the items remain secure.</a:t>
            </a:r>
          </a:p>
          <a:p>
            <a:pPr lvl="1"/>
            <a:r>
              <a:rPr lang="en-US" sz="4800" dirty="0"/>
              <a:t>The HOA will manage park access and determine who is allowed to use the space. The Village will handle the property’s maintenance and cover the taxes.</a:t>
            </a:r>
          </a:p>
          <a:p>
            <a:pPr lvl="1"/>
            <a:r>
              <a:rPr lang="en-US" sz="4800" dirty="0"/>
              <a:t>Willie will send a letter to the Mayor in January to ensure progress continues and maintain open communication.</a:t>
            </a:r>
          </a:p>
          <a:p>
            <a:pPr marL="457200" lvl="1" indent="0">
              <a:buNone/>
            </a:pPr>
            <a:endParaRPr lang="en-US" sz="4800" kern="1200" dirty="0">
              <a:solidFill>
                <a:prstClr val="black">
                  <a:hueOff val="0"/>
                  <a:satOff val="0"/>
                  <a:lumOff val="0"/>
                  <a:alphaOff val="0"/>
                </a:prstClr>
              </a:solidFill>
              <a:ea typeface="+mn-ea"/>
              <a:cs typeface="+mn-cs"/>
            </a:endParaRPr>
          </a:p>
          <a:p>
            <a:r>
              <a:rPr lang="en-US" sz="4800" b="1" dirty="0"/>
              <a:t>Holiday Party Feedback	</a:t>
            </a:r>
            <a:r>
              <a:rPr lang="en-US" sz="4800" kern="1200" dirty="0">
                <a:solidFill>
                  <a:prstClr val="black">
                    <a:hueOff val="0"/>
                    <a:satOff val="0"/>
                    <a:lumOff val="0"/>
                    <a:alphaOff val="0"/>
                  </a:prstClr>
                </a:solidFill>
                <a:ea typeface="+mn-ea"/>
                <a:cs typeface="+mn-cs"/>
              </a:rPr>
              <a:t>			</a:t>
            </a:r>
            <a:r>
              <a:rPr lang="en-US" sz="4800" b="1" dirty="0"/>
              <a:t>	Willie, President</a:t>
            </a:r>
          </a:p>
          <a:p>
            <a:pPr lvl="1"/>
            <a:r>
              <a:rPr lang="en-US" sz="4800" dirty="0"/>
              <a:t>Willie thanked the committee for all of the hard work. The purpose of the party was to get to know our neighbors and have fun.</a:t>
            </a:r>
          </a:p>
          <a:p>
            <a:pPr lvl="1"/>
            <a:r>
              <a:rPr lang="en-US" sz="4800" dirty="0"/>
              <a:t>Smitty and his wife enjoyed the party and felt that everyone who attended had a great time.</a:t>
            </a:r>
          </a:p>
          <a:p>
            <a:pPr lvl="1"/>
            <a:r>
              <a:rPr lang="en-US" sz="4800" dirty="0"/>
              <a:t>Judson shared that he felt the event hours (6pm – 11:30pm) were too long. He also noted the music was too loud for conversations, the raffle was boring, and the party wasn’t perfect.</a:t>
            </a:r>
          </a:p>
          <a:p>
            <a:pPr lvl="1"/>
            <a:r>
              <a:rPr lang="en-US" sz="4800" dirty="0"/>
              <a:t>Diane suggested asking residents what activities they would like to see in the future. This will be included in the survey being sent to the residents who attended the party.</a:t>
            </a:r>
          </a:p>
          <a:p>
            <a:pPr lvl="1"/>
            <a:r>
              <a:rPr lang="en-US" sz="4800" dirty="0"/>
              <a:t>Melody said the party was fantastic, thanked everyone for their hard work, and said everyone did a great job.</a:t>
            </a:r>
          </a:p>
          <a:p>
            <a:pPr lvl="1"/>
            <a:r>
              <a:rPr lang="en-US" sz="4800" dirty="0"/>
              <a:t>As a reminder, we had an open bar, dinner, saxophonist, comedian, DJ, dancing, picture taking, and raffle prizes,</a:t>
            </a:r>
          </a:p>
          <a:p>
            <a:pPr lvl="1"/>
            <a:r>
              <a:rPr lang="en-US" sz="4800" dirty="0"/>
              <a:t>A few pictures can be found on pages 5 – 10, showcasing Dexter’s great photography work. If you’d like to see all of the pictures, visit our Trinity Creeks Facebook page or text Victoria at 773-576-7736.</a:t>
            </a:r>
          </a:p>
          <a:p>
            <a:pPr lvl="1"/>
            <a:endParaRPr lang="en-US" sz="4800" dirty="0"/>
          </a:p>
          <a:p>
            <a:r>
              <a:rPr lang="en-US" sz="4800" b="1" dirty="0"/>
              <a:t>Garage Sale</a:t>
            </a:r>
            <a:r>
              <a:rPr lang="en-US" sz="4800" kern="1200" dirty="0">
                <a:solidFill>
                  <a:prstClr val="black">
                    <a:hueOff val="0"/>
                    <a:satOff val="0"/>
                    <a:lumOff val="0"/>
                    <a:alphaOff val="0"/>
                  </a:prstClr>
                </a:solidFill>
                <a:ea typeface="+mn-ea"/>
                <a:cs typeface="+mn-cs"/>
              </a:rPr>
              <a:t>					</a:t>
            </a:r>
            <a:r>
              <a:rPr lang="en-US" sz="4800" b="1" dirty="0"/>
              <a:t>Wille, President</a:t>
            </a:r>
          </a:p>
          <a:p>
            <a:pPr lvl="1"/>
            <a:r>
              <a:rPr lang="en-US" sz="4800" dirty="0"/>
              <a:t>We need to select a date for the garage sale when the weather is warm.</a:t>
            </a:r>
          </a:p>
          <a:p>
            <a:pPr lvl="1"/>
            <a:r>
              <a:rPr lang="en-US" sz="4800" dirty="0"/>
              <a:t>A dumpster will need to be rented, and a sign should be attached to indicate it is for Trinity Creeks use only, not for general dumping.</a:t>
            </a:r>
          </a:p>
          <a:p>
            <a:pPr lvl="1"/>
            <a:r>
              <a:rPr lang="en-US" sz="4800" dirty="0"/>
              <a:t>It was suggested that we start the garage sale earlier, around 7:00am, as that’s when most people attend those types of events.</a:t>
            </a:r>
          </a:p>
          <a:p>
            <a:pPr marL="457200" lvl="1" indent="0">
              <a:buNone/>
            </a:pPr>
            <a:endParaRPr lang="en-US" sz="4800" dirty="0"/>
          </a:p>
          <a:p>
            <a:pPr marL="457200" lvl="1" indent="0">
              <a:buNone/>
            </a:pPr>
            <a:endParaRPr lang="en-US" sz="4800" dirty="0">
              <a:solidFill>
                <a:prstClr val="black">
                  <a:hueOff val="0"/>
                  <a:satOff val="0"/>
                  <a:lumOff val="0"/>
                  <a:alphaOff val="0"/>
                </a:prstClr>
              </a:solidFill>
            </a:endParaRPr>
          </a:p>
          <a:p>
            <a:r>
              <a:rPr lang="en-US" sz="4800" b="1" dirty="0"/>
              <a:t>Financials</a:t>
            </a:r>
            <a:r>
              <a:rPr lang="en-US" sz="4800" kern="1200" dirty="0">
                <a:solidFill>
                  <a:prstClr val="black">
                    <a:hueOff val="0"/>
                    <a:satOff val="0"/>
                    <a:lumOff val="0"/>
                    <a:alphaOff val="0"/>
                  </a:prstClr>
                </a:solidFill>
                <a:ea typeface="+mn-ea"/>
                <a:cs typeface="+mn-cs"/>
              </a:rPr>
              <a:t>				</a:t>
            </a:r>
            <a:r>
              <a:rPr lang="en-US" sz="4800" b="1" dirty="0"/>
              <a:t>		Kevin, Treasurer</a:t>
            </a:r>
          </a:p>
          <a:p>
            <a:pPr lvl="1"/>
            <a:r>
              <a:rPr lang="en-US" sz="4800" b="1" dirty="0"/>
              <a:t>Late Fee Amendment </a:t>
            </a:r>
            <a:r>
              <a:rPr lang="en-US" sz="4800" dirty="0"/>
              <a:t>– Effective January 1, 2025, a $25 late fee will be charged per quarter for overdue assessment dues. However, residents who establish a payment plan will not be required to pay late fees.</a:t>
            </a:r>
          </a:p>
          <a:p>
            <a:pPr lvl="1"/>
            <a:r>
              <a:rPr lang="en-US" sz="4800" dirty="0"/>
              <a:t>Residents who are not current on their assessment dues will not be issued permits for home repairs.</a:t>
            </a:r>
          </a:p>
          <a:p>
            <a:pPr lvl="1"/>
            <a:r>
              <a:rPr lang="en-US" sz="4800" dirty="0"/>
              <a:t>The amendment was sent to all households via U.S. mail and has been filed with Cook County.</a:t>
            </a:r>
          </a:p>
          <a:p>
            <a:pPr lvl="1"/>
            <a:r>
              <a:rPr lang="en-US" sz="4800" b="1" dirty="0"/>
              <a:t>Holiday Party Budget </a:t>
            </a:r>
            <a:r>
              <a:rPr lang="en-US" sz="4800" dirty="0"/>
              <a:t>– only $786 of the $2,000 holiday party was spent.</a:t>
            </a:r>
          </a:p>
          <a:p>
            <a:pPr lvl="1"/>
            <a:r>
              <a:rPr lang="en-US" sz="4800" dirty="0"/>
              <a:t>If would like a copy of Trinity Creeks’ Expense/Income sheets, please contact our Treasurer, Kevin Richard.</a:t>
            </a:r>
          </a:p>
          <a:p>
            <a:pPr marL="0" indent="0">
              <a:buNone/>
            </a:pPr>
            <a:r>
              <a:rPr lang="en-US" sz="3700" kern="1200" dirty="0">
                <a:solidFill>
                  <a:prstClr val="black">
                    <a:hueOff val="0"/>
                    <a:satOff val="0"/>
                    <a:lumOff val="0"/>
                    <a:alphaOff val="0"/>
                  </a:prstClr>
                </a:solidFill>
                <a:latin typeface="Calibri" panose="020F0502020204030204"/>
                <a:ea typeface="+mn-ea"/>
                <a:cs typeface="+mn-cs"/>
              </a:rPr>
              <a:t>				</a:t>
            </a:r>
            <a:r>
              <a:rPr lang="en-US" sz="4600" b="1" dirty="0"/>
              <a:t>		</a:t>
            </a:r>
          </a:p>
          <a:p>
            <a:pPr marL="457200" lvl="1" indent="0">
              <a:buNone/>
            </a:pPr>
            <a:endParaRPr lang="en-US" sz="4900" dirty="0"/>
          </a:p>
          <a:p>
            <a:pPr lvl="1"/>
            <a:endParaRPr lang="en-US" sz="4900" dirty="0"/>
          </a:p>
          <a:p>
            <a:pPr lvl="1"/>
            <a:endParaRPr lang="en-US" kern="1200" dirty="0">
              <a:solidFill>
                <a:prstClr val="black">
                  <a:hueOff val="0"/>
                  <a:satOff val="0"/>
                  <a:lumOff val="0"/>
                  <a:alphaOff val="0"/>
                </a:prstClr>
              </a:solidFill>
              <a:latin typeface="Calibri" panose="020F0502020204030204"/>
              <a:ea typeface="+mn-ea"/>
              <a:cs typeface="+mn-cs"/>
            </a:endParaRPr>
          </a:p>
          <a:p>
            <a:pPr marL="0" indent="0">
              <a:buNone/>
            </a:pPr>
            <a:endParaRPr lang="en-US" dirty="0"/>
          </a:p>
        </p:txBody>
      </p:sp>
    </p:spTree>
    <p:extLst>
      <p:ext uri="{BB962C8B-B14F-4D97-AF65-F5344CB8AC3E}">
        <p14:creationId xmlns:p14="http://schemas.microsoft.com/office/powerpoint/2010/main" val="4162214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6DE53-54F8-5C68-4895-CE1AC53CAB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6E59B-DFCA-9F45-F96C-E0309F55AEEC}"/>
              </a:ext>
            </a:extLst>
          </p:cNvPr>
          <p:cNvSpPr>
            <a:spLocks noGrp="1"/>
          </p:cNvSpPr>
          <p:nvPr>
            <p:ph type="title"/>
          </p:nvPr>
        </p:nvSpPr>
        <p:spPr>
          <a:xfrm>
            <a:off x="838199" y="-238904"/>
            <a:ext cx="10515600" cy="678431"/>
          </a:xfrm>
        </p:spPr>
        <p:txBody>
          <a:bodyPr>
            <a:normAutofit/>
          </a:bodyPr>
          <a:lstStyle/>
          <a:p>
            <a:pPr algn="ctr"/>
            <a:r>
              <a:rPr lang="en-US" sz="1800" b="1" dirty="0"/>
              <a:t>Agenda Details</a:t>
            </a:r>
          </a:p>
        </p:txBody>
      </p:sp>
      <p:sp>
        <p:nvSpPr>
          <p:cNvPr id="3" name="Content Placeholder 2">
            <a:extLst>
              <a:ext uri="{FF2B5EF4-FFF2-40B4-BE49-F238E27FC236}">
                <a16:creationId xmlns:a16="http://schemas.microsoft.com/office/drawing/2014/main" id="{0F198856-BD5C-8179-D5BA-3D814FD8CCE3}"/>
              </a:ext>
            </a:extLst>
          </p:cNvPr>
          <p:cNvSpPr>
            <a:spLocks noGrp="1"/>
          </p:cNvSpPr>
          <p:nvPr>
            <p:ph idx="1"/>
          </p:nvPr>
        </p:nvSpPr>
        <p:spPr>
          <a:xfrm>
            <a:off x="0" y="1171045"/>
            <a:ext cx="12270377" cy="6610319"/>
          </a:xfrm>
        </p:spPr>
        <p:txBody>
          <a:bodyPr>
            <a:normAutofit/>
          </a:bodyPr>
          <a:lstStyle/>
          <a:p>
            <a:r>
              <a:rPr lang="en-US" sz="1400" b="1" dirty="0"/>
              <a:t>Q &amp; A</a:t>
            </a:r>
            <a:r>
              <a:rPr lang="en-US" sz="1400" kern="1200" dirty="0">
                <a:solidFill>
                  <a:prstClr val="black">
                    <a:hueOff val="0"/>
                    <a:satOff val="0"/>
                    <a:lumOff val="0"/>
                    <a:alphaOff val="0"/>
                  </a:prstClr>
                </a:solidFill>
                <a:ea typeface="+mn-ea"/>
                <a:cs typeface="+mn-cs"/>
              </a:rPr>
              <a:t>				</a:t>
            </a:r>
            <a:r>
              <a:rPr lang="en-US" sz="1400" b="1" dirty="0"/>
              <a:t>		Willie, President</a:t>
            </a:r>
          </a:p>
          <a:p>
            <a:pPr lvl="1"/>
            <a:r>
              <a:rPr lang="en-US" sz="1400" dirty="0"/>
              <a:t>We need volunteers to help put up the Christmas decorations in the future.</a:t>
            </a:r>
          </a:p>
          <a:p>
            <a:pPr lvl="1"/>
            <a:r>
              <a:rPr lang="en-US" sz="1400" dirty="0"/>
              <a:t>Can we send reminders to residents about securing their garbage to prevent it from blowing around? It may also be helpful to look into placing signs around as reminders.</a:t>
            </a:r>
          </a:p>
          <a:p>
            <a:pPr lvl="1"/>
            <a:r>
              <a:rPr lang="en-US" sz="1400" dirty="0"/>
              <a:t>We should ask the Village to flush the fire hydrants annually to ensure they are functioning properly. Also, the hydrants need to be painted.</a:t>
            </a:r>
          </a:p>
          <a:p>
            <a:pPr lvl="1"/>
            <a:r>
              <a:rPr lang="en-US" sz="1400" dirty="0"/>
              <a:t>When residents park on both sides of the street, it limits space for vehicles, especially emergency vehicles, which could cause a safety issue. It was clarified that the Village Police Department allows parking on both sides of the street for special occasions when residents have many guests. Guests can contact the Police Department to request parking permission. Once approved, it is considered legal and only happens occasionally.</a:t>
            </a:r>
          </a:p>
          <a:p>
            <a:pPr lvl="1"/>
            <a:endParaRPr lang="en-US" sz="1400" b="1" dirty="0"/>
          </a:p>
          <a:p>
            <a:pPr lvl="1"/>
            <a:r>
              <a:rPr lang="en-US" sz="1400" b="1" dirty="0"/>
              <a:t>Stay Connected</a:t>
            </a:r>
          </a:p>
          <a:p>
            <a:pPr lvl="2"/>
            <a:r>
              <a:rPr lang="en-US" sz="1400" dirty="0"/>
              <a:t>Join our Trinity Creeks HOA Facebook page to stay updated on all community news.</a:t>
            </a:r>
          </a:p>
          <a:p>
            <a:pPr lvl="2"/>
            <a:r>
              <a:rPr lang="en-US" sz="1400" dirty="0"/>
              <a:t>To review monthly board meeting minutes or general meeting minutes for Trinity Creeks HOA, visit our website at </a:t>
            </a:r>
            <a:r>
              <a:rPr lang="en-US" sz="1400" dirty="0">
                <a:hlinkClick r:id="rId2">
                  <a:extLst>
                    <a:ext uri="{A12FA001-AC4F-418D-AE19-62706E023703}">
                      <ahyp:hlinkClr xmlns:ahyp="http://schemas.microsoft.com/office/drawing/2018/hyperlinkcolor" val="tx"/>
                    </a:ext>
                  </a:extLst>
                </a:hlinkClick>
              </a:rPr>
              <a:t>www.TrinityCreeks.org</a:t>
            </a:r>
            <a:r>
              <a:rPr lang="en-US" sz="1400" dirty="0"/>
              <a:t> and check the minutes tab.</a:t>
            </a:r>
          </a:p>
          <a:p>
            <a:pPr marL="914400" lvl="2" indent="0">
              <a:buNone/>
            </a:pPr>
            <a:endParaRPr lang="en-US" sz="4600" b="1" dirty="0"/>
          </a:p>
          <a:p>
            <a:pPr marL="457200" lvl="1" indent="0">
              <a:buNone/>
            </a:pPr>
            <a:endParaRPr lang="en-US" sz="4900" dirty="0"/>
          </a:p>
          <a:p>
            <a:pPr lvl="1"/>
            <a:endParaRPr lang="en-US" sz="4900" dirty="0"/>
          </a:p>
          <a:p>
            <a:pPr lvl="1"/>
            <a:endParaRPr lang="en-US" kern="1200" dirty="0">
              <a:solidFill>
                <a:prstClr val="black">
                  <a:hueOff val="0"/>
                  <a:satOff val="0"/>
                  <a:lumOff val="0"/>
                  <a:alphaOff val="0"/>
                </a:prstClr>
              </a:solidFill>
              <a:latin typeface="Calibri" panose="020F0502020204030204"/>
              <a:ea typeface="+mn-ea"/>
              <a:cs typeface="+mn-cs"/>
            </a:endParaRPr>
          </a:p>
          <a:p>
            <a:pPr marL="0" indent="0">
              <a:buNone/>
            </a:pPr>
            <a:endParaRPr lang="en-US" dirty="0"/>
          </a:p>
        </p:txBody>
      </p:sp>
    </p:spTree>
    <p:extLst>
      <p:ext uri="{BB962C8B-B14F-4D97-AF65-F5344CB8AC3E}">
        <p14:creationId xmlns:p14="http://schemas.microsoft.com/office/powerpoint/2010/main" val="2822391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566558-77B4-3E3E-1AD4-D2127E4A734C}"/>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3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88BEB22-8FF2-59AB-EE89-720C05033894}"/>
              </a:ext>
            </a:extLst>
          </p:cNvPr>
          <p:cNvPicPr>
            <a:picLocks noChangeAspect="1"/>
          </p:cNvPicPr>
          <p:nvPr/>
        </p:nvPicPr>
        <p:blipFill>
          <a:blip r:embed="rId2"/>
          <a:stretch>
            <a:fillRect/>
          </a:stretch>
        </p:blipFill>
        <p:spPr>
          <a:xfrm>
            <a:off x="1277095" y="643467"/>
            <a:ext cx="1813051" cy="2475653"/>
          </a:xfrm>
          <a:prstGeom prst="rect">
            <a:avLst/>
          </a:prstGeom>
        </p:spPr>
      </p:pic>
      <p:sp>
        <p:nvSpPr>
          <p:cNvPr id="45" name="Rectangle 4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7C40713-0ED2-826F-A298-FB069BD2A0C3}"/>
              </a:ext>
            </a:extLst>
          </p:cNvPr>
          <p:cNvPicPr>
            <a:picLocks noChangeAspect="1"/>
          </p:cNvPicPr>
          <p:nvPr/>
        </p:nvPicPr>
        <p:blipFill>
          <a:blip r:embed="rId3"/>
          <a:stretch>
            <a:fillRect/>
          </a:stretch>
        </p:blipFill>
        <p:spPr>
          <a:xfrm>
            <a:off x="9024308" y="650497"/>
            <a:ext cx="1831322" cy="2468623"/>
          </a:xfrm>
          <a:prstGeom prst="rect">
            <a:avLst/>
          </a:prstGeom>
        </p:spPr>
      </p:pic>
      <p:sp>
        <p:nvSpPr>
          <p:cNvPr id="47" name="Rectangle 46">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9806E8-D07A-3B90-90D7-9139A6815E2E}"/>
              </a:ext>
            </a:extLst>
          </p:cNvPr>
          <p:cNvPicPr>
            <a:picLocks noChangeAspect="1"/>
          </p:cNvPicPr>
          <p:nvPr/>
        </p:nvPicPr>
        <p:blipFill>
          <a:blip r:embed="rId4"/>
          <a:stretch>
            <a:fillRect/>
          </a:stretch>
        </p:blipFill>
        <p:spPr>
          <a:xfrm>
            <a:off x="1271085" y="3748194"/>
            <a:ext cx="1807871" cy="2471631"/>
          </a:xfrm>
          <a:prstGeom prst="rect">
            <a:avLst/>
          </a:prstGeom>
        </p:spPr>
      </p:pic>
      <p:sp>
        <p:nvSpPr>
          <p:cNvPr id="49" name="Rectangle 48">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FC3C9E2-0A7A-2EC3-76E3-B60C9FC89644}"/>
              </a:ext>
            </a:extLst>
          </p:cNvPr>
          <p:cNvPicPr>
            <a:picLocks noChangeAspect="1"/>
          </p:cNvPicPr>
          <p:nvPr/>
        </p:nvPicPr>
        <p:blipFill>
          <a:blip r:embed="rId5"/>
          <a:stretch>
            <a:fillRect/>
          </a:stretch>
        </p:blipFill>
        <p:spPr>
          <a:xfrm>
            <a:off x="4381676" y="1200524"/>
            <a:ext cx="3252903" cy="4471011"/>
          </a:xfrm>
          <a:prstGeom prst="rect">
            <a:avLst/>
          </a:prstGeom>
        </p:spPr>
      </p:pic>
      <p:sp>
        <p:nvSpPr>
          <p:cNvPr id="51" name="Rectangle 50">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0774EA2-6E30-F427-5CE6-0A6EC95971A2}"/>
              </a:ext>
            </a:extLst>
          </p:cNvPr>
          <p:cNvPicPr>
            <a:picLocks noChangeAspect="1"/>
          </p:cNvPicPr>
          <p:nvPr/>
        </p:nvPicPr>
        <p:blipFill>
          <a:blip r:embed="rId6"/>
          <a:stretch>
            <a:fillRect/>
          </a:stretch>
        </p:blipFill>
        <p:spPr>
          <a:xfrm>
            <a:off x="9000664" y="3755224"/>
            <a:ext cx="1878611" cy="2464601"/>
          </a:xfrm>
          <a:prstGeom prst="rect">
            <a:avLst/>
          </a:prstGeom>
        </p:spPr>
      </p:pic>
    </p:spTree>
    <p:extLst>
      <p:ext uri="{BB962C8B-B14F-4D97-AF65-F5344CB8AC3E}">
        <p14:creationId xmlns:p14="http://schemas.microsoft.com/office/powerpoint/2010/main" val="1070728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445042-77AB-60BB-E736-86423E6D520C}"/>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3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20A9B1-1F76-3A06-18E1-759FAFF27501}"/>
              </a:ext>
            </a:extLst>
          </p:cNvPr>
          <p:cNvPicPr>
            <a:picLocks noChangeAspect="1"/>
          </p:cNvPicPr>
          <p:nvPr/>
        </p:nvPicPr>
        <p:blipFill>
          <a:blip r:embed="rId2"/>
          <a:srcRect r="3" b="2349"/>
          <a:stretch/>
        </p:blipFill>
        <p:spPr>
          <a:xfrm>
            <a:off x="622549" y="726524"/>
            <a:ext cx="3122143" cy="2309538"/>
          </a:xfrm>
          <a:prstGeom prst="rect">
            <a:avLst/>
          </a:prstGeom>
        </p:spPr>
      </p:pic>
      <p:sp>
        <p:nvSpPr>
          <p:cNvPr id="37" name="Rectangle 36">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2C20EFA-CD23-897A-E9D2-4646540BCF48}"/>
              </a:ext>
            </a:extLst>
          </p:cNvPr>
          <p:cNvPicPr>
            <a:picLocks noChangeAspect="1"/>
          </p:cNvPicPr>
          <p:nvPr/>
        </p:nvPicPr>
        <p:blipFill>
          <a:blip r:embed="rId3"/>
          <a:srcRect r="21047" b="-6"/>
          <a:stretch/>
        </p:blipFill>
        <p:spPr>
          <a:xfrm>
            <a:off x="8653129" y="650497"/>
            <a:ext cx="2573680" cy="2468623"/>
          </a:xfrm>
          <a:prstGeom prst="rect">
            <a:avLst/>
          </a:prstGeom>
        </p:spPr>
      </p:pic>
      <p:sp>
        <p:nvSpPr>
          <p:cNvPr id="39" name="Rectangle 38">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2A490CE-2EAB-56C6-C7A7-4AEAB1D83FC6}"/>
              </a:ext>
            </a:extLst>
          </p:cNvPr>
          <p:cNvPicPr>
            <a:picLocks noChangeAspect="1"/>
          </p:cNvPicPr>
          <p:nvPr/>
        </p:nvPicPr>
        <p:blipFill>
          <a:blip r:embed="rId4"/>
          <a:srcRect t="1285" r="3" b="27926"/>
          <a:stretch/>
        </p:blipFill>
        <p:spPr>
          <a:xfrm>
            <a:off x="896589" y="3748194"/>
            <a:ext cx="2556863" cy="2471631"/>
          </a:xfrm>
          <a:prstGeom prst="rect">
            <a:avLst/>
          </a:prstGeom>
        </p:spPr>
      </p:pic>
      <p:sp>
        <p:nvSpPr>
          <p:cNvPr id="41" name="Rectangle 40">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8FDD3E4-1617-B9BB-9DA0-DE01AFCCCE0C}"/>
              </a:ext>
            </a:extLst>
          </p:cNvPr>
          <p:cNvPicPr>
            <a:picLocks noChangeAspect="1"/>
          </p:cNvPicPr>
          <p:nvPr/>
        </p:nvPicPr>
        <p:blipFill>
          <a:blip r:embed="rId5"/>
          <a:srcRect t="1058" r="-3" b="20286"/>
          <a:stretch/>
        </p:blipFill>
        <p:spPr>
          <a:xfrm>
            <a:off x="8313518" y="4022351"/>
            <a:ext cx="3252903" cy="1930346"/>
          </a:xfrm>
          <a:prstGeom prst="rect">
            <a:avLst/>
          </a:prstGeom>
        </p:spPr>
      </p:pic>
      <p:pic>
        <p:nvPicPr>
          <p:cNvPr id="18" name="Picture 17">
            <a:extLst>
              <a:ext uri="{FF2B5EF4-FFF2-40B4-BE49-F238E27FC236}">
                <a16:creationId xmlns:a16="http://schemas.microsoft.com/office/drawing/2014/main" id="{23B7BB0B-5683-5167-688A-D445B8A278BB}"/>
              </a:ext>
            </a:extLst>
          </p:cNvPr>
          <p:cNvPicPr>
            <a:picLocks noChangeAspect="1"/>
          </p:cNvPicPr>
          <p:nvPr/>
        </p:nvPicPr>
        <p:blipFill>
          <a:blip r:embed="rId6"/>
          <a:stretch>
            <a:fillRect/>
          </a:stretch>
        </p:blipFill>
        <p:spPr>
          <a:xfrm>
            <a:off x="4514850" y="2090737"/>
            <a:ext cx="3162300" cy="2676525"/>
          </a:xfrm>
          <a:prstGeom prst="rect">
            <a:avLst/>
          </a:prstGeom>
        </p:spPr>
      </p:pic>
    </p:spTree>
    <p:extLst>
      <p:ext uri="{BB962C8B-B14F-4D97-AF65-F5344CB8AC3E}">
        <p14:creationId xmlns:p14="http://schemas.microsoft.com/office/powerpoint/2010/main" val="216283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47151</TotalTime>
  <Words>1283</Words>
  <Application>Microsoft Office PowerPoint</Application>
  <PresentationFormat>Widescreen</PresentationFormat>
  <Paragraphs>95</Paragraphs>
  <Slides>13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Arial</vt:lpstr>
      <vt:lpstr>Calibri</vt:lpstr>
      <vt:lpstr>Calibri Light</vt:lpstr>
      <vt:lpstr>Segoe UI</vt:lpstr>
      <vt:lpstr>Söhne</vt:lpstr>
      <vt:lpstr>Symbol</vt:lpstr>
      <vt:lpstr>Office Theme</vt:lpstr>
      <vt:lpstr>Trinity Creeks HOA General Meeting </vt:lpstr>
      <vt:lpstr>2025 Trinity Creeks HOA Board Members</vt:lpstr>
      <vt:lpstr>Trinity Creeks Homeowners Association General Meeting Match 19, 2025 Agenda </vt:lpstr>
      <vt:lpstr>Thank you </vt:lpstr>
      <vt:lpstr>PowerPoint Presentation</vt:lpstr>
      <vt:lpstr>Agenda Details</vt:lpstr>
      <vt:lpstr>Agenda Details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Trinity Creeks HOA General Meeting</dc:title>
  <dc:creator>Victoria Hill</dc:creator>
  <cp:lastModifiedBy>Victoria Hill</cp:lastModifiedBy>
  <cp:revision>103</cp:revision>
  <dcterms:created xsi:type="dcterms:W3CDTF">2022-06-29T20:02:47Z</dcterms:created>
  <dcterms:modified xsi:type="dcterms:W3CDTF">2026-01-05T17:37:55Z</dcterms:modified>
</cp:coreProperties>
</file>