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31" r:id="rId3"/>
    <p:sldId id="301" r:id="rId4"/>
    <p:sldId id="332" r:id="rId5"/>
    <p:sldId id="327" r:id="rId6"/>
    <p:sldId id="326" r:id="rId7"/>
    <p:sldId id="328" r:id="rId8"/>
    <p:sldId id="330" r:id="rId9"/>
    <p:sldId id="333" r:id="rId10"/>
    <p:sldId id="257" r:id="rId11"/>
    <p:sldId id="272" r:id="rId12"/>
    <p:sldId id="274" r:id="rId13"/>
    <p:sldId id="324" r:id="rId14"/>
    <p:sldId id="312" r:id="rId15"/>
    <p:sldId id="313" r:id="rId16"/>
    <p:sldId id="319" r:id="rId17"/>
    <p:sldId id="334" r:id="rId18"/>
    <p:sldId id="279" r:id="rId19"/>
    <p:sldId id="323" r:id="rId20"/>
    <p:sldId id="281" r:id="rId21"/>
    <p:sldId id="280" r:id="rId22"/>
    <p:sldId id="335" r:id="rId23"/>
    <p:sldId id="292" r:id="rId24"/>
    <p:sldId id="337" r:id="rId25"/>
    <p:sldId id="258" r:id="rId26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5" autoAdjust="0"/>
    <p:restoredTop sz="94660"/>
  </p:normalViewPr>
  <p:slideViewPr>
    <p:cSldViewPr snapToGrid="0">
      <p:cViewPr>
        <p:scale>
          <a:sx n="141" d="100"/>
          <a:sy n="141" d="100"/>
        </p:scale>
        <p:origin x="1528" y="640"/>
      </p:cViewPr>
      <p:guideLst>
        <p:guide orient="horz" pos="7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274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5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rey Zinsmeister" userId="8dc24804-c63c-4a2c-893d-ef56e21a3429" providerId="ADAL" clId="{6F3A0289-2C47-4B3A-BA18-939DBFB4AD4B}"/>
    <pc:docChg chg="custSel addSld delSld modSld">
      <pc:chgData name="Jeffrey Zinsmeister" userId="8dc24804-c63c-4a2c-893d-ef56e21a3429" providerId="ADAL" clId="{6F3A0289-2C47-4B3A-BA18-939DBFB4AD4B}" dt="2017-10-27T22:49:25.197" v="166" actId="2696"/>
      <pc:docMkLst>
        <pc:docMk/>
      </pc:docMkLst>
      <pc:sldChg chg="modSp">
        <pc:chgData name="Jeffrey Zinsmeister" userId="8dc24804-c63c-4a2c-893d-ef56e21a3429" providerId="ADAL" clId="{6F3A0289-2C47-4B3A-BA18-939DBFB4AD4B}" dt="2017-10-27T22:42:45.584" v="101" actId="1076"/>
        <pc:sldMkLst>
          <pc:docMk/>
          <pc:sldMk cId="2784210200" sldId="304"/>
        </pc:sldMkLst>
        <pc:spChg chg="mod">
          <ac:chgData name="Jeffrey Zinsmeister" userId="8dc24804-c63c-4a2c-893d-ef56e21a3429" providerId="ADAL" clId="{6F3A0289-2C47-4B3A-BA18-939DBFB4AD4B}" dt="2017-10-27T22:42:45.584" v="101" actId="1076"/>
          <ac:spMkLst>
            <pc:docMk/>
            <pc:sldMk cId="2784210200" sldId="304"/>
            <ac:spMk id="5" creationId="{00000000-0000-0000-0000-000000000000}"/>
          </ac:spMkLst>
        </pc:spChg>
      </pc:sldChg>
      <pc:sldChg chg="modSp">
        <pc:chgData name="Jeffrey Zinsmeister" userId="8dc24804-c63c-4a2c-893d-ef56e21a3429" providerId="ADAL" clId="{6F3A0289-2C47-4B3A-BA18-939DBFB4AD4B}" dt="2017-10-19T17:12:07.618" v="47" actId="114"/>
        <pc:sldMkLst>
          <pc:docMk/>
          <pc:sldMk cId="277599061" sldId="320"/>
        </pc:sldMkLst>
        <pc:spChg chg="mod">
          <ac:chgData name="Jeffrey Zinsmeister" userId="8dc24804-c63c-4a2c-893d-ef56e21a3429" providerId="ADAL" clId="{6F3A0289-2C47-4B3A-BA18-939DBFB4AD4B}" dt="2017-10-19T17:12:07.618" v="47" actId="114"/>
          <ac:spMkLst>
            <pc:docMk/>
            <pc:sldMk cId="277599061" sldId="320"/>
            <ac:spMk id="3" creationId="{4DBD0C7B-4C76-4FAC-BBC5-E237936B7201}"/>
          </ac:spMkLst>
        </pc:spChg>
        <pc:spChg chg="mod">
          <ac:chgData name="Jeffrey Zinsmeister" userId="8dc24804-c63c-4a2c-893d-ef56e21a3429" providerId="ADAL" clId="{6F3A0289-2C47-4B3A-BA18-939DBFB4AD4B}" dt="2017-10-19T17:10:25.448" v="41" actId="1076"/>
          <ac:spMkLst>
            <pc:docMk/>
            <pc:sldMk cId="277599061" sldId="320"/>
            <ac:spMk id="4" creationId="{44D32995-AB1D-4244-92A9-1A5EB828790F}"/>
          </ac:spMkLst>
        </pc:spChg>
      </pc:sldChg>
      <pc:sldChg chg="addSp delSp modSp add del">
        <pc:chgData name="Jeffrey Zinsmeister" userId="8dc24804-c63c-4a2c-893d-ef56e21a3429" providerId="ADAL" clId="{6F3A0289-2C47-4B3A-BA18-939DBFB4AD4B}" dt="2017-10-27T22:49:25.197" v="166" actId="2696"/>
        <pc:sldMkLst>
          <pc:docMk/>
          <pc:sldMk cId="4025093282" sldId="326"/>
        </pc:sldMkLst>
        <pc:spChg chg="del">
          <ac:chgData name="Jeffrey Zinsmeister" userId="8dc24804-c63c-4a2c-893d-ef56e21a3429" providerId="ADAL" clId="{6F3A0289-2C47-4B3A-BA18-939DBFB4AD4B}" dt="2017-10-27T22:44:54.708" v="107" actId="1076"/>
          <ac:spMkLst>
            <pc:docMk/>
            <pc:sldMk cId="4025093282" sldId="326"/>
            <ac:spMk id="3" creationId="{30D80135-4048-4587-B35A-627CCE35A672}"/>
          </ac:spMkLst>
        </pc:spChg>
        <pc:spChg chg="add mod">
          <ac:chgData name="Jeffrey Zinsmeister" userId="8dc24804-c63c-4a2c-893d-ef56e21a3429" providerId="ADAL" clId="{6F3A0289-2C47-4B3A-BA18-939DBFB4AD4B}" dt="2017-10-27T22:44:54.769" v="116" actId="1076"/>
          <ac:spMkLst>
            <pc:docMk/>
            <pc:sldMk cId="4025093282" sldId="326"/>
            <ac:spMk id="4" creationId="{CBD96CAA-A1E0-4E99-B221-FC9A28333589}"/>
          </ac:spMkLst>
        </pc:spChg>
        <pc:spChg chg="add mod">
          <ac:chgData name="Jeffrey Zinsmeister" userId="8dc24804-c63c-4a2c-893d-ef56e21a3429" providerId="ADAL" clId="{6F3A0289-2C47-4B3A-BA18-939DBFB4AD4B}" dt="2017-10-27T22:44:54.746" v="112" actId="1076"/>
          <ac:spMkLst>
            <pc:docMk/>
            <pc:sldMk cId="4025093282" sldId="326"/>
            <ac:spMk id="10" creationId="{FB090A43-9110-4F66-B64B-823D52F379AE}"/>
          </ac:spMkLst>
        </pc:spChg>
        <pc:spChg chg="add mod">
          <ac:chgData name="Jeffrey Zinsmeister" userId="8dc24804-c63c-4a2c-893d-ef56e21a3429" providerId="ADAL" clId="{6F3A0289-2C47-4B3A-BA18-939DBFB4AD4B}" dt="2017-10-27T22:48:24.522" v="165" actId="1076"/>
          <ac:spMkLst>
            <pc:docMk/>
            <pc:sldMk cId="4025093282" sldId="326"/>
            <ac:spMk id="12" creationId="{4CAAA31F-1BD2-487E-8909-EDD4D729C58F}"/>
          </ac:spMkLst>
        </pc:spChg>
        <pc:grpChg chg="add del mod">
          <ac:chgData name="Jeffrey Zinsmeister" userId="8dc24804-c63c-4a2c-893d-ef56e21a3429" providerId="ADAL" clId="{6F3A0289-2C47-4B3A-BA18-939DBFB4AD4B}" dt="2017-10-27T22:44:59.712" v="126" actId="1076"/>
          <ac:grpSpMkLst>
            <pc:docMk/>
            <pc:sldMk cId="4025093282" sldId="326"/>
            <ac:grpSpMk id="11" creationId="{D5EA7C5D-7C29-48ED-AABC-9AC88F056F9C}"/>
          </ac:grpSpMkLst>
        </pc:grpChg>
        <pc:picChg chg="add del mod">
          <ac:chgData name="Jeffrey Zinsmeister" userId="8dc24804-c63c-4a2c-893d-ef56e21a3429" providerId="ADAL" clId="{6F3A0289-2C47-4B3A-BA18-939DBFB4AD4B}" dt="2017-10-27T22:44:54.746" v="112" actId="1076"/>
          <ac:picMkLst>
            <pc:docMk/>
            <pc:sldMk cId="4025093282" sldId="326"/>
            <ac:picMk id="6" creationId="{730FCF00-848D-4B73-B360-D72D4C35D417}"/>
          </ac:picMkLst>
        </pc:picChg>
        <pc:picChg chg="add mod ord">
          <ac:chgData name="Jeffrey Zinsmeister" userId="8dc24804-c63c-4a2c-893d-ef56e21a3429" providerId="ADAL" clId="{6F3A0289-2C47-4B3A-BA18-939DBFB4AD4B}" dt="2017-10-27T22:44:54.769" v="116" actId="1076"/>
          <ac:picMkLst>
            <pc:docMk/>
            <pc:sldMk cId="4025093282" sldId="326"/>
            <ac:picMk id="8" creationId="{0A7C0B6D-39DA-4D60-A2F3-BD998413573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02299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2"/>
            <a:ext cx="4002299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9D31C-5FE8-464F-8875-39E110EA7C4D}" type="datetimeFigureOut">
              <a:rPr lang="en-US" smtClean="0"/>
              <a:t>12/4/17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D01B0-243A-42A9-8D15-636E19067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20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02299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2"/>
            <a:ext cx="4002299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78061-42BC-419D-BB74-5EDF12A0C022}" type="datetimeFigureOut">
              <a:rPr lang="en-US" smtClean="0"/>
              <a:t>12/4/17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4"/>
            <a:ext cx="7388860" cy="27603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1023C-EDFE-4596-ACA4-B29775F13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55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99765" y="6539345"/>
            <a:ext cx="529936" cy="286250"/>
          </a:xfrm>
          <a:prstGeom prst="rect">
            <a:avLst/>
          </a:prstGeom>
        </p:spPr>
        <p:txBody>
          <a:bodyPr/>
          <a:lstStyle/>
          <a:p>
            <a:fld id="{1358D599-AC35-46AC-9A8C-ED4DECE12538}" type="slidenum">
              <a:rPr lang="en-US" sz="1051" b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en-US" sz="1051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 flipH="1">
            <a:off x="-8" y="0"/>
            <a:ext cx="14908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85050" y="4356295"/>
            <a:ext cx="7173900" cy="621106"/>
          </a:xfrm>
          <a:prstGeom prst="rect">
            <a:avLst/>
          </a:prstGeom>
        </p:spPr>
        <p:txBody>
          <a:bodyPr lIns="0" tIns="45720" rIns="0" bIns="45720" anchor="b" anchorCtr="0">
            <a:noAutofit/>
          </a:bodyPr>
          <a:lstStyle>
            <a:lvl1pPr algn="ctr">
              <a:defRPr sz="3200" b="1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85525" y="4977401"/>
            <a:ext cx="7172954" cy="56786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800" baseline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90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1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3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530" y="1819910"/>
            <a:ext cx="4174820" cy="12732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52" y="6614717"/>
            <a:ext cx="404921" cy="16466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5894" y="6575892"/>
            <a:ext cx="1487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©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7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97812" y="146747"/>
            <a:ext cx="8711105" cy="87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2" name="Text Placeholder 10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950761" y="6539352"/>
            <a:ext cx="7138556" cy="24002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73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-hand image with deta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5255046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5255047" y="0"/>
            <a:ext cx="149088" cy="6858000"/>
          </a:xfrm>
          <a:prstGeom prst="rect">
            <a:avLst/>
          </a:prstGeom>
          <a:ln>
            <a:solidFill>
              <a:srgbClr val="B31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606338" y="1848663"/>
            <a:ext cx="3423362" cy="87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606338" y="2915274"/>
            <a:ext cx="3423362" cy="2345215"/>
          </a:xfrm>
        </p:spPr>
        <p:txBody>
          <a:bodyPr anchor="t">
            <a:normAutofit/>
          </a:bodyPr>
          <a:lstStyle>
            <a:lvl1pPr marL="231769" indent="-231769">
              <a:buFont typeface="Arial" panose="020B0604020202020204" pitchFamily="34" charset="0"/>
              <a:buChar char="•"/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486131" y="6548050"/>
            <a:ext cx="51228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6E449CF-6AD1-488A-B8A3-F81B5971330C}" type="slidenum">
              <a:rPr lang="en-US" sz="105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‹#›</a:t>
            </a:fld>
            <a:endParaRPr lang="en-US" sz="105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606337" y="2775876"/>
            <a:ext cx="3537664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337" y="6614717"/>
            <a:ext cx="404921" cy="16466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456079" y="6575892"/>
            <a:ext cx="1487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©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53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-hand image (sim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5255046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5255047" y="0"/>
            <a:ext cx="149088" cy="6858000"/>
          </a:xfrm>
          <a:prstGeom prst="rect">
            <a:avLst/>
          </a:prstGeom>
          <a:ln>
            <a:solidFill>
              <a:srgbClr val="B31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606338" y="2989572"/>
            <a:ext cx="3423362" cy="87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ctr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486131" y="6548050"/>
            <a:ext cx="51228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6E449CF-6AD1-488A-B8A3-F81B5971330C}" type="slidenum">
              <a:rPr lang="en-US" sz="105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‹#›</a:t>
            </a:fld>
            <a:endParaRPr lang="en-US" sz="105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337" y="6614717"/>
            <a:ext cx="404921" cy="16466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56079" y="6575892"/>
            <a:ext cx="1487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©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37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-hand image with deta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891720" y="0"/>
            <a:ext cx="5255046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3726457" y="0"/>
            <a:ext cx="149088" cy="6858000"/>
          </a:xfrm>
          <a:prstGeom prst="rect">
            <a:avLst/>
          </a:prstGeom>
          <a:ln>
            <a:solidFill>
              <a:srgbClr val="B31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" y="6548050"/>
            <a:ext cx="51228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6E449CF-6AD1-488A-B8A3-F81B5971330C}" type="slidenum">
              <a:rPr lang="en-US" sz="105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‹#›</a:t>
            </a:fld>
            <a:endParaRPr lang="en-US" sz="105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09181" y="2915274"/>
            <a:ext cx="3423362" cy="2345215"/>
          </a:xfrm>
        </p:spPr>
        <p:txBody>
          <a:bodyPr anchor="t">
            <a:normAutofit/>
          </a:bodyPr>
          <a:lstStyle>
            <a:lvl1pPr marL="231769" indent="-231769">
              <a:buFont typeface="Arial" panose="020B0604020202020204" pitchFamily="34" charset="0"/>
              <a:buChar char="•"/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600" y="2775876"/>
            <a:ext cx="3537664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109181" y="1848663"/>
            <a:ext cx="3423362" cy="87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82" y="6614717"/>
            <a:ext cx="404921" cy="16466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084924" y="6575892"/>
            <a:ext cx="1487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©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-hand image (sim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891720" y="0"/>
            <a:ext cx="5255046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3726457" y="0"/>
            <a:ext cx="149088" cy="6858000"/>
          </a:xfrm>
          <a:prstGeom prst="rect">
            <a:avLst/>
          </a:prstGeom>
          <a:ln>
            <a:solidFill>
              <a:srgbClr val="B31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" y="6548050"/>
            <a:ext cx="51228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6E449CF-6AD1-488A-B8A3-F81B5971330C}" type="slidenum">
              <a:rPr lang="en-US" sz="105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‹#›</a:t>
            </a:fld>
            <a:endParaRPr lang="en-US" sz="105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109181" y="2989572"/>
            <a:ext cx="3423362" cy="87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ctr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82" y="6614717"/>
            <a:ext cx="404921" cy="16466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084924" y="6575892"/>
            <a:ext cx="1487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©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56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486131" y="6548050"/>
            <a:ext cx="51228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6E449CF-6AD1-488A-B8A3-F81B5971330C}" type="slidenum">
              <a:rPr lang="en-US" sz="105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‹#›</a:t>
            </a:fld>
            <a:endParaRPr lang="en-US" sz="105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25" y="6614717"/>
            <a:ext cx="404921" cy="16466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93767" y="6575892"/>
            <a:ext cx="1487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©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1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241" y="2873685"/>
            <a:ext cx="3641519" cy="111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8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tags" Target="../tags/tag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1168" y="1172337"/>
            <a:ext cx="8977748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 flipH="1">
            <a:off x="-8" y="0"/>
            <a:ext cx="14908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483926"/>
            <a:ext cx="914400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62" y="6614717"/>
            <a:ext cx="404921" cy="164663"/>
          </a:xfrm>
          <a:prstGeom prst="rect">
            <a:avLst/>
          </a:prstGeom>
        </p:spPr>
      </p:pic>
      <p:sp>
        <p:nvSpPr>
          <p:cNvPr id="14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97812" y="146747"/>
            <a:ext cx="8711105" cy="87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CA" noProof="1"/>
          </a:p>
        </p:txBody>
      </p:sp>
      <p:sp>
        <p:nvSpPr>
          <p:cNvPr id="16" name="Text Placeholder 10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950761" y="6539352"/>
            <a:ext cx="7138556" cy="24002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486131" y="6548050"/>
            <a:ext cx="51228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6E449CF-6AD1-488A-B8A3-F81B5971330C}" type="slidenum">
              <a:rPr lang="en-US" sz="105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‹#›</a:t>
            </a:fld>
            <a:endParaRPr lang="en-US" sz="105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12104" y="6575892"/>
            <a:ext cx="1487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©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1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5" r:id="rId3"/>
    <p:sldLayoutId id="2147483656" r:id="rId4"/>
    <p:sldLayoutId id="2147483657" r:id="rId5"/>
    <p:sldLayoutId id="2147483658" r:id="rId6"/>
    <p:sldLayoutId id="2147483654" r:id="rId7"/>
    <p:sldLayoutId id="2147483650" r:id="rId8"/>
  </p:sldLayoutIdLst>
  <p:txStyles>
    <p:titleStyle>
      <a:lvl1pPr algn="l" defTabSz="914377" rtl="0" eaLnBrk="1" latinLnBrk="0" hangingPunct="1">
        <a:lnSpc>
          <a:spcPct val="110000"/>
        </a:lnSpc>
        <a:spcBef>
          <a:spcPct val="0"/>
        </a:spcBef>
        <a:buNone/>
        <a:defRPr sz="300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azette.com/drug-use-a-problem-for-employers/article/1548427" TargetMode="External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mailto:jeff@learnaboutsam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s://media.jamanetwork.com/news-item/lower-opioid-overdose-death-rates-associated-with-state-medical-marijuana-laws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Marijuana: Impacts on the Opioid Crisis and the Workforce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5525" y="5407706"/>
            <a:ext cx="7172954" cy="567868"/>
          </a:xfrm>
        </p:spPr>
        <p:txBody>
          <a:bodyPr>
            <a:noAutofit/>
          </a:bodyPr>
          <a:lstStyle/>
          <a:p>
            <a:r>
              <a:rPr lang="en-US" sz="2400" i="1" dirty="0" smtClean="0"/>
              <a:t>Garth Van Meter</a:t>
            </a:r>
            <a:endParaRPr lang="en-US" sz="2400" i="1" dirty="0"/>
          </a:p>
          <a:p>
            <a:r>
              <a:rPr lang="en-US" sz="2400" i="1" dirty="0" smtClean="0"/>
              <a:t>Vice President of Federal Affairs, </a:t>
            </a:r>
            <a:r>
              <a:rPr lang="en-US" sz="2400" i="1" dirty="0"/>
              <a:t>SAM</a:t>
            </a:r>
            <a:br>
              <a:rPr lang="en-US" sz="2400" i="1" dirty="0"/>
            </a:br>
            <a:endParaRPr lang="en-US" sz="2400" i="1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950761" y="6539352"/>
            <a:ext cx="7138556" cy="240027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25000" lnSpcReduction="20000"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906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131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71965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6261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5327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4392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3458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25238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Note:  This presentation is not intended to provide legal advice of any kind.  For legal advice, please contact a lawyer in the appropriate jurisdiction.</a:t>
            </a:r>
          </a:p>
        </p:txBody>
      </p:sp>
    </p:spTree>
    <p:extLst>
      <p:ext uri="{BB962C8B-B14F-4D97-AF65-F5344CB8AC3E}">
        <p14:creationId xmlns:p14="http://schemas.microsoft.com/office/powerpoint/2010/main" val="435675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4AFB128-A2A7-4343-91FB-B0E183BF257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446A3D-1A64-4D59-A43E-4AF618BFDF7B}"/>
              </a:ext>
            </a:extLst>
          </p:cNvPr>
          <p:cNvSpPr txBox="1"/>
          <p:nvPr/>
        </p:nvSpPr>
        <p:spPr>
          <a:xfrm>
            <a:off x="459441" y="1165644"/>
            <a:ext cx="82251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Surveys keep telling us…</a:t>
            </a:r>
          </a:p>
          <a:p>
            <a:pPr marL="514350" indent="-514350">
              <a:buFont typeface="+mj-lt"/>
              <a:buAutoNum type="arabicParenR"/>
            </a:pPr>
            <a:endParaRPr lang="en-US" sz="4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084263" indent="-1084263">
              <a:buFont typeface="+mj-lt"/>
              <a:buAutoNum type="arabicParenR"/>
            </a:pPr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pool of </a:t>
            </a:r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reliable unskilled labor </a:t>
            </a:r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is way too small</a:t>
            </a:r>
          </a:p>
          <a:p>
            <a:pPr marL="1084263" indent="-1084263">
              <a:buFont typeface="+mj-lt"/>
              <a:buAutoNum type="arabicParenR"/>
            </a:pPr>
            <a:endParaRPr lang="en-US" sz="4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084263" indent="-1084263">
              <a:buFont typeface="+mj-lt"/>
              <a:buAutoNum type="arabicParenR"/>
            </a:pPr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It’s very hard to </a:t>
            </a:r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find someone who can pass a drug screen</a:t>
            </a:r>
          </a:p>
        </p:txBody>
      </p:sp>
    </p:spTree>
    <p:extLst>
      <p:ext uri="{BB962C8B-B14F-4D97-AF65-F5344CB8AC3E}">
        <p14:creationId xmlns:p14="http://schemas.microsoft.com/office/powerpoint/2010/main" val="1443807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Marijuana use </a:t>
            </a:r>
            <a:r>
              <a:rPr lang="en-US" dirty="0"/>
              <a:t>is forcing CO employers to hire out-of-state employees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Source:  The Gazette, March 24, 2015 (</a:t>
            </a:r>
            <a:r>
              <a:rPr lang="en-US" dirty="0">
                <a:hlinkClick r:id="rId2"/>
              </a:rPr>
              <a:t>http://gazette.com/drug-use-a-problem-for-employers/article/1548427</a:t>
            </a:r>
            <a:r>
              <a:rPr lang="en-US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2" y="1762756"/>
            <a:ext cx="4548391" cy="403944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5130433" y="7086665"/>
            <a:ext cx="4731891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 you have permission to use the image and logo here?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6203" y="1581792"/>
            <a:ext cx="41627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“Jim Johnson [construction company GE Johnson’s CEO]...said his company has encountered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 many job candidates who have failed pre-employment drug tests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because of their THC use that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is actively recruiting construction workers from other states.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7564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Marijuana use is rising across the board, since legalization laws became common</a:t>
            </a:r>
          </a:p>
        </p:txBody>
      </p:sp>
      <p:sp>
        <p:nvSpPr>
          <p:cNvPr id="3" name="Rectangle 2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VnhKxtT5Vf9O+6lY4KufIsQuW/5mSB+M2I9+vEUPZBEkznP4g0LSoXKbWM9WM/LzwMTA2BCFfjGtC/j5xi7a1qTyYimPghSG7VnEUqXud+6V8mzntl3i9SrwlDczLcHHA7a+qeSoy+C3TQhb9I5vWfNP1e7KMCSz1vzhYckl/KADpudKo6TKhy2sRkqdZMYoe3VIMu4uOPzYXAWDKThSAjhXSUDctES2MwC0I/ADAkQlbIGt7pkXO40F2Si8ULFOci4Srcr/AgL9+YDIahM1bTDNWSBRPmfFmHa1FmKjOwVqoob13gfr127Y289XdzM30WdCnd8DaLklQTjLN0aFmlNstwlu/gjxF5DPEC4c5m73Xd3o/PDYhw92UFQo0XJnOo3uOJA+HNMdsOCu4/vRPje16SUT1jVOWvImMF3JwQuM+q11I8OfWfrU6WRP4whgmkNKX27z5j6fSrDAcKBPHeq7g22SAHXbuYeuwQyYeJ580U6HEkRVdA/a5tL0QUUrGnZW+pDOl3HPWtuWlhRFW39xHhOAxMH+1jtp0WJiz2Oka1xFzhqiwBhaSNAvPrN4pH50yZHmjGoqf0dzaYTSjZQNILN3r6f9LFU9rHw+7xeu2ezyZFkuYT4S6uQZkGnT9VZ7QAaoMivOI57ywcOfSnU1UUvQXLnVRv7yxy9+DrpPvPTo3xzrt5YI60HKEiD8cxSfSuJxERQI3r5RiQ0IADa4d1FAqvXCBwzYZobrKZToidy9bP8F5VQcI36cx7oQVzHVpdlcJGYS+oMwA6ocX259uNpuk7wBq3Ve2f1B8QQSR2fKLr/BDvk6Nh/hQ/UPZ9NYUk53VmBAYzjSPBqfg44KDhHuMo/+Iv6caNx4SiZctawHr013XwdCQ28QCH+eoNQ2Au/ZBBeYHeVlv/3O6lb3bL6MUZf5MKl4ih4VeOc0qROSeowINycfkAwcy5wYSmzLNs0ue6+4GtikTa3d9/PrNnDm7ntaOOzFiG1pEF/Lwxi3xexczGs4GABxjFKTF5uVbIER9ZL2tz1JbjTRag+w5NeQPaZtZhfg5Rx7unCl+jTTY1Tp42BuvlEmjgE+nrf/XDxuhbkijeW55F9iGqGvX8WdRuf+Ziv56MD8AhqPtq9zF0ozsnu/F+4LaFMpn4ZsXFV3qFgl3a5myT0scvKC/ODjVy9ZX+aIi47RESRBtLYfYXus3jURPx9cQB2CKgC3sL58YMeqoUIkOTE5HfzQxdNLIioGP3jSh8clo7UhY9RocZoTjaZKkhEr2vai3sPvU5Fl+lvAMA1R/4jLpDxtbesn4ELeJw/SJBWOZfHHkEUyKQyETwkvJLoGy88VrdTDkbi7YZ39e5wPKRT4CPr0kKmjLB/iyYEEri12wz9UD19QjNPPq+yLNSLtppmJDjdCpIoweBljSlfK6EH3T34hhpTQnDwXr+UtKOE8CTMGfLs7Xgs9sGgmiiBFX4KdHg33+YOyiFdXuODdHuxjm9L+LjGyJG+XoEt8u2j/OYFf1WMyh9HHgxU/RQ7O9POL1eaktwpgR3UGwpThpRVQ6skLJuM/QKMUP1ySLqIAvLu91gTTZiWRkySBCkgjUTh4ymxtBC/OtzqdmaRsI0kg2eJgNgB14/mHA0xxrkbBm1RGvqE/bBG9Vlqzb3axEbS5lwMT7woXz4DuJuaBSVdIrz3stYhtC7AmtiRzM5MN0KsYOtEWXsi8VCfDBoCwSFlIrnEaam65WKue/L2/OmLgWSC0s+LKSVspq0rltTQHuYa/fHSNNviSIQzQpaulaDl4Od9pmT4HSiA+/8DAFaFz5WwB2Irp95ySW1rFtP3z0meJCWwhFYSHloLUzcJ9DPhFmc8uXcCNCUOZ4fa6Thn2uM9dStrgtvFvAbWbS+KXgoVoWeAeogf97mPRKqeCJ0RXgk8T5+Mtg2A2YyNonJTfp0PGd9Hfjj3n5JZWVrucCkgiYlbCJ+4AA9eR6nzCm2p8iqE9Zb45RRq7VDOY/h+RCHuOA77R3xt8EDOEx7KQLwSfO7RUrh38dByTUNXOinj8LVHbZbXB+jE+X2WMv1haV9IzfH9Mwzc5iv29WNMfvJOU2rS4MtDnCRAmZ3pTzaS/Y1QwNd9tuoJsGxkcdvtNA+/Gm9lXtS8jJXcHZlCT+GjFBy1iVTqKUydWq3RA1ZFsMWYPddthwuS9Lrc3zxuC9gsWotKfJ48UYMdBwNsrkz+4+yuSU7YVg2Swf0IgKjmdMSGRNbrT1akuQ/4EXBBLSjFhXCqeCZbrJFWncbY31LuzuFCZCAiFr1NvbpwUPex2mYPnApQ9XVfHUzXmLSn54SaMLxFhNWo0rLYATrGGCFJJwBpu5vx4O47kWzsUGzQ/8qfitMPvCmnFzm7M+N1hQc7P6zKD+edqKJzhWBCfUI58u3JbY04aNQ8+PaaZbz7FydDSQ/gneSW8/ble/Yf/75gGeEuu1Igw9y8qK/jVmKD7RhcbFCZaZlbsEYKXj+bLmyq2j5cl8/RcC6MUoCIgzLGsk1iQh0C2BqOOe9rD0nSz1FyHMQT9yq/MJmhbsh3G0bNcmbAgtnFLJ33UltjhpgtWvGej/+bx//j83yuXxYKrkb06nIem7loXIEx+ufBstyP/wE7Y69Fu0AkxBfSHOc1y4dLG4snI3tDQNFCFUDKIGeyLZgc/rxI4O8YdirlVGIS/VTrNLeLdvYFGvVGriJRfnMhRQrRpu4CpFFaQPKiZGlQuHpC2gRAaz0YAJ4MQTXavgdwuMUU00+1kxk2OHYdAzYcC4kJW99iMBWI284SCGfDkdZ+zXfHAxwiPAuzjfSpvh9q4As6aF9jjloUVkD/gPx5s4ep7VH/5Xu4sWh5mH5w5OsE+tO5+iSmAZfc5pQRjOofCs2FuuULYAWOTzIIo0KvthHASRuxV7BJti18LXBQ6gl0SUBnTINRmzSVxnGFDnZZylsUV1cfSR1jz9f4T7GICW0HWmsRa2TGbtc1bCySA99uuzbriiPGbSloEN1Rr/jQKjpeHlh7QBwAORRSJTy/kMB4Ksl4gNRN6nWMZ8psbiaHo1XJwnlSLMfoPICL2bOavXzAvUPCskUFz2y3KxC5N/oKb3OQfsXu3YTB9tGoF3TdUffGHDrjmn7JD+AwFISL4AFLEcXfnInFbkQACWljYxUXk6xP5859EjhjSqs0NMt9X/vts3gfa87sz5lkxedwD+IU27fFikADyB8T8bsDGut7oK49BFyyt+bA4JeTygGjB1xXbjjHY3TJdjC43hHzxaxxr1JC5kInqxURYhiVmEA5W7mEqoUnYCyvYJxmwDKxH9hIUzPRRTX/qmTlvjkjCgx7G9qNNAcAnNrLntAplfLpYdH01svvWbXIf8QiDAwB2GhUF9S710FQKZmV0+JZXsVXQLVpfCTjLxcC62zhvbh/JKMlwKOCipaJAK2riZ34ivZFMWutHC1/46AEa8JglJEtq+ScLrhsp4vuBomVjo6Sy8B1JKtuKweYq5i8K7LdNJb53FBJp3scolY+LRqlbJVaoTy5rqcljdjqfZI/WerSUTjhetF+NDolQDT6JXYocjQ0RtVlBk79dkPVMzd3uPJySE0CqeAIeNUn3kwpg1vyH9FSh3nslDi+8XGwDY+Af8AJ3sleu4/XAegX+0ABxMQztZNajN7GvWaaFjka0FeMsOBWMetDN3vbxhAnsyfbcz9sOQNTJgTz0SOpItPZU5ro/ks6qc0yacpA7BOVCTLUZGjVhclR8e4edP2oO4LunGP3+Tf2/lm0KZ4IOmUndY0L9AnmPvCT7igoGEa1WtKztpP6bqf/C3ai0vdxdXtSKbj+c/PM3WtW/tuBPux2M2OTuzy8mQAUO0iC1j3OXYcBOMhz6uI+jyw/+4eK+HxwrrGsawv2WjvO9bhV2QZcp/828w5QzznBfiiqtI9lYkHDQXew+KIASoH9a4iI5+DI/h8x/dEboEq0TPGTwa5bQ4TBXSSvQVa5+2PIzVzaVxildR3kPyYLXD2csK3SxLcAHwZRGSpq6cTaHfkhNIDOazo0CiGkFlf0UmvM7G6jHoQXil6tJqgtIMIgMQ1v5aWxNdCRw45/FiEhIdHoRsnQOmQHyVxsIeZ9xTKaVmgCu5hn7p/oc7SuRQ2VQZCPmBvdFIUQ/eby1qL7zR44xozWT31e1q07983OiJhJhVeMq0mbqM7FYVY9CJXJzsuzJFGF6xnZfRDQkFXnjakfLZvtRRSGy111esBe9PcgxiqNL9MgMBErTApQb6R7pGMVB1geY+BUiR7Nelq6G909MsISsE7kFS67I0gszH7IuAo4n8D3yQnFNKiD8tqb+m41jtCmx+iAH0NnckX00VqYJLESnW5DdiwiyENVpZVHKZ0gyYu4vGnnlltp9Yewa9NNA6NG0bJqRaXS37bQnbNlK/MjybnNAfimm1pZB3riU6kD4sUo4ZIi+V/6oepkicQJ2fkY6e8EBe1UihK85bGbB90N7cI9jzvEbhPdlL4F21aWia+dYhukTBu6couFBdoyMIAcW8HAjFnb/QD4q4JVLLcDjnC/kBH1bo1GEfj7tMvnXa3zpz3C+xpi2beKa5FiaJTOa1AWvyU/2nnaDVE4R8k7Rz19zyvElvo99S+TcelEByyovwd1Sh03PdcvaxoXBeJtYiW/jpRsfltKKsjhfiLAfbvHyh/TyDJVt2TVYXh6aq1BKiBnQT7UtiA5rlFoMD1sKff+epZmEwYzgA7x9PylktTBcGG965exgMDzJx60E0NrQTFXDaq08kIhKa3q/+jJqHgssS922zJUoaREQlCwipQorZuJDLjoZ6Ci+027yROyAhx/Ja45l38bAKcnKA5ysGpAl5YIYdf2VeLZ7vsFn4iJcFte7mRLfixxH7QrJXL6cQge4zr5DnhpcOB/80p4xUHKjCjB8QBa8Kbcwv6gTHO1khgSzuR8JvIgsl9trp7ISS+pvouayg5SVHfmruHRfTryeguL7NP9gwX5WhewzVAcCE5ujTg6DE/boPC9fLIhTvGEYAHUsQzFqMBdhOGzpeX4SzRnuVCKqomG0AV3BNTaTjQxuF/ZQ5MbssFwks9w3gPoq37bAY3APkigIyG8oEjPo0OsHR6SkdJLCQA4NYcmCf3Pzq3TUIRCfDLCMCutw0abq3URlmuaLz3UgRxHwuDbDQ0/5rJz26Q5yrsXgG/sd1jc/Jf3tNXnL/gcbrNQkvlm59qvsSPs020LzctmMa/Vm9ileAwVGfIIMaxV6QXb3W1ZTuz/i0uLUDIJEW8B7h63AyQ1Hz7mEqktbUYYGYqdgIuZUkllxc0Ax9YUqbYiVWLRFLuRfKDd65TD1y2/ZaBsyvGhzz0S9L9c/3+vt4kfi9MaYZgvB6nm4DrF8aIIQ5ijAbQiBSrDRnTtBmjbkxfP/lmi+8qMfoZw/cGl85phSI8xeJfiNn1MV5VvtPlrD8mpYevJpuPqoPp5n6i9ULwwJVLn8OF4z/GSOVKnxQ+tFqXGXgBwqgR6kbfoiOGXd+UNx+LKQPTXue/r3R4hTdh7KylHjie14O8f3k1j4BGvmsgRZGriCRJ1qw0fAezGUa2t9bTV7De4CuUg2AIu34fhLtm8/F6ugepoLagI1/4o1iyM23xc2DNgIy62M574K04wMbafVuqqoXu+IsEn7TWtbE5v7wFOhEIvMqV6nWoHkgY1WfQbgjByf7CDmaAomsmH56ShSuFHtF1ddq/Iz/CkOXgxKegAHJS8j+cy/sMG1LQ0tjcG2crb3OIeIaDlrRECKzT0W5HE7EbrhSMuA5Ow3z4l3fro9hIvCM5Pz8pmoCH6kwCUqkEEJcCUSgtTZY9/O4BdNGDCEjoeQF6gUgrqFx94B5WGCg7CFC4Zss+qzkfLQ23xjXfKALcv/mlXU/o8lyQdlniP/Dj+wweiU4YjrHln4iyVGbQCwS6OddR4059uu4k/O4YfoTpXmdhEy2rpoqDFLwI/7fkS0pj5u7YZrekOJNqcwwKICEvlgHWlor02CGO9fHA1GRA8AonNkOLslltnfZzeXc/jXT8aHMXtDXgIecpCelQJuRPrEanw0bB35pojD7EZVCEXpAbFhGXvH6koK6XcNOa+e3KcA9sLKwzSrWC7pXRiwR5w1+gNFUd57EBnDTU6ZAWRgUQvvkdV741IRA51FYBlVEsWYkZ+w9Aa5wMok4AHVNd+EH2CY+GRkBpAkVlHeJuO4QQlSZqAnvJ/UG30lbipdbvbPzL7m64j78PQACisyqDVlA3tryAObII2v+G9v3fxmKHsTc/26W/aZ+01VQ2BjWKjwCuVyiUCHE94gHV865Lt+stnR7NMsjAyGUACGr5UWQ03DqI0ACJlkrSMMvV6S/FdZbTg8kYkXa69K7UQ7Bcr2KwDY82BzwW2shiG8H/5B158kQOyws6yTPYXybcnFJdunm+ns0vkY3YjDqjgBp2qUt0BFtYIHfoAXU2dKqBV2ifJk6aWBC4FffqxZ+rBNASZuASFVRVFKgRD1lob7GiCZehN94JyzJHbrbEGjao+Z+Gml1B8bd5QEK4LjKk0fw9zbzmPCpiirsZaVqi99k2l7ThXtnlDjabHcKGk1syyqIPXQkDIPzRjCgXYfzrplDlIkcfv2BaD8MMlipaBTsJF9PQKAxPE7M6JWmrNc8LQRhMVVpUtvMyCRMBzM9v+7hlHtQ8+8vo7PxijfbLBIfma9WNlXr4hpFdq1XpEBVR5GKFdtq7EXijSBvpPN4P/KpnhK56t5Hv9TEhE5xYq0501U2CySsIetsRuLWGdO/WhhGfUOTkKEjaKtn8O5jQAo03GKL6QumYA48D2VIzPIQoUnNta05xkcaWIuA62wGjz3DDqz6GtFAaZfSWLcSZ+mU8Phgb7ietZRP4Ada4xqLUYu5KtIEZgXWe4Qf+aUXsG9nC+M18/+M/whPnSUoViZrhmnvY2YuVUmi3i13SeDIcVlph4w1l8PvQqE6ZkhJbHFU7vj+eZ4BBDVycJR7oTb9Q+v2uE+C0AwhK2xEW+eSVqW3WnprlCKxhIIZeROd3g5VBf9yeW4U9cVTcWrYcKSDzQZ18ThuQxSk3THfyZhC6kt1VqpFgfFuOMItw8CtVuqWr2eEvwro5FrNH+un1dYhsQuHegxNrUm6Wuyg9yvl/C8LptttrruBH1ys8/+XyJd1XDRCDBl3ncKPwH7T27rpgl45BEhqWzBaI/r7x0dtYl3aKHk8Z/ud46rQIUUHL2NipvgZpDKoft0om3ghjgCq91DmSPAila3El1Id/uRupwb8xYBw/6ZXuraWKf2TOAPZIQYMfPBSsmc2LbmrXBQmPU7wfO9yodF9m6ziC208CUUnJRPUYP+mAZ9UCfXS9DMFwiKGGAVJGzrwx2Ib/l6PTxqta4bxvEdGmrDtEwOeEHPGpQSWBl8Hpk5evvdCXRJGxlBKqU1GZM0kMUSdWYa3n7B3wX47PNZQAIurQEBOS8CdfwziMtAb3EiP2Q3wnmA54j2SDi1fmIbcyqaQOs9kjTv1zJNSDoGE34PSpZKq6hj8a6nKyhqVMYMUPl2rob5bVuTZHPXnBOON6lFqRvMN/t02A0p1oDuLdYOoDy7xoRR8JzzCjaj4QTiQlelKYMs2oO+Ba5PJugUZY1E1NwT5EiAbYiDoZ0ehjsti9rZn+Ddr2ZRif8AG2eB2M9IAQ2nJpzAqMCA8US+iQ3p2NS0ImxfhRcRalmxuFoaH8xKYR7wMJk2kuZHrpZVlQztGJx602SjJbnqENuZFqxoV0Z/a3FDp0iEzI0pMhaaSU5VkIqmB97h5vhY6NHhoA0ry7ITqYbcXGOgsA/sY4o08MpY48ZVt0Ank1/qluBNSCPq+JBHx+ALYMtVCFuGCMF4mertKSZ1NyPi62KwiDWzJKPKgOpUc8jwJDUqfILdAKLwJupTGElufl/E4iPZwmJjGo0/p3wj3nz0DfcIioVP0wPKAYDmg4/VgAfQYD/Ugxd9rHhCfpkz80S4EBZlcZ76BWot/Xb6Lf4n1qtgMWVzfm2cFyjpT+F6+9qGacxK9NTGr8p0nFK7Hpsjfy/73xWOdtDsLRTFN67FYyOzRhM6M27eW5VVx/HspOgOVuXPE3V23eyjmP/8cI5zkzAwQWKS1+uJVXgJjac0lopWKpbGD9ossfM3obTG7od4JQHn16LB1Mb1bcjP9aoqwKFNP2OZ6QpmeuhOLqzvYbq5D5vGKWGIDd9cR+DZOndYQwtdfqw4FsTd0MxAt66X481twOB2ddf/If8N43AuJzqdgCdNk1uu38C/BW3TXArRyQZhK1SDgomQX1KyT+VMfLwdoZxrhkG6L5zV0OiRkPgo9/QQJDhxJfxdMc3KvmMZ5klGe3iqFsfnZhAGHOSpYGKYMkbJcw9LhsRA1bYD3qBMVR5EZo/isXhsC7Te95akQ4A7h7unFb98QMJ4Zc+kITDy+TR3KmRDVCGuRuEQLMV2bq67oCV286njilXV33P89mnlKNPMZngH9nqhWB37uNI54cO7gHX3XNbJrwRxIyP23/D7G4GhuiY4GboEzA8NW5OaaSxySJkFi3zFR5zhcJ7B5+ylSlbLqjqFl/zNtkd3vwMl7xooknxuDWPelp4FCSfTo4rGMg1/knCXjwNBy7WKZco7XAiymnhs9N2uzr4oP9PGcu8NCOrsO/nJc6DUS88tOrUxDMh9Zc4xs+0o0jRzbmEnv+4HhqDIu3rk07bEHxUdZUncNTIJbp7t3U10t3LAEtbhLwQgfJw7LIls6+XmKZDHmO8coOZI9qt9D1M7iLj/EUUhGYIfBMOwfySi/KwdMoxcF0HOBSc/nNjmVYe9XQQqQhS7cPR7ULXtLHuZIszIvQPGT1V447hww++yQjdq/H5Zp+I7l7R/ZWxryygdbVlQk/5btSUeTgEE05GR6L1SwcJInnBbn9zllqW3La1QmxyEmqsXTHUWXW6KEaveaRM3I6JHSL0NgA8N6zTq/VST7bqeRjT4OiOL6Fg6AvJWE3nSwdog0kREUfLpvQDu0hlC1O+nTFmEIxa7CtY8xhSlPcoY8UM+9GmZSkEDFuGSzpyoUivFfL3FxUBHD5U7Lo4dCARCCAp+siU2VUrflc1IPm+yD3bT11/tgdbH7VAiF/wz+HFQlq+l3pObX/J75aSpLc3mpz0FyoNEoStndJ655t2+xN4qC626fM+2qV0id0kA1hKTDbp5n7/m8IvV9BjaySpVHnGoW0nQO2rdE9hIHcjUHWPGFprU52JuUhJt7/m9bwx8yWIfqrZ5jnIoX5sPrwcuYgYOK0+cm4RLM/xh+KGIE9GwaK98VZjPdTggW/EWabJGT/v24KWHb+vAOHQSK8xbpLWB02X4fyIO0tZO7Vn+LukfT2QsNqRGBAoiqY5D1hSvVFePCZotUJi+PovbIpFU+tGFdga1Pwfy/UxnniWSmguunYmpKzjLWkVGN5KZAKDa2/Sp/59wEV4O/9nSTgRfjWZRT4QpU9luHcY/+FOYaleYhixysXP/85rJcsbZ9ouvUNe+5f0xkze+tk1j+SkmFm83KGrWONQqDQj1rkQdmyCUH5s/oeuTRTjV3a1/Uax0QR3SbO9hB6zNcGv4T/k+Puf2VFIutKoxCNQzS7+m1UK9ZbQpcvNdVebpCHdydv3TTS4qAmUxxQBucfEv3Sc3c3nFX2JVeT5i26nyHBF2sKDKHxJgiFLHgIEJwm2KGEyDrSBE44IhOAYm1OIMdGqEUMtQWrsklxT8um/N7OVcJe6xHgN7lzUAumjrpfny/RlaIVtzk40aRjgJSMmMzJBmOjlK1TTF3BCQkLyM2LTbg6ytmK+WHDIyEMwc0gOnpTH6a33cKVIyYGZEjTRZ0ZbkbcTFlH5gI4lm7HYH3P3ye98nVepLnUJFGP9dwiNJqoaNaFxMtYeP99ggj7fZd68YIZWP1B/2KgvNTmzMyLU7IEWfnIsr42bHGd3Y6Z7aDV4H1tr95dmG+Z+2e7ADnOl6N2wqr5obyHIoh3yUS3UO1CCKRgTHB0liuQ0Sp6ifK/KezSEFigV8PebOgl1u7IcIhWZuW6OeE2kFwHvamvg2AFjNiM80LhBUtYmiyrAMKga7BEzBWfl3OYzawzDWtSjmx/xhZJKfHGlBRFGoy70e/U71qjMPgHCsElHAyz5Vn67viaVl7vTApMLB7Uijs9m5b3iMc5gTwKOYBLmkiKcpD6Sc+Dsg1P+kdi2pQxVQfeNGMGdUtHAfe0YPB4Zyc7VugVPmx+vbPdZXZvDcjDuRa6KZe9YHoJh99F+5dya3rfMvT8f8q5D9nycIOAeKXcAEy0dlDrbIDQo7MyMHiBPu0N8MbG40VpePgPzgz7iXeL4fsN3CrIP1vDvpKId2SjIEZbtmRJfuxsn6FoEGfgUdfN4J5kT+SHTyBA7wEqop/rhUK9e8HFvY0BY2G1z5EQVkgaf//2uE+4JqllSCkVOak4P37bksnpcJbo5/6ap0WsM+G1zmogeAIz6hIC8kAY5Mk3U6qcqOcGIabUmjory/NttEpJV4Nw1dDIY0+U/q3zieINPzo/xg9Qqnzv00w1YXzwMQ80RqOYMHHxGnWs6R1KCB+FPZn3Chg1MzAkMDqKGPjVWh5cKVQogYyM+YHqiV6Cplc1tGQQqnQqYQGH/f3PWiJ/ncQWLiU5XJyevhIxbgImF6IksyYwiAt3+FNm2o8emoDbZZ61WyiHWpwmxVBJhq3MCd/cSEMicfWWEIy3CPTJyrIya5gQZ++8l0ZM+Plauatz5sLcqy0LKUdWzGcwpq96swCIkbRtIbVBp8zx15dzyO9iL2GAyK1OLmInm311XaAD7oYaFHQKTIRH/cyvUIgINC5u4q2eI6+3bC+35xHn0WyBkvv1cjxuzCgEhO8rYnxS5a9FjP2AOzOMBaC1apGWFHtap1FArAVeGyojXEblPFMbqYWrDWCmiXuz/T/pX5M4m2RJWze4tq1JyEbnBgcjAtPi706o2atG2kNhJEW0rItLtvKpY0HWpVmfPgvDAd2or0vqzd5p9uu3zuetJfd0JC7jCInyU9l+xh/oso0TkmpymPFujDtTKcUUNTks+iZRkQcO3BCQqT0hm8jkpG3oP03UPwQNCSwCMTD7SsGifCcBLk7GapYz8fotVSaK7bYW0V04g29gLT2Mw3CSZX6+nOSFm8pNrxQfTtadR+XDwHeW/IOpKiynD0YZ4c0SlVe1WrfEdiglFZw28pa4fJzzkFGtQHs5LzYAMV0X8bbmIqUJPIU/hn+7i1MoTTCLypW3Jij5eOFJCWL6P4qSR2NzggKquhBiZpgga4MrJmFnLwhsJzGZQ/0PcAwmVl1eTXXBKPNj+UIaIrp5NSwbiXQFmzeYJnNeYCzlP1vbPezuc8+Id+ZZTZGaN4OThawl2q+dGNJkLziG6vaNxQrofk3CWzZzMGTcFQRcWQRj3drJBr7H4O+BdDM9xiBkzH/xWhTM0e/NtnAobTbzFCBxW4K9I+ggwKhSJqQwhx7KOSEML5jep/OGfq9Iv6t/wpg0n9QRfkh3k5cw+9M6Kw+U258n8EeKOg52xHfw5h1HHcDFE0KcxVFYLwvCgPduWARKDssf+TnAchAm9qPrwW20TR1n3pTcPPA5srLMZOVhG+b34XF1Y9/VgSJ1J7OZGsyjnIfd9qFTJ5k8Jg//rwmaD6R0rGZ6GPWvr6kb+hASa7QR49poQEoB5JjZuXY02pBPoqk0cuWPMXvrHzsoe6/N8VftePK2x9/uTD4qy5AczLKyn1HTc/vbpCM/EzqvAXwXXFjXRlzIaxMAmsI0W7m7Wh2Oeb5a9FIHrvOMLBoGLtsGVlc3d9Td4GmrE4gKccByHYlGB1jilAUkR+7jab5HQw0D8IgTFwzTTi+SZ84sAtL7ulRuo4WX3s8fPYM14vJL0XJGXrd5r7ClosdrjRuNxm7AJOlHD1Xs1WHrWZD2MhH9GrNLiF+81rRJv8TWjXSW8qCURGIBN91ZpGvcIY5z/KYsGZetpXWRiTqxOE/+lVwWlLA6aOBpmh+RcDAr3GgzWlJbY6uUghdmdsU2ZcJ5GeAKu1Pu89vIIXVzYL9ic+h1oqJdcqEsKhNF4IX+VlYyCYpDOyHaxasNBTmohx9urM/xPFuHSMnue8uEHS2JyN9ogUAFYiBTCZV1oFDXO0Zb54bRP3PSc2Zjv4pQz/0ys7WmSh98CMLkhrISiuAabhYan8gy81HFY1MTiEqYtP2AobWhPBc+3EH7q9Hi/M/C2UxKBYVOn1sx5wrs/GS6nw5gXr1U1ooKGyB6XEE9hZwq1VGJIyTK2B2RO1+mhkWHdOc8DgQ0Yk+Qgt/N169j6b3B4wob6HzMsPzzzkDkQxZgUkOrtZrsyoCD2A6VACQkVE1lulEvqKFqDHjofclrXf0I/0MMAe1xwmaqXS3ek9wnfYVl+p7dFzqJIhelVF/YaT+jq4TZVNFDvCgquzgEL4PyPOa/T0vIgnpF/tSVcZP4/wZOYxQ3rcXw2C7ltTzDDI44GiiBuvT7rRXU386Hq5PmMTourDJgXJTp5dFZQaAvHIwRS5UQMXVpHgYbrlsDHk0dNARBIFdALDvCCswxPHi2gU/+x8WAExNvMt1aMrwoY2jCOPKDc0WCvbyloXsP3mdz9J1clcga7jtuv/VXa+YhYvgTcAF/lWbCBdiPoAyQ9/JGjtZPaawC74E+yNN1hczsr2yel0bUnK/FP/E62Zf8H0e9NtXlnjgQqM2cAmFSQ6xARoda9/UkTpo7PrNTUU+p/nSBubYFD+mEitHeDtPHeyAK3zENhMdnOVywHKVW9So0fs6ne2+M/A1YzsWilvPf/QJ0AZeiAXIu6NhGLmak8EK+K8wEeLhqwSID7pz6bLOknj89+A0/s3aXVjfOCsuC/EHDEQEp87P8Gf+5+Afs6H13lFXalC4UknvTQrcsD7d+Z5QlSEQ7oo14HTstiEV3RWBARdfj2clchNEXtqsjfEsomJSwjPRgpCZO02eCGE7wc9dLTKm+AqMzlmZtYVOGSdqL+0+EBsDcZ6pwQP4VQcrj8zV1OUpv+rxx2USVgKwmYFpSn705YarFLGpV1vCqRYho3KgzBvVjq+aGoFKoN/YM045Sy9OUstJQVIXlILEw57LQUQ+nPKQCCvRHo4qCDlOO+eBV1yUejcYeiK4WQoc+ofcF2syA9Dha4n7mTczqLKecLuaPiYERNwsz/EBtgGvS3l9PKfdkQHoOsrHlnlcRSNRQWbbCj/Ffdwd3o7iThuJ4QiLq2DHvHdi8mrCDAQF6TVA2KVAwsTN9r6xA6cCVE8y/r+epxJ3Bqw1AKFXhBtIhzQIb8EjABoE0GmYyYWtBlhJPJV+4ieU32inLhR5OcxHzHrdrx0KGSJL84C08tNJf7YYLaTNc8+C5R/eL04k1AzSbn9BOS69wEFWhxriWK9DEYYy44OajTxN2wLeT6chAuN2ZzF0cILaGHC/MkPzM/929VE2rDKoRrnkGu+40UMzM/BXWiY8/WFkd94/rhHRIQEDai6AwMO3I0kFOvgHPA86+Kf8aYJKkPXz3QhvhG6p0KrbRCQI6f65lFeue1kXL8OVMuIFtjyQfHAKYjeSMZ4EEJ7klJyG+3FhZbosSVIkfEeMT+dVDeBqXPIFm+JQiwEG3Iy1byyvVCkGtzmSzEz/JTUVtmE10s8wv+7DZYX3XAHBvj6KThuwworkMMELLWLPzCiwc8BVvAUWqXQbwRRcC670woYfU8RPpnljsnbGt8VFbtqF97V9dBOmGbANyYJGlLuEobcHNM/5efhjUAXBPhxUcqNQnyFWAqSNVJAJuEx0q2PC2uffLESfsz03u/F8rVXx0iNVlup6+2tKDYTNGxvDG625KamJnMRkbx3eUunAAJcZCM5riJni2WNwlRgUHeFOSXIk6ExXkxa+gH2HI57r5gJiW43nhAs7PAzMSSF8uerhUM+Yr7AfPP9JRBHHaqrgd/KA2FudaUgK12NmIez8yF1gZWm1PWXkuc0qZAqdN8pCojNBCRVx5gBe3U3HE6ACDBakHtg8QC13lYPaDoPXFCNiWuzOTtGOFZ0k1SX3zh2ZL4KeCuWAs7OZET0aEF+oz6bHPnh7+++qoxv2uhsYdRFsDZRJy51uE3XE9q1ICjqnwNqH74qXNXX0nnxma9jbSTRtax0d3J2ft+NxRpQPODSc0jQBe5IbvFv2g/JtE7Q8PssbaxANh/0J8gM7w1C2F2mozaUgTqwkczX6Yfhy84XroObQZMA59WKMspexnJsmNi6kcbQurW3mVXkWBdq83OUsdBrSwT61AgqWSIJeg9+yVrf3Z/0D/PamkFYDPF+BlU7nDUK1rX+f/WHN/kbs/V4bP+pFmaN+C7GvnbSB6aK3Cj0QHz0f68BgzJ4/e5tmdVESykzS3aHd4O9UAnawWF2Vner0Dl1Z5nQVFHGYC5OzsJ5mePDNzTfJVBCWef7+H9Aud2WfmM6LZ5tqVi5KESrNDDlxMkhqUZVQo+Ss7yEjDJW5pFu6Wl1VeBQv2zjGF2AEXyKJqW9Ido+cfoDXiZcgR2IawA4TcgmNvFXZ0HpZ2pIUZeF1whs6bUM44KcnsGnsd9EogOlH9c7Wz1hAr54xnkOgyje8uCLnPcQfdVpnlMx3RyPWgH53WtRUSgAUAL4YZh+9mCgfpiZtpiv6VpCFQbGHp+QD7TXUCQjnl68wjgoOtht1TJvPnCb3o3dBitl2hvdX2VPEKOzYPi9BUVxZDlPqp+tSSOxRsz6WaqCJfCtgftLxWvGokBFBB6EW8q4vx85FQCHvZUyTLVAwoclGgpVDGLk3MCKb30Q7n09a7ixKo/Kmc+C1vZX6BrsxeHl4Y2pN0CKr+PNu+PZIiPy/LXVGBu0ldvyRoHx7/fkh6j2AAT1xIqWXG0+XUEQcubZOJH3YKNFkdrWj2BACpCuhmkJF3uiISMTDDFJv1lxR7DB8Gjf3GZKVVj845SphHsS7p86vzJlS5KOlk4Y8Vrw7U1zeBdwT4s3o0al63puHHyMOYrVoXuc3TG68EiZnZMDKA0em1zl4j+UalUv8KY1QgfLaCCF+Rxh9uSqzNpEALQFPyyTYzIYymsyVG6iRlulROwY52jbhWuQWcn2x6MxaX9MnxSg4jE2AUHqO26UQVwM3NP08px7wvDpY4K0r71/0REqewIWYTeSqPvCeg4UMDpvUZfbm3ioz+HHDugZJT8DMbkQztjBhC8eFUtYtaT3tMPcD1TMNsHrcSRUP2cHjD4SFueYxxEOLq9iaGlesOR+pJG7KduCUwW7R57122fbxBv+oSCBUhiFvmFanCBSoMSzZ/I1NrDp9tUHPbReB1KEnMePfloefBTKMkXQ1vGJq5MuvOhOqemQOiP+kkIm8mmg9Bw9Fk7+PnLO7+PZU91HE/1d4TgO0FjAYyp1/ojNe5cUDR4rLQE4mop+5p6ui7Ik+thFPmicY3bH7CtfsBrwo9gwF5P69Dr4WVdvNAfeH8Oq5/Iny473ipDyWe3HVk83xgl32itd3Fr8w9hE5AYCo7jdrdij5JnEUJTXdTuUJKPbhRBfDWHxg5c7Sj8wEzzL8kL3utvPK+fO0IBN75wcdRoDrkcyMBs1U2aJOnhczaxba6jU/Vsfwh10rGtFdm6yRqi65JzP4MZTNJfzhiIDuf0CJgUDkjgjYd/yblCyHtiT6AfvbjhExkRzrnDklvKNO8JWxIZ6k/oypI2et8qDmNAiqTmq2zZ4TBp3lCyz6ibE+0f8WQ8tBqxSznjMgP18dUv9DVL9Y4oLVsu1hwzNpup/MzBCBoOdvWyx9ce76D02YQFzSndrC9ofBX+7jMH1pAlu64E3FrsJNBIyQPeJfnz7Q6yW8RQZ1/9PPefaROSK9NKhh5M6pXzRoOjLOsdxSJcOWbu/H5pWQyuPUYw6HOPJ8lF+QSX1kdR464ShQPO8bTYoFv3e3WxY8i4Iz6JAxbrKZ50VH0XTjNc/Jqb1mar3gzYuJKB+6KGf+4klKLPpfpgMVIIPWivH3fABYnjjnQBPHkU0HntLK9a5KrxfoEgQ+p2ZwtdIBxIo+RVQYd+qDM9RWSXJ3igv6pk+U3Zem8dZ+sOt/CX5rSUBgi3GAC0/3qoYd2HjjWnv/liMtGrWe74K5fWIZVFx0G6elg7HRaKhK1e5PG7qpC3wzjfjO5dFGeci5Kz3uLdRbTbcKOghnHno1Be6z+mblFMXns0U0+lLlWN0gSVoSJBG5kfdZ9ANBtlOrXV/QXL3ZC1tb+pCv4ylDGtsv/PVt21+4ymafajvZ2ybMp1fYdvX60l6B4aZp8RwVYxt4LYD1rzUK8kGiP90scYF9AI6QfefA49yruBnHRDbICD9QhxbUScikBlKFHFAJ5kzVBdqLJzjEOSXafbQl9bzfT7HqJZQrLusqGFa4wGGtFshaYkDdTM3S7kDu+zcNWwK+WgV3fgvc4G6HdOKdQeVjXwj/rAaNdBe6XLzHz6oTgSAXLkyGJ5t7tA+ZHyuQgYTpCYtCUfnrUyhd4K93VKGeq0gOrzo2SMVUDaLfJZeyoUtP8Wn2URtIrYcvLpCqk/8CGps6/vmQ/eycl7q94+d9XCI/X8jDjUIuRlrky33mxqSTn2wmGvvZJSaeu4gL+Dytod6NKRWjDX5KbDjV00NuqlEyC5IqtbfNHqUQUa+HwhbcP7MeDGW95wW3Z3f3ahpnAdxI2X80J/kNWuO2xSuMTUTo1vZnDiDG6JOaiCi3vrqN+KXw+evZv0tiwGToXQstSPlTc3UjlCTlgH/9mFy1Q6JcEmzsZlQ+qEV95QvtNIgIeQklllFuRE1CUMGgYrxbAtxgLMALtRJ6mfCxhK5gn/IygfKxk2bBcER5WbLRRwYKffMwZRIUDDNQ1ck24z+nXyybpe03Fk4HKjHqRtshXPFE3n/cKzp31IBW60/rlubrqsbXlhR/hxx7DEV7woqCwfGb+JTWB/+l/7I24rDOUra+K1G3TnByIcfd4ZPenmYwDEnHCuU1nIhN3YVSo5b2gn5+8WehhS97F0JrBTkBIdV+Zwm05CSG0iulUuMIGpuZFANFIRFXyUhY2KWY6VVtGixIOGZ/Ape8XKMJaOCIuEORdZUdwe9w0RNc9Znw+03wf5GEYoX3Qoj+vH544QcFACT66/fFxi42IymVpFhacnDuucAUmIm+1GwG2NKRsHLj7zLAUbNOKKnZZsdLqgRD6VsMZkk5ZG0b3j3h6yoYAq5j5eX1BpUbjKbEI8WI+/CRuL10AaVznSmd7XzmsjDRrvqjUJ7xHLQ6qVWS6/qHsoqk7vprkFRFKHvfirQ9mytyco3P3PG+Zx0+aX9wwlmTbjmxRk+e6D+gzsKrcSh/6ZYW7/+p5C2rFIztCj1FG4Gup7pYibo2Htk6GY3n+K5yR3jlxHI6+CzuD4yIrAwo+8Ii0kKU9yNjJtxm3ojVD6FrIW1LTMmsW2UG05T9JB/l6zoAmkObevzHxH5e23rFqIJi32zTxXai6cFs0N2qkP736Dp62eKAOGXISXxIQ0RA1m+lHQwaQ8JoYzml8/cgszkIGX4Ewydn/bVlJhx6lZEHcLBAcJlIUPhFrhZexux+MvKIaLFHGEKaBC0/ftj32FGE64hehyRuu704o78MgcNq0qKrYj8r722GcAa10t+MUZ0xC9wKnu64DLa5/5lz2kL5nnhFdK0n7pBSTugTbZEaYc4/Jcz1Pm5DVSw8t6HDmwWCySIb4vroibrvFu1/fSxUqI5KSFvM8sH/R+87SbYja4GmVtM5y2usYueKU9jJ4vucqpnxp9d2/1R/o5b/j0wH0F7uKUVZG55MPKrFPe57NUxXfhWtwd1GaK6Kn9+KzrbWtOCqvf9gBED4j+cMu/4SnY7a04YTZllarkDuTCy+lAzdilm2PXM+vgw+7BY2RL8z48lFw+DbXXK4aOIJCisTswgvN2sq2nbwQqEMpVi5PNi6YTLjeZpMpL/b65Rs/yUVtp+ZvQ10DHqTI7mgqg9dcRh20OExRbh+B1gAwrzvEYE6qS6ASV2i/JUWKTDJxJUbgdRyebQDYdarOd8JEncr8SoYzUKJRapUjsKEklzDn9Qqn7ws9JeNzwEWE9fRRfmuEBveucuW7mZo1MSt0GL+TkAzgNqjEXvS0pwRJRU43gfw5s8AyRqesPugpg7HgIVb3f8fKT/MMnp3Fb74sIG0COdlpe6M75ZilKCHpLgmtBW44jkjsRF1lkv+/YrHNt+5xB1iQb/EhI5kQxqKZFh7eyRrFgxYsC/62Sct5Q6nyM2726o1SywwiHgVJ63x2YcbC9FQ2KrslNzfqoMxkJvhv2IfmSCapykkfNZ23nkmDKnmUtvYN4ODKnS/SxsfHtGdQCjizoCsmjNMrT83tzY/F9/By+DLeLU1mNEhP9oALW5kX35ajBF5pNVhrLBiV/R2cm4X8DtMLqWgQ+eERVEk6KJMYMyhLP2l4xGvXeiDQgVimuH0M8lWeDeyH619WxIH95OajDRMwrdEdYpCBu4PRkgv05oZdUG+mFuth81ahbaD/b2AICY3jzOOZ+qooeX/QY12iYryZbIUry8QPFIU3efzyVRQei8PedBrQ1kaR4u18gvdHlyxixcZtIi/ZdTQHC9fq/ogjMlH8huDFchiZ0EHUad9lvIPbJNj/t1h9L0HB1E8PgY5C1k2oMRLBHys8Hj6iTronvpNrBkEl/Rzx5mnZHaR3Wu40ciQKGJhenfGJluKur+xP0TqrWsDgzURgaNoPVf4aYa77ox1CMtUQYq2ZON3Rai8r1Q+MEkICbheF/3BGvUexQUPtoPqiLRH/NwgFKEixDpkl9huUg8wzQ8pdteDmZej2CDi1swyKRtx6XXIskN8cZ7zGKi87nKng/ypGb2OlC/3pw5bbrGsfWs/Goxg2xnXRtMQX5kiXCQfpfaqYFK6wWCX4jl+dYMcZiq8S2GjsScixRquXWMx35H9onZRt+zo1yZD1ZysHwrYFFBZlzwoCI/ITOL/jmRuF+x2FTLWNNwtwIlN24ujVvDBHwI14u1G2/SsidgW9jMIcAcwiAtbYWXnFeJ2yaMewOqXss/p61um/2Jej7GlftF3SZMe5RMuH65l5MhS5g1KjByyScq5XiKIjWAp9Ap7q2TbiGcJiFUCPfwKNsACrVKcoPyS3/1M0/iDFuOLYmOw23hM2Na1v875XrBr/avEPn0L87PJkll7yQC3eJBqczI3ALvTR043/Qz6530L5QA4DC9yNYBCMCyUCoYieNMbEiSxIEf4erpQUs8rSpn6gm//OQGVEOS0Tmjz08dAQpKxcAWqodeKroXYfRwEgbF2h2Hwylz/AOFA9sudXJa8Nr/il0kjFCzhE1j9qXgdgGw22VTu6YVJkd8U0KhfNVadcrrHqHHt2qKQbkuXe5IzbXWg1b/315xYRxdf+LNyrSTeDZeaE4NwgMVrpohnX5u7AyenYqquYN1Sabju5iPwqD6m69k3JPSzByDAwsjkpk9OZNWY/j7xdCWUoR/ik+Zk03euJujSPKpaHPcTlMXiqPanwwOAbCn6X1cUX65kObxh3hsUnsK9GPtAZCnd98Zr6xuQXGyDukQxNBjaqfe96Ne7q6aaeHOfnVO7pCUB8ZDw1o2fDC8RaxKK5eaFX+UDckBwfPANIxxXsBtYld8dX7d7r9LQ7C64F93ZrPToB/EiMaGsJOB29hUcTiOlZDm7Kp21BjL5l8VhmA21f355/JSCXp6XldWrJK0EHlglHuhBSq7EqheSVA+X9zzcjaIk6Do1vo8ZnFisxWPYxa3XMyJcB+ie2AUP9a6MBnuFcUxq6rTzYDq4HG6iaVcoTLpUpFlMjkBQQoUG5k5IJAweQmslAiAaTiY1oMFpOwbNOUxCZf1p8PAaxNtKzbCo2qhI7r/yPqR9BBUBQ1oqVzgamqNthyyaEHhFbW72h0WP3HWWsJp3MYenHyO0TjzAniDDvC5o4YPTf8P7s8PzJykoZ+t78g8iYxe4eJ3Jflysa5lpNp/iWwuO4rXYUeKtYXibq1xKLiNK8J1bxE9QeYpMutGWXuIczR/v62DIGceM1U1F5lCWxQrMuhBI5N56Gy1PCi/Hwx8dBmQKuBK+cIdTKJ5JbyfIQh8wVgZPibznxCylROHrM2D8nZt/E9I9V4KmRVbLAxCuWK0jt6PgLrLsgiQZgKYfIWiYw99+dV8HHrw8Y5AsGrkC51clKQd3LnST4UfBeV3xuq2Q/5PkCDGX9x+/yCfo9jFndi1JwnaU5Vf7FtsiKuAdnlaQybxUiKimtB6MZXQo4C3mrdJJZfUWsptRtO1bGJglFCJ+tinW6lVdyjsBXV6KvHMWedcX9ZSfASFZJ7iy0RyOWJi3NSdskU9veHF0h8nGw45Ealcfgmz4nxoLpQL2/FdORJ/3FCn5zUJ0Z/NyumV80YWbOtdv4jPXQ4erLIfydg4mhOyj/wc8vs5Cu1t4PnuRzeyitJbiWaH06EKkgLnGynsaNiFfdsA0TozqkmhGuLaXvWdzXsjT7ZEw5XueJ/V86t6ywu5+cym2XnGwHHDoJ37jAQJ575Dk3H40IqUI0ozBL79aw2k8Mq1CVS0c5QauNJjAr0rmzIcB5HQoXd8Ofrb4GYBuACkeJeUKhPD5WPDRWUrGPxmk0qVBzFbzPKE0N5KfuQoILMwKdVV/gRBBF67BVod1+VRv3Y+VR4sK87MCyGzfasE7IF/c0dZ5pDeWwvPuiVeJGlR7SAD1ayiiMDWcmObrUzUMYuySYTVjZT07FEjGg5L7u9HtJkzg/8ka47uF2+i/ch1tnNbhLX7cflz9Mz4KKD8Psu+34mgiEsUYz+k5k2ZrfkMWMNt3eHJbeENMrO6fn/983s4dHj3lIk58LJeIsGKM0xGPl4SkxlowUBcU61dYoI1iEvOCeoIV1sfPdSMGl61VQgDmOcJlLje6Se2P4Nv+ysoVF7OulTE1oaHNtEXooojHCH8YhrwbFzX8NSguITNLpG9PumUO9agsHWfipu8znNmbB8l44QpvrKLkele6rZx/3fWNLhOW7TeMqfdhvW7JxnH2/6nOi87CQyyzNN6Sjr7pEAoosla5D1GZ2brJxUGaze+IvltbiHk4kGxOVcEjl4/5/7ZiswiGJ7lwH3Ir3GU0qE2Sj3lU0sN68UBAXOv/hwyZ5c7Hpjso2hs4/BO1tyalbb7MoxokpudEponW9cTQwLtLrI9RHIhAXXxQEJgdi8ZgEejhlN0zz45BjOMoCtSHG8AXwFASqqywrGt7ebx3VNbQbFQFBw5lNL95srnuacBdEjq8EgbstpT5iVZH36Ie5U0k+MnhlDDsfzBQKQBGvZAo4160oMPKnHP/wRyBsAoNvAp8uRkR3gTzXo9qA1MsxmUTgC7AiIyX+oh5670H9DG0h5sISklXxvpywydtfACpCf+KGMcIHwAdoMQbNq+uPrTNdTpWZhSNSTpCSflwsJ38rLeCyiJ4nF2TZZk9DgMpTUT0X0x/MZaqHpPdhI34P/Z16PizxfskdpPkPLrsIO34MykaPyjTdTx/NY4je/5ByofDpbmpSfKXbInOu8gUGhQzYBJvRaUO5ux2NOUjjrPAdXJKEt0QjYifyq4GMfH7SRdcrE7TDQM9uz5by0s2pT+Rl4ObeztiwI3uPshnKDRaFKbyNgwvO6G+ZG9pP/fJ1/dT/HgsgEUgWUmIZNhqCO8NVFAUTB9E5c2DKWKl9dlrYMHtLh9ueD2f1l8QR2mepLOV4gAqbHuhfR/BhECCcKMm14CAUc4SHLX8ggbHZ+QE85Cp0k1/zqG3RODXLYQerfbqOiFvkVsDW7h+9aAzbA8NJx34w/1XcMJ5SKPkEGSKdI9XApXVIg4f2F3VVDuPLOCTuInuEIJALEP7iOUumJVwNfNTKBJ9GtG7PFEc7xHsVLwDsWztJhzRwdPIZLRfl19ITw0s1cb+0OI3qbSVIJS2dpmdoXHeZ1w/hzFpGu6lAelIWdBKWVSUcpOeNPOeJP0q67PoVLVYl2oFitI7lSASKroJVosWO+p6FroDVzZLbo9XZ+DuXMyplCezc65VM/oC6FokQoQNUpyZuXp+qyUDYYAKKZaT4fQ33lm1mgv/dxPnZToWQSNUElKRAWxxA4uAW9SgEajWJE+MQSXF8N5ifsVkap3CScewkL+9xtczlpxw4iDOu/sjHMtFlDHl8mzVOlv8s7f7U2X4J4mn2cmY42JNnsisIsvkICOz5LSPikpZDEv3rCk4C4FHRPFgCr/xLt05Z0DmFnkNNfg+evy7v4RTtQTQobH/r8FJKilmmwGH/zFDWB+MAIUo2r9Dd6yGw5Jpzxjhvx0SxfbzPdVrorpD1nvhOAx1x45f4rW+J+fV7gGoCkgKoXuB3W7IOdRv8pivMBoOxSZ9b5lLo4W3f0esJBY0s3eOtm0f9v/JkGJ+64Nxyl7XcYajBEAwjsQ1hy6rC6MRZNW5QIA7y2WmFf4MUajxplCVNUVJNDIKcHsL8JWl4O2rZWgyzG+Qf9uq9Oehk2vvnDHNxj34M08JZPvcbTlD7xsJzcw4mUHr9JStjfTh4mluR6tvpW1jLkDoPwFdliXuU/zI78A7DTkgFvPqfWsK8W0IJaugNR1fco2Sn5P6A5yV0WohF1BCQqCaLlxdxY3J03d9LGB1O2hZsGxGT6FOaY8kJyby/GwaX1oiZfZOeLTICjzktS0ZPKmr3zb4dHCJsK/C+If2FSn70CcKuCAsWur7map//dChjTt6UzUMSJYNCQJrPmy8Wzx06AW8VlDNQZ41X2btZrPjCtkssyL+3G4TVwmcH4zo4cxbaiufN/9rvAtAiyXkro3lu9wae9cNfvwMitnMHuiN0WLuNW6D1sd6juiQ3MKijVP+1QskwPYk1bJjpa/dO3VgMGdord/cfGj33Zz/4MilZFVCmV56/DKGV5X2QLnW34G2QJBp17HNtQ0Ngy8saWOIpdZG5DZtzE7lN+YxXD2B1JBPr9Vg8jYkQG3I8hR+Q73vGCBT5shjmVN5JVcuVppztffFGznMFd/g0sTnPT9PpJgF/rtlbv7rMxu3SeTOiUeX18w9IgZo2E9vFmq7mg06Iw2yhSEVaLU9t6pqXSBs0e1ECapD/JsrhGi9lNQBfVEHBO3KTfEgnte3sgKSFzBh7DdTkI4vV/DZD+Drc9wHf6mkAsmbh26dk7cdOFFxaVEivyiiznRqq+r19/ZlMTzkeCXGi0lGvJT0NxqN1Xtb69nlGjXcMEk2IiwjK4Fow/QfJIr8btlPATz7mg1V97VF5CU7m//3QJ/DPJlsB46w5CXalIORJUKOrapYbsAgHXWNpYVQ61h0u12jVkqR4Jrr2rTIJ4bns0Ou0CXyq+Z67bz7wkMxCsJkPyHKDcYKvC2ajlHPVZJT/msazH1OlNrlP4M5vJd4FcaQrwnvkTptPI8r7K7vw4dSGK1ZcqDVMZfz/3t4kF7SkAOEWno7Fc0uFYbYfmo5MB09ck8Ilv2Zo/JT6iUbBQgZVx5sGAnKaQN3fBa/3uZnTl0yJBDg4nxsW9H/P/3xBgTddL4lGENerFcEb/oP5lGviNDiDXL+O0Ei7IrXD0njdHnHi5Tm5hCDK0bS99fbyZtoVZ0Yt+fHByLAhyGYnFDFsfcCJYbksbrJgJsTisFzJocRcZdNDlBLj4mgmSkLAO9WIlC8AZe+w7IjZHCzIkGBL8MWOcbzqHrUyHz3/rMPrcN4IMQGFBxyJpcNVH6tSpVlgMsF5IxBbYlsTXfluce6xup+c8ApefyDRyHWc3YiZ5/mKzpXWxTVUJ0gcZaU1cGmjb72FE85OOi37sqOmJ1ReR7Rvbyfud1XlnjY02sRV8RLuJBKw8eA2K3BNj2apni/IB9PdJJsIFpgKLolDCOCCbEABLC6aNLDCVVmtvqobpw4CF4QeKNf1x4bgXlq+ZqCDk0lkTDS5cKardosqD60VGDn+gXuwCS+RjzFqQO7kXMv2+8g3cw0BAcSmZnEp6IhVYGMu4QDr0lJ4RrHYoZQdWbDuVYpFYTSJOCvhX1UFdSz0E91HyUHaXdhfYoC17j+9smMVWMah1YrTUTqrP3pXzU/8o0NF3qpdEYAlmPhHNG5wGWkDnpM4eJC1vQlL3TBRCYeH/+qX7n1gY6wfJkQf+k101X55xnm2GYd0bKTXnFMW6DXpfsmQCW+9m9o5DtD5lNnHJNdoVfuLZliPwZWbqHc8mY/YgUPRH9jCivMBuv1mxw1r5Zb+K0ZB4E1QGBIcoOmPVODpoYaCzbTa3OmR4hXFxWOkp0ocR3EOo8mfbCBNqjyTMipxXSK1FLde1BZJmaZpRdv4P9vOjxgoCJFvwM26m4RZBSwbBwTeepXLV3DWzh8o9BXR0rMNUyaxQC5iHIKuroySViAmaJEM1zoVpUrzoEH8fIcptwu/CHKsQ7kNvbBm9hQsh4EHI4tNlvtVTNpq+aK8N/LA/2lw8VYTBY1sQJFKblIsAqb+2X0ZMsC8kabSdjZBSl8tG86lWqFcm7/3f2Ige1w1qa6HxvfL/aCiU32sCrglrryP8K7DiWqub4qThpBZLkiyXCX2qYls96iNHCd8FCtSqoynlmhkXZd6feNa+yjFEpTaM2Fe0N2XVRHebJ2PTFklq12fIstmT2Mgv38I9rufNW4wwBj1bVbdOb4b13VyK0L7isyyk5BfBhXKryD0jLEVF/Y7e6nVuJWnslaS5BG7NXS4IsJ8hj3uwh7DpxxU0y9QU7PjdI5Pf3Rb7M+6+VHh1r3VFlMymdk05oymtZbFxxuUQZmBwSD6237DXON7ohWq1WWcH0k2B1agpEJLvtCPzPILwMuTRUmCUKCZOKgb8pCB284cgSGM7K4Pi1IImRfqi8vBoS4E3Z680iFAkYFQnEiPfHjRqhknzi2VgpmfyGPwyv9S3WGc98aE+mH0t/pELXPqx93+8dCA0Ccanvb5dknC3o1ZAhGzQlbipk34Cnl0LxL0aJh3Wq73Sw5GzhMEF8dNmcXJr8sQkWFY7ZTbpG+N2tXF/+OVuGgC7JYI1CeQ/PttSWlqSKRyzsDtlNEhwFqpAt+NIzjjkJnmC8cn/0zATWpmVivOEPMYS/jcwxIjgEMKQ/EKSvcuOttW1NP+mvcPudgJElA6v4NlSpUP9VJP+QWnM7bSSUHGdarprs7YZn+YWbp87AE6fY2/XyTZRF7elAqrxHG3AaTap/RC6vwTIqHQQ2yJbpnftjW/8IEsbyB5p7iHZtsz5fn88M8P63ISEs9cejd02sGx3jIZrFd3ph7Ek67cs3P5s5pNFUu1X8vrirzriumMjOGiQOK7WorEyY6HzBHa2aFcx0kPUMM2kmkY9yV0W6k3DUCGGt9Ki1HqWUNTfs3gFbER0/8irVF5J0sXQnfFnstuwwjkTIXnlkHZWKarCh5cJuW9btr+HVsJmVJy/6bQA37sCJft9IahXrYHX6Kl0CtBZuzAZmHU8DF0OUsh186Ns7/BDXsuhny8U2cYDapm+mxFLI/EAmM3tDdvdjyLSXWSHXhHHV33JuwLtgXTA4T14xJhra6vXOtw7lqxpNaJPxIi5N69XdCXeVKHqCq4ge8mSSfs5gyh9CU0syvoe4YBkd1wrta4WsXGjqYGbkkYaBpYbUbjeAJ1R2sEegq+/rLbHiI2nvuydIahhnQO7p96om/No28zV6GUSrGP0gvN7xHh+Jje1gvWfE2odkIlaqK+GND/wZBGhbeh06MmEgBVKYf4DcIhp4Di7mJcGLIQ7FUZwNFslEknTNRTNu8OAM1wLEg0C1UEvY4PGPMKdUhKKNGma1H5JR20K1uDAB0i8pk3uzsPKrIxQ+qnxFRStcJxvRNkJyjXSqRRtsWWXsROiXQcEhuqCdAJGk3HngiID0UqYzT6CXeu90opjjiUA5gF0eNcq99WbWf5hw8JxywkuWpct91YncbayiMPo8b8pDzDv5Y45VrexKRCEe2pD/KQiPb+UOPE3w2YhW04LaKL3OgcAGWJ2/7+miEFFklq8VDncehbayvzUmMI+PlB+cFuEJtyGm3ppOFZMTK2tSF62CikhBDF2ZWdGzGmts4HyEEuEwX6sn+EyoWliGk0Vg/xfaU0bGJZPN0C8IJVThWjZyOp6oNR8jLah2P32fiPFYH6ILTLyzbH5fWL8JoDn8eXw+QpMDhet14PfB6pSjEGSfoPlxli6MVIg0anyEbAxv2PByOXES/R51P7Rj3R7LXSNzdTvl2yHoY0EkdC4Rbf9OD9SXLD3XK/VwcZbMz8A2T9sVFq+8e6Af/y3qaadFO+MIEYivvy48JbxvGQniTx79tAgRY43f9DFD8twJnB3xdK9SxLLu/R4SilzTJr8LNuZhSd+0Dgaf1m1Q7g/hrN+67bvGXFq7vX6ehKfcnvVmb3uLY8IVtiacWa5iWR8iYw+J4kWkSZD2/XGMhqtqLwgg3i4vMgQbo4OrYLAqVriAnJ65n1Yea/s//fu6CdiA2AsKT6/DyoJphTcvjAHv1uf95uytdNMcX0EmjP1qUeaRK9SJIhBXKb8K3nmYnS/vFVcFy8b6iAcOlD/7HTOJw7M5CqOxkwuAXVR21vRCLZr7Hq5TYjY4WflzC59qusGRArDOaYcjNi4idGw24c3J78t9syPwjPwCyr/4Sc6/Jcsxg0aZSa1PVfjZpnoeBViqAHQjqQzV2h/zo+SjzXeScdbIStYpafj5ITy2zgdQyTQWwXb2QqTNkjKLfIVCxByHHw248yaV2IDE15bVO5zULOWVPG+U5GaJSnzMPY6LQK8x1WIkAxvLQ8EfH4xJCAX9Df8tfdQr9WQFdu16dRIyY5FY6tq+4c52/sQT2XHbLmKUii49VIGc1zWo7Z64ykUBtcf7c9k37N2JerG0lkmCcslTCFG6Lt1c9TkKbwG8CZ8grAhBpPfg5ExoPuE2Ra8M9Jh1oWV7lvPNPSA2RqYvhAFPp1XIfYjbhfZsrkk+jyM7sG70KhYKPnyu+ZEdq20nWYgUd+CIQF+utxrpkXW6yqz9EjQMLd7W9opcvnrSVe+heJ6+sOZq0P8M86NDR1htHiNfKXDYIaDyY47VndJy0bbkz+PAKES1pbtXab5DyZt0WspBA1xz+3z3KtuTwUVh3UzKB3+yWcmImVzM1vDVTxwhU2TD54nsfdNO1EyfT3nJXXmTqMHP+AHbf3DUp0c14Dr/dDPu39FyAhGPiRbubGXg+l0vxmWZPQAFS1xcwZsrJDOITZWqIHCotLPYPfntwd+f8ZYf1FLENU9ui8CC6Ky7vuS/0hFboXEh8CfVjXOdwJuAdlV9ePw5ek763sszDahRfXap83q87PLfhlBidjv7s3yPkV/BaKc7oWQRsZ3KsZv6rt6D+Bo94TG9IkjmJY+YqLD0m2gifEGoYGjJlSdxrA3dLC1hIeqCIXwzwXIgg+iS43sZs1lmdJtTtoYxaselOSEJ6eMTZab8Rn41Y4ufEyEmRJWkY4roAaqk5RXEd8HSiYfbGkCqZSWwcuU72Di/pT8pE/XL5Wh57pyeRv1i6hCooHaQFovc+hHSkq/iWAfoeel6shgTDL6ktw43HfKC+7QzYI2cJS90L5aVjVrinwCmnoFu4dcmZ/x/T6lVQOJQczrvQAQTp+lZXX/qFl801ABJn/BvXUz4VZ37Z/0kWpkqpDPfHk+Eg0uy2e6+SoAvO+1k3dWDt1/ME3Z6OkiJzoPBXJDWzq2kRjoG6X7wnJO/DA4weJTi92I07F00ZcxCsoYPkVt2KvdhQmOR/fZ+VGW/AQeIDOemKdlVtAszFsR31yNPFW6oMCElWVsYEaM81PSn3bnP1LTSZT9skGve1YZo7sNWPhDpdjdLjUjvUCQ5EdcG5bzuwWE66ysGONbqJkv5ACd/WUZnpo6f4rqBCL2SCK622Yj2S5XfK044EZGoJcFbfFHbnEjYxUK6oR6MndJTo97bcRhmVwU+5UzE3jM/K16gqGCeKbtrch4b5MYXDuTDOUbZwdqjQFL9TXUAphwsX3KCV/bRMMuBdl+qdrzbdn4uLnrzdpUkNR3xBVLwH3I/5tuTnCuRiVh0SkjpXlv2N/goG5TryKmOpSnuVwU4RhYFBmMsGJL8kU7/kcn6jnL4i49LS3J1rrKIhVS5iyS3msMkPsVa5kvflSQJuj7TK9gV0wiRQCxP0nbEHL010WLLHSg9q9nARiTAww1FQmGm0vuylldjctQREpqXvNsU3oL8SY2If17HlPGffOAf54HMj+V0f1qrwZtRyG45HAeePjJrl6BY6sT9y31ULjGMneVdJW0Ex7ST5bjYX1dirxPPjEla8YYQa0p6C/+aKIz7ey0w0dlx5+/eVvVYXHZ0uweiUm8Z+qHzMzs5h1HQG4+L3gNcGeQrlF3ehxshurGFJ94vcygVUKcJtIx57rw4rt7AUf2diEks1vTqTPgmLQsBkJZ72+oxAK+XMd21WDWfbpApUOLPr/dR6CEDWo8+xFMRWpqBCkmYGM+ftsiNkj0Mc6OA/DZdtuUV9VnKajtnK7tT+p0yptq4SczMmfr8ueIB2tOLfRKc350SofgwpGUI635tvpqfrehsJKMSQULIy5WgW70Yo1kY/KvBYjmlc79eNnNcLTjajUTVguN/bthDqBxM0u6j8dyb/H3h9vAcnCVRS+FwUpAHWKBFdfJJ72M5Y1cQaYOHsFrYKKrysGFUgzNrevUHvht2Te9SNfy57aDhhlmA5Fd7qV3viN7W8RPGzDqsp+NsILOQyTGgIxm8xsMogzyMTpen7DNDD3TXasKXFAgMepqAZzZL9ek+E9VjzoRrlelFSmRHBGXFQdsvTRtBF8QItEhooONV8pyTNhngE5NEe/x6/SF5F0J8pZt4jYRZ2pTAEeHshLQGV2DuNJ4YoNX5gBF2yy2zhsX+JUN/54wAmHXO74io3Z3GKdSAE9ejxrCE5tHsMcWolofH8741HLjnZLWmjUmmLEbNW+qO0fmk17lLxnruZWJiQ3KRXoM6cLkTxk2mZeUV+fkhg9XbficrB9KvtTF2VQp6cEvT0c8D+gE/Gbr46WrZVFTrff6Xc4qlh4unLpH4Exm5KYzOabeTu/KpV1qYSylH/hlsSAhvKJmKsHCVS2XPv51Yf4LCM7ND1236gCp0NuQlflf172mNNfarSGnBIl+QvKoKJj5B6ES0C8zXC8afZh/+ZUw/JxlbZlAWUIF1sVNcXSFJJOIV3BIo019DEoc21HqMONb5ccmdECdhFdoR7QVuolGanAEJemmFkcJFzVdvmJmDUJf8n8NJXs8pjCEWoP2FvdCuJVH/7poEn6rdG1LNbMQfUP6PV+UsZHDRu6OsIJjXCPL3Pq2Fj8kgio+cqgrQc0QPoFTnKbfeo2cItG6QN9OKb2rJ3qgT3SEKDQ1zYqcWsgjN1DeHVZlEhj8rFuZ7QUbTGK34mWkzOK80VamJsliB1r6wRP3Xw5Kdw3zWHxmiA+krSmwPMnd8CHv0GQyENeM2ea7KiIjI2LDugYEszyXuEmuCK0zZtqJBYcaT3q+7qhAPMa4GsqgsZELH0BNcHnsLPWSEWg1IgNWisn0GyztQ8KUEj+LVGE68uOjENoMwHRApQiRAE1O65Oy8o47mCasNzR1GCqXPJ3gKxSH186IP1dSc7aZZJEBvfUJNaQ7Lx58357gi5IPCMOdOQIncCxYlNcLRAE7at5HTRvMo8L7IFTLOanstfu+6xvH/1fUIUJS5RhYo0gw34powOLRr1x/penEZDQaysG8TCwWsOdxsfq9w3aKMgAW22IPJzD6LYGJlXGDBhzBRvtoAfw2hA+ztcrxFgLdQ2FGZr0iBkW+L/cNWOYl4pu61gSX8jtkKwymrqjpiocYM/9HrRfRMM8jI/g0zSW9+1tJZmlI1Ntu4EG4BPWleW10B2I+88/T7fgbMxXxFW6rier1O7hRWPnw48WdDXL7Q21AyxDAAKRWNqA1zpgsf4pOQa1OMih8hOdn9RjR3d2xp6n/wcFMCbqZR8D+OGsKEBpe72PmkGyGmVGtswInYUiKrWHaqoPJk0bvnncgyrOUmBrHuKt5LWlQMclCM4Qk9i18uqkbnYUSD28i6dqPrevtjVgDzJKg7FEJx/4L1LCzjTPAN0rmyl9sAwbcAp+3KJNJ91p25Uf+Ghze8LMiIa+rmUBXlrcLYMynLbNMeyTCKtyhnzuekWN5+VXD0CW3pyFg6yrsOwbKtXIetNkyzeDJtGYM/bdRheuUNXM9zaxB28UeNJWEJ/MtMJzl0VK8JFjGvoo6Gmh51WHsDRsx+9Zp1jQ8QaqUg9qTaYR7CjY70P9NyDkQ/RqGncUxLMuy1bR5NxPpIVX0gik/I37zE+hLb2TLwVFB3hIhlWPhOwNW3e8DI4cu8Xq4sS5nvNqJIPo6wz8fCnrFYSlPLUpF4bzTUHXLmofr+1VRmdQE2ferVgcZe0UbtMm+EcYVobvOmWdtg7jgsdfxkNK8sEB37nX0zgAcMPiedDI/bVB25igxrnO0sTVIbmE/ulOJckTZRGbqC/hq4SAyCvLmUz9etir6niEGjysGnHb7PSns7zxaH7PpaqVe/OwXNBCqh7s4PgseavWdEtStwloZ+OBgTc+OMOppEqDljt1Uc4H7tLGPwnb8QPvVXhPZggTc6AY1s3PPrGhYMiFzgDAeNwjtiipa4pMdL+TjcfcKTAXenesHT7HzAKbcvxjAmS/vbv5x+PwYf/umBvucbK/zisUY315ilqQ5cVVlZyAfXlSebyrYfsy54zOZG0OaQJXzxyKiNsPi68v+Z1t7QBDTrOVXEmro5RA3ScMT4E0ffgTSpzLDkdE8vTidjI1EK0Fkrt2lxYl/c6iSi9NagRRc/wot8IUhXF1Sp6ji3oWVczm3tLRXHaPYbJCZxTVWujUQIV4ijzcpzKu0asd5AHvCAElZ45oM2FfLZQsobXBeewz2i80MM5pFbTYxd/3fGSMx9Qf25AEPZFCDsw9unWjxTb+LGrtmGKsfrc1ECwiXX3+YXZBQJtJQ58atb1Xecyai6w1+6fahf1SGMh486pQ9CHRZHZ4iAdU9iG57rUJs5aqc8R5ZziKw98aza67PHuMJppX7OLtJH0P7KjI7qv0oAsMD5W1uMga4+EvN4WUiRbAp1IREk35WDLQ0nzTlds+tR1JGe/+WvO8GgHjhgSdHQjKFT3O+7j0Jq8AtG7Q/Fw6pT2jPdX/F4geVzlHwd3GjYsptB1bagFYfk2GbS2TTo3c4MlQV4CvMWB14HrsUaA+mz0ubXbBvlRwgK7p+tTff/rwWWAjuI1ll9MDx6FOxisobRKZwN2PD3l/IqD9PsTm0iRTuYYq1555R4bCZKYv2ymZBMAg36XmKaZZU0bQCxgyYjcCcwjk+539dWH3oT9SjsgIq8WRQUlGilqaTTu2e/ER46v3kjEVLYPXFpDRicv3cKjpoKB0DUumjvXBzc5ZXTPmSXF71SyzdlWF33LNZLEvnyi0YD9lFZwtS3UVUO+JCrx0aPHedTvPMmCthnNL2Fs6FNrDDvPoOFtqAwEa0Z8U3q+3q1ruoytSFHq846oJG92//IcJuii+ytydFRFfUutxKo/cLVnr5fITTgBIhW434h9xLjZgBs6nMQpihh672/O/Wggb0tn4K15fK9TVrASyWrJ/iP4w7mI7ygPnqFD9jCwAEgoEDpYQKWqIPztcYkE+XgLQPqTVUAnd3GVhWCTfUabKtYs7ALQPMKqR36gXS3KGcm9b/J6PGbRtHGenNagOu4zyJ8v9B6cUoEoZmR44jDlyeYYcM2WOdbHJxJPvU667lIEPvqpjZATWewX9gzTGO8OlT4sTYe1MEJv8C6N426Aj/7r2D3fSr3Eq76P523YTvReLcSPCoGkw8KWjzpAcOhxqWpnT+ySDx5FhsZONof0oqkLH70GOuRM+OyqQIH8PRRanwMszdc93o7LrkuzB9hnLRM0714TS11iavlS27B4licZddU889M1ejPctFZ+wE6gdBRhzODxxhCFwB2nmsgSzuljNQknbF5keQnfcj+V5IUHphoOQ1iSCD4hZmpDxBAhjraAzPMLI6fJm0mzE4AAFEEwkNPil6BCuz5ah1GZsnlKkVGvuMDy5DKvTRelo/ja0lWdczrBV3xmrsZXKJveVsB7ThNd4i4C0cDjFVG0tC8Nm5QUQDgO1n77pCq+J4wTkVQWIbRbaDFvPzJsfSrCcNtEs1AlNpBunJh7cJieR010v9OogfDM6mYneWvGyJbZn+ZowJmrN0NmBM4yqlXQ/xzgTB1XWKugnLokPvEwRXPlyjz7foQUzj+Kamjo20e3Ff3SmMjIfic41jkHmFQv0UCQTRrCkoInclOSDQEPy5jtoPURZxpl0R7Q6OKLRQ7KsyE+i0uoj0pUrhphl4Pokaf2feYKmIhK4ADZ2IcA7oT6K6ePd7Tm0BAmDrtk2dI76FBZhrZ4650cotWfLy4D4rBnrPvgV6kz6fSxk9K77E0solkZJ7+1k2ODmmEr2DoKz8qYqBrP9pDw/5Y61YwJEL9spfOCnFcwY8BY035rgpjtWRqbHkwex69bezglRIKzKeY+km+D2HaULOROADdYnCwl/jcSkqzf7eToeRfog1P1OgLNOY/gwvrcQTd0A5/c5jvo5nRttpULCdwV2wCF8EwPjExnB6TBt34Kwh9c/NW2eO7DsT361Nyu2PU0BWtHIa5w1pfsWIWAd7Pfq5hmLdJJIxhE8B7IvufzxppwtNHJBxNrEZbWfWo0hiWNDJHTrWYi2Fcu8cug5hw7Dlx/BrTyqJkidIXKFcuENLfLtc48rY+wRJrKg2j4T6F+ijC0H6TsstHpaclJ80UcLVOd4fa5QZYX7WSGrlB72NAHHDBy/Knt1UDEmeHhQw0xuxnEWxx8R+FPUFnSeJnXezo+Z8OH31G1b7ZQRByAeh/nE1+5Ua+58DNyMABduW+MDNLMcHVf6m6tazeW7RRdk/olhlzKDIPvokvvtK6xP/8V6EBtvN9dsIMuDkPcSASWiP3cBhfOXVhEcxumEIAjtaYXd9HxE5hQsN83ZUMK1pqknSBCy+oseikF2O8y7b9LrejGHKae7NpkhOXs48xfcWlkPu6/LLqGCUpywzRya3KPeM+RXDwrQxaK/eH1Tn1NVS220ecbgEOHTvwG1BhucDGn/kvELlYKsjoRCjlMI7F90K93mixMFdXZNJ14SAkczObT4WGaHLo7PL5El//fplmH2De3umAdM/6xSpBVmVBbx1m4jluAYaR8KfCSjR5V7N6AKNz9BaasvRFbe6296y5bwj+154hUh0ReUNWKqtK/2bCORLcwnJhwk/Il7bShN7YBXAFxtjOfDrLGZMx6GZQN4mt5fGSkJy9rQnsrVgo2956nrywy9BUqul1RylyfVeKXhqms8ENqqjQw/5IRVOQnpxZ+TIrgXWWAh0WR2+7DR+YpxGQ0GEmKHV9w8j53eDT+SALGPUxMQTYBYGfKIfxeuskjcgugdtl6mApK30nIA8OrBwum1calo5RFndrtYEyawb0jCwE/V44od7YaHx9A0xYXdR6fRFzoZyRYadwt6xDvSxSYl7bCKbO9qAjg8aCu5ySk24vfwMfElpaUDNF/3AWp5rCBGi7BS2NHgBa8kUbxsG0ZoAkFohUvta7M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68300" y="1371600"/>
            <a:ext cx="8521700" cy="47371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167800" y="5765800"/>
            <a:ext cx="2049100" cy="751820"/>
            <a:chOff x="6167800" y="5791200"/>
            <a:chExt cx="2049100" cy="751820"/>
          </a:xfrm>
        </p:grpSpPr>
        <p:sp>
          <p:nvSpPr>
            <p:cNvPr id="15" name="Down Arrow 14"/>
            <p:cNvSpPr/>
            <p:nvPr/>
          </p:nvSpPr>
          <p:spPr>
            <a:xfrm rot="10800000">
              <a:off x="6946900" y="5791200"/>
              <a:ext cx="355600" cy="22860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67800" y="6019800"/>
              <a:ext cx="204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“Recreational” legalization in CO &amp; WA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90223" y="5765800"/>
            <a:ext cx="2399133" cy="751821"/>
            <a:chOff x="3690223" y="5791200"/>
            <a:chExt cx="2399133" cy="751821"/>
          </a:xfrm>
        </p:grpSpPr>
        <p:sp>
          <p:nvSpPr>
            <p:cNvPr id="20" name="Down Arrow 19"/>
            <p:cNvSpPr/>
            <p:nvPr/>
          </p:nvSpPr>
          <p:spPr>
            <a:xfrm rot="10800000">
              <a:off x="4645463" y="5791200"/>
              <a:ext cx="355600" cy="22860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90223" y="6019801"/>
              <a:ext cx="23991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“Medical” marijuana legalized in 13 states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45770" y="1252220"/>
            <a:ext cx="8241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Percentage of population ages 12 and up who used </a:t>
            </a:r>
            <a:b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marijuana in the past month</a:t>
            </a:r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>
          <a:xfrm flipV="1">
            <a:off x="4464424" y="2238868"/>
            <a:ext cx="3973723" cy="7732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89789" y="2238868"/>
            <a:ext cx="195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CAGR = 4.5%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Source:  NSDUH</a:t>
            </a:r>
          </a:p>
        </p:txBody>
      </p:sp>
    </p:spTree>
    <p:extLst>
      <p:ext uri="{BB962C8B-B14F-4D97-AF65-F5344CB8AC3E}">
        <p14:creationId xmlns:p14="http://schemas.microsoft.com/office/powerpoint/2010/main" val="2024871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268" y="146747"/>
            <a:ext cx="8976817" cy="878857"/>
          </a:xfrm>
        </p:spPr>
        <p:txBody>
          <a:bodyPr/>
          <a:lstStyle/>
          <a:p>
            <a:r>
              <a:rPr lang="en-US" dirty="0"/>
              <a:t>Positive workplace marijuana test rates have tripled since the year Colorado legalized recreational pot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Source:  Quest Diagnostics</a:t>
            </a:r>
          </a:p>
        </p:txBody>
      </p:sp>
      <p:sp>
        <p:nvSpPr>
          <p:cNvPr id="4" name="Rectangle 3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VnhKxtT5Vf9O+6lY4KufIs4xIjAjGj9GIpQfX0rsqZT4hGQ7vWs9IgCOewwpBVOoIjn7HpUSVCLeXui8jqN40AzLQwUlccaSBLkGixxW01GiQXZRd8vCN51ttCgF3BpNJfF7sGrDvPlumKTXtzpkVsPquUnK0tVnRICsWAGaKAUDE2tA51yA3PFWBn42bF6IqFBpgss0wTroQzhBvoHKmCgrIQRU646nmMytiQFK1BIKPtE3D+CmMoSCWhKSpOZvENkE1vskbes60zDVb+jf0M3tddgETJc7XUbHM9pxxRjgMZhPnfukFCaFKGN+YlFNxXFzEuIKPRsCpd7ZSBkgH+vLBgxv7JSJGKCWOtussUrcUO+I4mUFvJXfUKnqXOMe2F7IYFj8B96TbqjzUHbsZ85nnxajg0N4pNYyhQLr3bgUbr812b3kwQt49GSVQQIm4l97ZK/Abo++VwpqCQPkshpmDFVHWMCGc0TZMDwLvtOOdCnfPJOCkzKeQsrWPPc+TlQa+0k1OLGPGxv+BaBjCI0OX3VnDauhxGQfnhRqFGxJInwC0WlNcUbS+//mroEM1z6jn24jvG5uwQKp7r91hWQEd12bphco58sh0Qo0B8JaGaoQE96fXZnviqRNjSawG5GiSY1rN0wbgswhpW76UfFw31PKMBb2mZvai7ziFuM9l5m3tLiMgT7jlpznI9pVZoNEUq5UDldLOH7rfFbvcjq45gyJRnhdCiQRXBrPOrgNIaNCwDq5gdHEkDHu2zdMDKNtc65WQaXsn3nzr/qV9siO4BmdanCiejIcObv/IRAYKVt4+wPIa3t6EielawgKAKVBIGzfd8K6aGAkQ2aJJse/CTUWLTnGtNSk7dPB41ue9jgR1XAaf62O+KNpkTu5ypA8/MbwSDpJpwI9Zb2tA35RA9rSl3ugQ1olYl5s5GdxlczD8NvSJeViqBcgHpKMJDQZ7rlYid0LSt3R8l43RvL+e+PSqr3ibI2PdaiK+lOHSqJ/WDdvzIvawZrjFfkyW/ND7DXFc0Ja448jElEu0w1l+3ymihaHQY02hDQNNS8rGSfS3UEvRvkxXFpAaY7yusG8yjpE/FUgzSe4gYyFdKf+0hUUKhUJJ1kbRbFOczotl84zDKaEvsWRTTl+/our1eTf+eydQN292b/erSVp1k3D8SASNztIegb7oajqjariDkt5OPfcwb5a8Af4EH40g5aE3u5WYSXXKBpQgMaI6dGJJG5gpYNkL6eWzeqdTHhA2Pn9m/ekRTnjaQBvUcPt0rUTM9q663ZwKtfJfUMQPcTFpFLnprijTibtSjzLGmEMwPinhgJ+HN0P6yjfSzeFKFs+700tTNU1aunX1EmLS9TB0Gq1EwfrAPqjEja2vG2Mk3ZAxFXUJ4UZyPr3Wp3Vy36gUeZ4S1UMrE8Zlnrbems1Hetkng1zixptqPkMmaMXfQd/V0s/TLdnKr5kiYMO/lrqhQf45bPzMhdgkhXQmrzh5VqytU5Jci++GjvYreLOj9kIknrgIIkccvz94zTa2Rms0ap9pP7G1X0zk3+z01pWVL1tBrMyrJqPV8V1qJR2lmtyEakbLrVg/sdohWp2GvttMUm0RMr1e1srah74V4+4m1Ksc4zey2gZcSOE4dvX4DibSg8VQg1De5CVf8pBmCK3ulAbNokZL0xXnjun0Xagf9OQIPJFFu3/L/arsYnwDSFBItzOMxfTlDcJJRUNwT3QjsujWAu88K89C6a9BLMyJCTPjg9h7rdC2Aub7pL+KNpNGN0EhjhXn1DEYayuioaWNsfiGjFV+XfYp47WmqoA81olXrAa7xsmktlLkpV6NYvWI3w1WtKPQVR8oov8Q+Pib2q1MyfJdXVHKoEAgxgHx75kYZC2Hdjo1KWLJsGE8NK3u59LL9RMzKiShIqJTTt+0w833GwxcVYlOsvjfTGyajBEODb87IwdDjIG6MWI8YaSRV96EmyXAnfPJrfb57CGq7IBBHXsdJzhQclJL8he1vQe+n7oZstz7+jco1RXvklWYGwvtV8nnNz1HSLEPXB0UThJVEgtbNYaUk5dSsHUZb1GIkJKFtisxm4G37Z3B12vHURXtVutoZZhbSPKxaUi8rSQ+af6fm66AQ714y+j8iBda2W5aw2GeVqotMHwnGW/4ujeBf43diuLufcPoPEZlGk5jwuD6R203Qpk7qTvOj/IwXTdw8XJXfi4SzShPw0tNSF9GLmm/zG91HMxZMhaVpFaqEzBcWmceYbcy/JLf8aXVkne0wiWreeuMjDjY+8qe5yhV6FoD6f06ow67p8ueebHerH3nJXMNN0/mGe8+5Fmpu+CzmCv+XPXzMDpxqWpyxXWMT0hETunQkRpzzzARBuaaefAqVHQ5KaEizU3kd8DpjmF1ClJ4d5IQSu/y9idsv0h1N3kYvwKDkjYgrqvlnspjH+RwjirH2YjeZoVV/RmrbPkkqMZwMJ9xuhv8FMtQWLZkHFD3MqcaAiQao158AMFwOpnDoEVNYDwV2bIwAFMFCB42lsmnQiuN8W/tNPdHsj9/jEzaQAKdJJvC+Jgb+MZd1lz4/xQLouNofiD8VAdiuCjO0fL8PntNsPQObiZdBJC0IOe/DnVZVPN+L582x/IoUo/kjIvpuML413lVg5jb5Mc6pqTPxnlpFCxfYm4XSUqvQ1HT4aRNj/aIlgLgaUAfg70fqxcU4bPeWHstygiBBRBU0ZNDLPbvzafqKWFXALYoeJ8982uvfZC79IJj53UX5o8bsBxEm/WeU2ZkwvqXZke8FEOKrb75Zz1Osv2vkEwKdi7vZ0YXsw4uV3gWHQqnlkxtWJLOKMhv1ryAFBDiFnHiZtzuTlSxIT++l91QlxuTRlW88J5KBNeMPhDB/IZG5Y4PslQlX5V9ORe384sL4gRvFtQ/XqbmAuQ4HaTdV6UQQ9CXLfO/tZQ475pgl2RA8Xkr5AcEBjiFIC66CMVHDXR5L13QPKs7Vy0NCbiQjBVjWXP81UnjkaNu3LrrLWAzPw/HsIQnW3MSEBD0WiRDdZzwiboYJ+XVDl5X0LJMHGuMys95baeF+e4bTtPOx/1m08UVb7DErhvydUqflBw6HHjlkSFdXJzEpBGXmZxS0rALj3BAbNk7/v2xKDCGxy3NYPB5UGhYsareDN+LjqhVh3NNiagMoM+xAinEcBINnt+CCwZFJObcImxtS+vomLacyTxI+pSKtr6xTXa1RbFag3xFNGLIlnYX+LaqEDOKUG0KlFBW1PZxNU/NTEV/2AU4iIw4wnpmcydSJrGq/VhEaRsPRWez69WzvwDGgv+TdCP/8LU//nzPmjtA3o6rsVV2x+Cqz+tFXllDSEu9HaQqJFYzq/86SHiHMJ8hDmTbWwgDGLjcOnn+qB5rUQw8/JIJgwsmSnd9+g9TI8C+ouTOjmzin4F6mnSTTpN1cGR25eId+xpf6yfDcPI+9oyRPLomudxLPm8FwVr0YqZwZSMausQ1iDqAiRxkbJ2MCaUdN+hEpBa8/YgP4H7923b63wav0GUw9f/3cjQBnmmRjL89nogf1jm0u7j2sHn9DkswG98MTdUz/mBDM34R1ciO1pzA4JPLSi1t5/ZAOGgj7llnw7Sr2FsJmgjCikirg0gMjbDKDm5LzVY7hBv2I4YNOEHGo8V1gxx0CVyFSBmeClBwtQo5Gp06H+GoamdOcYREOs2GOp8gXngHYDfl446lNUptOH+9lAKLy89G0W+COQZhIif2q4k68JRmvQKhnf+ZlyK+er/6FVGhLlX8/3OU47mkFKaRsiYd4fn+yzVGCcRGrmWQDltnTDqotfCA6ZolQTnFg8lZvzgL087/eBjOfX/tQo8O5YX6W8hFOTwxVKKGSIzrxCXCITgTYrfIrkEoftQuox+Hl3IKZ2VbtHR9co2m92D9W0FDLG3eTFC8y9KwrAP+MRTFpBUrr3rTQE89z4Or37x6xShZukCDWe0iFr/cdJ1lM1DJNTa1RgOuegRNZ+zTYsIqlvzvyw9DbWGbareqqrHhAlpVQYHZTDcFpLdeq2d0NFY+pe+CtRdW8XsWJxXTAZA9BYd6z2DWnfW7vZEv5yUs5z7gCvzeOKNmjm8uVIbfpjSGZhvwomBlboZ26ywm1YVqwxjmfLBi1azmxtUry+JOy+puozpQEK0d7m1XXrgwOdXrfc5X/bfhB+C6Ij4fqvP4J3Xmgr2WEg5UHQMXvbHcesX1XVjUT2ZaOlgrU3Kr6Qv0VMZFdepc0o8Oht5+IusRBehz++9a+9VtA3YTtzhjKuRXNWx104PeapHYTh8jGo4k0KM/XBJRyl2d2BcSJM7xicfaZU7w8VuAgFTqHWTiJTBKInJHO9PVHdF+WsNvTh5V9SVU0VaRQivEh+PzWGSMB66A37gXmGv71Ho56pJ7HW2+J2rbF7aw2OMb/uSmLkiLMLLycXpO8ENkBfDk60IgGGTOOl436m+1P1eV+TNugeuJRR4verV8VRzaGzT+ER3FHFlOyAmgWBpf4ul44d2nSTOFOh6E4UrbD2VhaLozlxmZeWuFEaXypBB+l4tmZo4TPIOv09q8eRNphPoud9+J4LUDAXvoT+Q5KlOesj9MiHACXExAym9b6b8D+ryxWL6IIexc8KqtTrxcQyrv+6JViB6LjaBRjXWPhMpXAJ8zszjo5qX/yLXXF9ID2O5qwEVFatsGN8/D/9yMNsw7wjbPk5wsrNVMEHxj5AzEyWxZ4pcZajPXNfJah1XbsQljrq76Ul1iW9XmDpaZMEwaO0SujwzhcjIaMWeIkbv++cQyw9aFMxXYg28KVa/AN9EieMU69UQhpH+hkYa4G0GcBDlFFtycZRMR8ro9MjPXIB3uwv7RfAFlDytsx5abJz4/IG2owq7J955h1fqAahZCjpeTmOt0E5667innLmuYvhX4zTlInFE6oekPzl8EeFk+QlbZMaIgK6W5zxUGEpkbMJoMOYN0SwtvqEWubtnWrVDh+EALTIoWrzVCE4o9D0orHJ/kFzGUAUwfpkdzMdSvEvbBQeUNjGUerlCs1+1CY6v9o29g0/Tfee4/I3aykXn+j63f9Bh9nh641TQ1fvJ3FWt2JSpUqI/OtbgoS3ALxs7pBqAPpbLFL0zzqtm89efONgOuzu4ELGxV7McfNEklRhUHokhgFtWGV7tS5Ia8+IR8yWLJEA83Fja+BzmUMsqYM/ZyS6YJha4W3HVl8kcdVhGK/4Z7hB4h1YGVPcjD0xJIr/Zb8KSaDLc0DdF2GCRclcfYDnEtYk7U3wXANwgWCeZHVX5OOVY2S7HBwSG++3sNAFSsqM7AAgDo7V0jr5NUiDWuB3e7nfZCVLB3zcUVOO3F8WRbxxquTCW2v/uX1YWU1YUBaGW4PnZ5BMnvFrDidDaBpaQVFC8k9QZ2kLNXUbcubyg2iWfceMm9pfkzMnkHP7kQ1Q7wBXS5G/bxXana3QjaNDk3IT/T4wzbZeqQMXcbsaqFX4lpGmQdEdi6YH6HwTRZJUlGa1mTvOK0ZyW72DlQbm7yQpWzn/rmUhQsM/7b73IcbcivOQre20PBe76kSc6V0wuak+d+rylwDmLitue1ynRmSXToT1gmBGx9bxXE8/W8bYz9WxTYbi7xzKCf5dDUH3O2fJH8a3RlR8XKPGstElijIjmktk2Uq5+o4egac72Q2coL89sPFciH60Hkr6iWZb2VRTuqFIBLY0Ma6itwmfbj0TD2Av6PMiymmeiwgIQxBmjBzGjs/OxFOfHtd/PJ7iiknDoRhXAsus0D+/aYuOTKLkz248ZiA1PMv5VJLPLA4O7HKHl9RHleV1YkddrDjZsgAs3Ya2pS7LlDlxJT2q8qSxJvnvivVsyItNkzrBmcYZUWFQmJzd4LoRv4hR+EdtQmdwZKyiF4IYFxVIORKC044FuqZ2r5OY5J6tqvk/MindbvSDFR4Tk1hzKjp5pc26u9U4J8nOYtD7qRWoEq5gCOVogmLSIiRwUJ1/6i+SVOWqhMufMP37+tfeOJRbQi7Oo//vvlcF3bA0HBZaX//392WN9U+HDtOgNU9gsUodJBmZ3vlwWUdN/yhRjcFawPMcBzOban72CB6mLriie6AnAUVpdEyYRRx07G+pxPmunaS4/NQcy19akstK2FvkAi2nbHkIgl8IvyBLvku+ozLCuzLucQKDpDKmh1OpMf7JAYPKUDbdiqmH5x3JhyngyTlE8aHr5sjyvD+8sLxtW68WxDZih5C+9ghUQ+AHgFPfHiCb2A0AcZggqT+TT+0M4L1f4y84tQU5DYiSa+dvwP6szJazW/qQK1plVbDmYnND7joQqBwqkwGYjYwZso2OzcPdP9LTuSpLntXNStuBvMhHhvySkMUAInF2rr9tQd8IBce/ipS6Q4a1Mai/eeZFuPYxuPzuWKodyAo6CP9oHCF8U5F/+dxriYW7WAmVXmv60rfV2h84LxtlTlSrHxH34lzQ1Eqs9PZ+bwNblhx42BkYw3AIyQQet5E9yID0Hu7jd5j7tocQGaXKxP74kWHzOBmSNuEjk7A1EmZ907w3klBF5E3QNhUF0Zlk/6GbRs/jf5q+jBMxKub6Ik2FK0b0ip36dOzKovII2rm6+lY+WKmCe0asFf9RU87bx+IsdWxFhrKiLDedHkEy+H9u2a/Rplw3LbQDfiinawU3EtbIkopG68qHJvAdllUVl3kiVUQuft03G3ieOuo7QpHuDMqUgw/+QdPv4zYOe6T+TJQSGpgl2I56PZtqDXRHS/oswsawMNxA08mRMLfyZiCkW3iQehfNKnrtRsGPmFvu0kdXg4SuWoKqDBPm7fhLzA7q3V8nJGo3z2Tkx3ias9Tm06Pj2prFw6QdUReTf3uThcjxUjEhboJIfyQ4ApEyrLsWaL6lheY4DgIs3/mGBPaetEC4OhCuHSe6xl7eLNnWEmWLA7QTpKtq6jK6IlpDCPZIkO37nbVhAw7QNQpJBXa3t+9PnS/MH8CadOuQ0nn05TnC0oYDqEO1PXqBqpRZnrHRFL9j2W8Lc99/57i0WFfYaOa9ZKSjUF82hD+whVQVZbWsGHKmLL43D3bpsZ7PtT2Qp6BBqtSW2ZEhvhdTsabJffcrIJA8QHwgYMAhEjfQVY3NW44gBiV7dHq8w7vo/dq75JfHsdFohwFrPr0LKNPSSioXj0yC2zPPtY7sJ4w1pCEVQl67qtI8MfCeJlFfod7sFNvMNIzuBLJcHVPq8sRfQGaj/AN6upn1jQYUK5MFry00NXVKR3kHdV2tobbqkH3hzwKquCEpQSh4/+5Nwevllq5CMe/aPKp/OY0dYNozk4Lx+tkDUvSzQfKI2VW4E28v6oELVS09lcI2a0/dRYVhzO5UHVNNPoxZ91TLfz7v6GgZ05EF+z+u4NdhFiHtO7/xuZDT1Hm2vVPY9pzNc7RmtA2aBQ26HfYn2EpsWObODpmsIOB+3JruYd8p10/VEu1GRmKiPVUhrYNUV1Dc5bo/uq2Vcupdd/vOuAuHR1zcW9KLjVVM9VJcTUaEfCbUNJ01jpj6PgqhTzfCf5absWbSYXTY7tGOZ4+d6a2iNASqQvqIm7fejaax5/6XgssWtG6U6Oq/CttkK2q0O30oC3I3/Y+73AQ4Wm148EXx0BiY80zzqs+y0SyoC9WTBwKVnVJLlLV4TfbjGpghi0e2VJ5dcKxvz9PCJ9gawZ4jtb0FLJtGEzrZsNQYUAgwU7WFZwb1MzVhWusIIOyQdUrj6763TN0DZTVOX/aswy4vvQZaAvJNeQ7iAk1Oa8I6sw79ocnN9c938IjXBE3SR9Vvc4nF+ZpJi9fU5+VFyNzxD9kXvkjPXzla8S26hNJPX9/fZ2gLFw40lxeuv9Ixd7xbUqZYjQeXOMWbzOGjfIdezVXxtZFnwaAFff07t9XUMjJJs735rRnSFiKLcKo+NZSNa5ECvbVOFwAatycEF7iVCvju2/brYRUoXkv1oPEMb/boj7RwTwHQ2F2oiFQPEWr6uGjWvvlt3nB/1jDiIiP0F51fH//+SLpk/kseieP/lQydqKfdCy3ZEwZHsIm1XAIakkwEEz/o38MLp5CT6p/tLXx7A90edytx8Q0dQjflHUKTjs+ZH6RGSc7By6zqzS1gAHA2AdsTsODD19rxjmL5ocuahWfvyFnfzE7nhBLcASuc7/7PA7JHobJ0z4e1Zdg9v1w4c/ngwWIXCbbTfKl+5ew18dSEAZyQmKwKB4XSknukrrSrTxe0+fFZLoq4xTi+ohBGT/hqpT1uX2iqSfqmTyfKQgUsg8ObLwLNjqGXy/1823AG8S3l3yoVyQGH3cA+epKg+GOQSPpfWsjsr8N04im5y7uRYExbhYdMu0h37C+Hra3lPVqEJB2sFtu2IyIcyhYNxY5OPlKIgLJ97ImOVOJOUuUqUksctiZTw+64Xw34lx3EJsbn5TxGF2dYoYSvxD82ePlk9f1ojEnSYq3V8+6miRDhTBmfdEte3OFoPKVSsGh3Nq1XjX9Bxjs5r3FqmMLGg+OZzndUuZJd8k+NaqYXjom2dQDv3EN14CZZQZMJUVzvbjpL5ZytJXBKaPoOlkGDrDLG2ca2pK3rzv3rfmFYGr8Eg3RN5H71Juay9RUpT3aWeljYZSBdseVl8HEziuh0ltTzqPV9ZsYkBTGvnFwcG/7bk4A0v5XwvNTXwfv+MJ9s2YDIzgAQZg8xKP4nd95C35fQU3OcS3xFaVEOtyHd2yCzjIWY8Ej4HS/MnDMjEasGSOCfM9Qi21SmY3S78PoRkW4C7nBKzdFRVrnfHhXBMNUyUmUVCFOq7UXLWa1+s3uVsiuu+RYppzxziYVrka8EmQKQ9DFfkjQPdMl2iIUq71K4FxAD4dZF52/MqVA2qKyvp8YvnYWEffJ+1fjwPsgvaMugaqAtm52nC72Lx/kwyLDPlYasdVfdcdiwWgFF94sXlx5edWcBtQ+H34quwPLsvzExV9H6M99eCXFJdMb4V7q1jtGZ6/hvldNPpy2PGzzm5iHJaL5hu6Yh9CJ+qVyVwRzTRernAbo/MGlPMQ6rJqETwV0bP5HqVYbfBzI6QXjztLy6d0wGbuvWgV9TiCGndtYBa1VCVq+/Kt8iQ6DmAPV542q1YkEmijeg55F1m7gr//Z4zK944aQV5u9kBfIQvFRn/QUJ2LWAnSn6eO0rP9VqkHZjZRMyQ1o2iOPylsxJMBQ87ouU1yWEfhz1KIRF69hRn1hKbLvDMuH3oalFgoi0X+9JnNcpVU3RD2DfvXTBL9HlQDXWHpLSes9o/9Ofa6kA/kblRsaP0Vvaarvdc2BT+Me2uV3i0BTdiZSs/89qfD5zMcDTfP/MSfkHvLYkg3UYekt5p52JGnYS6v5Bg0CpWfE+tgdul4orOOciYBJvnwuWqHVCrMx7DwnKUWbG1vsPU4YNfbPajE8r16rhHQzyHBJFKxaGf6+WXJrANVweoSwYE7PDCnw1fUaHSHjeEDZ5FtueN0VLlalIQLiMcroPOTLlSxLdU2/oQU49MwyS9qWgfcpW9lLh/oex2rDOvpCHc+iWBr+6AvBi41sN0I2xqpaPuQdW5DdyCCke1AwXSOqpxu0f7hA9uMWySBUlx354SDdrkezumX4yUR1sMWEipV0qporpCaYip7iEQ8Bswgko9w3pxt2aIe9Yjfg+Iyoq2ubiC9wcHG5GeyMb2xa79rBPo6j33+czTbGUwbBnbSb7xiZOHRr73OnO/CxmtX2W3T9jDunGKwPusq2s2zGF8Yp470fQsfSAy1OQiDsE9kF0UaNrsP+Zo4sX/LkbFGw/Sn14RVc+or6W7EaaYdC6ntNQ2Ya+YM9F5yM496FgNb6Qx/TGkg4Z1NmsQOZRx/2ZaJcW8lOA50LlU78XPHQ38EN/InMfnKiPljRtkAR4XOxJx+Z3E23R9eo+es4XyMCKy699VJoaSQsT77mFPczaQuOPuvFcz+OXJ2pdPYNCNwqIj04OVliVIK+phR6Ci9uvPuaQs0RCxMhNH7SXbnEJTc/8gz/f5SRuAXdxO6Qpw3tpqfgkJPT31w0WI7pqNNy+yc4oC0jhW44By9IEBA9YPW0ci+cKPqvsiHXuqWgiNQn2vfhhsgb9tWw0Pyhe/9GMhzCY9/EPDV/uAQGARyiKGz5wQGnoDBlPbxvU6OwsVJ21oxl8x0zNxOYfMTDX1EScTyMkMAEjqJv6xvUgIlGdWle0vZ6YWRoQxIUPooEXj+4cSc5xiiI9ZFu6ldC3GOWdtmQgkn+r5EawcqtsW5g6S8OJBvlLjamSfUq240CvEndBRIIGhJGEr855kXOwXTK/0HZp51oEXZOjh4unnUarTG2812pkty+lW9AX+vXlKaaQ6XveCauENpxCkut7ezvp9kIfnfc9m/pRYFWzD7tx/nTZ3CVfxiRS3fPpRxb4zUskFWWGNsXBGUrGvytL/RO0HQBCHgQRoJdpTIlEIeMcQoxbKZPG+zbkboSYW1EBFHsdt44ci+1gK+JWVcY9hspPKAqVdXPwg9DFNLbxlBY1o1TzbIEbmxFEInWNtbzO7cOYoPyz3kkh5MYIsxWYF1jQ485CaA/VWvzBz0Nk8y9ivWt2ACDACnHTPtfgIdNC12m//GmYzVhGZ8EIPZUEm4ZgOtrZnZ2nFTE4txfWNCU+Fik2NJDJOL9fgRWrNrV0U2tN38BNirQXwdwY7LJAXMKYudOXfi7Za4xCNWiLMDr2yjObAf/isGYeL6DCDW6zdRM8ckeYTQKJ6ui9FARbZUi6NXtcSCEJX10Ypf0pV6c2FQYKutKsDICNgkeDCmwFNflY4Ny2vYOwFamsHnJR/88UE1bIlkufyU9IBYwa/G93SCNfWToPb/6AWR0ZatPnrNBaty6hAv4p/lSQsN9Zx3pG5kGC9qQ735AhPlG1jW8maarBekeB0bZ/2i0jAgLAO5Fz6DeXZxaJfolAd8M7vznnjLUFl7p0iCSsMXPiaocLGuOf2Pxyw288HW9HHdyANG6iDVCirX3rIHyu/9yEq5PNtCuGycYIFRcZ8GgZwVf4exxIuln+umNPxfKHc/O0gqr79iuXqFRERHKenkzBZom/frOt73h5TJQs2RmbGtzM1+6ybOmmptjSv3uDxhVXxDEtQS/566AbmP1Y/X4AN1f8MLwtEmqaGdY/CECpAGXBUYAJpAuQ2VZhfHAAxUcacp/gwkRuCYhssoCy85dTc/3C1e4j5ACRWvTeT0RPotNTuL1uM6edv94MVmy6pd92V5iLd9NF4NzLLc5AkWHGOkQ1cIulcZQUWX/JngH49t7MCaiowu+J0L5Nl+czsrqo2lN9C8+en200ywHqdcSYwhEJP+Cm49zpPkSg/qJ3d6eK8iY1CQJKb7EpWJ3urkAnC/y4A52i3TntHxZHdOaYyMhU86NpGW0Ugni93R5LmdBPYujxIZgsQ9TqliFpHlQBlkxdSN6Xla17dqm4hSUZHvPEcGXXNVMqO3LXoNf0fecuFBK5T7PAbn1KknAt66fFH/0E7S+//FkTVODzwSc7/u/WyEr2ltYHrrZTx/cRXZo6PeCAXneewgUfqfos8pKsvAol6Kwc6M2Id3vyF+PzpNeMSjEgSz/2bOSzgvWoSYNDeYNb6B9XFp4JZqlI4Ql+yuvRFM67+owdpi1WmyEsAA2z6Gyh/LyAW1nxlGreD3nZjXDl0Fx+WqwbMQVr+q6Y7E4wU/mD6+RM9+4SYhw+BMYbpXFZ2seBsCY2aXK5zyiwWo9dfZrAIG6UQPzgXXhLKNme59+7WrKTnexwuxLqxRK2Z5nRoWLJWxKtkSzTOJaDQrpAxzkC6Cm5mWagyhQBMJp3yZS8dydL/y3eSqZlHejfyOdSGk7InW5OzRzH2xsLdTCPwVOLC+WkBxTBK+gaYkdFqLbpW19x98itI3hvImb3B7oUz4KmAW9tFlJZDzkNLx7yCra8S5Rs601At+kUiqTZ/VuA9ZbrkNCt3rq/+4Cxd9irbY89eL0HwYWE+waBVaEYhenzGyjH9lzNbWCFiwMhD0rovNhNQKxxh1eO9Ksik6ojiw5p6JZjTycwW8DJr5knFjzPwCXHa7/Mi68YY3BByab8p2HrZ2ZX7+s9CLsYthpQ9mO+zuAT4Y14sQBXq4quC2dSgC1C4YbM0MJQROmaNOrROw6CajQEphB2wSm7etfTg+2jCJXxlVswtRrcIyilDcttT68Z+UsQaBowlBHFtwqEq4V7U9s0rm+RSOdxciLHQrCGampfEsO7Ngx3/spBdEVEjThhTjXU4Kx6FU0hYo11qqj/POQTvTPfmXNkwrVy68EK5kurVWerQxY/sQQ0pLDVPFvrPbbMBD50ksyPM4N28GF6evtd6CEpsWUYZ5HKcJ7hZOry/Pa3Ru1XJHGhfAyrutCbsFwzo7nd41ddE8rrz83jiybC9oVZA8nLzaMiLsbZmAFKXfQMNP9V6uhWQ1fUymnMO240HISVGdErU0l2DiM0rmAutcL4qKPMaVB2zSV4egXGPcV3t8BtB37F2N5P/U6LQ55iP+XZEVPp2eSV5OpXp52se9x2o4lmnW4n8ZWAEGIhbO/nwKR7D50p3jUuLeCLQj8jQpThsAUIiUYaD9XtSUTZTYSDLoicDwzSEay9hleHXsVzc3aqY+oSqMV8f+eSqLc5thr2KzontDZl6cetJa9r1zdrY0RHdK2u+Gy33HBstBP0sPEQfVgFdvgOUB29YvpeD/I2UK4gcOaZ4QFkKvzK2QjVQw7wOH756sbsuTBQdrPblrrwrrh5k8Lo00ACw7PPyGem4BxMLgWDwINdgVub997IgR6iZ+ysI+bRRyeWBaqQHwfP2hwARnh/JvhQX6d1pDT7DkD+5KX4q98ZwibM9dKjL2ar7eTKke2KOfLC8jjnVahVdarGhOdgjLy0nloeoZp666Xv9g1NY7c9xIEl9f+McCx3aDnwefYprVWjf/e6ZWw1R7GcMzFzqSJ4MbSJjjpS5c+970l1itJR8w6eNd0OJPIaZgnhOmDLNHiEeB8f7ffHZlcSu8FDAQ1OLrAZM+7mo94edH+dDdAIEIuv2mud6pA4YALMNxLiOUHzZ8hmI9WWXuoNpwP+XJgEHINoJ3BQ7oEF4E+1dk7cza+gJMJNnk427GXuxZmzL3LhR4FzsxBOM9RWl0xWkvtjGUUl6M784VORpUIXoEGpoOfvIpoiuKIBxzkWNNclJQMVqq+3pit5wt7z0fGj9p+29G7+62PB6p7P+g0BCJOtPEBsYZfC2QTTCuxu/8it/uGicv9iPHVJ4HqWpuIAnUO8QBM4q+nTssb/2Xka/F37kEjjT9DM+T+qMZauUYaXgFw/dVyQntv49zzxYwEGvIDiqLVcsXkQzoJg1cvw+Iuq0LoGH3tcESityrTvF/S9Ng+ZnIiAcivbg6a+mED8v9GvkZHr2eTMe/aHfhW3onixPLGgeJafu12fVsFvfd0ZxF5PtNl7HlujDw+J3HsB2vRwt1mOT6UvDe1kPofepTlX6IK/8Q5Y/Q3LrZrsGSkx3QEDqsbglhuU8xp6QcyrSSG3dEj4PCRxGUq8266Ni+MqEhF5GnIijh3K/0JllpJ7dR/VbBbZGLJs/xnlx6PhmajtY9RiUZihjlWBDNbQ+8Y5LDhDC9EJEpD1g79mcc3DoQRBq6RE/YqE+ZdhtbsqXCOtEeukG8dtR3/XXFLERL+iMGD3ychSYTpMLcJ20Qn9cpzTMk1X92VIrVFaXwLflCaUjFevzF8PX45a7jrbREFH4kpi/6n8V+RNxMWZX75b3OgbUs9EW+C3kouidrQ3fovpxJ41UOseeYVVEFhXrc2Ww/6Olowc5vbqjOPWMpYiW0GxsC3J0ILzth2VGGukf2iqAvZR05tmteDNFyycBY6N83IuXZF6+3WN8CY1at9/rqvhm5TQnzKKvjCsMQc7JZVHp4hOh5Q3A/9XAFKeoQe6LxFVGh3mfHECJ09tCY6N/Y1kqNtY05zZvBIOlrbmRwq7DGbHz6yKR5ecf0KY7oTBjXGDMUyTQBrq8TU6zl8JaddwYti+6HA3GxKCkilD0sKfiY6QucICQK4YNZaPbqetV6enaEsDY8PNIae2nlBrJEK7l0eoooKMUMpY8Kc0kPyIhubNJot6okyFJGoBfypOQRjTdNOfPH3dmTDl2Ua8taxr0we3qzZWa+7LGfbflZiaP3qC19eE+p1/7//zDwkKce58+DV8xisMmc2apOwZ1A54+WYBcslSDYp9Axy5pPtoUo0ueODgTJ819U7yRXwb4OvSgEFD+i+BCmjPJOIO0jPar3izo1C/LsZjEdDBtWxmzUO021J+44YjP/UXYgJyuEkrCv3IRqe9mBwrmfmMkPLyegKcKEvI6QoMHTtR++IQgeOw5YaqsgjSlCcHtZlm998Pck90FZ0ChDFCO4PJgC2e9elSwnj/bD2ZRjQ+2QMyH8jd5qSVTLnOi/tjY1/8oETwKcU47JXJfqJi2Ilfsf4SlvJsAhH0761c8B+aL4zU5v3ZqBA3zkDOE0ozP1VVCrRFfCOQE8IAvGKT/IDufYzm0K0Rc1iJyo3Lx/jHJZtwhF5Ki82CZ3JHkBtwBMkS8/g5HhQtJN/fALsP3N3HZn+BIH/3EFNcz3kXH7SxQVBpcwhyB2mzebn34jmGvJfAYwS3xVIsGC0BOTUrpi5e7xVj+UpieN7ewA83FzKsoj2ebXf/j4krUJQV/XUnQRBK9RtOPt0Yc4dbqzwn3D27q4FFsy+uwZNMFZybeN8xvf4/yO0HumJIqTbpcaloBB2rlwySV7SknZ055BwJqcVcjx0/hAwp2XT90hW7efYQ/ooHeNL5qK0K0zyN3+UcyWa0IIYmd8lIOPRl6FNbVLQdd9eRJ4mrNt7doYwfKqaxVW5M1tzb9lR/dlNum14E29zfzbg4rmlObWIHqxIWB5bz8Y3sLWq0XXCgqe5DxcaYWVVB1GYAKoqEx5HC+hQxytGBLCWTmLdKOAZKcGf65nqam8MlD84r7P4otcaazdUobjcRXufesEQinN1Ms8mqn1n+yvbFPtMAaVZxgdLJQTuLm6DVNlxlc33yiXzyEconupFKMMz0EQ6SvXxSTJVQpEctdiOH2ZYrC6foF/claYkGSJe3hJow411/4uMUbllNccRtCJhhZi2UcKtAMiAo1C9MEfClDm+PjQ638v8DNdim1Kd/M+oYjFqsPr/SPONhMJivTdbowx7rU4NKq7Ve/8kFZIdokuzKbjs0tAv42SR8QNtuT3YOgHbNnYWnzkjN1pnhlDWxZf1FrLQCVY/NgkykafUpPo82ZiL7P7SVqnjk9oinR1Edo+9yXYLLyV0E0WV+JoYs1nHyrD3SVBAgvtv/+ZTTB5AIb4nPdr4zW+4kwSjNFDrZV/y0+uZ2ChP0ikWClsrhBUZOjEj9r19W64itLivdbnmDmLbBUeh7XZcRPfJn0Mx0kNLDh0EtuxAHI9+fmX3azwvNN6tUBNSR8O1+PRo53qVNhx4JX9pH/EPXo2vhA8qeOYovzqOLcM2mWN20qfMAgXgSZQrPOG5dHiNHhHbjWG28YWoxq2hgwZav8Way2lPWKi93EBPd/XJiOeul6BWA+oLfZPGMvJsOld4V6mZMH0uDJR9G8B/MEJw+j2iost2Spjlhju47HFi++JuUT+u4J6LQN0wDqMLRDt7b8mIXrUd0ZJ4BELBbPhL/9048xaLxp0nIY0g6Kgu2Ye9Cbc5SSAO1N5MR3BpGaHCcwv4q7dN7d1Gbx+c6DjmiwSzMLo/Sp6vFPd+Dz969Pjq1ZEGGSkmZbiz/rz+LmTX0kz0oLyQZLA0nJyDEZfKEf2dz489hx5SLZFSfGhlEnL75y/6uJAczopdlSxLsQzqakysO6zagAjkop+SIMV+P1p93YwPvhKpMN9vDtRo5KdM6cmXRML4nXe7g4m2H/QdPZL3EcS+RPYv1O0qdtrF3E8+1gQXDZg6o/cTHePd5XZgPFH2hECXq2CqhYyM/2S2iM49D/Ntn58ymqzuEv8l5P7lcVK2nP5/hgYiAaVOCpXMHHdMu+7Xl1+gM8MYXfHGny3HJG2LYTHD8MYBB4IrX1OzGyk2OUntj7nkWqnhh9D4tgri92yZycEXmwg63mslKeabLmmrr09AZYIxdNrT/PtUvBnJrOs1Zc70bpgjyzjMeNa7cXUuLvOSs0u+SxjeVnG7sgpg0C2Ar7Z9e4krwHkKwCOHhUrc8jmr+A+n72hoayC9cXC6Ntw+HayAhLd3nDvqzltep9W/6KH/xricTEpEwEYr8hpz9hByYG5+0luqiRVxdBv052/g3+YV7/BCalCa9viZafXI3SzUuRcjcdsd/3guTuybfLo8qQphB4JLvccJ2Y2RWyjiYHkDPYmhD01DDufVYDPMwkdXRzcuMWlyCHQBXV0AA6v9FIJdSpoWzymlgyQHryy51P2kbnhuanmTROHJSj9k2xskEv7xZj53ORuuVoN9NfMxWmFEPMU1k9m83iYLLSeDw0mrB540lSs/GduHiE/OQETdVwFo3xSQ0MA5VdMK1eMfMlSQSeK/wq2tCXOZQncsDmudz9c0Fg2CA5RZUgRRVaqZxikRUrk80sej1uw/lhcWI/dkOs7Uhk7gyOsgXKjDgIjPzQ3CcoVx00f2ph/sVZzr1ZuysrrP5Jv/hMiuupUDXeoYPECao7pNgw1rK27eu3f3aIujD/eoJikagp05oPTRp42ENCBEbd/NGjdI33K9hmezD/Kz1Rv/HibShy60wyGQ7i4qM5AMAP2IigxyyINGvWRo42DS0Gen15BkmMj6wVdVBRunqTvUKNziXs3s05hrAg0vKOebvcaL/oZW8Fyz3KzGU6ChJZzpQeaJYxI56nrDrQqW8nTJOYk1QmgWR8gZ1TR+8YqMdgvdT7e8p37B3PeFTWyGqT2ORZcp4zOV830sw7U4XRieB8c8Tkg29NCJCcHlVFXKj8FK+2OWDk/V/NRzbD2B6Nz3ZFUSdIsu/I7u538tP6AtA+7k3cSn79bSlxYwNE0y1PAjpTImElLx1Ohgl9G55LblqifL6pj+Us4AN5IayvXijIyIKhFEE8VCpYqxW4nQqO3xCQd4m47KT+ABeQPH8fJnZPufUEDQb5uSlpIrHQ10lVrHsYRp4eFDzFMx/kYMNJ2YhFYXohRmowCKfs2ER1LUFuhcejgaYv5/2AXb6D+5jnkKzFflo9/Jo1+O1tcAFtr4lgI7Tkb++gcR4wVRmryBVK6MJqEd0cDCo6YS1oB8uR6fXwDmiiosm20G9ChuCLy9Wk0f099RtqOgo+/oC+WFPLwPp1+LMvnpOveprRFCJVI4I/PDrK9ipzlJUOocqDQXC0gD1Yrr4aRrUO3xZM3fhSB9GvXwvLRKG/y8YKJa5QSHP1VjytoJecsKIF1kadHtWoXp/uLFIRxiNn3qLT9dVpIGIZhDWmXD3e/IM0G1mbPhC/A7a0byZ9apVtYYY9+BWnJ0ILJ5Cq4ZeG3Ke1l1VmiKQhiV/zuSxEND2IfDprxRA9lX9TsWTrtqByj+opw0UQNeOv5qaSH3c5iV2jaJHd1A/dMqCR7FO8cGRCPwf5lSqdwkwxwhn3jfqn4rk8F9LrytQBHcykSnGjixocY9EXJ8FfMfZBjKQ7zu4exYhDE8A++9FPrE6FwHlSM8Th3bitOb7o9p8NohuOY0J4QU0yl5oMHjNj95veZVgMRFUiplbQtdhU54rdSpRqU2sdMvbNXsdn3qRonh5r7O7+pFFWHfd6mPqhggLAax1yLQ6b1AROklSn2/o8DPFkUeCMC0VPEO1GJOFeHrfXhjqKLFnj1gbTFxUosjrVDjCQ2Y8px7tMEyn3fQWlJc8cMlngLT93g7p7imoZwJ9B+sPdFS4+50tOqqnkCNLQayQOzEkzBXjstR+gAnLOvRVyFxDMYOC4zix9l7IXBU4QvJMSvg0yeh01LSg5JD6xkki06wDUKs18RSS77BSh8C8LmHfTqrXWazwW3UfHu1FtwJVAeElVAilKsOynnrX2Hs9KrDmufNOep/as1vGMEj9n+ZcFpSymouCI/TJvKY6y+Wf4uYtngEamhdU7sYxM2ySOsGqog6Z38ZlZqatTsO6Hb2Pkz2zgFmuSO2BANVCAAuHK1RU4z4PHuPvdEZ6QDcuxVIWovF70k2M1c6POdZnARsqfunzhclHiLAMw5RV6XlJL1RlrZuy6bHrnif1HHhXDXroFUcO4vyxxBO+kLNMaDjgGjQVkPne+JT+Gn5NKGXgRJj6daOAmF1a18qS+ewjbfDbhtyJK0Z1REQoZrNDNBMi4y4Lnib+0OUQyDLBKxQFcTL684l0x6fkCbRnzUctqqRiaZID8tOxoXOU4V6uJHW78zO4+PQyZbnxepznZg+8EVSZ+5gXO2qeySSZFrRkZKaDJ81n0OMQlV4h3NNDORleYvPyZBpAJDTS+2RB7W6PgsqVTfB5kpgmPzdnlAAt/XW+YfLIyqr66bIps4fI3wSJpO+7yN9wuMdYlL4S7swjf8k8/2UyIyDHa+c1bqHL/0Be+eb7SRQRGZfBEnFKi/6aT2MepDFtGBnSM49TH/d5YHnOKM4E6hdrjwUbMHXCddl/zmmidrL58O1Aby0wqCp8bxgbkI617Zydv7Zp5iK+nXMNyq+V7IuQSTnfj34Qki9pNM9AtbTOqvRnXpZ5tou0jnSKjpl74SHhob8AgszWbfqg5sb+IeQjvSFbdIludEerzYTzaXl0LkKrk+Nn31xaSKZg7J51nGIpmLFzzFYBmuZvUSu6uIuq3YEn0VIx++BJTPtGSa0Y51ynCjrbhaHMDz1qDYHMzrf3474RB72bSRqKzSpJRyIO+K9eFdZudRtKiZhmXkCXrCZweELqB8IGDfHQKkniUnw6OGOi5w5+Dr9h3U0PWmvtZ1iDnQ7zlEMDfGQvGnGNA2mab0PtJBg81D/kLPfPU4jiwNNMK+9FHk05pMDJfFU2W6cL61vWMby4SH6K1nTthhVAMDPTEOOE8kd+d5dNvxUK/8XASKcs7Mul6Uf65aajBs7W3uffCP7ntmHXnegkeboZU6vUpePRgm4rA05GsU3ZKqVQBimmY2VLgSWBLCmzN4XypprEHsHHMh+EqX9CSwfV76WbAzakwIHx/Lk/HD88EgtECgWX3hseN7BxW0Vh9iNok3BW5ldbZo/5PjhGISfXi/ddgrxaLYeJ16UuwS2Bd18mcUU1/8C+RCTY9MoslZmpTaLuAFdALf+oKaxE4ov8+0aqafIXTvWZLxqKGbOV7qmujJkSvlaixrZ/9QJbNV5iqvpacUr8l8hPFyv7838VqbJ4pTjLzVhJBBFJGnwbqB1WvzKTkVwyWhsBeXIi0bI+gIzE3+T+0rwIV39s8wGoNsJQCCLTeJvts2+5sAPzlSANAO9vROmKtE6inmx+0bu8Is3rn7uEmZtsLE3P1EKQoHKc40hYiKJkqaV9xUnhDktexDrGz7otV30ysgwaOapqU9fOi75uqQ+6U2CtoWBcZQG/vyboayIqZaLoFn16smDZKhJ0+Xp6VQziaGalh3KLVYlepmPlvIuWaMs6ny+bNSgptFjdBwUAwQ2bFctmmQMmjXx0AHYm8AKAR1NyYAFhfhmjZGQzh6kKQMZPPJAVVTZ/OWPCajQ0TfdTaFGdCbwnuR/PEUgtR8+Rmt61wglDL2mQyswLdq/dxerNe7M3REYCjdm9OEXVGHm4vI3FsFMljgIzgEme1qgurK5HnlspwhlHvE/pGBsz90wtzN+Fzbbm+F7yMt9l3TFhB/WB+GAV6/I7M0rCwRM+nyKvDopitgUT6wuvNwMWJuqI/S0c3j2H5JDNrxIrDhr9/ltyjicNeNA6xkxdJhz+tGNEeEbfkETZbJT/eaEZxfkzIWNqnxKmMa0cVocPta4QEOWwAdDqIo/rhkXg4/rztBk5fqetHC9LkAQEskiakDffkD+0F9iJuHv3OY8Tc2J0cll+m/ndoPJLGWL1euiYMnfxqCBJCKu7fMB/TOHPW0wEBZ/FMHrn0Rb56sk3Uet91+PZU//yw5B7K/gfBQywBTdlUBvte3rHJAPJC0cRQx0Lh//aFX/comSYyGeXE11r77W+zzl4dTTsoJx0cjn/nAv9cTy9UJGr+7ke8KmhO5xEQZorptN7JLIsFB7fVxhwu9zgEinvN2t5HXP7SRR/l5F8XKSxy7cOIHXfMolHNgm6xLLLWZRyPTyQVpM5I3UPceo3lQtCjEwOkagEDf76vO2gwL9N3Hc3lh+kLb8BrTL2oIphpTOsIM8tCGF9Hjju5SEpcaqIFqK8/psUEQeuol/JvZ+0sSF9eWDj6JmOONQrzcJhrbWn7wB4DXede4kiT7yZErp4u5lv6MFbC1DSk+zNhwMfhpQSkoAwyVZCAus8zFkb1TRPyf13r5f6VBBf0ITJCYPCx0sil5qlKjwB6wvjIlr6l9bBme/gEgrqd90fdFHIH0R8Pn8J/u+L45QBzcO1iXPU/Zj9thlNzbUvKkX23RW3stf+4ohsUk8/18xLCeH+5caWUc2xoz5/ZXsaI0M08mpK5deEPnGgHFC3Wvo0tIaRgY7+ZCQ3z3ygFS8281vtKRelWP64Pj7K1VMJVew19zwpmVrkJKjzS/apI4l9JkH+zUAqYF/ngArhAVOMusMtPgKWDfw47s1vXSYl9QCix+c0Z6+OMdYHf5RKIO7FJsL5WgPea4J0kaNl14G0NKPxJbKS8VBVHkYbNPm92LTwB//rX8x24ZHYSgyi8ZSjINWdhznVMjFJIW1a6UKKDnvTMW5kyLsLiAaEbjUdju1RfC2EYDwTSyaSwygXoq5g8zh51WWWvveqak5l9GQ6QdA0SFF4iod8wgNYIfb62LgI0tnnyICa6e9ZCEGwFco+8gl5f5eJZkxynN1E5HmTNXZ960/gYJKkNi4yxh/mppEI6TvbtzrnExtj0u5ruZVkVE7et1vycurEBlBomdmvT3LFCk00KiMi0sEnf5v3SOfUeeILR6bu0TiWcaYPUqIuXEY9puxywGRGX03u2e/zdWD7UroGzWRaYHd1epLFjhT/7SNbO8aLyK9GUsdbNtqHI8S+GQjvCwWb8V//dO/7NS2DCbfblkLRdA+1XqMr8wYniJTFEIL3a7YHfmhRlknECVlt2ZfZOZi3GmAmB6Mo8bm/MImkoqQTwOtEwCh5USRQDOF+6wphJFVgeMzwX53qBJ0/HI9jZEbT+DLKFI1LZc23j03dQmvuVsUUuC5uDMlUbeHk7cLFOq2KYkoP1l6m1Cyhd1uOFoEnhXym4Qfmch7rcj1lR+sAS3ypB2WdihKtcqTfLGb3FSOo4revsqPpVB5fa7fJ+hCFNHlYl4LbQEu8w0f5wHF35muy578v+xO80oquXga5rAiqNY0mOiksX9vfAZr2U+wB/oVvcanbmoRL3ZPIePGDalsZ5v1GmVg53qiIm9ij6j96fEgIzjyRzJYYJkiB8JV2u/a4leTbJUp5G65Z1Spu9CaKNEC+8R62VwboparUFHwJIHiLRJZXT/02EYp1PfCpDpMc2MyxX3hLBVEZ3Uqr/EyDODkaQj9oZSTsdbK3LXndqkmj6PuGuTbT20TThsRtXfDLYNG270AVliSv4lJ1joRDfacfR+ikYnrLxcmkTmVKNX2tqiJMbhy1WiLJA0nIt58iyQGgnINbq1/ukbJHPJ9K7iSXTFfaeets/RQ6pe+kyrSBk6CMAaBeYLmVHHfFzFkWfaX6bNJ73ArhrdJV2ELqT5vvMsZ+TKsOIjbH614rRZb+EBUG/U9meS1HfNAFERguiLY7HPUqwmwmiJZOjaRkKvl0Gms5nr6SOADAuls/JzIAnP7PdWIFdw01t91GbEgjtoPA+aRZtHqh9XfhfWON2k063ZvCyw5uJV7mPLs2iidwGKX0VPI9WrylCSz4t/88seZzNkuJVT9+SEsrCn5zVhZcvfVNQlyeEjjsRfiBQBoKdmhHJziIxfEKyI2NGKb1QWeCUl59y7rUteOY+QulFMq0IH7MPciy0YpCKx3yA+PWfhrJguUxyO6FNfJ2eoj45JFonp2V70FznSpdv3cQutTU+Qpjz9BpUTLS57ubzUN+9DvACFh2SgppPcNxZip9DovJuJ/UsqxlqEdjBpL2ljwK2vIb0X9eZtPXDNMwGnNA5/1UMzVj6HuGWvPTfl2vTvrykRqJ2zrRJn/PGjoydb9NSpJVQrrXOIyCek3N8Hsatt+6FWDKCyWutLKo0QnT/9d7hYYRXb35TA9czJb0olytx/fwgE90Cwm7omWAdO8XEJPITDMwvLHJAaTPHZSXFFsSrik7UmZiDH4/dX4bqRmfsd/im6RgLryHdYzWw8/UjSSyQcmfci1jI/ZyiyQJVmqo2H/HrTg+pcOQ5ZjP7XiUU0S3tQjDZqVHndkymxPi50rAWQP1FReJqsXo6EKSRFaaBO3gjAo5QPZxMn4kWUjcpLQIJgDt6MHnQpbHXUpoLj/IF6+PT4W/pucZfmW9LGvDl4ZQQO7WjJ7O7HMX7j4TWX86kWYN7Cw5Z28uhAeQxaC9Y34fjalH+qSExPkCBHjqnInqvy6bBu3MG2ut97yChGPMh6EdIYs4Ejt7gnMSXNRU/fOs1dL3K4+0EfeviUpQJq1qzrsavOHx4UjpEtlcSeyDcqTw1jbv6zHysKQxrguWbqiG0t0fLHqIGdxJTp8UDUbwfq2hpG7GSiS0YpiLAwu6xWTa0dPz88ugUx3fFn9a8nG2ue+wAjYYC/x7G6M5JM9tjwqdhHE+yPvxC1oUqlYOh58UBbTZx8CUMCl0ujjZRBYMofacP1QqldaoDlSzWT3F2pKNY1nhR6P8O8Q53sCTh+nf2d8bgjB7WSBhoc10R5Tn/dhif0bCjaz+wo5SmvjOwprIYvl+NjYBL6y/D0uT40t+MCCfbd30YrFnCuLoK6iUEV6ZAYHmA5Y++2nBTWVfkrxdzcGEc/th78XUMqf4ofrqagL8muXFkZjm5bXvw4i16CTkvDH7paZgdaqEtgWYCqYUXccpt4OqLDMQyELmbnGeHXNWk36pe7/8khO+/df2So7H+3VtjkM8/NJj/gdAsYEMa396XkU8dyry6Y6U6CsPkb6gM7HujxQJqC+b0tELD07eAtI62aYNedsv9Hx6agvXZjQ+7+FuO2W4Z8xuef8NT5+4Y00TsAUgaH9DbNZmDwt8VWWi8Rf6PiG2yKeELylP5GoH8xFOFnwqWVkBST+Qg8UAnk/MHX+w0SUSAQeUqaVNBzbVt5TQVEnmiWbwiKDfzpijOlS102m79bATyFNTBN9M9ZdrmmLGjhFPSnyeAdyxmwAJaENGSLE+CjvICQ2IFV4hEpVX1Ld9KhnJHQGQ7HCE/KRBdT6NmaN9uGTcOle/XDa4Mm/uB4pBoJMMMklx2nLULK6POfQW673ubITbWrTRYwB1kkDX/Fg3QNDooH515zFXMlJiChiMAaJvpfS0iFGwFh2gTXuCSn2CUplqWDzdL1KXsVmFogf/UVv+VeWEyXycLjiPgJEd8DyYzHwtDNNLk5MxdsMeBWlBZY197zQt9hrp/JfDt4B9OLv8gB4JNis4obFcX/ICeFxhAedanbiw6R7CI9nNpAUuhE4CBViKKZfk+m2r65HUofhZYmf5p1gybrno7IjNbfbPSS3+jffPxNsP/B8ZDHPt8fH8BpmOdR77wyOjE93qWPVX/6giFPiSBGpN27ZgKjHkYxULRN4bdcLr8gE6xAhT6I+xK1wxG8SzH0HNsr1ioG+cEcHZjOM0NC83l4A2ClgnO4xe2fUiFnHG06b3TvmWmmD4VulY3hjJ0OITzubvWUrpLoPg49PFBtJFlTWG5g9W5lFPwYtBc1htKpVaB4EhoIvN3JQ5b2Zzl9Z/Yq0eH2oAHQ9JMkUCAqM8AtLT4N5NQ=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81930" y="1451785"/>
            <a:ext cx="8542867" cy="50038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79914" y="1990165"/>
            <a:ext cx="3831772" cy="20593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82275" y="1990165"/>
            <a:ext cx="1586753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230% increase since 2011</a:t>
            </a:r>
          </a:p>
        </p:txBody>
      </p:sp>
    </p:spTree>
    <p:extLst>
      <p:ext uri="{BB962C8B-B14F-4D97-AF65-F5344CB8AC3E}">
        <p14:creationId xmlns:p14="http://schemas.microsoft.com/office/powerpoint/2010/main" val="912062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Accidents, injuries, absenteeism, and disciplinary problems among pot users all increase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Source:  Zwerling et al (1990)</a:t>
            </a:r>
          </a:p>
        </p:txBody>
      </p:sp>
      <p:sp>
        <p:nvSpPr>
          <p:cNvPr id="5" name="Rectangle 4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XaNv5MOTLr3zs9jTduarTUKplg3fNWpiPmqVqlg9l14Pat3E3QuQyea8ICfIoBG4HC8+alqfspzqw7lLyD4KFFWV1+fdEed3yDChI1DE2XAQl2NHeLK8w5XbgbBibN0IneTwKYzeNl5VRO3W2F6siGifwjkaKrmrqFqO0sqT+TWn/QuPMS6PWbB+V4nnrzi1S/Mkyx5UabfoHIvkwkdfvQN/iO4FWn1cSLNWGIoq06+JOxhudHs7mURQF27bgzcaRwWRpr3rMmOdUEPA6jx8Odja9KYEdgNkhQoMeJQjHcuVdfs2i94TcilRh/2QXFtr0Mea34Ky0oAia7zk85bDhw4XtPKDWP2/mTAgjwTdp6uzQcgJ0aLOJJDxPVy19I0gshrwYEh1Zn7EgCJ4A0J10nxPxWScWvLBnCjLbmWRDEi1DpyUtf/Xkiq0a5KeRhsT4k9wt54olUn0cxwDYe/Ck7znRo7uQuaAJAqfX+5QHXMlySVmT9eFYIuR07o32FhnslqF/EROKg/Gh81QuTQ0o34Ble3vCM67+Nnjc7YF3OiEHwkticRoooRC3m8nCzq8VjhWXa+YygwGUUzRudcs7uFIBHUoNkEx098OdYFoF6Qkc363Sg0SyOBt3xlVCHInkgA4hevnR6HzvB4ZL/h/lcppyhKdNl6bVj0g08zIZLE8w+ACLbC7MT9AJquzuy5aimsXlZc0XPUkP1T/Jsj5gaDsJNH/eCuEOfoqMZOZJw9jb2oMkAKE9yFTOBpigJjoZU0cUJbF8B5fwVMqhCG81SeiuO9xqX273p6DEaCEgJtKqkXXNrZLm0e+tjfOvJVdgLM6wF3/Ncq8EvN8EFpl4+bXoUqMVEnMXkQrPr8DKRO9WnI70P0ClYRC/SlOTq85QKyTspGrCjVpnkfRQsgmJntDMSqsStZqsqxIxs44ncU5qhVB/wNTOrfuVatprFyMIh3uEhyOqMffqWykj9i984nLGIovJq89R08IEpoLOi9YXkNhUutep82UxorngiBljjMb2BpYYRGPP1hIDoC8RupBFaBUOplAqKDq83yZx2Nu3KlSJMfN1h849c4yIVDhFgP167+7+suHpqw0/Jm6IJaFbKTBGt46aA55MQXNtnv2UbR4dVcpheBNQYwJyxo00GbE7AY+HFSIhAOxfYcN4GWpw9eKOqa9uKx8E4OykRHVlNwqzc/af6SXS7g4b4gvt0Eyb1XhAPUAgYj81828EaMe7xb3Ey33ntxZ3Ha6fhrD9b2Z2vJsxQSqIeMXp8vzylkUBLfgeE1zWO8husbslFwCPnerEMkwHSuqb8ef8zwT3E/+KHAZQ/UDm+QR4pJV7v5o2nNVxbn6Z9mWV7yN4U2fIECY7CZS3tqQfsQUiD+VCmOGih9E2c+Qc4I5b63BKCUxSWJZXDK8H2LuJjCJkS64k2m2RfiPI4HK87n4PTvTrDHPqlIu6hpQ18Etg0iuhzun2A494y2k+WXKGCRAB3F91bzqec7GzXIlJpNydd0VhwcqB7VxfRA+Kd7KC/9ffAK3olrc3icfNhSolTA4hZTQhHbDoMqSc6ofOHirrEBmCYyE6RJ+TdbpSg5WU56jbN2YeSVEHzgaSSqhwpcM2wnsiPYO/nkGSuhSytqpUIe2RzCO6dMJjHM+p/8i7480Bmzeg19LadoQ1L7JN/5rHJ+l+iK9E/VHi2tVLhm+tFY7xVV2UcRBHKSRxnmJWXY7TPnGD1lHc52evjwK90pl3kASRl3QszzEf4gMN8Os1N0pj94JfAXolewcEqdzsfGhDWvLdYie4l278OJiC5duMV0woUEYc/SB6kudKbw8IWNuQ9uKCjWiBQAzj7xj6ynIYSOs8JbqsGegCgYjVW8o8j/3XOSEO5482P0oU70dRHrIJ1m0o9Cbwy6LA/gdeEwYElh1m0THr3PwBDVLs6pjb1WcqTSdBsRW2ZR3JMpfaKizqWlaL9Pvvy3vQJEh5svZvAOJNDesgmHYWrjBYRbXcZ6d0xHMjdJCVz+KD9eex2LK171vCEV9r0mVz8wiJaPXNt2uodVU78l52uu1QE36rf9tUSBn48M+0tu46zIYbC/3M6QvVm/B9hzX50pVKZgTQFwH/j+r0I6Bl2OaFjy8UBHqvz543SQntbagiUAzRPmhd4TkdfTloEoglRb4hPdlp5BXkT6XomTAnPv7ZWgxI6QjGTL2hX8rBk1Q6Lx9bntuq4tIVQeIa5uHAwo0X3cPvairGv6vhkM6m+j1O4LBIJ1AK3k6kKFHH+LJI4ZuQNaRF6Q4M2oDNrPS/9ZSlWsPxbbuXDWfvpAIXyEciGS0OtxZ6LCFj//4V036uFAY/5LaV3JWPC161aC5xkCLqFFtsbpCFc7I/hA2Ta9rcfbmVoIs/7K9H0dAv5Rxo4r2Vlh6qYdYVCpUwDHrbeJEs8v4fH4EWZqolPHvhU1F9u3rJMXGkU4nUFxoMJoDACSXFtjkB7gvMcHsC3D10DOhQh3MmQfYdNkZ4NqaDeSf6PHs2T7qoHurLLtFpyGM3AIfMxSfLvQaXIW192759p0b+7KPLHBZTR2IdJZz/pDmkBupxIfhoVNJetK/WD95vSRsUkpAgAHMoJJ3NQXDI6y3nt5c5fRzAxQ8v25S1iAiARvk679NExNp6hnezqx+typWqwNDalnMu2rDGC8Iwt9Z7NPm31F+hY8+uQulEkmkqs+bbAnfj6WYGO2rB605bCTeJeCfYEknXIDjOcfME28gi0jCxSwo33T9NwbNIhGPfoEp3K+spxUr/07PXeeBVPAUrVSYjC2Y5kIzmDeZqLHM+wcSMktqMg8unQImaErrabnuS60w58Qyg9nJXew8cB1D7VlKpKiNJRfj8jdh7yDBMwAdQ1fV6gfK0xvrr6x2t0mUobCrEBz5sAMOK6uXgBgF2++fG4ulQX+NhqX/mBF7ILApORZYelyPB3eYfepietwaw7hojd/uwGzqTlkj6sC0V8ecmLwbpeDl6nJU9O0pDl4/HDHXJlwOv/seBkRsGi7Gr+HK4ogFGWKxzTaGJWoPi+bT3luFJ6gT/xLDeAGGQxBOWdNhVsCtntRWf9ILiIvZQL9AXd5M4OxPVlqccmEi6JxJ1DulakEfKPZuH6vm51ShpAXzHLxdvyPLKVM4AHbl+QRyerhdtj+f9p0qiU9ErB3jpC9bdt7a8ym1GzDE+pUMhTaEtc3eUFusEafqqgUv+On7UWRmrMgKu5mdfQxzI5y7inXghczlHfrhmNqpKdcNHgm4M58vBSFBTiiF2884ITtFHrS2Wq83hGTk5MN+kQkrM2Nu6yfmkVsvCNxCT9fWtbuaQT8srYbT0HYgtbVTRnZyzJpVym3EdLiM2I6APKd4nQOhzm2bNanAGz6mRPdNZNsaWCDfq+OIYafqJigJj8WKNb0gdFzgg+zZGSdO1di0Kd50unRre06x0c2iv83fJv5kmDYr07gJ+VWCrtK1nbNXL0cp4DWm2UKLeDuCDPfbE1HALRgn8V3SkRpChp2b6u28/qp3aNmRHFS4HzCuuGtR7L+LzqU/rGDKZBbqdJ4aYdS0M1pAHznO3CVVTeyYZKRSQYnAwpVZ8pjx1TKFK79+jiTG3yvm0zQbZ2HsTstkViWNQi5IR4EHi/+wq16R5j6OpknwwcYBCQZ0ypP4zbktlwzcZ7r9l5x+pDUM/qOs1X5z1IDMqb96tAU2QWcaCSRzFYal5PdcVxbJX4qZ8iGP2AzbUC4AzuUlG8aC8IFlNkO8S2QHFbCkFOAN+sUXTxkmRZlbT3dg7Iz31pLqCzezzzuCWHgL5RnZGj/PwCPSA1v4qAKE5YnfdST2wgxoOWRivQ1MrF7KfI32NcsKYeH0CtrckIiMfOw1hDBfAUaaIQJ+DJkWGaSx400cZpn5G1Q5z+HP5Qa1WK8jF+aOdInyw6md3gb7Wk5R5dhWytAuj/JvPQZ0AWxALRn7GZcsYaLqPsM/07FHUmTz5HLrETReDA7qf8iI3HvaBSMxP4AVzBvk8IA2yMTBj/lQnrPhEzj7s0AD9/YNOXPMeWa6N1AdZ1FI5HhCnfnk9ysX7v7DzpGxqCJocL69wrrlNlr4p2En39unKy2k9r2PViEZlG5xYDL7l233WzpcPyXhW+83jLsedoDjT6x4L76whbsOfsZD9c1tbOOFHcQ4kV/nyIE7dcV9nMcTe7T4FJEPYo9kdMNwN3xlQbRgeC4J1Xjs0RD+Dbba18yHgoC6RwJdFAT7Sy+F+mR+y1hz+iIKjsH2Gz96/6S8UJODRrItSXOxlt32pacGHqaA2TkMbht+RdogCvUpbp7V9jIwq0l8vJF+hssvIXnPgye6esMOBf2P7gGb5DL6LoltHfj/PWveaZCNfZQVmvPQgkWPi0wzzXDj4pGUa8kEJdCket80B6X+J9and6gsCR5PlWANAHxm9+nWuMUrMTQwGWC6ImUAveZf+QMjHlebt1cLvZhdwiTDZEq8BpxP5AbBuKwMk9+NvuCDBho1C3zW41IFD+/GPde1nkLQyqtGQUXNZSdKU/U1hj5ofTW0y1x408zyTCaUTHJ0KwG3Zv44TUrnt1NWooFkD3vpFb69ejQ60nk+OxmuCR9Jf9qZQ63l0uaKPCWlOm0uM0qQe1RP3RAsiLwwu/eJ1sq+IsTv8Mw/PKt6lcE1+DYef6yH7O9PWRj7OxB80ggKcYhCOx0QwYoFAEel8Cc8IrdlO/KSZvYxyyZhldG10Q8RSRsF/wejiF2ze/3x5hDn8c+2HyyA+y4XwF1o3LJuAWOYlEdNFvYGwCAjl2b1NFBbJ8K8oCe2ndKUCGeG21JDYyoLyPqSQBnKVxzyvN/SLBWEUfhIy4UnftlkAV05k3JWh7CeWUhVoyW9VR0KYS/znWWXSHehirhcfYQctsHS2DxA39v0L1GZJn29tx8nUhEekFhNacppU0JqF5mSMyTeGexqDuZ40+4ooHWywXul8q7KSMB8uw8+fnmM7XxnQNpP32JkfAnc8qDUabWDWx4Kw3pVF+uscTcVA5yttumpKBMEpl1rDRZCdoRLv68ijodBfiBMAvTKNotJBTuWGrskOwjq7xw7se92a0RUz+k0oMoXV8ypc4v2c6C9aFrZLw/vUzQCHu1h0zZ8SJ8xvjeM9QEOlyDdLcXYr7toOQdEJRrFVHDLqjLmlkf6NKqiVWfdAAAwAzdxiG9ud66s9QA99bXAGtiob4PdM9vlIAWwHBTS4W7b5hQ/kjL2DcrIpREM/DH40uG7fbDPPxEdQumkQv/fuZ0v27HQRFwByaN/9HyKED38mmO4RBL489I6dP6CEYIutt+/X2gegXYbA1ZhPrjE2FdgshzuyUuuLcWjuw/hLpyVuBtxXXRFX3rbbNK0V37YXR8XiCfn7w7gs+Fx8FC28aLXHCec/TW9n9i1SBpbJuYUWflrHbk9uPc3J4yeJuNyPggOYE1pr3B3F5fcMKDKmMTx14qa4UekL+Za8xBSvmI3Coh4rgfWd/AutQHZbekg3vGTlQ3uEf7oNHr/E3OP+d2tX1jZuWzLrQnnuRC8TPtyTQG1Ny3qQzfQol9a/OoEj3DQxO0mZihthNHs188gdJxZo231QAL06HaVepFWTG1g/5J/EQlzDaT9yRwoF95iWVwdJorBJTB5vIlPncNt+gsGtMKNtADFLxPhnvLiwWDpiHEy4uP5AKHSymz0hvlIUkE4pPiNbkaAv5g3qSMp0M7TUTNxwKRmgHlJys2E3GHZCjKioFrLKIhX3znCtPvQK+DBygo7V80M/ER6pbnuSbGRILOAac5qdH0lskpRjgTsgxMQoa6PNW5ri5p/WixtKof9oSr4rQJjKo6TKjSMgU1+E3vYGHcPAKYrvderOGpTdlqNocrm82XNOWsE2Gvons4tJs6+fdKqWLo6ZXavpHYIOLdCJaau1ixYvcCaY48FvghT9WTe9aazTkLuFvgmfiEWPl4dDbiyADPS9OndwyG0IVBU4NhOK09YLMDcIp59usHvkEFUA5MZzMwXEy/7dTyCAMYu6c3faTJaPopOjE+DM0dBChj8L0VeUaySLrRF4Q/ZZXHGM7O+dYRPMebCsuEGWjr0JlF34J+LV4E16SmQPP/9cDtuRVmamceLFCkfvSV17qzyYHIIp9c2Cjz5DO0J0GwQxaHvGqkUUGr+ELk6y86McL+ClwprpIUwr+1H88vzAolviBOsUJCtcN9ob6YhIaT/ry84SATAyPfR5Aq8Ow+s1pEQQIwIApTR6tF/5ekOR5vg69ppeRUKI2F6JU4u7SGBhMuK2M9KNxy83dDYlSfkSCkHGWBYK8VY0+Fu2xZyqYwHb6jUl/mzm3QR2XFfz4gwUfw+LGQ2GmHsjR1oeoY3Sn2wTyiAhOcW5QYRXqQ658fFVOjvxvbQVI3qbNy1DRABfLMVhaDqiMfI5gx8RzMa9Y7GaWEB/QmAFhLf9Cy/cszAlpFog5ggWX+i31FmOeCxgWyLUHAomTit6+L0lQOGOSL15Dm/2pGl7esDf7yRrI3QPnc0H0JfBscK+anlGjhDWiASg8L+z3RaDKIiGnnaQ0HvDYiJKdPccfnrRuqlWP3MSl2hT18NEPtzx7STafusd1K4bQDTsPD1WhTeGZg4xb+szulP+g2+a/0L1td9ZPzlyh9gRoEc/Qb6I38pcICz+l8LEZlDWe6oGvLANvYHrmMgYqI8Z5Gufea8KSK90xq84qP3Ciw4apEtAQH3gA1IYhvZOr+MVTr6lAWDxgYbNhfpqDE+mqDrSC7R4q0S6e+zZu8menJyXiIMPVUs1Hb/TQdC8DxXWiNRlqzfclumsC9Ld2BvQNuxGTUDFSUFGF6iAfWJL0Ki3OcyGksmdtJvzwxxcNCsvsGIhoCWVWOLf402PqTCI8YbAWcFIXJKqIMW6rFg9aPcXq2LmuPz5Qm8hcrU9NZGGO5whGmTCYwtwBZBLpcqJTgCmm6bPOblkUsBO+2Y5X+6lo4FHzfiFDmGoL79ovBGzykYc4b+u/Vp7zNMTKlYtKTfiI1Xfi9eaUIIW6DBrypEz6rm8F52O3nzg7GnI2+Pt1lq/pDTGNaSF/rN+viavc49ARXWJrfO+vaejOol5D02sZ9NYCKizebh2OmPQuY+ZSwslO4fyUJo9361XA4vvLvQ7d1nrsnoEg6zMMSAHd3e8bPy5Rv8+WV0eqosVXDEnU1bCG5+zrS9FH+7tEyzjT+yop1nEl/TatHQxgo8Bz+6bRrRu0Upn/THqb4UXUkOzct7mt3tYbjLP+T3OQnZq5MCKNz5ksyEn0XdMK/uGdQE2mPxK66d1iIMAylY7RLs5rZZhJVNqa2yR3MF0dX9HZHhNyaxL5ZGeXKyXz+XISs1KYWzceIaFVmujAu2HD9VJ1yKpP26FlLad/fAu8oh5BTyhgz2ZLuizOLQWu+1RJ73cnu+MxET9OQHMieFyXOb8PgHAUgugF3PpMoY+Bh4HgS0/2temONdV7FVMHkgvAqWFd1Fzcz/8Wgk/vT4dmBSALtNs1P1YrUhES2PYu6jkbZAu5N++Ewo7o1C3FxVmUGPleEety/sNdYxoQ6+taoT5UEHdcnCUhOy0ELOMieOTqAX0yGKl0gIH2Get1Y1T1a3PDRVlwd+1WQew3ehwkXBteWrFqJ9WgATPci8ZXQMxVfzlDlt7ZKgwdzKhC7ATgDRVSKPoMj/Jp9zKCzNwvoY96tuYkPOnjP4f88Jkv7lSXx0KpPn2eiyIa/BNpO5LOeWbkFZwM1cnHAs2XXV0uWlBDjDGsdylR0vrHkGYzOeT/nrSl5nra6KWIv86Q7jv8rK4ZKOBRNA/RyGSO7yXGtSiXvREbr8BXtH/ZGaAaeAFrT6yTTMDa6wUAkb5zfQDojpxA45ljBzr26uUon9gOnLAH07ih8DPhAbXV0nhJya0sXi3QTx3DWz+8Ac5cd4tajEQLKzaWUlI2m70MGxoJmn6hKErvf50pfd3jXKCD2uSNzsvQOKiwzp4hgSrdAS5p/Q+daUoOBKZ9nrG99TRLoe+UsNYb7MkHyscBRB+zkpXGLuxmUoxrRndar8M0Vzm75kLdfStf7MTfLcO4qAVo40aDk+5OUMsOxIb4UGSbAgTNjzeISEU/Kvvyg8wcPDFOYky/WMAJdkT+8CgIZ2jaRinVnmb9zVQcCILO+QKN7gdCXXCi6EXtC604kx0EZ59MD2JD/f1EQAl4orv/p9bPxVQk3HPuWCSNDNuUH866YEl6vVawAyaVqq3BP176ZYkd4gP3iuelEZtqL3rJYEqbZjTWTYgSnQ3Yl1eQzPVR0FJbcJSndxETI5Qw037p72Po3HVuCBGacjfIS5x+zSzvzvmK63GI8NWlj+vsy8E4WFkwKBvrP2/H93p8sJ/Bq8p/KnJUyyowhPORR2jo8qwejHO1WvtSkxd9Nj8BnaWvM+SlCjMaiRM/+5gCo6UfHqFLoWCwso8CkFtaPfQYUZQYVpJjTS1SYzV9Ia2LwVUwtnn8Cx3kycHq6UIuQwEYbPz558h1WYKfF0f/EUwmQ8HzxsDmwVg+nHJMYgZVR6ZOuI0bk01mE9IirtNTz5bZ71uTdGbpXGzdlYoP/+KeepmEpyxhNXTBvSOhHF84kk4H6c8bsBZavwS9mBLx8OSrLaVV77c7wj8t1rNqE9OkzBg8PbIRRJMHrdlsqbsJFf+vVgSg7lnmEyh6S749wiHRJjsU9pTiZX3+C3wHTz2LyB6KYd0IJsCV260THZFgpIloo1NSsZ5Huom5emSIiOZOtHfoaHt5vCCVVfRa0Z8srp1v9IUPD0iYt26sUhZHHlKx+UZoNPo0jeyL3JSrmOdOl5OLE7g10vpCEuN/fNwVp4Yfvb35iz3ctO+ci+gyk4PiOx6VKZ9DRSWUKYqX6cu3NYbPovKpeTENU+hrvM0K0B9v5vjtMJYrxWtf7HQ3P2/Obf4tio5yhpbuYCwpCVxwhZEa+NoR74c8xDYTGiFyyQgy0XZFuSyzTpGBQKhfHkNrIbl2TSdobkLsPGlNmLv/9BWDuGvjzQD6AwbUe7GVr4OvSVp7uQvJpTVhTdCCE2UXPqRs4HttGqEM/uoc8schk2pmbWfRUfOfEzaF3CcxEdkAUlBYLXw3fzBGaRrshU2DYGMLpKTViHIQzpBtvCurWkCuex5UxFtng9SuD2H1/TL3VngU6OSajd6vFltLuow3ibdkSyhUeMrR6zLBUEOZp8stSda2T4JbDdWvUF16fCDhz3VkN3awp47INKXODSU4Ba9GR1nGauDiKhCGlkBdRXBHHu0joeKFt1lFbKrDe8GlVTBcZGfNzPtyjAKXBlvYk7bT8GFNi+iH3/rmVbMhYwU9pYXtVZRe3BvQClmLvuRnN9yXfomdvKU4Ihuojy+1UhrmfTiqLDpf7wY7Iga4GN+F5/mL+nMBusH3pV6Hd0yeER7AvaLJSIvGvDfiTzNAsconROHr8+hjwFCrhXpKp7Kq/BPsZSF5luQKzCPvURzpb72WCWuBiVyhn3grZuSoHMM9bVkfICG+dzh/3JX7PyjyIkD8FqozYkAALou3MH2SvW2NkdGOhCN27xLdvQtsEtVADzRyF4ZbunzxfnDsc52NBBuQxZctD8vv+H1/I4O2CGmo+Wn5/H9hEMtWTXlFER2QfBecMg4vKi0yldml6d2hBOeHXQerPlN01aV7T7KuDKNCiMFdAIV7nlvGIGB9aD6sIJgZJlzotvZC4WbXsuclwQq6OUz3HXM9f4rbGdgQN7Mfo5cg2siDk1ES4EMSkwfpUbdAYvrtKC9zPCcVZgak4T8yxXrDLTAmj2LpGfx2Vit8FrvjuhFkL4MOJ7//lXnPVGatbUev4plfcWn+YB0cwSoeVHy6lmyajGY3vLxhV+4ZapuNKKY1iX/fRbRxTWgeqCSbgV38fjAuEZTKTp265yeeJv9VIz4i+CjTpMAb/5RIFDVv9z4VruZyD50ECDI563xsY80eHeLM4McPMGI5fKVfaFxxV2FCQK2JHNFGAGPzNgvdV8D7nkFaIGbEjOf1yvC7a/YNc4Wra8FRv6stU2yPK1eNQ4/85i3w3c8WPJuoGKazm9QaQ0mln9xwJmGhldLBmciPXOhdfEiI+VFrKCoBbZLVe/yUJciSb/EJvW23lYwOe1GMEdsyqugfJGYdOkhRfTqyBHfBq7gyLfMMwtBf+wLNFMT5RD6ye30eUGVBK1L309F8tdTBFKtm1r47WxHacaFDjoWFJgPfwJ6mnRrP6zbVGzUSxdJ5lsWNkNbFVoI4IGgudpLa7jQzxtkn0MMJ3pggn8kPBjh52r3gnb40B4SPyhMYZYmiTQSspF125cnZjPdyV8f2R7CwAmht2cH47qHqAKDQRLUcnqyrQU1u3bTSf2T5hV3jDFBH7cspdjhw3vJAgYWLpRJXLqd/ESXtMfHTjiBZyJfSirY+mI+kL/o4Ez6kjVNeWcxfvfhFjpuaIBFtabpNCrk+UivNYQhtGsXkIQ6hLYkVOMZ8OUoIncZlvx99CSpRwvXrPAKlSI2GQCwzMmP5GOnp8F+sId34IDws0ovptH7vqjEwYAt5QDfqeLTswZU8+a8AI5+1V4NOtK7tQVWPlmPjFA0w4AzPfxipheurcjGfBZieYkPQCK0USudngUHVLsZ9ZCHj5Ssi1R6TIsuV4bvLBKTkTNgvOA8cn06eLegIpmX0RtsKUcXoLOSUi3Ce/VJJKKbX4dUMBaMfs7Bf5++JoMiBM1X7BtjjxvXDzvKJEEOCfT5CWbvOR3F0QDd5sqTNwwiJgsn3IAom046Y3XHsvvRqeaF8A+Iw2j54TmTazpzJs4MTvVt0COlM4TzqSojHbKFWlhNuXSK1zZ3I231WR4CzAgUhNeOEseLRfWBRj91vgfBYdMpBY9mLq4Zwih2IULiu6IL5k7av4WziNtgYhggp9MI6igz4vF1PAcfkt4T6UZCgplJrdUOqnrSzgiQhHZzMQJZjpr7W+MW/1PJldqqgm31yapj5sWlT9Twx1K7W+dA31MGU23OrC4fGBhGl31NjCM7ECqVulIZDHRs8Esz4tZymLUN6EAgeJxdl5MJiimkvCRukp82CWnm25kQ5X6YO3TtdaCtVSZs5O9iIpCJ2pxgq78k66nC6A5eEOnijHxpriBFQtb0O3m8/AMe/69bov+ZD1VRL02ZgkUzV24OkqjxFldbHAG5YOVB0zKcq6XKJPtdTE15JeU+ICJAXoKB9AQXDGZwiJopIr/XHd8dbdvUhYbgC1EuCtTWOepnbb1zjdAobpjK+3UwYkAqIjIOd7skm9OPUU/kkX1U1i8MqRNIfSo3XWWy8usLG6wwK9rBk8rJOzL9sMSjvua75ZgQR1Dj/3Sx9xUE0X/teJoFICfqW3UnGhdey4WGdY8VVDvYi8cXZtGn1dokYMFxhRJjJF0JJO+BDn8D7ZjyI6bHYSH7ClZOZSykXxW1P+bEenKvtqqWiDMV2htPrDhLcuTsyVLPbm5FC6Fs0PsM5LtoFfaIJEYBaR7UjIMwnfK8568yl8qMBMlh2PD2BRwdc/IOz66dmBGk3uJPO6HjuP5aikGT90TtxPZ+A+kNhe4ZWLprDRv/8cQxNRLEm2mP4ZtGqrdsr7WjrZcKxUAlw84eygfnJH+ow2O03cxiHCFwFEvgT3iiplcpFwjkqvdCvTczotD1/ADq5K1YMVHzLSBZbFF6hixL/EetvYDI6NPegc68KQvGLevQEomlemxXm2W64Zs4Bbh3dn+8MKW2Ye0EWtDB9gBYJqLichZEHH0ZdUsItj/xlap2k3ji67GEh0oCBubxFWkxe98asuf2d8m+ZkoWgjWxsB4d8NSCk+MqV8Po/E9Xh0GLB6Eh9xb3cFaE+zeIDT6l/IPjwV/v/6XUm4jiapLH3yheIDze1pa3VR6YxktBhWagyuCzjlEC6SBY1w/hds3Znq/dJzbjVYrLO9M1WkSkc/6L7a3hyC/UshpEixmDgHL/XMdyhIkgdWzwo7Gy66CbkAmNdstmxNJgVmPWlZpKGldSlwZFVlgSNOTJi780VaH9o0STCs4FuCyw3MZwd563Un66CQntbcRrgfMHN5aHkFfMm0mvpI3jyTvjBmex7brP2xpQVgUYI25g6zqKTp5ywN6XW1MNT0Ss/vfxUA1OBKjFiRWgMBR6PCr6ar0Yv5Voj7XoyBdi6BwMsyDqbRHnCxw0dyCZs4yBzyg0JfzeHuEtD8X0clIEuofvT6yvoBbroRxEubeKYAzE28DpM0HEQ3G4zDSgSFw/vqiORKZFOVuGcX7alIltKFYR7gyZrmbvo2E4gD3fM4PltxsQEKLk/Teko7KpZmyzYHPeIrNZ3VUq8UNjpQx6NT7y8j7EYJyYi4CH+v4VJZR7D+jr9hzF4mdAELa7i4I3yyh5EEJPDbg+d79eDobX07yKIWJ4oz6rO6bsr1ozeqKPgYAYdfyO53C0GvnsaReR/xf97SEhEiFYjZpoqq+hKcZ2vJs2bVBtzXkRjB3v+Ljf0nw9RjUpcZNw/PlZ+yKcWT+9g4ClrN9X+1BWQOo/QDqAnUV8azkBj0whpo4MI44jeMPSdizyG+rwUrpM1TJUa+SLwiWVEEc6iJ+gKTkYUnfZ/0V9t7cpgqYnnQwvbjfZP9RfCRNOLJyWWR48CaVHpa2ak94ggFroGDrcPYFt3okh4S9PirBxgxJhBYcBpRBPjHk22dV4rCBced1goIOLRcxQQOfsIe/xK2/zx5xG5GjjaEfoFBq6bggY9dJvsZRg0/2MLGNHgLH9J2qPm25b5rymZVM8JsVMBhRL7ddOMT6cPXo3jw07zozCQRjVSYPpX49/AYUy6XbGUplkSp9sdHi3xSgdXUxnynR/aLfQ3s5Cof3vfegqjtU/IJ9OiDjJOtuQlNExQKT8h+36yY0nBpBdVxm2zjqHbeY/zR0dK3iymTTmQhyfDAYN6pVr/ZdO9Sloc3jh/P9cUsakENvoQG868TfWN8ybtap5cF8HxUNk4knH7X9GGYs9Ay0Q2K0rifWxHFgb6k6/dBve+2Ytes6bE6F6qOG1gsEcI7AwrP4rUZ5oQiYwaPY9YMYyMvztV6pot67Cg9Vxd8EbmtrKrSklt8/41o7UrpanToL89h+pJjBtmWmlUBDtzydgyJElGuoaLJBL6+1ri+5xmLQbu3yYjq5fkOjbqd5PTTbPLPTbRlEjk6zv9KugLUISqiT/1lIpII6xwjB2EOCBP2RokycQP6BK4vPhBjdHkdgz1wLp78hfC7/pCtpZbcrEBtsiP1UnkCbc01OWRfN2TXSrR/RxuClg2wvHRRuB5i698ZSJoDKSnzLgpoVRt/Mb6QDosmksPr5Ju1U+Dub7fpgn2PGsLJYKq4jfnHCZbGk0TjjCwbwLwN3JEUUOOM1uFOS2/N8bWw4bQLQN7MXr6wMbig4DXZfOCO8sjYbEVgf7/EaikZ5R7VJBg0a7OdtiTvJuO9NBvjS1rqBWBVWK0Ob1aHZfSfRRphi2E+8G2qCsVqkqnL+i0fK++Yz3vP/6UcX92eeasIuAG2kmEb6OB94QCs/PSQDumlhdIY2O22uZaHyVboevsiCzuCbGZpLA1hjjjM6qGFT9W8Y3UN0Z6N3WC7G6lcDsDB8J2TCWLKXYEUe7CIOjHjyAa8J1qx9RlOidBBRuvYJdIZ5ck4DxXs7v1O0rBmUXdKglXm6D5BjU2Q+G0GSqDdj7mNe50Ij1ZpGJJzHt1no6OfjMCAuHbIbDjWx056407f3WZB2f0FaRGVwl+wD1dcKSiz3sjEt9H3/IYAxzd+evy5mkuMwQfstEVwjQ2FYQO67XzOGA3KhDPs6A9PovlghjhVqKhGVr8OYk22TV2E2AGNZe+UwGwD9FJwXS5OWttQ6uXo/vIOEGQeqj5uwi8mYPUeCoth1pNsrDzvlmq+tf8qAc6NZLFYwKrZDOSptekHjtlV+FHQhGCUp5ng6nD8+21vekgEKab5LXUzp6YImcNjZRUoMiuGTKzxG/Wf5HUvw2+TkKxJVVCeZXklh4DIlNmu1TSHGoe//gKqxn3UQv70b1xrTuYEVzVal0IhjhLhtBBwdmI8bMGhroJRMbsu8m8qUNABBTCc45N2s8xa61EQ5hzk02ygH5fC0OD7mlNZZGAleyDkRyy0HWNXInJuxIrYeKbalq0bKjAs7YFCAUlHAY2vPHApHHB3uXTmEa40QnCc7Pm+RaHnFyzXdDlK0fqxAMrnvJ7gGho5NmUrfYm5VUHMiGOzVyF6js6WU4jd6PZezY7txbn5xa8zz7cOWqyxhFPXzfwzpX74RDv9HJ9VnY9bW06JDjFpAby6IwieTEyboaE1nY9AbkqoyI/bt90L2k3KGogbISBSGZJ6JptX2zqckFj0HPx8MGSoda9P+ftLT0H3F4lS6d4v8+U+fKj/Ijy9kKcVADEMJJpIgW25vgwb5QDjF+Zhjr+Fr8lNlCGC14CDnQuf7t82a288RxP8NRqfV8N98pp5Ju8Z/TNxu3ZOs5oTz3NIeVxZoihuzv2tpOI70c8z96Wv2Pk3+fqCzbLUquqe4KkCZxK8WSgayDYA9JmZC2Qp/lEdVSUEpLSBl8kPBSwhm1t+5YLcrTnRKZbeemBFE7lhA1GS9MmL7mJHypz+70Ic8e/7aClvhRmf3sG1HFQ6JopNfcWAeALYWfFL7Mo2LqTfDjh/u2DPg3PcIKSaOUlSEjkI1YZvJHKZtyh2pNWUI7eTa1QPICuPww012Dh/dBik1ciC3FXRDzr+ex6QiDKWqVEQbluVvuYspWBDpcJNDF7me8MxP7reUmOLj68NfEawPRxKIEA+UNVk23+/e3R9lxGDb0JqOSvY42MPDgDphSK/nY3Wkm0KhAzMd8Grm3dzEuhOpJgdVYxpDBNDzu/aahBmCNw0yY4elA2mGlXHn3MZQlUzZHn2tG7qBLYVTJcucYgWcRhF1oDC0rQNQE1TZxFZjINBlR4ReRvW4jVkxURDE37X6QLt+OG50b1NRzXq6mzNLtcrbNgyhqQewN945rdknukwi3MkxxHYCojv5sMeLvN3sRcDTs2uGRbjIfoRoPMzbXmIHp4Rm8MlTVwL6PDXOScLexm1v91yYdNmy0MR291HwZYM0Gvu13jY7xd7nh3/h18pa5Ckqr+UfN6GcfJ1SMEQj9nlVEwOLRDTgrJCFiwSMP/WtoPQI+6hXquaGJOtclGYMks/4QY7TgsAiLTxPSbrFQS8Gn5X75hSw+mvVILBkYtGeo22m76MvEqRXWvfhzglRsCT0CaMec250Xyp+sNs5tPnNV9QQuC0j21iselxDruCh/M/pyw067s3k7mBg21L8jGz21HBP4urpX3m2gV7WkgkXouNIAgkEL4CuGMPT9ASCTAFALMRclHTSINRt+ISeOXaORbnBeFDMGHhC5SqrtIuy4Ve9szTFlNYT8PtTawRnskIyEAxZQ7AGsowtZ3ew8ekIl4Br2Ujm/YD5zTlGAwMCusHhlFckMJTTzAkvx4k26qZZz3bkyGWDtZpyCzG0rcXfUhwCQFWCAbhR/bXVRnwIdQBYjLbAkGw/d300HjKnpD6yaq5sVn3ggOtz+zUya5owXYDSXCINuBG8+eciJ7XVTo1j9e51BIEPvGzHVr8PnqIjmKGsBhD3VmLetbYFU/+KAfdUyxY13NnidD8KczfNs74pXSIe6mEAze/IWWlJUlvqrZTjWctHxc4AzQJvIGyKXKW9bRQoc7g9QwmCF/UU07Uhuka5QwCYpK6pHzdRNG4bf9m/bDsgFAlpCqiHkD6tWLRKDbuwOjt+tobhcntz8+3zmghiez+bTjWQmjhrL6Q4eXMl3pMS6o6xtVYUX9rz/40ncgbZqbJWiHoA9hbSv+yQzhKCmVm8fUOiO4nIxU5SeQVBMdJhw5o3LbwD73XnYoPsYzMqjF8nJJpVZVwzBv97p7RBU1v7lxVnIhkuZBpzJC2kZvvksvWLarXr9AFrS7yiFERwnSCNCHkTP05VlY3w1AYhhQQWpPRQTwfyQBsWLKtljU7g9caa9P8d4gJ37wfZur1GzwAo2h3LUCSpBWxREakceSdUlmF7Yt3XdP6WwaQpf5q4C/Mr4c28ijwljonIKRMyrf4aMtWxjD5CVvMbZDROvlD9IHZ0+XMjMJBIMo8+H3jKU8OtDrFBbz6GsCnGM4bDppZAhPPmg8z8VHFwwWk7ir/kp7S+cUX2hTL8VfAxZoObmrFNbM02s1nmPt9CvLAFt65fWDzt/W1zHQYL0WftBovBpxXGuPtgYS0CCV1swx5+y2v7IEaht6OktNHyGiygxPJ70O+mAkZ6odhsErUtbjh33w6ElZg9ebwGJMJxebcniynBTQS62k7O13bRibTbaqMoiJHH6gpF7Z0fkbQaNlfJP3BLACpypR+1Z4CRYmSryzpjU+I/06H3cBMOwRpdr0rm8hI54yb3N/gv/iINff90pqyfDMTxHMGBWUV67IrRYesxIFe4x8AxA66KjjnYnoRC7NJlduZyiaS30PM510ZvY/0G5GE/22wW0WDllAvjhIB0NgbYnYCc3MBpx01Ma14Ydw3LIt1j54RJlf6Du+xVuRI5FIzGGimNzpAl61rKZvLiYSAdLapWQT2uwp9ga8WosI9pTJcAfwdHknKl/Dwa0M4s9m3ByqOalV6oFwcu3XKAMLtODBe2+S/FC3R/Th97M8UKxP7yz24eYXmjk0EAVqtrBDIHT/RUVzZytUn1uBAMfRjnm4OTOkMvJuMPfS9Myp1o14sZIxvituTsn90w57ywyrongTPoQyebOruFCJlCWxZYH2XGmaR+yX1vA9PozQOfwuBDc5/Y9S8fp5ofAcsm42VRnjnplB8tfhoZDzteuaShEhbA8Ot0cfTWJJHpTbAGcpIV2JdVz5jiQRcf8NtLQNBvN7+hN8M5XjG3fqKOItjfzpidEgX3ViSZ8fzhb9pzA5/RmwQV02AFQ+NDQKwdsnZauquIZw+LjfE2JgHmnRs5uOt2rCSQ8adzj0XaVd+VXoX63zSaMlHt1ixT0kLkfAx60n3gnW0Bbrcc3xuphAafvAntb0FlRl4a/fdcb7QrdhIXGudqBDFVzHhb/ArJcC0mw0KIPExZrXlI7hELovVzWJ+07s/hI6PUPdR59ik0s4KOzarQ+gH9CYrAjRahszbVOu/nUCyQQw5kZ/R3LbkjpNAwf/wd1eUptDsN25mIURuZPfgZ0/CVIPbGuAvw9ZXZCe48g94tdM4Wg41xCm/NB98H8eDPXCiA5e3fvFKx7n+SLGBDCkpagj7+hAxN2F2sYfLS6fze3RXSvSvqGRaYOdY5UUrKW53OQNINJxXlrOMrnuMvfGOMc8MxXp2QSFJtc7DfLHGvzh2w5KWiuuAmJ91eJzOztg+6mpzt2UqS6nIXVr08U9rhf4JFxLnG5nxL3NcUVuQbn951QSxiGLC7hdjkWxfeKTUcLU/WxoqkMHpBVkFQi9PMki5/AIUYkIEzkPPjhiDleXW/uMA9tiQJ818faA9JsZiAspFIukpHV4Ev8wvWPrwG3wKdF6mFaEpLb6hZZ7ilfo7k1OoL5a10kqZaspgjaoBkQajYVI0pqIAYq4G34HLTVWM7ANkPa/6V4GRlmTgazXgOxlQ2nCy+z4RIRFJ46HP0cx2XKaG5kabZjBHrj0Ph6dP+JD/VpE/xPGfBNq5437ZmzOFtIIIkNNhvmF9mDmdJ+p6VrShJQSHkWkmTgEY1FQR3lmZYcFUyTyHGWrHTkEj1fRXVzRc9ajCuPsiszxgEjQUHVGPZD0RBA8tYz375GaPnHrzarH38pe6gNh5ZqRNsckOOk3plhlyzj+vINkKkq55MBnYxL7OiO1duN6rEDeUhNMhzw6Rwr7shTnQoM6N8GcaBCJr4fIWsmF1WeKxYyWGhBl+C9mWe9rulGXEYe54q7Khm2oxWPxDJ+FItQTN7xfNx3EQnTQxJ94WpKWz/3diFbHVkiS/dOZyXj0KGno13kGibnzBYo9OCFSGJ6fVV2TeJLlWTif0G/Xnns6SM5HNv0xWROSPCGFAdPNi84QexN4xxuHkDftTJkh4tq8gGYXMQYf+IqtnjqAqJysmgB+k+dmCGw5brbswBg1Ey9ktryagEXWQV3I6mDivPtHEffkONeAr1nJCmgJLpSgJHk1238+dk+n+T3QT8V8qZ+VvSJ8dEELSxfwHUjKBUeocyg+lIfxY3JlfZF9cZsaEBzOziPFQqqq2e2LrxrRzm48aTYzAw1lgLQwM3GwT8zALaBVE1luIsYeCYyw6EwDIxIrJEu8jeLZ2iqnvKYVxh8FIQdKUFpNiy6+lcm3NqxXGa586SRDDHmxiW8bzKfxhMSM0AekZpuTfqmuLg9rihviWmC/iV4bhS7wB9Yrm+tb/Qmr8Jnr9R/OmnDrUTS3G6aIDakimcrVHtMULs+40IdR1MRa5NLKu0DyQrtcy9OcyEdHUUbKiXNSJWefrSVzL/lMVm49mHlgsJXUuag9BXN01B/foW15BMRvkNer6MiHuPcu3BjNQ59c1rUwE/ste9rfGHfo9BKDqzHKCOojIEZdC/OlC6S5a6ruOugWJRMJ2mhnl8Jagi5y14HykoUU3nsZUszD5vcbtQRqNaec+iYIQXs7ILUVoB/sAj1tSyBMgsTiRXoZSA5KCzqTIBbcJLFJil543oXDnmqIdESZPCS6j8gmXXSoLkCAzB6S9OcYoeboJELJOIkRqB7jQFGPbDrGSz7E7XQTuxO3hrOp/Xmhcy4hry6uhaY4iIkIIQ3FuYTqdGzke7NcBy6f05qtR0/sDDrpE0HB6aHbgjumUyeASlGkDO3GflJB2xw+gfqIclzyAzNwDtrg5JM8yb7NwU7nxFlFDDlO9xbukYohOTF9JU39wUD2lgbSg8Onc5T/6FdeG7xMv/feidDK2XxNYeb2bGa8cIuCVYi3ZXPKzSz3MoRt7GTvM0jFJd2Sz1cuJK9vubz/Zzm6itbDO//BrIZ4oA/nushdYKEQQplWIR1jtwVfGBYZYcuwnIqdis6oVL+F9eUiUYfBbuLgOTb6/jFwnZMN1YIm35UMbWc4Xjplo6Ihjk5zdYMHcfiFFop75q0nQBmEV6dLbtdPu7WrN03VribbaUXFn4r1CHJEj5kzBCJM90oOfxeCtce6U2VIIK89rhvLB9FdcyIBUPmB3iOKl8PkXpFdBQAQqWm4pGHb0RaF41FEaesVrZ6GdBaT4AUD8JeSG0YIXQD8f7Xkbnoo50878S0whmgjGzzeEc9ujRuE0sV03wVVt1HkjX6UIYwddc4805mv1uiB4yznM9Nb+hkS6CHmQ+nycZAtDvXt0U8MIsoNZCM2Vo3W6wiIXu8rgt5KzP9a+8EXECA1bMSDn9aUp8Nz4pazaFwkhp35h2kKExDW4m5hV3DF8ytZQWKmgIGGeTjGa4QUVqjkF8tXXEJVKnU04yrz9M9FbPMaFbRU3v0BGxgzTbs+x7saJEy47TUhJO+0o8RFINk+fvrN3lYD66uZUWhDYse1VjMY1SyGnR0N8Ui66U8NaFSR/bj6sMkRfeRWylxEYKPMRMi0tNN/nDTYXIKebTeNBL7UkhWzmJEmcH+ICNg6zd1tE0buZNRDOpP1/SxH0xEXsdz587vJxThVxeJM0tH3KVYfbNKmOa5gj7ajv1Nii+DqqbWXPoR6GKHvzY8ndbAUZJea2/bl1oQXhEtZ/rxEt+Md+Q4TDZHnVsfAjgqzmFVaTaHb9f60fvPiMHk7Vz1T1e2m7BEOuIyqDYg+bFJOH4NWs9yb1k6lp4tc5umJBwpODDVxJXYGuMwiz+SFLrjA+m5DjYXFrwNn4tYOj8lmuzfDYyaHTcs5qI7L5yqtWHUj4qnimMqKD9ZnwH1FYcPdTzJ1WJpGNlU++qtp97Jhlz5HZrDKyt60mX2MHqTTzB6f+oYXjY3Ld9cLIzVHbkNIRm9h70676ckfV+/NlnWuHa9aujru4LfV3nN25vdSYBqMWgIlMhOlK46rLsOzZPhpNrEQCv6z0tPg2ietcGfThg6zHkW/qcW94LBX+lKJOExQS0xtlD8FplCwSquGIl+Op93ES7Ta0M2JFWiYdSa+co1BthwPbx5fDM0CQiYLQzZLXlguJepH5A3DJ4a8qTF6lp/pkgGTcnazS+ERrVOSTErp5+xPk+g4bgQ0Z2akCffDOGTaKc2kpaR8k8JJamv1aNZPJ+p6UZBr1owR3qcyiPioA4YlCxUMsl9BZnV4iCTSgUQrboj/EWQUmHB7yYEPpnZZZOsWdj0rddTXQOkkqUcecz73AnaG92OOhkvf62lqhjbhpSiNwbNLh9srjTmGszLSBjr5leWHe5fh4Ap8UclF436FKzQm0Aa7GVKCD4nLsj//R0XnwCBE7PtC/JnS4NgbAunAU7SH+Wxg7issCv9asr2yeOxRoe/SxSppK1jUJ/yXg1KowD8xpk9uAUhlB7299duMHZimO27eie0y0EcOVvcsz4PFi7anrs4IQuFk7s8PvFaKLA8styNFfS42uWOTECaRY0kHwkPXxpTV2ya8X0von0/+Lh0touyyUoRF/sLgVqpSSDqE0bYYtmojtYqHs+MwLyoO5Wps/7fT331VbBhBgXhxAOruoSaTuZYzPd3v9Okh+mjHO8HgaI0mcSPmJrb+U9VFh3d5mBRD8WxFHvkEiBus55p2APwQ94IEXn8Wrm4H8S5yP1407b/s91h1x3o5nQovP97yVDjGZyEd2MluT3tGLbDD+z0+9kKYOEms/OK8VY0TVl7MwDsbw2lD6dD0ELYWOwL5JpRvAaTsqYWTkrpkYcFEzaDgF+kkTdednN6H2lqQPYoaCC5eUJsrHNg1rrQFYHq4xdNk8CUqxgn6ND7e1yaBK9M3md4Yz/2dGAYWRg3SXe2TL8exDxFzzApSlout8Ytn/QdYyld3Pvq1R/8pZrsE+pYPd8Su3ahPuYRjHtFVqGfJkyoS53WpJaI/br+USeaf8UO8B0L03J6MOYqFMnm1mFj9pPWw6NXckJ/n6mfv1D9yK7BE0fJDTV7ffoC2mEL+Zz2AjOJyxZHjrTU7movuF14JpKbA8sSBFde8n6ivxVAs0lvA4Z583bijyvdU/HoMiS7vfadzoFzrwjOi7JzdFi3K8prr1+fqmNVORZmOMzk4IvlwCgdx7Ni6r6L0D+cIaKayBq0hfZ0hK09rVKpxZgz36w8KlbmVJxZw2sSpV7DKz5SecxkyzED+YZC/h031JyNGs0RCUA76/ybBoJ2AC5g0lSZvqGEWPYP2SjSbYdEvrHDtrT5m5byIEvvznxgvIEOALSTGXF7FDNGM63PAA2a1VQzZjJOE66zVFob2uSdP1R3zUlJGz7ILneYmPUJcN9I96+kE+eZeC/wgOrFhqtaflhHa21QhEeJgkSRcmG4kniHF0xwVG91rt4xT2hYDrQtnCQBDhoPzJa+yGu1163wKB0jCAUo04lml80NPzogYOqeqYD9V7MIeEP/QkiYMKeADqYeFmBwQ3EUhFGCohMg5WRs8BhgwKyYUQZNCCKT+j1iWxFo31AvKR13dyHBsOTzr7jsuS8G4vd9222NH6FQGhLm0mEaww/X+M+dQrW14tPRMIk8sTZFKjHLOVCXTk8AvauJI/8eOJxN1LL1zUckvzRXwkxXSFvSjCY2rXJrGv1TTmGS1hcv/jlICyUgfp3D/pKU+3h+z9dyXf3K/yEXL9oV0t7+4Ggg3dnaZA0cwUZjLLupobx3QAjjSK8rZ8HO2YU0LunJCXN006H5lqU1oiAOn1TXEDHAG16mURnYledu3ZW+4RUqv+r6PjAMNA/mbeN++UxD5KaIeYZJLyO/SMhOYSR1of4h+DPkfr+MuArAkUXQF3EmZvqj01zYTTeczvWJUILgngrGUOHXsrUN3geYRLgjr+Ccof5fCpfmPktPKVIM5d0NoB/iMkG/jsmHplTtmBP04epaI4bozGrnz4KBKUjb+m3iDZUnb8bUgUYxtF6thLcahFYIEIgfPyHxzOnz52BP1HCz70gFuA3Bi6I2E8mNr0+J6CZm5iqaqN9f/fK6DviQ2yW2+048kFSx0dGB1KCAwLjLvfaM6HcKnfLZqC2IoBx8bgca9JUWKKyGJ+lF2Qc7/lI0pA0bM4HvONGfMIRZlTNiNWqsDuRMejoqW1Ww4P+cGC5YSwjGk2cgaqU9UWiMKqvVVU/zHd4DOHKaPSM64vtnJWVB2aVFJnI80Kp4tLY3pBhUklo80I0DPzS4pNoAesbG8OepTK4lm7MKRal4g44/n6k4zQfiSQCndpHryZXnCY6Aw5mPdi3qliddLp1WyT2bgVsM67yXTssUpSuRbotWs+Q27laXkqAhsRkHnvj3ch3+PC75a1PmbLeFh2e7CWpyn5M/eyzUiRXYTSAb9tPcKTdxdKOpNquiGCZJ5GzAZnolsdNTS9qy6dWkgzVyAZFjbkIf3jlRqCH2mDJ46TDuLBpi71nT7JzW3ODOTKgHDd5J//3wORIHpvspXVUGh0QPZABWPCO4G2MbhVxzYgvEsNUgvPrejKFTq7PUtqIabygZz70Ur1LJ+1ppY2Qzk2rDVglpp+f72+iQ3NQ9bpLZXUQWyvwgqkVI+so2S0UigneI/aOs7YU8MdMEEK9cHkOlWUz+w3F2y4B8uhc4Qoy61cKCVFVpyi+cADVKbyLTDoYwyykUCSD5PKbJuji31OfKvNt8V+j20mijVBFrLfw9kmTWFIDMHvfFTfUshVW/8Y8HnzxQ8YtuXlnbKYwY8eFDPozQowzHrUliERn9gJmdDnHKTPvrBridI6Vqyt2hBg8Ytt3CCvGf0BgaQ5mge5Hwm1p3lWH4sxXe7ltJQtr/qBfMBFXd4+MIzRi92zoecG15wxT8yTBGIV9lvkEuYWnHZsfyrcjR8QFe6j5fBsq++IHOP6oaxgje8lVq8P6VPtgn9Xv9lU295zhLG+ntxLEhaoO1yaYdjSZUs4trHRUqtst2h/xt7HWVT6+ADWUm7cAXmsJ3ieQGnGihcUkPuOZirw7DyIVIvhT7ziElhIW9Ko9/YrsPpfbnfV1GckyyAv6s7+gVkec8bwgUtZa7OceCEKtV7KTfblAopX4LAxvkpC7I34bXTm/ZWASki2KIauXLqzY6QlH0Gt2+oZvwwV78VBssMv7ea23zLf/OLZFUMCkulS8zuap6+7AwVIZ3MVsTJUTAP6ql70qOlt5MI6OFDywf7fQuCMssJncCqkOXyt8q58y86qt33JzOnkkPS/yV60xc5gim0Dlg1xVJwhmSkwfvMq1abNUmb6sEe4NX3+DDIHO4K9Cj3kK85JjM8YtK3Qda46xfdVlKSUWWRyj7LJmRDAYMBpG4+1sBXObYuuyLliyConYEHi/Mvxr6cYMeGMEoYAF55lyCHg1ZaYnSQBkoJhvHuyw7CXwT4qOnmLZh/9EjC1NL2wwA7CsZNRXeWvC3yCkeZx1fhoNQOD27uLhh3iVTSjYdZpNvmHeQwBxSHJp/U/In8qXk4mKi/PYLIV8Sq6kGcLSUA0AJb4qfmanoKRMA4T11EITAHTeHm2ab2YqZ9Tq+AlQKYwQ5DdaRhId7Ecz8f29YV0232ERu9RyZXYv6V6gqaJi0gQfHhbZ+fpStboHTjhQ/srubuM5hDieMGu3CRTK+LamrhH085Vsrv7D+WwO3DtpcZ2gsoC9L/ntv3AFer+b9r/THYPC2EQLxSxjwO/HFcytA2x+Ec7VopW1kcnbvzbV+ETDHVc6dHEVMPaWFayYc86z+U1JVq+JYlYqPa4Z4JumZI2Ta2CvizNXuMAj7F67fm/lo+s79h8LZLL2+eWR3LRi+1SaarBCLtVIOLiTkTyJPcVT4Pqn1T3/ft/iTVl2n0NzaPgID7iRV3Df+lnIPlf6NWkNmqCz7FZ26vrjhZJNx8hZf/oHAzFdjJJ96y5ukpRA75ddXbAcjr1mVWdT97W/SHNTKqDOwef1edh2BHM0QGU0T5Tnslts0qFuBK+7CDkAJ5FB7g05eMdYPXQ/eLfVL7SX6OmfKuJVGzt+zYa5ffzm/+4mVWuAiFStz0MyulEyUflgMbL2l+LyexVQZ8Asey6x4xz3sli4NyImDyFjXX3j/y1p/7bH/8JZrkEpEhKQ4JU3LtxGxgEhnEo/FNi0QIhYQxuZyfLmiQ0cIiqQzHMO0m25CuWkjScFT7QItOqCUBBo2LhUIBWM45/VfX4UyLVnv77qeEE3GQYTEzBlJwcN0z8mMllOdMBivuezgMnA0ikjK+x0DpDO1e3yul2kWW+Zkx6jgivZ6alKLDajBJf1HeXm2yjeMj+un8gRUIi5N5tC88zFNRMdG1AKr5xmV/Yyj8FhkBqXSf5StbTjuQym6+00BgdjRJ+cjyHeHWjtbdtbOklPrtJUdfz1rpbFElwacuUkUt3aIRLDSTbELp3lzGOQZvooDt06z6AtmFXD9BrathbBgW9/ay1EAyzOlzC+j7ImFnYw5q7Cyv7bLWAfEMl9Luya8/5lHyjzUQ5/22laM3daERm+kAbnq+tdS5uvL5FBF4ILfbA7lfgNapUWjmGD68kUVNYqcFzvaPDrR0XHuQTQjEahFXmlvi6fFlQEUrYeMtcMfCG8zeyD72byNPDZ4904TVWG+oTfaZTCgD5CPS7Zpyu/Oz8ozpSBlBsT05SN4ZgqV98LGwXnm3gvuVrkwfSdqFw8EDZFsggGGZeSTkUag7CUkT1VHYUqFwsdIucegr6XDdrFZcvChLRfih0n5ip5BavzKlbLMTNsOLvTyhOb7+yeMRKg9OJt9rAcm0/gg0g/Z75asfQL+KFBHe0NgSr+C6oUWGsx7ZkjKFPVNGXTfBzkBlHdMZiA7aOYxLoxcqNZgjedj6Pna99DJN/o6upAkLbC/xVv5esL87jEs6vJIxhaN8j3GIn4BbD3i22wJVeWVaBxj7dabcFta4XtF+zc2XGxOO//PO54rmtgo9kYpXJfy8FgW6Irs982dzwnJMYq3tf/cQpEdarUhjYI3bY18My9HqM24hPNIlIv/VXqM9Q8ZGj5kTDI4k14uCwzBdciBJypzbFC5YsQpKHjNaawMuNnGT7eONhnEo7rSqUFD9D3VxkAFwvcz8JKGiqXWC9X1IFsYRRdMmIVtkgPOTp8Uzdy84VTY39i5YHoNIqhV8DNhvOnkxzuzgfrkyLwEaAMDVje34gdPQYyufFf57b0T1wwUxL4KFk2KJQTK7wwkP1dkwZxPzd3lR6U/gJg6cBgsp+YdtM6lnAOQUFuVf6NHuMBV0PzQldb39KoHaB32/DBJOgNS8mT+RB+nJJT7HamKIHhEttPX4aBxvvJiUEq5dgMAsuxZICBNKp8W5MjNCq9W02OqVo07QPL4R21CT5TadXAyuNlj8HIVVJ/DgupYVno9kAszcENXlzGW8WTuh5e5FXgb5cYhSHO3HMgF4Ru/ApQHy9RfB0XRGqurSDFYwX6m9BxvNnnuMmf9XITF9rqaQAvDiEaen/6w7EXLeSDmUBPCdiSFndJkrwy2oeN7J7QiPWeh6ZMOMMdsu/YOs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70104" y="1371560"/>
            <a:ext cx="8632125" cy="492020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79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45106" y="0"/>
            <a:ext cx="459889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idx="4294967295"/>
          </p:nvPr>
        </p:nvSpPr>
        <p:spPr>
          <a:xfrm>
            <a:off x="5988424" y="6575391"/>
            <a:ext cx="3155576" cy="23971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Source:  National Survey on Drug Use and Health (2014)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4448" y="1930826"/>
            <a:ext cx="3541059" cy="3862597"/>
            <a:chOff x="510988" y="2212817"/>
            <a:chExt cx="3541059" cy="3862597"/>
          </a:xfrm>
        </p:grpSpPr>
        <p:sp>
          <p:nvSpPr>
            <p:cNvPr id="3" name="TextBox 2"/>
            <p:cNvSpPr txBox="1"/>
            <p:nvPr/>
          </p:nvSpPr>
          <p:spPr>
            <a:xfrm>
              <a:off x="546845" y="2212817"/>
              <a:ext cx="348727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40%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0988" y="4136422"/>
              <a:ext cx="354105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more likely to have missed at least one day of work in the last month due to </a:t>
              </a:r>
              <a:r>
                <a:rPr lang="en-US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illness/injury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11273" y="1922019"/>
            <a:ext cx="3765176" cy="4231929"/>
            <a:chOff x="4903695" y="2212817"/>
            <a:chExt cx="3765176" cy="4231929"/>
          </a:xfrm>
        </p:grpSpPr>
        <p:sp>
          <p:nvSpPr>
            <p:cNvPr id="7" name="TextBox 6"/>
            <p:cNvSpPr txBox="1"/>
            <p:nvPr/>
          </p:nvSpPr>
          <p:spPr>
            <a:xfrm>
              <a:off x="4903695" y="2212817"/>
              <a:ext cx="376517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106%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27812" y="4136422"/>
              <a:ext cx="354105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more likely to have missed at least one day of work in the last month because they </a:t>
              </a:r>
              <a:r>
                <a:rPr lang="en-US" sz="2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“just didn’t want to be there”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86871" y="212663"/>
            <a:ext cx="4258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Even when controlling for alcohol use, pot users are:</a:t>
            </a:r>
          </a:p>
        </p:txBody>
      </p:sp>
    </p:spTree>
    <p:extLst>
      <p:ext uri="{BB962C8B-B14F-4D97-AF65-F5344CB8AC3E}">
        <p14:creationId xmlns:p14="http://schemas.microsoft.com/office/powerpoint/2010/main" val="821519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 loses, too:  in RI, estimates of just a few costs outweigh projected revenues by over 25%</a:t>
            </a:r>
          </a:p>
        </p:txBody>
      </p:sp>
      <p:sp>
        <p:nvSpPr>
          <p:cNvPr id="5" name="Rectangle 4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XaNv5MOTLr3zs9jTduarTUJxj5lK9t5LYQSxiAEkvQ0YFcykJe19MrSxslyHq+8+WzF2cDK4mdk4R56pG19+XP4ifBkgkBb0BK041XNKnTJMrjP9fVg2bSoJ3Qajk5IH0aD+zOBV5KnQEcuGWfwt/ZZJMuoLsmPfNOm7+yp3kyv1nWJIcBXbLRl7wiyKrqpneujjv29B/qNPInJL9zMIQTfKP9AJo6juXpjpvcZUm/UHTLbbq47zKYXG/bGxzLMYn7NqVywiQuC42g1zOHlM1qHPfewKZS6Csd+thxS20ZBDcIyHYH4E2v1HgiY4g1ut0/bIESveuEr60chJGceHTxlpP6oDQuwp8wAaGq2A1MHdh0vPp7lSrPc1l2zda0XVvhZUc0m4Ryr9tfN/Gd8aBrPctQgP7sjGQ1V00ekbaJ9/ta2mZEl6hkmX2F4bbqSOX2jYRZ/VEFp1DdyqppbiU0Nh+X4SBXFya93ULmJSKdwV9nFmGPv81LAsRFf7KFXK3G4NvB380Fb8P74jUy8spZnmYfjeiUeRFm1ew7GGhfj4SuckaxGUl5/Me8+Z9JIospLQKXa12J251ScdhFsLN7k/+EXS+Trq+AlwyYvna2GqXQ2XW0MPvO4uVBpaZxefBo/09dbwNysvKMDfLR1jm7gGU1qpGG+9Pt+AFNO9Ud2T23R9lmX9BKSB+4t5bRAvIiOMmy/CFApMSXqwa3IW+h33ggmZVHvgZVc2cqRIFNPYL80dVvdGhcGRf5yhDi0vgyTNgHppGOvWgtxCcuio+o8fwj6zzNmAQlO2In0VQnjzG5AWDcgLpIs6f81eJxf6oWyxd/w8dMs26ygW+KaaIALyfC5EjXdrJT7xvke5PyRrJXxfBzM39tbdoLBGADEgh7G1Noh9TnObA/BIOeo0C32PZlb3/VpkUiBVMotvPDBlvOF0z2J2k8DAT2r1UmdkvD7WR9MduRJpIfWp/DvX6r/5ZZUTITN3qTBv4qAZs7pn7936kKVSDvJ0bLF2GKj/cRU7RK9FzTT+Z8JwOAZQG94HVHlRcUATfS0cO+u1FhOerhOQp4441mLonppWoxm+vDaAmUVONzbVTCymkTt2bXvKpENdxzowigbLbQgJ6sSpDr4hxfYe/CwxOwC7ugjW7hpF0nWq57p6DF4W7eQ4GvnWEYIvLpIexnQ0dY1xFfbLYptX+W5K8SS0p0hrkGmgVg4FjjOUHUYpQqvkWLqsE2mcaMDd6lp0crNYC5NoL0ZrO1bQrmpgPs/EWZ0VU5uXWgjohdNdogudDszAaxXcY8BlC8Dz5Xy9dLL46TW4gIaZUlStxlLct1JVyXeM2BuQyEaMtguJN3NEPqMJvdMO0HBmU13zu34dqDHsgq2yTgs8+UI17Dg79JEQpXhQtXKac0si370u5OS2s6I2OibfIPSsYVdiIzni8lp5EWwckhbsibolx37oknUb4VQa9d2unqsPl1lWqtjE4gz/O9Dm5fQtAPWQRkjVMdNweUuXRapjRckMwFerqTJCwAwac2plD2X/60E5jYSbIk3DUVI9pLZrKu8ZoxJehzrJDeWmJYIDTixj+vc5VG6N2mC1S6pZi1Jv3tJXFEChJlRVF4yrf6TIuPuidLomWPZweF8RZgK7iKGGtiMpviy5IynDjRFWZvROEpqrJ9ZK8h/YHqhwCl+nIZt0ZYhypbwc1u6o8tLEv0D7I1Wz0nr6ThEWsHWFz9Iw8mjZutJIEkAiOk6qT4baWOiY9wOPmA0bpRHgP741m/R/foRkLo32YuXEGpBAn8Up06AKkinMOsvlbOvJ8WrBiq3m88PQrG1mpLjnMD6lKhZgetbmeLpNGc/R+7Badrjx5JUdqwt1UrmG+wkLTBFk4tIlsADg2QercXA+zOzukkY2G88/kfzQdjjnv3To7PRiGy4cyF4Jdd72soFOpty6Jn2NR+pw4nm3yVSI1edfaDmoC8pAWsBOW8tDHA0tOYXm0Inhk0P/WV2yhs/Bspl9JhUfXShNLvX+3NHLt6DFiYz1vB640AhPlGvlVXV7g5Bs9Mri91G6LlzfB+ay95vYiT9+vcari2Vow9i6wGrdG3Ey5Ci0WW2FtHgLaMGvSax0U3RJl0Z2tzRXjL1+eH+8Pvqh8leBF357NmT5N6Lb0yJL24wyQwqHCZAWHMAbLie1oZkyWuDKmBZ9ay3r6Jb9uH3fuwSExE7nfao5HrbVVMgTYeaBWkC3xnuOxL2UXAoip/Glay/iql1zf2YgdEpBsCStaQwtv7I91JKZSYJJer5tGNkHCd/p/ERSfj74NtyMLKMHlBwIvtL5BuDZneECIQx/1v1JFPnHag7H2Dm0Sap4JsPBDt5Vl7tdBtj+fUSYJx3zdlCU5K7R1zjszPb4xGxh+ej57KhMSes29lauH5UKE0cWZ6xfkmad07yP5tfupwIjYXJcOykAUJP0lTDMCbR+qUZDdpOZf3GAfOv3rf7jRUYh6OCXCnT4OWu4Gv69Zr/KBH12Pmo3lCa2cKA01/csKP2DhYYLgNKu8MVYP1IHf4DpMx2m4LTRaCZEA++6kzr2vpeQ8F2XX33pwO1eLkK4YP36RgV+QQX7T9Xh5dSmibEJL//nvr4jF5BoB7GDaKauRdgHKPRyyWpS76XvvkwWBgdw+YdHf7HcG6EFo/Uik3PzfKv4cGTp/ecgxmm6WuK+JEnkE3VNpaaAo3HH+yOfAxR0r6Iy1ZxAh6bMNHQJuR0XqdecOKbuOhYY1UoHuNmDL4jOBsCHx808XPsVPhwDGUatwk1LRNdiwIgvoDn8DRRQwDgQ5dDvQo6rqFaOXg2FMIllRoPuThR4BZ3lCTZ0Advz5Svb867drjwi93MDOkOLFkg4qB8gDspPggU1NloZDd3L2EK1zHCjAZ3Kxf5F4qw+LjdBwK85tg+LABzP6zGPdYuX7PmJAeBIknx1YfYM9U25y3omaYajxoxv6vEJUxwnMBmAzzETOfFnaOLHsseM68U3v88fuM47z9vAF3eUIH3EaYSIYTguTkc2eUY4kAUm45r5T744sWhiGIvnLrmn+DMQQNHz/olrSi6luabVnQkWB+qtQI3FEsnRFuaVfV6zOfEwDj+p7LZWRVud365ub6yjq0IK3z4yod800I24M4nS6xlqNr6qUy7IKqWEmF3Zgqizb/qbxFgXsDxP49ceA1xfHN7b57mxjand2vyk7JTsnWT9YkN6IoAavyxK5u1N7COb+2oQ5K94FN3phaKQVOvp7QOCTeiW+vAleNvJXsr+XEixfFVz0Pm1yVvnFdq6jy4A/0AIQRj1R1fy2dTEITHJGXFPPGv5DREYNLO/CDG43CkJx9cFfeBzyKTlNTG+yW4UdvPsyTAyM5Y7rUAZKQFjXtXM+c2h2G9av3i70zyTPPuY8cmUcqJj6+BcmxYTw7R0k89xe008RKYu0oms3aiWfSoR4SbR2LHC2WpifXTngYZjh5EmHZih+l8xI9FqvZ9bljUYNTj/YC8B0LYc+7pDaFCgm/r4qFgXU5ESTr6gjBWDlXVfnKNn0hoz++AONUbV1mFBETNwf88AEOK2T2RvdRYX+lL4VOJ4Qe2wg4y+7tsQMxlWbECn80ony2u1LZoi7AsPkMOijWjgpK6ZJij18V/29Vu8ohhIPc3Y78bQDIjZLdEMhkd36z9KnSICMTZEkFyPAI6Wli5eFFyyVHPi1+gK/F4HxOnCFo/rS29qBCxT6yOWN40LGYYQMMH6re/CJjYfqd7GvmdpuV2rVg1rGkfr6N9r1oHEhxpxJWu3PCmvKEe74kM7fdhYzexYWo3GNyECPNDPbCOlJYCjv2Es98dCJlnDl3WelEcfZFQ4qaxWr9bauaVfkP2g8/vrphPijF19ZRPKayY2Tu/0Lw8k9Ztd4suBBz5Tc6QfVuskz0IDgoJyWM8oN/XMT+hYzpQl5aBmMdcngwc8ZUiwt/PP4C9ydEd+CRLwHQj2drjbwb67Bcs3ltd5AJduS8MCMl9nw1EPimbHhsXTs5Wf/6hmlev5m7vr35cXfUiik5aR8eGqQWqhaEPQj3QTvutk5/6ZojiqFDSBkK8gjjwSmE7Nbf/P0EwdQaosU/pQsCFlXYc8wnQXaa9NDTPGV1D6nrklqdqPbHCoJryRq37LXNi+hJNTfoXcT7U26dSAPXoGzxocIze17wxaOhrUQDp74llHbEI5cdppeciSGeIa8q1ya9tVnbmoY1174re72NZZv4PJhPBqXMwlToB7JqCAeP9ZEcjcrJl1JwwNuChYgNLvb3OOmi2tEbuv4D693zbuQsFbD7BGcDNy5LzHnMhmo+Ie4fsqxbwyXHO953x7DNCRSOouSqLp4HohrWhdW+m57uQ9+rogrC1bLpc718Wx0kGxF7Qw7ymF49X92potgfOuGYNJBlMSG0vNuw1kGRD9cSntUZeRorXEm8Dy4uytY/eOtpSyGC/U2YjbGHhbGeGd9b0JwrJhV1evLlLuG47ktML9N14Na2xg9l037YfD0F4BAveW2QQ3hcZ56MTIS36OdVKPjl7SOCRsOl2e+3UU8Vy+uAriKBFzihIx1TzqLTH9bTJda2A+5fOsOjkSHLd2jt7QEMqFUeJYg9QPcyHrOOmyhZceT4M+1Wne0yJEhGxuQ1lTGN/YIWBEiv4iRymZfH6l7CZ0lkGMX9WxyLwLHWHoo6B23TEGsNTOit8Q6DTGKdMqS7ThGX95d47hlIW/5H/3BK6DLE4IDgMchcVMfSOxEs1mLoz5pGXTKPnVRTkWIJnbJFqmbImthjxYJl1rYByU9ce1rbqNpPad+6Ntsmknh0PgnRHQVgbRWOvmZV7DDyNTHcYo5px8C5tJtUjsTgeL2wqvvnfltQL75BPmroB/P9QR3TOlC6Om0CKjyt4opdCHEtmZKJQPconYWOYrhWXvKUse/mBfEUO/+hZJMTSAcJKGLCjG2YhcveDraOBU9ZngLGQ+DgoAAjR2q2ezU3ZwlEl+NTgB/Qx7QDC07NDYopUO8t8o8+49+qBt/FFkKqY4Sp2n/XFKGiTQfnfXdSfqH2Nz2Y63bM9oJBfcRy6LtgPmpBRyfyEHUqRaaMDqtS9vsJt2dvbVVgp2i5ytg5htIuZ5m5ItdYlfFjkdjt4PxBIsGMUAs3U9HA65wpQGVlVp0vMZOYrQv62XiIlzMJvgZQ5U1zHqNtmG5R5GQkvmyLwIe/MgCNhky3TtyxJ6I/9vtl89/Csw7LYe4ggiDRce7BKruW1j3tAdqOcErzbs1uz7XjlNfTQ1OHJ3ld/qeNY89MC5yCGAeOOWJgs9giYhF3qGy2m6oi5W0INE4/4m+kSZDkb1McBHzM0//hMN2itvR1IDyTCi7BSp+0pniUNrWwm6Vg7t8S/2cGh+cjz1NFUjEKZfGBHnmDSQ6dmtYELRzPvfqXVBYABhvW5vCjzfkuo+KKvbN3P0/6uH1wBy3oe+WKMPVgAcANilFdpH3Ik55RejGmPDUP5r2t034kohoxGs+qQMUQmR1Iz+7SOfX+Lm9SIt1J3OlQJbaAg/7uxBbLwv6v0Gmz064cblQD54Rv332FAjlRi/7OpRewXgQcf8/5jVIY/Y1FlwD12RklsUkWUzInR55dXte358SS9z8DzyOTNSa67WI8jX8tNK/KZnvlau9TCSenyvuG/O6kbxVBZlonm5+xcogLxbY05ZlQeIx1mWyrjwllyZp2GgBgU8D7CVPnyLArmXdmD4UjZmKeLN6fzm2v1gAeNyhpWlclxjYqYsyXQjFzpbLZyivRpexXZitQiIOxoZWsHjkwaoVLJ23sMZYbjMhBwAdivT8JclgDVXu1oUP680rE8vFBL5sV5AchcxD9vFfdjfTaXfF14fhRVYs/Jrg1+kGCgqDuTbpg8vMUowV57Ixfbld532yTQV+YdTRLbM2yFoEVucyG42SaJX8S2ii7nlEGsfoR8/PYPiimZKHNHP4yj6ZaW3XgepkRaXp4IGeTyPAS1Y12ZL5vJ3U4weRXY8OwdMdNwYVan1wvEvUxYKr5tWfvuorMhep3aQYcYhZTw+1jpW+sEW/WQs5ovHE72pt13VmiWtNJS1XnvC0NRHAoJjPe+cKzF3Fx0EimwPqAJySwFBmTOrZQ7VSFjzj/lLBNJO+6Zl/RQfOgil214Zh186V5/Pi/68/TBFDeKa5YO5sLzixSY3x47MNH2hhby3X/Dcb2xMXVehp+3YKYdYD3omzSp+pBtieoHnMeIQUSMlNwOlcrT5AnxlmArAA6+ChU0s9UNmjVdbyJzHAHPpBY3SflAJJZZOVJH4hNHUErz12/PJrCEFi/jcWLPRXZSlQagVC0dgNL7R4fsccDw54tNlJfKz2XWtlWKZG1VRaMhszhAQmGVvYLUn7boRGHo0j+SdZpHhFksBSTa0a8u7KC/EKOr8hKxhiUNQvIUxCp/NqNIl6naCSEgd5JvvuJb3diCmtHtUVYUP98heNUXxAGHHxcWCzZfsD6kcAq/6+y4yc41uaytXAAMZHAR9hlWB+btSH9tTrX0s2SYW0jvvs9tmW+3Jbpaa/83s1ae3ZWa2b9w1nazBri6ygKzpZuRDoFljoFajE61g19TRiwnQwZQz6L4VilTMbWFZoPIyhSajq73ZEcxhLT46nBlVh3mka2qaAsnr7VYrUILmOT10AD4jCG++45AIj8J8Va6LG8LEit9Sj9Wdy+j8Nsn7+NIH89JcjwbDy6+1mgLRcAM6sZrqA9DUocgnwmkYBUbd5lyZZz4EBB2EXHWJmwj96T3pw6hN7B9md49Svm1zOgC2EEazdbGxME2g6RRWHdd1oExuFvfkBFhCCMf9iqGfXnaWbVS2iU2z48n6MKE3R61lESBJrxZKEJJ3kFa07ZeKK+p9AuT6ChU4W3T7nSdEhPXYgcZn6xELg+fDJ5+PCZBM8Vlf6feR+7fMr4irKhkdeshCC+Wts3eCq6SfLkOpJZuVSWBbXPQi598J2i2oc/W39bOy6E1s3DyRncxO1ZRckodS5l1GE592Xn60BVKYsSaaEFBet2zRUmHqsmLy2bBG/gvw9de4h1RPuQJfz/KHAX6awWXDpE/tQsx23SGqF3gRMzCGbKHZ5X+y5dhS6jGs3tqP7S5rFLaVP4qfpZa3YOvat3xzCv2N1NZ+7c5sc0eQVH+gKMCqqfrHK6wt/sh1qTBpIP6ShOQP2CvdVMYYRFrRzS9etBKrsvbdnNpxsmfOrJraSW0IE+iO4d2uDGGL/dWWvnZmzUpQdv9EAdpZMyhQCYo51BW8SuMjOQI9Lt63KiZlAp8qa4VcUGbhaRFAygGfjIhD/NudxJ0VPbr1rOnR4ZZ0Lnj2nVdMJSBfBEgW3o9VRlujFKH7vI3GcMeeSjTo5lxrdAbazdSzxdROLP1bX1fMliMKxUNb/W7vQRup5qn3spuouk9dc3UE8rLBSKszMI8n/lsC4wyCZmvjNEQORXmrcDTJVw0JpHWeb/f+bpwxfBQBrkIlEi+IxBvkdJ0x1JLHPjDeJJm8JfuwHOD9vRNO674QwIqT0Xxh4XZDW8u0YZcHjAdUoeQ279Q/0y/+Bd5A7Katdhla2qXVEujaK4lwTPgE6k8CEqTRw5bizykGowIyhbZoKBHsz51C4sfjfrnFH41OjrdpxoiWCG8e8yR63e16fkB8PNKAtej8uRnmj92W1BZeRud5UqWmLgp1MhpRtWRFsz2S9CVHrqiOvW8HpnmUvP8Tshl9lu3DOmcjfAytXCExY+aALFz0yxkIDSxZHumgVoVziW62iP0wjJRCdVp0JORJkS81u+gS1Naw9mzpNPhgvUHz1aC62KmlRKZZBUwdk+sjtX0/e/CgXJBirrGDZqyr4yO38y4aRzU2SJNeKSqzoMb4rkHfgVFYTUzu1oENU99es0077drZivdHIbvbqyR+qs+/7OQITNN/xcJ3h69I72cBvMB0Ierbn/avl+CO5yNSr4myqprv/17rbuNhOKOoO5/EOvDW4eRU9sMlPDF4A5GSyo05jnZiwKkKCR+NfnOpBE4uoutYZwanUXNE7tpKOmPm9UaaZvAbjMGFZqtezaIUJ9fKJXmzQeLSY+zWLUI7kRDuR0O6+V4joYCSXXFwQCThgOhJBNFXQchL+nRpTIHeEHywLfB+lupUcOefiekXOioCYIn74J4TpGBGnF7odmk/SaZHpYpR8SUgjsA1orUW9cmtreW8r6hArzQRoHvQKzaJ2U0xsI3jwyQBS6JjeKotns71ARg8XfcWRj4pVUM6BN8RFd3M7242hlGbndWKM5E3cXwjplUpePJrHDq14lBBNRuQbWD9pSYMZGUwJL6geknDgC7Oe85IO8wCRYlbWlsbCIu88h+ryVQ2MDTuoUfM+adoZUnkq5sVGZTch1+V1WnedmaPR2XuIc/eWkk4gRun8NJFj8uE09BbYwo7S7Qs1b05cowpoOXTN0dIT84us84iKxBlmgcOX89cHxx8n3VahAL6PQH2FrMAboVeNQvJ3Z2GSXAEklOEb13Pm78atA3CiG6zPi9snGDxDabjUUS7H/XfLHwzBsjGVw8McEShuV/KmapPKfT4WwFVKDEjr72TR0OmW6AKr5zmr9T+rhwAZ88KO082LZJ7dCQcSfYMePfKjnL2C9uoUMqjaahezjQVTqWHPAWFcvWv1sxGn6IW5GTYOAtXfunNre0UXB2vcqo1fIIrnYnxYR7qwvpNiWl5QNTRY0zlNbsSeyI+UkGoAUR8KTSF7+KlrZqlYsoGwgYiKnExtWURELgt8yYMhHCadFG7wtfW2qqFwnfIQUYW19M0yGjYRN7xrXMRyuFUd0+iWnIeBcFv4JQW9+AtLb+H4JwlyKiFDGZDkCPpnmgOUX/4pHeQc6HbBvyqp1sbf2VQ2Li0kVzs+XG+lgdnYOXSQM9sDjkuhNcIcwEQPCjNdRV84am029VcPaGd47OkwsCCmixULtPZhOm4kf94pvEXBg1RYC80/apY9wDKZZMmdtWQEVB8ZnO850zLV1441cBAHB+LthAza7vrI1EgkHgal9GVQ5Wm9zSxke6q0f2fe9Hy+gyNO9RhfCDBbCJsuUWT/Jj+t8WMalrbBLFMtfCp+7l0Kwer/K4qK9h7tXuaUwgu6WEAQE1MbFjZZujzpui1Sgq1rfszd9cp6oikz+IOBKzjgC1kqdDaLq932vkJ8kuffQuQsi4FbQQiHVP+zgnwq/IkTtsQVhBdbRFYz/kxWp3bn3/fcyTgwh/cTaS9guf8UcOeCD/b3PNzkznoGMv0zC8q156UuEXdcx3kFpRfff9zUvO1AbjpXu/6pYKtjhqo/QrjOFDugiMnkR0rZOv5WpMKm9YlkGmas8ACxXA0EXaOsXaX+TywoEBJmrgF6x1PYR8+Hcma9Jai0wwvnGAvkyAhQuJUFHqD0L14ipPia6gowm5RQskI9riY/205qdY8DVkgsbE8UUfnWnwhLoE2UwZrEIgnQfn45ZoznkmIw40COOiHpYGICOn0eIXaNhF02JcXTAClI7rdGjtiVQ9SyzX+QzZjKq1UuYsqV3m5eQiWEVfn448WC6OJoAeDzG4ruV9olPVFR3fgmDvuxBz0Irl0nLpDGdwLSZ2jPA8ivyj7no0QY6cbD19Nq163y+RmGWA6HpsS8lRrFXvLL8sd1zEk0nlH2F0KUhw9UtnHxKyJiWeCWsYCnTwsfaeIQWx+LmJ7K+6oqQ7oayK9V5ojGtp8dItdkojTOORwZK914UAv2CaN3DYvTRBxQAZQBGwWzqzwRmKS9/kmGDrfGRhUU571aYr05jsjGGSwMm30a84XEUfZVAS5yKrBuVdFHSotizegBUjTvONfRe67D3hIxJPDLzKahfBct2ua2D6eOaRQ0NkS32oVElC9SfePdj3N1IqkTen9bNIyAysG1pPqiP6R/4zDnpl59st8UZniUsOZlxaTCXrSM2ocunMQiQBLB13A6nhCAmdmtNEqCvqEIC3WURqunW1R6EEfvw0uOLcxwhG3wrJQA8lIVYinNclBwR5qBB2C0QyimutjkkGbQ2aVR2wGWnjFCLzwQE9JdECSpy0g03fIZH4ZnfPygaRSk9mCBJsSxe2+rqysaCs9Dr+Ds8abbsrxHT7UBZeNZPVdHulmWZOhyYyhCCiPewjj1fSQr0FdHceCDH64eCaBSh8+AJm6A57sAdoEUIg5c5oH4W4UZ5ujDBOBXEY5GXE3jmx3en1F4laE3b2G0QWqMShjsSg4CVW02CceDOrr0/yytcRE3wudw0UGi0pshXiUrga7gW+eTIkFsSYmFqBvuEv60HAnaje7dCft8/0cWYmEgEVdSKgBJPxSVdKcrRRPKDiVk5t+friFPCHu+rjLYn39cvgVVk8aoD5Tr2vjsjPIlh8Dt/z0Mvgrg9sgwxIpJW42oW3CM8LlCn1igJ/dld+tLbtarENzjX7yi2Mhp7YzCa+eyDHhpD5jWkoIxm3T1SyaZMbgTCQZEBex/rPuZtbAJxYJR29NpHiOSjwpVJHTHscYZkTSyQ1Vx693a+RP70UCYIaLlC17FjiOAG3xZrpspg4427+X1VSUYb7SjFm93t1opfhy/IjoiwCFdnu5/y4BJVWOoP74k/oVFt4L5QguZZcH0nESWgPj1NoOu8Vo47iabq/R4ito76AkMBGzn8DWMzvZyXoBKfkRUlaQwHkemFEnsWERhujg5c5Er+5IFXcp7+FULxSnweWZXnv18Yd1C+r1JUOJoBKGSXsOBzlKOuGbgTBHEPex94R0yHAdHeAoCUInror0qaEv3YZ1tNzjsDaiDyt+7rpTQBKil6t5ej1xNCQXni7woZS1nsav7qVnM+lRo00omgaUGt7sPEyt83CMvOwDI02PhpTLymsHTKpwnGNasVHyzlvNF/R8TNhE+/eP5v+IlDo36mmc8z+O1E602qunfsYtjEN/a/2e4ccyzClatV7xXg3SkVngzyhE4FgtdZOgWq1jPifImbRjF95NJdTVBYw1WNXtLDjpd8Iq16ddzJwpZK5bt0ZPpto1kEzlsYhFXjxdBhZa/0YZ9g00iDjC++HCSjfoQaqmHBUwrGGho0IlGPzqJlkLCMJV4u2UP0/WMIsXezLzbblqYy7wY7/fMDe6y7BMPeTIzYZw0GxOMiX9o01El/jXT8xPMkCRs5pXkXbe9NvuL3LmsE9qm0y38T8wqF7Ewg+0YLXpu7pJBOToXWW8G/Fz/gehEG9TUuRNXgzNiOED4eVnXPdIcmQ3JkyI0FVQ+Nn5CtOO7kTmWNNMYjTuMmLqRg7RIeKKr42CytD/aw+KwF/zguqnEIONQVCzYKxW7mWULpRMOceZcBVFKaDSYC1BRhqH1pRnd/sZ1lXbWgdJYEaPqK/UwMlmXS5iT/IzyaHB/SXCmwmy6IxdK2Lu04/HavfpnFstq7dAApsdvKcYYFb8+1QMRmQPU/8+s9bTk6M5v6uFRE0BtKW0FsWMAxdZnqMnwbq6ekGmLCPMX7aPFFcj6dFGsN/KlLmCNqdwUQh7rrLzVCykeSDmnnDDHwoBwVQgcixhrfpVAuIFn2+/0iLtipQnOSaqeSq18oV3lsauz7eQZzhCN/sAO2U/vLqZ/isO/I0XLsJnWsuKNuvBk3++mNr2Dlh4uyl0vND52E0+rdjaV+4CMJFW20NJ52CNBRcvCu6qWQDsAaGejdP19582lqky940PS0elXtgFK3eg2TLjFb59CYJN84C/OvSHtaKQimJkR07M4kmVYFL34g29gOJ+R2T+pnzjfDJ4MyZNDoOGi4sRymKlPIU9pypsJ85KmiLhvYG0ZN3KGuQX+gPSD3nD7MJaWliJPqyeyS49Zx7gxjHmolF4q/z9oW1Kek5+GyPBjrM1auZ1MVxKYCNfpvgcjQBUDEGwdWmqbtTRnWoE2hcjCpRc3pYXlhVVAwGenbT2yqGfDE7glwxxQxs8Jpmd0zIQgep/itgj6iTiYliFty6g4JK9L7NLs78LnTBKCZEZbWwPSHqjBFUUIttaqBG/8guKT7VquSS48KhGlWedbBvikfUco7LnffHlUhUfrechWcIhPk0AuTGe0pkwEVrOSW2t5d7rBoBbX5aK2IvW9c0wUYtnN2Vt5VbOrfuvZ46vXTx84V3RrgwZcgnzQ8ftwkgRJ5sX/yuSe9dmUD6YW60wP29z9T22vLZvtKSgw3Y7wn1ENdZkcjqJBbsvfAgmFwz5+XFUOcPbHHY/6WQmnORqtT9l368zgnC0W4E4Fn9wA/UKAQuy6dl+s30XKZFcrx5Aj2j8nr3mqgFkp8j9L94Vzqhd/GWuSf2ZPl+NALhZ08ujMcHPVeqsfNUgIH6jrCXTRyX9o+5FRehnwStcV9x6rntnsAOOLQG6ikRc2lbtXtbox2yAgdyhqD8GciKiWzcDXUASHC0xdP/wkcL5O4agmVSPiOPLu21AnQbbRv0QHJQH3I+r7zguzwwmOiX0GMtGW4FLu4Jj1N39bhjy40F7TuzJb/LaNspdPMbGzhDTEwI1CgSC/OKF7DFQq2NwWzuMMJJ4zYyyJh9yb3h0+it1glTE1Ss/45MVBHOFHpzcC8u8vdQmVcdZfNDJoAtyMkOKgZg/z9sDM2+/Z2octd1GunHHjw7QTnNjjXI59+/x9Gt8JTuZieC9G9z0j9wwlqeH3vKxezZKE3jVukoSvogtmB80o6JQbC5U7qz8ZRSQMjrIbpjnGD5YKjnCVRBxe1SorYIux0tlz5byFCTESUB0ig6vY5TVlmnbVI1NZ8z8w5o5YV6Nz7RRxcuVarD/r4AKDUM3GdJBuCX0EGu4uMqh/EWFTqoMz9UMT5NjJOkN8TBOzpUhFT5yq2k5+rrGKsDSRkRhvr6wdscZ4OELmHNuQoxoUMwx3Oxyh0Uk5CSj/AaXOTe2ZAFVmDh+g74Qa8yZn4OpSpR2YzWehNdW4FvUwtKElIUm8bivesf8nqkb+J//Dl4TZ/D5zfhhTaQL+64T1oIJse6skPn9xpLmU6qb4hHfhIgI639DfMZusI2T6aWfaZxo0yJ3eiQJkf5o36yWONvFJDB+b2fGY3LsGU1LnGQJJEzNf/Xu8d+E5Y34zuAwIXTDx4R+KbamQGtk8Fzhl0BvIwYXBFuZmYUTish2Rl8eTpWcFGERK44s0vubQqDmPiq/autexVREQIOiG+2YlIfjEw+dSYOWGpr00mXgeLWW3pvo84HSkrpz9ojOwPkgXBq29/wVJi9Fuj2vI4hsesIIZgtVLkFn9z4/0MrFlKQNzZVePs+lCW2bx2PD3/d5bgv5H2zmmHYLiNh3gN3jrcUXp8CFKgGpN8YVl3GwRY0ZXNwTnZfHaODrPSVFI+v3eKi2l/XeXEgyK3tGbGD7IJkxvsIeDTHQzmyLVnOx6lntjx2N98Gr0wgnBItmvgcapRb5OMAQAez+uH3CasSSAaZl4YH8zAJPBkXu2G17ce5m1KY2FIulEHUPRA0riqSdKC6O/zvIo/fnn3Bq8aLm6tefNmuarc2yqqiMtYL7R+rQCo9S29cgNytH6DW8oZmIE6B4ZJT3DI82kjazCg7RWDUjWHtR13nloUulJXlRFDLft7Pi0vUeWw7YytlEBCAhiiBgM4T7l6emj2Gw6t9QHpEceCPKQsVYJM8ndqGzZ2ezRoQnslFkP2skX/HXNqHFto4Mg0f1ebm4A+VwHs2CL4ICkqSAJ0qtLzvp6aviSzciKpn1z5M/jk0plWKCu0pZu1V3VdM5G+II1a6A7jY/JU/3OZOV2dpi6F+1Z+IoAECA2YA4s3r/olNiz7aiT2DNNJPwQG4tEbwim96k6xuV2f5kOAgBXX3/5BRBzEFbvooKLIAhLgZkzwxU65HRSF2VVBaAa54JiQgYsCsYhuiwewiN+zGwYkr4YLpxf+hYRfSXFfJbq9NEHWr8j5jAgoPvOIfrAPwsJMGl0hYNnyRSKmmz+k4e3hvibH8Nf2PqmPLD6sV6J9iqKfFkunxxKFUUKYRJoaYX/PDdTDRmNK1p+qjso919sI1MjtJ/JV2d/Z9dHfrU+T7YUyfbLDMrT4IM2Caxy1ZBrSKcz6TbzKLdaURLiwtl6RbwOtLvZCC5ubSPxp1gl9iKca486VRMkZEkYiTpT+TzBBc2BbAxeQwyzbc1kMda0QL/IJ+Fj8oiv9HNx3APh+idBNrANNxbXzGW3Zq8aN2NGKNf/0Vhx9sqe23sFYQ+kZLkIodc7oXdaZccWLUANIaQWPFu2jo7H7q4wFtVaZyGoATOYMACz7e+YwVTQkVzMgPdqt7q/XjcEd+t43EMniihIcjBN8DjDk8LTK1ACcjUVBQnSjAtPy9nJucS+3gRjg4SW54YMK+MUqlDhb/w2dIdV87DqLDWpGZ0etxBQiNpllfnjSw27bfMo+PbdFLxkGvQWxOBDHy9gC9xJvLR2JZ0rrQaWi0aU3dR5weo+7enTd+9i2OQl2BcRZwzK+bGWCWsFIsvGmzqHp3iEHozuiDjAw+Fn0Dx72TfukDiM9iizbxxg/tnd0iOZKWgLtaewPBdnRCXUba/jgg/mYcdI3F1Nb0luk0Zr8yD1Cz+vCsKJ/UfkpfKWgnl6scal6noTeyWtU2Sb0iap7+eoN2blTtDdpXGUpi2vP0+beCmr3MatZ7HeMXlJ3H+L66WEkr7Hh4nypzBW/sg5X8n2csWum+UHVKbV1Y6KmptHLQE8auEOCT0oYRzcv48MUhLR8wOMB+SBvqyVc9mdgzKd01fPX7khqO5Y3qKKIMzsnsrHJMT2Q8WUo9m5dVrYto81OGy2efQk6zcScQXI9DnTZYg1gn4oMXSuP/E9qqnR+MA+5pBXiAITV5PI3eWZdhjoAzLzYlaHYasxCjevipw1LJRiciS/c/2QFZL9VFQMfZi7oO/uQGRQUva51zmtXJqBXWPwnd9nmRDMzPGbhRUuZsN7IMSXDe1JjrEfTU+80+m8xVtS51BKUOXfqXilK65XWicXqYjmNyt696LHCW3hVIcK4AS9tX9bp3ScbAa3hBQtuarbhbfSBQl0N3hSTxKGZ99OQKWDMSBHAkyzCqiBT8+EXb2dCn1hLJDM9+IwaaNyP7RZy4SrwKWgGGO6dJc0Q/93a3H6cnbLTnZ8hlXz+zm9Yomxg60zNfs+mYXnsSPB5G6e3qC0+Mg9SpF30nWiRcCSLnR/QJOxo3UIGaN0E5ZMQQzFKV0+AaDgcd7g6OGJprZQ4ztYwTz2ORIpA4mFQAb/tP7XDsOjE324GTptyS00toVP1qu5omd0DF7FuRMgx7eMelpEOM+DXE/fielTKGFyTU2fmBCnfs7IAHJfEJ3SZBXK1Z4X6NoAbNRGihHwlXFRjRXjP5pjyqXidkqzucvsFPLBL74BfsqNQaRdnhVwrgf7pEApz1S+NpB2RFr2Q+EpN9jpddGhI89YOr1ih/WpdbUawEEqiAYaMDM9xfKX1ao4ZFJHt2ety14uHYaji9//zRWFa/gHPSF/yRzMcgjzjnmIwLmqq8Jz7zw8y0PFG5jo4dCd8tYy9W0XE0Yya9sawMTZN1EVaQY+488mQaq4R2cNIe/mvD3ATZB6X7aUePjfcyANvbRg14/QRPrf2WrCjPEQO/c24J5I2e3V9UHVDdkyhv/4QkgedIUJOHhH6QCAHbL8Li3NIwAIJ95PPiJidMuREL/hXs84Ghfir6nhfWLcWPR2pr5LK3g1BIA3GPw7CAbvTu2QYLDGKGmYR8jkwfv6r+lBmCjZnL3rpwAKo43m8DWiinirOfrtphyLWuH/uWItcXUQUBXh6+mJrztOIJ2GCnc8UKfN9f3oj8D4HogFnyXaj2Z/aLhaotV9QmEMUcKf+kYaFCTmo3ZYQd3H+BwEM78IGOC9QrKVcSlIxP8W5qGt54e+1RYAM6+ailebfyzFnsnmvyE4xy2G6hvB7RhMfk2j7pCTlCFY8XXYZpZp9OO1xlESnhQ9FSG+uNg/QoYm91c82WsyFBYm5wYiDCQ9Ia/mshe/Cpl82+2FRDFYMSvlHwB4ntumIcWkkFTRgn/fWwUAMwuFJ8GIhF6+2wmRnhFSqd7yXGghbbyM7dpyaaLdJiquUMns0mpx551/9Asl9v99WlMNB1Y9RlqBpQZ0JBXH1T631DpXw1qDp56ukvNCWty9uUXPJGx/+uwIVyG/HGRjVqAkOwsR6LMtwns4mWUEzXW8Da7pIiQ4uDwYJD/jo99ki+aMwqL199Qg8e/r1zLeuwYRfxGZ49mP68srNElq3zBVTroJXw5wdJABafsZFTiUHiRImv90cc6Sz1iE/1GpB8HRNuncXGtiIYM4R96IMEAlSrJDFNrZfSjihbEju/Kq5bT7qLBCilbEm249hA8W5+MFrrQjFjZ/dCNNodM/uQtFpgoR+TG7Y4MsEApGjUkKBGyd3aNMkVoUGaGzoVrkPfDHI1J/72fVfVFLi/jZ3KxnyQ5IV1neyZ+yPOLey7wyis1de0x6HTu/u4GbaHjD6h9Hi7VYmPzYP+6PSEfc6+KxfTcYi8C/a26B5OoLWsjFpmGPafDAlldkoGwNtV0KSClUosm7/NN//HLcEOmPgkmsK0PwrCSNXpiOQFlgW83y5vCZ/kvtnW8g/iikGvU/Cvi6zJjPVbfbfp2gI/AGSVEcU2n9pUFdUXnwzfzbqZ9KATCVK4VpGTpuEGzeiJliJrWLyLlO9a4upKR7/7Tpg59BFKJAceEJqVPRNosbc5LIjUkVNPZuffQMYwOvz/BeOaQZ/hZYHW3sgIwLxsH6I0h/iYU77EQZmbm7xezVf5GwK2lhTzuUcf9DaNp+hWdkCZd97IPUzjl7mZ+LL5/umRv9EyKntYkwwUO9eENVrwDgESPsCGRB9Jl84K8h+hQHEDX4bx+canWyHpQ+BCSt/b7DvaVXwDQbpSQdLIA/oAIfAVBiOiaGn2iwv3DKwcIdGuiGyZceki3kSmHQqvghBgKiYMXvmB/jbxs+6R95UvnAiezowyjuPXhIj/MhCuWp/rf7Qe3u0HWM0vFaoTa8tA8u996FfhZ4f+opSpnFGgrT6teyFEPJ9V/EdJoLvXTJAIfhTA8/oqumJtP338u566PPmGIK+xjCvAXf80Ct/TlpU8TS6ExGkIx2fegSxHEDkyjEfR2EDf/PapyqY31gzghhHzMa8Csb/1iLSbNWA5s6zcD1ZZatQhUrQyVTnbQBBCtiVOjeCxYjcZ6r4scW4oGlW0ABRduRppve8HKHettPValWrCBV8/y0QuxZZn6kwur8Tchnm/JrZgC1aJ+GlSZtQXYKuEu//AdHURSVtpA74A0a+vhk2Xp1SiN62YWhNkDgzTGvvQmctb61mdSxu8qGukoKSG+MFL94kaNVYFIumraMCy+MccUtiscyzhvauC5TBqt7oJCdYyvHeZ2X2t8S3rR607msZhuNiTo7Jy+hWn+NKzelv006p0lYqLOTDHUKokt3yyt5nba0+Yn8wpKGTEbjgXUSajgBAhtCpW3Q7yNFhluztFv0Cr6VSVqT3CQpOGmKKPiOY65qUp4JggHLjEDSA/3GlLBiKfhPxQAinXvUNO9Uqjby1JyVizZUd9pJCkTd7QiDHRk59LjhIcm8hLXFG6Exmu4x+vssfpRjngymTd8WNZq3vM4BLHMH8gBnUl3ETi2ylznp8lb+OLgRSc0S2NN5ee/t0ULPVqO/wjGbbRqJRHAwA/uFtQIPsob+UgfE2D7vJbMP/2C3PcPYySsv2GgX8ovT9fgE+VUA2u2ht5QPE6sM01ak2BzI5qVzE/C6BBFLolGtf2gMePrJyBETYgVOxI7Oqpz2crFmXmA5o7mMeJXeZqWnrwwD3lICpKhQ1VfComtCNGm8hc0ZTzc3ejg2y0caVXDoVUG/MGOZXb4QBdP7HuhArcnG2ZLjU3Hn5Ns5wA9mWLQ8PWF0c+696ESMR4opwLQmzP59ryARXxGSWkht96H9X/r4AQr0aSM3RViik6R+G0x9+40f2nxmOeFPj2B4FEi/SRrLoFt8fg6GylQydFfkiegYfDw9CfTDvZJ3Ixvm5HVt+dLdkokG2kZBDm/nFiNh4SOYIfGTOieYT0Cj8jchzl2noEqbsYOkbH5ny2pghGPnHVdXdQ8ml19qcQWBl2Oa6r424eGqXqHqHZRYM95g2ZqjeITTaie/mPzPwb77Ff9GSw7iOqL97XBovMMR6mxJ70hf8MoBYo696g/1aXo5KMHN+Ve+lYk6XtaAwZv71Ig1lHCel+RTtj4Bsb4AMbV6OK993pknJFJaCQkxjDj8lCr508lk2rUdqK0O9+Ca9V0Ql5TG8Dv1/gatc2H3G6MFNOHc+JxMn1XsK2b7ppUV70d3SdHrBvnqiXfJqPsd/ZgMoMNX5Y82U51ugyxFAfIbAl3FSUMISH7BG0zbd3+fJU4GpB583CQyApxlylgOO38KAFq0cmbeVPhb3RwsO6fubhSN8xZJF8QkvsBd0THsHpOLazJ1PtDbWJNDSQ4JzHTyUAVCb+INYOsjAn+b/VJ895uQ0RWBsEMM8oIHCFrCjBEm65MO9fV4kDgSn452x5tz2xi4MLPeLvWwyJ2SXgp3Z5zUl2KSL3BPmKHwYZPX3u+asN/Uru6s+bxOQchvYHW4LeeueqrzR4SvaTwBxpkZuJYs7BoBsnbofyKEL5nD6yD3YoZea44NRvVjcMVnQzU1CvVkO9iHlkKcl2SB2uNqwNPOdyKSRBOAe2RL0U/ujOoSt/N7rA6NqLYNNwZT8i40TdNFm+OU5x8fPj4jpiOMSx0i+dTDf+p4wXXrql4Uhe6l0VjvHlu2ItLyX7DDmSpXf5jY+MZSvUzmfhqohc9Q6L1ugT2ffQ4ttqKcNzl7mYe5Ydf1vf4KBp32iTIP2+KUPiPkDr81DpN/3bmqqUNfSf99jj1Vlj/raP0nMM7rfVjejdImXghWrHLTxJcKiaiN4IVnLLZPN9w3+4Sls84oxVqnQny1FiLRrJoftgPI9kXqTHU34gJMW7e43Ifm5wcUYtErDtcocNNinACsStwW2qethRB/GBj5QTCzx5G2/VPBW8JiSEK7XtniGeXtX/8vUk30sGvfpn8GuB6oiYTF2fKsMkn258XsM6K3cuh9TehzUYC7cCGUV6e/A+Ex5CQNr8biZkmjPX411erXQapMJtX9K5rxABpnPvy0nbJrVdQg63IUDCoeAeNvvGxr3g/QmzyO6cnTOQE1Y7NPC5mehspfBHFwZP6pvk6KHDMX/naxrKrg+qr4wmqg8zyhN0eiay1aG5f69LmLU6mDLl11MzWKIsVHrErNa9dH0S5mzSmtOpR2rK+g0yeve07GPMlRgLplJhgaWvPyXGsr8L1Talh4tP8Qm/MoJk0/rlcxK7RbmOk+PcChUD/JNi6RfA1TQZx4TH9o2wKWmWTCIK6mGweY51nKJyHH6/yjOsdoI50N/OCLGlx0dqTCGKSeXiK+VW/HYauQcl8vf8tAN0HR/Lpz7xdSCbnh4WpqxZ2hzf+yw0eLTfDSAt7V+WWJVjuI2l/X4urz0tQcgWZS9+inAmXDFWyVFHiWSWm+c+RdIk9tCLJPnnd9dF6hWLsc4gU6iuf4sVxsapITD5CiUJmHHBwG0OyKY3XQ372FExxNqhFBwIvmw44zGaUm3GyTo87WDxqqx8Y+NvFjVNAf2YR9oraCGWhduUMtMvx8cDOsfpei+CApdx3mJc6U4dnM3xlHQwZnxcWN2985EspZhERyR2cLUydSv4E0W94QuuKtk7Gu2/e3C85xLuQJgUJKFeDzrD1OURXQcD+pitf/xeYijzZbKzAWWQdbpzMGXrmb/p3nEUFsTGnR3Itj5ibDwfSyUHPkZ9obgL1EBpnnVULPmFy2OhtiDughvu/MvkSsr+HEV+1/aE9EKw4F52sEuwWYJzdzf7vy78lqrxrUEdh50jwVAjXDA6bjTeY17FmlE460Lzl4U3F+C6JDxrlDoexefUYWow3WJpoqPtffhNELNME6fj4dQaGDRcz0R5XoNo6WIpGrS9Qd+ww7joGbWdVra3ePbp723ObFXFkULdHoasDpTKJukTJ9jK3toGtHJbKU69SQPSPIdmAQcJJT0toYdm7k1Q8bxSRZ2F9ofEeNaxlvB+qX8y36aaHYwnJkdlw2buziBvmUDWydX7YK8xNKrYWgK4eYZJyazUZc1UmmNBSzD4f0EJoOjAEYRZTP2zhJnwq/LG23g6bZ6t2P4ayeeK3Nj9OhSdhHuJzHrt65R1OCR1tljvreXf9K2uwFAgeCsmkwGyFFYSCeVLGQRqSWcX7IXZapV0E6OIFvs7/Tq/qsPNT0kCB4baieHK2KuTsoVBvZRgjXpB518VchvCTHNta7oDJVqCyy7xF2UrE04gXYE1WNl2OdECK00Kc8QlX3K43IlP/n03kELtXdGr5R3PlK7AxolABGvloHJwU0aAnqLHNHxn5ThebKB5iHZfyI++BrsS33Pr71DD4rZ23GGg7csbifE1XnzIWWR+7LJLj0EVbHLfJmZSPANHvwKh2lgdWbsSz1ro54Tir84++6BfyhCM+QcUvddmDIhQrQO2fHS9EZDRmJH4FoHx0aNGgIbjb9jokbnrRj/aAOdfWotqPIBVeDj7hsusR9wOvF/eHW10Uoblt5vc2njeLbQNpbhowM92OqCO8vMFTbJ24QFgKQJUlpQtzMKtXhLTBPyEmCIc0Zq5zgayV+FuODxQI2YtXL1Y7Rf8OCuU+E20O/40eNWGhSxE8+f/nEp1bXH7ewPsUz74ok4VefuYguTeHVYum7sEyNR+NYMTgLXwevG+rF8fMpHT3Fj4z33LoU4pZ5b9klGPM/gqHtU3/w8nRtqq9PUjqpXi7vHFrbv4PUfnCGALEyH1rNphgNzq4fPCCWFwEhzTlauhlLsd4FB2yCLuJDsQgwICyNTuCU2S6TJAiWtMSAGR8ljY7Lto6AJAkw+Jlq68AlnZcvdmsAMKh2DyZXmXBDQAgQA9vIyIVGe0MlBc30+YKgYJY5WH7Be2PXW6clGsZki9yCZSQ6MNDF2++w+I8vABaAbDES4neIw2BqfZ6UkhK4H9DGXGb7lHTyg/CTGRkcMpT2FMMlSSww2aCoUDASIN3bRlfyLzel56pV1ExQCdKvA1F1rHcauGbbJ5kdWvfC/7WHhPTegl5NKqlvSEI82DkLjF3HpBx5qYlZu9E5EVORQH8by3ipasZ4kLnoQn4GDfo/0BmQvhdL67h56VqKJ0z7bv5jk7Cz5OUBLKha5uHrYM3paAsBkDLaxUOUQUqGGq8CtSXK8c7y+LtXUnWBCHV+KhF57UUhPoB25AI2QhFcGa5hY8ygpPZvUO7igJTiMuM+EyVgQQGqhjBDWuz0kyymYNYAEATYiNGwNm5tyi649ekWgSTYbtbzIwL4VgawtTeQ7VO4dJadkWEukWP0FlfA9y+ZnlgF2aqq/q/HHLY3nRA+AUXy//g5U+qRyAG+9pXfApJ/TsZryrM0XiuoiBs6/CZfKnrE/6qoAl5beOYEY7CPi0oShRTKmiCbkI+VWZABl4pGY+Yvey7BBB10iVx2QJF7tHjrvY4QrLXt9hq5iPVkE6kSnsStuBbQu3TFHKDVTG+UEDppK0IPSyJIoP95UNwHlDHmu/B7wdXpgCumm5jX85NHkLXDs/r2/FJNQBKu/l8LCG98D7fTCD6d+eeYdXKakTKpYOLyTSCe3QQEnrl0ctep1sD6mw6KZTGMc4uOeFq02gZb1kAlWPReg1Bd0uxgGF+1+5Q6GyZLNeZyS+8UF2MwFylQX7KYFU9g6YqL5egG8NWkAwFYzBNvs2L60Ti7Lc2ViN0E7unYneiKF5TNiITF3B9gwijOterkeS0ki6N9xYriR2IpLsi3GsfH7gEeR+VPenz6AasuiXHAnrkLAhlI26V6VKWL6mfc8qtWkZ+0zY8/5fR1pHHDTHjKJ/KX46OnaoHgdeePpGx8Dq5jim/KLA0K2Hv9RPxkOUANjNq7D7rjIvyFSN6l51DnEwSLyN8iO266mljK4dXYeO1bq/dDrV++vKKO+Gs0xWcLHlLECkyhYiQDMRe1cIwekEQ6k4It7x7DiGJtsX09svtWazv3gYHCja2rqG+roJaXwwXFNp7SNfS46B2fw+HpTgTIe25XVetKm/yHmZE2y+olPXUxTWZ/Sr6cr6KRhUVuxPZT18r7ZnEudmOODyGJTEInJcs1dJuhMkY9gNa1bvIJ1SfsKwUUQlbtFGphkR4q15gUJ+n6wUWG6wt7eBj9gzMRPBL+nrV7xUYqnEgUkACdmRcxDrUgBf+SJd64RQ6ip41I1dhtm0h0Imr8eMo1RMKI7ERaw++y+ACXk6D3BvzHxTijMf7PRZ5wCJIOpKhwUsURe3fNxDDLipvqG79wjzcs3BVnPZsfPo+3D3Nn5nR9OIzmLjhQHmp0GRnICytmettIwK5xCPN0Fxt+NzigtGeR49WGFIJAS4UG2Wi8akFDTuOoDMROgoraEvOER//imeEmm8uj6k/x8Gbu85axJXzEf2Z7ytQvm3XW9s+SZH8ILHgBcmoyIWb3Tm6pfjeQHwpSIRnk2bBjtp6+Wd7DSyj08G5BkriQz0/xfRCQZ318mLz5mUn4dUDOFMifD4sErz8F/E9gcM6MNPPD4XfA4wfM20eYcoFbECII/i9w0PCLBFJzYODouFdrRV8TFHFB8ktiSo6eU0bdMFQRXyFrU2VKzB5f2SBHc+VnwXVRFf8XXqX5UTCDNssSM4D9/HY2fD0zjWWS7yIJyPURjxQuNUzxdXswllrWbcskJAoTbuzBIzXeGw0yeCpcZWaYsulXuUF9wSI25k5IXIc7r69WRE0hDPuLviaDQ97NaTxGYXt6o9XVba6yC3XNcweWALY+Sn9+ztSdV9VURSiA9vZzXC5Yh6+Zr3nQe+3wqclkIZ/rYc3giNKqECytwUBRltUgTJ34RFofh+qx30LiAMTxKHI+keSRRc/81lwNzNuomw31s5Av87SGAeshLDA4BJuWZcQ2yWgo2PAen1nwO/02DthxhKAg2VDA75BxpgbVfpHNBxQqv5+MgnvTPknWOF5hTiVn4vJJKaWu9vS8Tdo1ZmsNXHn2g/GjxnyNgKUCo0+EID+T86zFeNBOvrKrikN8Ngnt59YjfCN6Nq2MOKR0P3zw9OQnQ6FYmA0xRr1rFL0uk2Sw8TRiYF7VhOFPUweuUtVjTkc2VctOLDI+7fpFbBhb9BfyWcBTI0ey+6qGKepG7IycnDwnWF6YiEx3pXqMWJECVmi0gXm4sgDal1qVKG5KMRogLgsm/0YlSljfygV0wXxli7zWG7FzLM1Ct1WQgzSvzxuX8rPUcZSxbOKzxcyXXtJf9iQ6W9upllnOwbWWRo3fJ2QiURV5j83bj4hIQC5CJmKdZK3v7kVRrsFUdyX8vEJMCImBK0BJIMsqnoMc8boDT0mXH/26ZP8XkI1fIKiOPNGXA5cVF0RG69TvvCd8+/lkL2E5SXEVxnzwZYOIVlxb1OOcVtwxScI1Zwhqx5xJoSbEE5vuNrTe1x2k0j008Je++t+I/4TAtXxHzVEAT39pYMdrNDVUhkt5NRCo/lYueZiEmB0Xt+dfvObDXKDIdDpCajP97nXbXEhz9bMRCtAYi2PCwl8kD1AigbRbpIFnJh7aduTf3X1qGqu/IZI3neXvXQOfN0eEmCzUk5NaGKAg9suL8RPTg8XpQlvsJwk90Ed7xRWV3LAE6al8ONp+O84bqnumfiGn03N+zxzdDc6C4A0P6v6lfTOKptdIWCTXvokY+ty34RHJ+B3e7LsmyfKu84VO59uoWiT+WKbf9QE+yIdGvN/mrk45FRgbgFXHu7MgyZiJ+QoKyXdoGk8oTkuIrTwkRmQUkI/eqfW/tPqhca/nOCloJBW3WDEBkUxDCw2IFpiHga2Mdgp/a14uxbPreFS/2buBkJoUewPMunsrUB4A/wne3L9RoE8BvNLtLaGcwQZu139HxG0+e2YGvtIwOGHFdvwFNkYAcfb+IidiXFV99ktyjtloguQLpNtXq4HADwXPVsDHJIl7l4ldus+f9Earu6gitUdud6BeNFG1Y7iC67jMD/88xgVGgKxkLbhWWeme+PQPN/v5/KB/h559N3+5O53Oyjdl96QVPlvDBT+vS+I5m/LTGArypQDw8dRKrbJb6IJoalkk5wXOyWwHxUUzCYqZI6FfF+JpGNcAsrFJz2+cxYJnbrSA9u+sTnss5hokPikI2HDPxzhAZTcNTa+s8p+jcq+Lcerx7w9aAOenMoc7hDb+e1zdsv2iAtx6mITZvOEpQ5aomkMwH65JRle/vax0D3SC0XIrPDWzO3VbBwiYiEB1YHZyoPKnIPNd3ld3M7SEBB3GPxqaq/5hRcdXF/va92e17k77vhLChQcVIJ0JTg0B9DFC47GvdjLI1DzYFPIVa88FL/qcwSYdyh8WcU8AOx+a1tZ8Ygua2ElLnujM7GvFAut4BMj9cNAcPuRyMWBukYZet8xCWQK0SHGGoSi+bEHh88N6fhKN2bQyj7po5+JSj1tmKq43BGBdHd2TPitV4pcIVJlVT6cDZy48HUbu85zkC7C/ieUlNtigHDEa+5j21aFkqblmbkC1OxSJoucs6xipFHuFnmlep2ZvZ9hIjaId9htipa9UMLyL8qRwShyxrhVPjDKPsgq2ZdjCWdva/e7NkmUSqlvpDQGRvs8rLnTYK67/XH69L+MCilvIzCL67fqFS9i7yVyp5lZO8WaGGjZCFCM+E+IX6RdOJXwjQYq/5wAux6/GsjtVycaKTv82xfS3d0L9siObOIrF+HF/EZWFtvNaTJEfxBOPdikNJV+rkLi5eAltSYsCokAzCVKDGzbeFk54Ow7dUM/IXqqsTtBebiCINoFFPwhJuRy3W+gJj77VEUIzjO9/r4oISxO/jEDC3o38/h5+4WYPKglLLvV3OlSEF0XDKlaYpALHaakdA/P+Rtt5aMmH47exRC5odN3LGCm+ZXY/Xi1VmoHlrE5LOq9ZEmjGsIcFuRlNIG+LIJaYrcJUcLOx7wkVEKN2dwRSrOZLa1/GY+xBg584cnOSWmfBTYp/NM09sztcBAQ8e7EO3fL0F9DocHpccZZc3k6Y+BSoWewAt1ZGpP4W6Jg88x9hWckKqeaPG3eU6D6ciOn5kgMK++05aRdn2UYuIpJ/sWphusSqwa9rLWxD9+O6bXlSYhaYh4oiQVrBaBjb/13l/2yHjAALcmNk2n0/mEKlj0G5K1qy+11qiCkj4rKaT21McsFmCoOvRA6I1q6lTvv7SNYp8IPXZeDIG4gzfrQ8DyQCW6RIi+u+uDrTpsLZM/uEAU6zG8oNTkViDOV5pKzKcNZr2iVxDAY67UJl9LLWyrvOqboYardiQD8ZFgCwrfdKTiVfGu/MTyaAHpW6oCWqf1j8HF6werjO6Lm5b6iw0cVDClEOoPJ0+QS/8dbL+TuQXxytRDvqc6DCc6BsHDmGbk5uFHQ/tIb+koApQzb+TzWaQ1Hu18k9jBegFTiLk9DUuKA998KHwhU2c16MNBYDSQOS9ln5+rEJ7bl6/F2NMvavEXDT/acjQTBpxCABMeHEtmA4Gt14Gg6WOwOJOUSvtHT5k0UrOoPK7rVaEdBYiRehbn1T/i2o8zklNjcHyTAx/xV6blhiHx1wTGD7/VhYKBoTqTp5hITevKOd8KcEz2XMS/ryTHkrQ0lAiv9+9PiL7lHVhGlkGu3KKkqE8DhDgQXpJqDBjXwqFBmEswDd7isQDzuIgd+hM53kvXYzQ/HA6mLIs+MVL2dpKRElMru80AOvs5H3sqkN3hIXmGgylfN9rFypZc+vbH07jWaMPhmI7gZuOqtiKCWzb5rdzQftK2oeO7K0S0HrTsK6E1B0ioU9xgtwQAKcdgqX67o166eCvcMRV4CfSLpuPI6k62UexydmRWJcR/5GBz5FufcxvNapnv+jythqoztxNi1D2l+Wxrzie81vOMcMYiqhbRRZ2fNYNBujTcO4PsRbkoubvRqO1TsZT+TP9IPO0sbLU6yeBAqN6DCVXalj30GL3jVfA3EBT9nwhgStjU4XRn/CGs3NoqTggqrZ99aJK1FITQs1ddnUDBSKusTaPInOcTjaS4XFZKXqbQePkTwDeCxItweZ8y+WgvUkiTNUCQQAbv11Dj3LMA9aNNjuLsm+PO5YY3pL3Bu3k/hPPXphgCn1UbLEu/YeTzESp3e04eFDVAg3poQDfocX/O0yzycb+s4wbUyaUtq48TX17W1FJjge4xV+kO+vOPweNgleJxKQC7Cm63uFF3xvxi5qK1I5cePpPa/HhSdEsz9qSH9DVJHasLR8eSF7Rab8wO5sWtRDQVdJicIke4GtXPkivTG0Tf0yd3jXSv3hH+q46hp8Tnsz+IICCDJmyQ8nSzcLY63Y5TFHh5x6a4haHwibjO5226wVX32mwAgdrcfESwgelUOCku8P3vKAO9DV7rVKvkMnpF73Ye/zNkD0Ah1ajjAIlj2Mi3FXj5fd6zO+CnzjbRy84Efr/E1CBmbmAMhAtS6KnrikM5iFpLXWVsZYKg21m+kOSExS/oEnMKLnRxRjMtAT8qvn9vEEI5oGhOtsYPbV0AV32GVtH5rZZ8gBPyaY8FxFgfyaCmyh6ohn16Bu1wzoNQwW3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67544" y="1344674"/>
            <a:ext cx="8543164" cy="49484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Source:  SAM study</a:t>
            </a:r>
          </a:p>
        </p:txBody>
      </p:sp>
    </p:spTree>
    <p:extLst>
      <p:ext uri="{BB962C8B-B14F-4D97-AF65-F5344CB8AC3E}">
        <p14:creationId xmlns:p14="http://schemas.microsoft.com/office/powerpoint/2010/main" val="4204424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563524" y="1818723"/>
            <a:ext cx="8445394" cy="40934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032" indent="-256032">
              <a:lnSpc>
                <a:spcPct val="100000"/>
              </a:lnSpc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Who we </a:t>
            </a:r>
            <a:r>
              <a:rPr lang="en-US" sz="2400" dirty="0" smtClean="0"/>
              <a:t>are</a:t>
            </a:r>
          </a:p>
          <a:p>
            <a:pPr marL="256032" indent="-256032">
              <a:lnSpc>
                <a:spcPct val="100000"/>
              </a:lnSpc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Marijuana and Opioids</a:t>
            </a:r>
          </a:p>
          <a:p>
            <a:pPr marL="256032" indent="-256032">
              <a:lnSpc>
                <a:spcPct val="100000"/>
              </a:lnSpc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Marijuana and </a:t>
            </a:r>
            <a:r>
              <a:rPr lang="en-US" sz="2400" smtClean="0"/>
              <a:t>the Workplace</a:t>
            </a:r>
            <a:endParaRPr lang="en-US" sz="2400" dirty="0"/>
          </a:p>
          <a:p>
            <a:pPr marL="256032" indent="-256032">
              <a:lnSpc>
                <a:spcPct val="100000"/>
              </a:lnSpc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 marijuana lobby &amp; employees</a:t>
            </a:r>
          </a:p>
          <a:p>
            <a:pPr marL="256032" indent="-256032">
              <a:lnSpc>
                <a:spcPct val="100000"/>
              </a:lnSpc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Conclusions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00236" y="2762439"/>
            <a:ext cx="370114" cy="37011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0236" y="3655945"/>
            <a:ext cx="370114" cy="37011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0236" y="1835361"/>
            <a:ext cx="370114" cy="37011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7812" y="4382343"/>
            <a:ext cx="8711105" cy="72126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00236" y="4557918"/>
            <a:ext cx="370114" cy="370114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00236" y="5455713"/>
            <a:ext cx="370114" cy="37011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81334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marijuana industry has vowed to make employee “rights” to pot use a priority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922" y="1545768"/>
            <a:ext cx="408913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2014, the Colorado Supreme Court established that 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employers can fire employees for off-the-job marijuana use,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even within the context of a state medical marijuana program (</a:t>
            </a:r>
            <a:r>
              <a:rPr lang="en-US" sz="20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Coats v. Dish Network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LLC, No. 13SC394, 2014 Colo. LEXIS 40 (Colo. Jan. 27, 2014)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response, 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marijuana industry mobilized to fight for a right for employees to use pot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729250" y="4073233"/>
            <a:ext cx="4140379" cy="2632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“[We should not] permit an employee to be fired simply because they elect to use marijuana legally under state law, without a showing of actual on-job impairment.</a:t>
            </a:r>
          </a:p>
          <a:p>
            <a:r>
              <a:rPr lang="en-US" sz="1600" dirty="0"/>
              <a:t>…</a:t>
            </a:r>
          </a:p>
          <a:p>
            <a:r>
              <a:rPr lang="en-US" sz="1600" dirty="0"/>
              <a:t>[T]hat is simply unfair, and </a:t>
            </a:r>
            <a:r>
              <a:rPr lang="en-US" sz="1600" b="1" dirty="0"/>
              <a:t>it cannot be allowed to stand.”</a:t>
            </a:r>
          </a:p>
          <a:p>
            <a:pPr marL="342900" indent="-342900" algn="r">
              <a:buFontTx/>
              <a:buChar char="-"/>
            </a:pPr>
            <a:r>
              <a:rPr lang="en-US" sz="1600" dirty="0"/>
              <a:t>Keith Stroup, founder of NORML</a:t>
            </a:r>
            <a:br>
              <a:rPr lang="en-US" sz="1600" dirty="0"/>
            </a:br>
            <a:r>
              <a:rPr lang="en-US" sz="1600" dirty="0"/>
              <a:t>15 June 2015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49151" y="1589312"/>
            <a:ext cx="0" cy="46155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514" y="1257300"/>
            <a:ext cx="1898295" cy="274320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50761" y="6539352"/>
            <a:ext cx="7138556" cy="240027"/>
          </a:xfrm>
        </p:spPr>
        <p:txBody>
          <a:bodyPr>
            <a:normAutofit fontScale="92500"/>
          </a:bodyPr>
          <a:lstStyle/>
          <a:p>
            <a:pPr algn="ctr"/>
            <a:r>
              <a:rPr lang="en-US" i="1" dirty="0"/>
              <a:t>Note:  This presentation is not intended to provide legal advice of any kind.  For legal advice, please contact a lawyer in the appropriate jurisdiction.</a:t>
            </a:r>
          </a:p>
        </p:txBody>
      </p:sp>
    </p:spTree>
    <p:extLst>
      <p:ext uri="{BB962C8B-B14F-4D97-AF65-F5344CB8AC3E}">
        <p14:creationId xmlns:p14="http://schemas.microsoft.com/office/powerpoint/2010/main" val="3657823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843BED-9DF4-42F2-BB25-888173B1D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highest court in Mass. says that firing a medical marijuana user can be discrimination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35748B-1288-49C4-AEE6-96E943B69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612" y="6539352"/>
            <a:ext cx="7924800" cy="24002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Source:  </a:t>
            </a:r>
            <a:r>
              <a:rPr lang="en-US" u="sng" dirty="0" err="1"/>
              <a:t>Barbuto</a:t>
            </a:r>
            <a:r>
              <a:rPr lang="en-US" u="sng" dirty="0"/>
              <a:t> vs. Advantage Sales &amp; Marketing, Inc.</a:t>
            </a:r>
            <a:r>
              <a:rPr lang="en-US" dirty="0"/>
              <a:t>, SJC-12226 (slip opinion). </a:t>
            </a:r>
            <a:r>
              <a:rPr lang="en-US" i="1" dirty="0"/>
              <a:t>NB:  This presentation is not intended to provide legal advice of any kind. For legal advice, please contact a lawyer in the appropriate jurisdiction.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892C72-4624-4058-8DD1-19A89DBBD2E8}"/>
              </a:ext>
            </a:extLst>
          </p:cNvPr>
          <p:cNvSpPr txBox="1"/>
          <p:nvPr/>
        </p:nvSpPr>
        <p:spPr>
          <a:xfrm>
            <a:off x="485921" y="1535709"/>
            <a:ext cx="806823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Massachusetts’ handicap discrimination law </a:t>
            </a:r>
            <a:r>
              <a:rPr lang="en-US" sz="2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protects an employee that uses marijuana to treat a “debilitating medical condition” </a:t>
            </a: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has a MA medical marijuana card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Tolerating medical marijuana use is </a:t>
            </a:r>
            <a:r>
              <a:rPr lang="en-US" sz="2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NOT a </a:t>
            </a:r>
            <a:r>
              <a:rPr lang="en-US" sz="22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 se </a:t>
            </a:r>
            <a:r>
              <a:rPr lang="en-US" sz="2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unreasonable accommodation,</a:t>
            </a: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even though marijuana is not FDA-approved and is a Schedule 1 drug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Expansive dicta </a:t>
            </a: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indicates that state laws declaring certain substances as “medicine” override FDA determinations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Same logic would apply to </a:t>
            </a:r>
            <a:r>
              <a:rPr lang="en-US" sz="22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hallucinogenics</a:t>
            </a:r>
            <a:r>
              <a:rPr lang="en-US" sz="2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cocaine, and other drugs.</a:t>
            </a:r>
          </a:p>
        </p:txBody>
      </p:sp>
    </p:spTree>
    <p:extLst>
      <p:ext uri="{BB962C8B-B14F-4D97-AF65-F5344CB8AC3E}">
        <p14:creationId xmlns:p14="http://schemas.microsoft.com/office/powerpoint/2010/main" val="410993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563524" y="1818723"/>
            <a:ext cx="8445394" cy="40934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032" indent="-256032">
              <a:lnSpc>
                <a:spcPct val="100000"/>
              </a:lnSpc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Who we </a:t>
            </a:r>
            <a:r>
              <a:rPr lang="en-US" sz="2400" dirty="0" smtClean="0"/>
              <a:t>are</a:t>
            </a:r>
          </a:p>
          <a:p>
            <a:pPr marL="256032" indent="-256032">
              <a:lnSpc>
                <a:spcPct val="100000"/>
              </a:lnSpc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Marijuana and Opioids</a:t>
            </a:r>
          </a:p>
          <a:p>
            <a:pPr marL="256032" indent="-256032">
              <a:lnSpc>
                <a:spcPct val="100000"/>
              </a:lnSpc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Marijuana and the Workplace</a:t>
            </a:r>
            <a:endParaRPr lang="en-US" sz="2400" dirty="0"/>
          </a:p>
          <a:p>
            <a:pPr marL="256032" indent="-256032">
              <a:lnSpc>
                <a:spcPct val="100000"/>
              </a:lnSpc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 marijuana lobby &amp; employees</a:t>
            </a:r>
          </a:p>
          <a:p>
            <a:pPr marL="256032" indent="-256032">
              <a:lnSpc>
                <a:spcPct val="100000"/>
              </a:lnSpc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Conclusions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00236" y="2762439"/>
            <a:ext cx="370114" cy="37011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0236" y="3655945"/>
            <a:ext cx="370114" cy="37011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0236" y="1835361"/>
            <a:ext cx="370114" cy="370114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7811" y="1659786"/>
            <a:ext cx="8711105" cy="72126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00236" y="4557918"/>
            <a:ext cx="370114" cy="37011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00236" y="5455713"/>
            <a:ext cx="370114" cy="37011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92295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C7AC94-D8CE-4F4C-92B2-090A48557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Rhode Island trial court recently extended protections to a medical marijuana user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1ED1B2-8152-4E11-A684-8067E2434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E4CB028-7853-447F-AC0F-D87231C43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035" y="1512693"/>
            <a:ext cx="6245878" cy="47065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3582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Mexico courts force companies to pay for employees’ marijuana use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i="1" dirty="0"/>
              <a:t>Note:  This presentation is not intended to provide legal advice of any kind.  For legal advice, please contact a lawyer in the appropriate jurisdiction.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840" y="1561240"/>
            <a:ext cx="452455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New Mexico: 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series of appellate court decisions require companies to reimburse employees’ for “medical” marijuana use, ignoring employers’ arguments that doing so would violate federal law: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Vialpando v. Ben’s Automotive Services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331 P.3d 975, cert. denied, 331 P.3d 924 (2014)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Maez v. Riley Industrial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347 P.3d 732 (2015)</a:t>
            </a:r>
          </a:p>
          <a:p>
            <a:pPr marL="800100" lvl="1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Lewis v. American General Media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2015 N.M. App. LEXIS 74 (June 26, 2015)</a:t>
            </a:r>
          </a:p>
        </p:txBody>
      </p:sp>
      <p:pic>
        <p:nvPicPr>
          <p:cNvPr id="8" name="Picture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8" r="9360"/>
          <a:stretch/>
        </p:blipFill>
        <p:spPr>
          <a:xfrm>
            <a:off x="5051974" y="1186543"/>
            <a:ext cx="4091269" cy="530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47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563524" y="1818723"/>
            <a:ext cx="8445394" cy="40934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032" indent="-256032">
              <a:lnSpc>
                <a:spcPct val="100000"/>
              </a:lnSpc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Who we </a:t>
            </a:r>
            <a:r>
              <a:rPr lang="en-US" sz="2400" dirty="0" smtClean="0"/>
              <a:t>are</a:t>
            </a:r>
          </a:p>
          <a:p>
            <a:pPr marL="256032" indent="-256032">
              <a:lnSpc>
                <a:spcPct val="100000"/>
              </a:lnSpc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Marijuana and Opioids</a:t>
            </a:r>
          </a:p>
          <a:p>
            <a:pPr marL="256032" indent="-256032">
              <a:lnSpc>
                <a:spcPct val="100000"/>
              </a:lnSpc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Marijuana and </a:t>
            </a:r>
            <a:r>
              <a:rPr lang="en-US" sz="2400" smtClean="0"/>
              <a:t>the Workplace</a:t>
            </a:r>
            <a:endParaRPr lang="en-US" sz="2400" dirty="0"/>
          </a:p>
          <a:p>
            <a:pPr marL="256032" indent="-256032">
              <a:lnSpc>
                <a:spcPct val="100000"/>
              </a:lnSpc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 marijuana lobby &amp; employees</a:t>
            </a:r>
          </a:p>
          <a:p>
            <a:pPr marL="256032" indent="-256032">
              <a:lnSpc>
                <a:spcPct val="100000"/>
              </a:lnSpc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Conclusions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00236" y="2762439"/>
            <a:ext cx="370114" cy="37011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0236" y="3655945"/>
            <a:ext cx="370114" cy="37011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0236" y="1835361"/>
            <a:ext cx="370114" cy="37011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7811" y="5280138"/>
            <a:ext cx="8711105" cy="72126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00236" y="4557918"/>
            <a:ext cx="370114" cy="37011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00236" y="5455713"/>
            <a:ext cx="370114" cy="370114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83197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7E189449-26D1-42C8-B020-2C854E697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B397C9A-FC75-4CFB-9988-D12BE5CF6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91381DE-2FE5-4C5A-A666-D95E248902DB}"/>
              </a:ext>
            </a:extLst>
          </p:cNvPr>
          <p:cNvSpPr txBox="1"/>
          <p:nvPr/>
        </p:nvSpPr>
        <p:spPr>
          <a:xfrm>
            <a:off x="498223" y="1704986"/>
            <a:ext cx="83102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ready to respond to claims that marijuana will solve the opioid crisis?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Is it good that the marijuana industry is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lobbying hard to undermine workplace drug testing laws?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Who will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pay for the long-term costs of marijuana use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-- if not insurance companies and the state?</a:t>
            </a:r>
          </a:p>
        </p:txBody>
      </p:sp>
    </p:spTree>
    <p:extLst>
      <p:ext uri="{BB962C8B-B14F-4D97-AF65-F5344CB8AC3E}">
        <p14:creationId xmlns:p14="http://schemas.microsoft.com/office/powerpoint/2010/main" val="3908026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 Action is Active in Your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94538" y="1403286"/>
            <a:ext cx="74510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Over 30 State Affiliates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Grassroots organizing through SAM Action App </a:t>
            </a:r>
          </a:p>
          <a:p>
            <a:r>
              <a:rPr lang="en-US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(text </a:t>
            </a:r>
            <a:r>
              <a:rPr lang="en-US" sz="2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SAM</a:t>
            </a:r>
            <a:r>
              <a:rPr lang="en-US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to </a:t>
            </a:r>
            <a:r>
              <a:rPr lang="en-US" sz="2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797-979</a:t>
            </a:r>
            <a:r>
              <a:rPr lang="en-US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endParaRPr lang="en-US" sz="2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Marijuana Industry has failed at nearly every legislative attempt in States and Congress this year.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400" dirty="0" smtClean="0"/>
              <a:t>”</a:t>
            </a:r>
            <a:r>
              <a:rPr lang="en-US" sz="2400" dirty="0"/>
              <a:t>W</a:t>
            </a:r>
            <a:r>
              <a:rPr lang="en-US" sz="2400" dirty="0" smtClean="0"/>
              <a:t>e </a:t>
            </a:r>
            <a:r>
              <a:rPr lang="en-US" sz="2400" dirty="0"/>
              <a:t>were gaining momentum. But now that's flipped and we're more on the defensive</a:t>
            </a:r>
            <a:r>
              <a:rPr lang="en-US" sz="2400" dirty="0" smtClean="0"/>
              <a:t>.” </a:t>
            </a:r>
            <a:r>
              <a:rPr lang="mr-IN" sz="2400" dirty="0" smtClean="0"/>
              <a:t>–</a:t>
            </a:r>
            <a:r>
              <a:rPr lang="en-US" sz="2400" dirty="0" smtClean="0"/>
              <a:t> Rep. Dina Titus (D-NV), one of the biggest marijuana supporters in Congress.</a:t>
            </a:r>
            <a:endParaRPr lang="en-US" sz="2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690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1BEDB9F-F918-4299-BDBC-69BBA06E2CFF}"/>
              </a:ext>
            </a:extLst>
          </p:cNvPr>
          <p:cNvSpPr txBox="1"/>
          <p:nvPr/>
        </p:nvSpPr>
        <p:spPr>
          <a:xfrm>
            <a:off x="2187388" y="4240305"/>
            <a:ext cx="46347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Thank you!</a:t>
            </a:r>
          </a:p>
          <a:p>
            <a:pPr algn="ctr"/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2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garth@learnaboutsam.org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http://learnaboutsam.org 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950761" y="6539352"/>
            <a:ext cx="7138556" cy="24002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/>
              <a:t>Note:  This presentation is not intended to provide legal advice of any kind.  For legal advice, please contact a lawyer in the appropriate jurisdiction.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6578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 promotes an evidence-based approach to marijuana policy that prioritizes public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5033" y="1293948"/>
            <a:ext cx="6564085" cy="517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SAM takes an evidence-based, scientific approach to marijuana policy that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rejects the false dichotomy that we must either lock up marijuana users OR legalize pot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are non-partisan,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work with Democrats, Republicans, and independents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Board members and supporters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include:</a:t>
            </a:r>
            <a:b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American Society of Addiction Medicine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American Academy of Pediatrics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American Academy of Child and Adolescent Psychiatry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Over 30 state affiliates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12" y="3513909"/>
            <a:ext cx="2058272" cy="62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1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563524" y="1818723"/>
            <a:ext cx="8445394" cy="40934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032" indent="-256032">
              <a:lnSpc>
                <a:spcPct val="100000"/>
              </a:lnSpc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Who we </a:t>
            </a:r>
            <a:r>
              <a:rPr lang="en-US" sz="2400" dirty="0" smtClean="0"/>
              <a:t>are</a:t>
            </a:r>
          </a:p>
          <a:p>
            <a:pPr marL="256032" indent="-256032">
              <a:lnSpc>
                <a:spcPct val="100000"/>
              </a:lnSpc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Marijuana and Opioids</a:t>
            </a:r>
          </a:p>
          <a:p>
            <a:pPr marL="256032" indent="-256032">
              <a:lnSpc>
                <a:spcPct val="100000"/>
              </a:lnSpc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Marijuana and </a:t>
            </a:r>
            <a:r>
              <a:rPr lang="en-US" sz="2400" smtClean="0"/>
              <a:t>the Workplace</a:t>
            </a:r>
            <a:endParaRPr lang="en-US" sz="2400" dirty="0"/>
          </a:p>
          <a:p>
            <a:pPr marL="256032" indent="-256032">
              <a:lnSpc>
                <a:spcPct val="100000"/>
              </a:lnSpc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 marijuana lobby &amp; employees</a:t>
            </a:r>
          </a:p>
          <a:p>
            <a:pPr marL="256032" indent="-256032">
              <a:lnSpc>
                <a:spcPct val="100000"/>
              </a:lnSpc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Conclusions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00236" y="2762439"/>
            <a:ext cx="370114" cy="370114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0236" y="3655945"/>
            <a:ext cx="370114" cy="37011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0236" y="1835361"/>
            <a:ext cx="370114" cy="37011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7812" y="2586864"/>
            <a:ext cx="8711105" cy="72126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00236" y="4557918"/>
            <a:ext cx="370114" cy="37011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00236" y="5455713"/>
            <a:ext cx="370114" cy="37011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5044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" y="-188053"/>
            <a:ext cx="8995719" cy="6779379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85790">
            <a:off x="2063919" y="25304"/>
            <a:ext cx="5164438" cy="5437208"/>
          </a:xfrm>
          <a:prstGeom prst="rect">
            <a:avLst/>
          </a:prstGeom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4145225" y="776845"/>
            <a:ext cx="1051423" cy="69724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C00000"/>
              </a:solidFill>
              <a:latin typeface="Myanmar MN" charset="0"/>
              <a:ea typeface="Myanmar MN" charset="0"/>
              <a:cs typeface="Myanmar MN" charset="0"/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784994" y="2183585"/>
            <a:ext cx="2838707" cy="2078125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algn="ctr" defTabSz="914400">
              <a:lnSpc>
                <a:spcPct val="100000"/>
              </a:lnSpc>
              <a:spcBef>
                <a:spcPts val="0"/>
              </a:spcBef>
            </a:pPr>
            <a:r>
              <a:rPr lang="en-US" sz="4400" b="1" dirty="0"/>
              <a:t>Why talk</a:t>
            </a:r>
          </a:p>
          <a:p>
            <a:pPr marL="171450" lvl="0" indent="-171450" algn="ctr" defTabSz="914400">
              <a:lnSpc>
                <a:spcPct val="100000"/>
              </a:lnSpc>
              <a:spcBef>
                <a:spcPts val="0"/>
              </a:spcBef>
            </a:pPr>
            <a:r>
              <a:rPr lang="en-US" sz="4400" b="1" dirty="0"/>
              <a:t>POT</a:t>
            </a:r>
          </a:p>
          <a:p>
            <a:pPr marL="171450" lvl="0" indent="-171450" algn="ctr" defTabSz="914400">
              <a:lnSpc>
                <a:spcPct val="100000"/>
              </a:lnSpc>
              <a:spcBef>
                <a:spcPts val="0"/>
              </a:spcBef>
            </a:pPr>
            <a:endParaRPr lang="en-US" sz="4400" b="1" dirty="0">
              <a:latin typeface="Hiragino Kaku Gothic Std W8" charset="-128"/>
              <a:ea typeface="Hiragino Kaku Gothic Std W8" charset="-128"/>
              <a:cs typeface="Hiragino Kaku Gothic Std W8" charset="-128"/>
            </a:endParaRP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5721178" y="2201194"/>
            <a:ext cx="3212720" cy="2078125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algn="ctr" defTabSz="914400">
              <a:lnSpc>
                <a:spcPct val="100000"/>
              </a:lnSpc>
              <a:spcBef>
                <a:spcPts val="0"/>
              </a:spcBef>
            </a:pPr>
            <a:endParaRPr lang="en-US" sz="4400" b="1" dirty="0"/>
          </a:p>
          <a:p>
            <a:pPr marL="171450" lvl="0" indent="-171450" algn="ctr" defTabSz="914400">
              <a:lnSpc>
                <a:spcPct val="100000"/>
              </a:lnSpc>
              <a:spcBef>
                <a:spcPts val="0"/>
              </a:spcBef>
            </a:pPr>
            <a:endParaRPr lang="en-US" sz="4400" b="1" dirty="0">
              <a:latin typeface="Hiragino Kaku Gothic Std W8" charset="-128"/>
              <a:ea typeface="Hiragino Kaku Gothic Std W8" charset="-128"/>
              <a:cs typeface="Hiragino Kaku Gothic Std W8" charset="-128"/>
            </a:endParaRPr>
          </a:p>
        </p:txBody>
      </p:sp>
      <p:sp>
        <p:nvSpPr>
          <p:cNvPr id="21" name="Text Placeholder 3"/>
          <p:cNvSpPr txBox="1">
            <a:spLocks/>
          </p:cNvSpPr>
          <p:nvPr/>
        </p:nvSpPr>
        <p:spPr>
          <a:xfrm>
            <a:off x="5724984" y="2183586"/>
            <a:ext cx="2782300" cy="2078125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algn="ctr" defTabSz="914400">
              <a:lnSpc>
                <a:spcPct val="100000"/>
              </a:lnSpc>
              <a:spcBef>
                <a:spcPts val="0"/>
              </a:spcBef>
            </a:pPr>
            <a:r>
              <a:rPr lang="en-US" sz="4400" b="1" dirty="0"/>
              <a:t>During an opiate epidemic? </a:t>
            </a:r>
          </a:p>
          <a:p>
            <a:pPr marL="171450" lvl="0" indent="-171450" algn="ctr" defTabSz="914400">
              <a:lnSpc>
                <a:spcPct val="100000"/>
              </a:lnSpc>
              <a:spcBef>
                <a:spcPts val="0"/>
              </a:spcBef>
            </a:pPr>
            <a:endParaRPr lang="en-US" sz="4400" b="1" dirty="0">
              <a:latin typeface="Hiragino Kaku Gothic Std W8" charset="-128"/>
              <a:ea typeface="Hiragino Kaku Gothic Std W8" charset="-128"/>
              <a:cs typeface="Hiragino Kaku Gothic Std W8" charset="-128"/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3085035" y="6210274"/>
            <a:ext cx="3164191" cy="5612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algn="ctr" defTabSz="914400">
              <a:lnSpc>
                <a:spcPct val="100000"/>
              </a:lnSpc>
              <a:spcBef>
                <a:spcPts val="0"/>
              </a:spcBef>
            </a:pPr>
            <a:endParaRPr lang="en-US" sz="3200" b="1" dirty="0"/>
          </a:p>
          <a:p>
            <a:pPr marL="171450" lvl="0" indent="-171450" algn="ctr" defTabSz="914400"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latin typeface="Hiragino Kaku Gothic Std W8" charset="-128"/>
              <a:ea typeface="Hiragino Kaku Gothic Std W8" charset="-128"/>
              <a:cs typeface="Hiragino Kaku Gothic Std W8" charset="-12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214" y="3521679"/>
            <a:ext cx="801816" cy="8018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337" y="2719863"/>
            <a:ext cx="801816" cy="8018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414" y="1875205"/>
            <a:ext cx="801816" cy="8018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260" y="1001518"/>
            <a:ext cx="801816" cy="80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42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Marijuana Industry Sees a Business Opportunity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3"/>
          <a:stretch/>
        </p:blipFill>
        <p:spPr>
          <a:xfrm>
            <a:off x="198059" y="1251689"/>
            <a:ext cx="8710551" cy="4723598"/>
          </a:xfrm>
        </p:spPr>
      </p:pic>
      <p:sp>
        <p:nvSpPr>
          <p:cNvPr id="9" name="TextBox 8"/>
          <p:cNvSpPr txBox="1"/>
          <p:nvPr/>
        </p:nvSpPr>
        <p:spPr>
          <a:xfrm>
            <a:off x="832919" y="6509442"/>
            <a:ext cx="8164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hlinkClick r:id="rId3"/>
              </a:rPr>
              <a:t>https://media.jamanetwork.com/news-item/lower-opioid-overdose-death-rates-associated-with-state-medical-marijuana-laws/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179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doesn’t add up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41973" y="1548143"/>
            <a:ext cx="78674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the 2014 JAMA Study: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raw data showed that medical marijuana states had 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higher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rates of opioid deaths until the authors introduced four possible reasons.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study lumped together highly restricted states with highly permissive states.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study left out critical alternative explanations, like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expanded Medication Assisted Treatment programs or expanded Naltrexone use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10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xfrm>
            <a:off x="488652" y="206297"/>
            <a:ext cx="8311315" cy="762423"/>
          </a:xfrm>
          <a:ln/>
        </p:spPr>
        <p:txBody>
          <a:bodyPr>
            <a:noAutofit/>
          </a:bodyPr>
          <a:lstStyle/>
          <a:p>
            <a:r>
              <a:rPr lang="en-US" altLang="en-US" sz="2400" b="1" dirty="0">
                <a:latin typeface="Roboto" charset="0"/>
                <a:ea typeface="Roboto" charset="0"/>
                <a:cs typeface="Roboto" charset="0"/>
              </a:rPr>
              <a:t>Marijuana use goes hand-in-hand with increased prescription opioid abuse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>
          <a:xfrm>
            <a:off x="959892" y="6585302"/>
            <a:ext cx="7505097" cy="168583"/>
          </a:xfrm>
        </p:spPr>
        <p:txBody>
          <a:bodyPr>
            <a:noAutofit/>
          </a:bodyPr>
          <a:lstStyle/>
          <a:p>
            <a:r>
              <a:rPr lang="en-US" altLang="en-US" sz="800" dirty="0">
                <a:ea typeface="ＭＳ Ｐゴシック" charset="-128"/>
              </a:rPr>
              <a:t>Source:  </a:t>
            </a:r>
            <a:r>
              <a:rPr lang="en-US" altLang="en-US" sz="800" dirty="0" err="1">
                <a:ea typeface="ＭＳ Ｐゴシック" charset="-128"/>
              </a:rPr>
              <a:t>Olfson</a:t>
            </a:r>
            <a:r>
              <a:rPr lang="en-US" altLang="en-US" sz="800" dirty="0">
                <a:ea typeface="ＭＳ Ｐゴシック" charset="-128"/>
              </a:rPr>
              <a:t> M., et al. Cannabis Use and Risk of Prescription Opioid Use Disorder in the United States. Am J Psychiatry 2017. https://</a:t>
            </a:r>
            <a:r>
              <a:rPr lang="en-US" altLang="en-US" sz="800" dirty="0" err="1">
                <a:ea typeface="ＭＳ Ｐゴシック" charset="-128"/>
              </a:rPr>
              <a:t>doi.org</a:t>
            </a:r>
            <a:r>
              <a:rPr lang="en-US" altLang="en-US" sz="800" dirty="0">
                <a:ea typeface="ＭＳ Ｐゴシック" charset="-128"/>
              </a:rPr>
              <a:t>/10.1176/appi.ajp.2017.17040413.</a:t>
            </a:r>
          </a:p>
        </p:txBody>
      </p:sp>
      <p:sp>
        <p:nvSpPr>
          <p:cNvPr id="5" name="Rectangle 4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XaIDw8QZnT3KVLgIkmA4yGNrr+O10cQCGo+PFPzu8gTc3Vn7x6LuziNpQfEmA1t95EW4jgobtreutqi7ccdPi341Qo5lwUPOamr3+BmnhGo7lDfNB/wzW734ruBs2oH7N+8sgG/o9rzGCYxuRWBkFlFd8yohixOoLjHZFkvRJWxgSsux1MaFUPZP9/u/clYr+xCEnFNjnbTAaWzUa+WueR5OZUmrhiOHS9UKMHqyBqgtU7AF2uxilRo67VAsLB87awAMRQp18EgtHVeVipe7/vbKYd/DyBI9MjR/o3gI3VWU1TK1P+G99dx2cNPonMmBgfQYv/4RwycNVoTm6XV3DM+/lnUK3omSCeqMnpuoC4t8XrA4wis5uj4lIZrW9cLHxeLDYMxzcbriU9M5W8PWYDgyX/G2h6VR2pEUBtVRScN7RVQUrZApwBxzLFiT5PSBFvHoUyWihHoKOlycncyKHSGjyWA9pw+IlFOp97GfJ0snWTUDJP0J4G5xVk9yGV/NRqWYy6ykAbGah+PthttK2D48+fm/0c85ADVJsTZAAuaHwY/Ml5X64qAg4KVoRoWFClmyWr9yEprzwL1e+xlY41WgOX/1C8ys2eBH4mw4Fmo9yONcqeY+n+MfT339ZVLWrxtAkmvAuGMCuuezs6UWxxa6WGsYj9j2i/EwMP71NUBtopDsTeaQkItbGreS89Dvrtu4Hm++uTx7/UOD1NRVpBIz4F8O1E4+3ODbAcafKsHMTN9MY7JDW8yBbTRCilwC2pMV0kD3ecZtg31oGb6y0qB/Z1XS4gythdn2LOvB6y1RX58pE/pQmqVV18c5diJbjoZIhX6kGDLLK+nqTA6Cb8Aa/EwAQrwgDG/l+xNV6gqOf3839i8Cer4EAVZ17TkpuyzVPo5K93Tf2R2EwZaTZkDIUOVa71jszWA51AbSjrr3MBECxdluh9w9vHf84B7wzEVPkL86M+kKchEhLtABaZ9TIQexSS1sgko+T8h98/coxRboTekjgj0AvVGNUBQZObMxxc77nJK1lI7Fh/2ZYzEd0gaGJqSc6hwOaL6mfNNl1mFTOADzb7aEp9d5Ydiibc8QmFBa2IMM685jyWscEVr0JduuOy4+m6OT6v/YphXTTHz2CWVz35LwNElDGr2bbnd20SKDSnoHnA0wsPHtYnjcKvPpg7b8gWIQXBejK+n1+Wq3D0kfFFqqQ+hBjP+eQYzA5M3TTIU1S+johhXNyJFD+LTFUEZ1MXIELE58DnsDTFEQzwqtHw8TJtg+MrB0/q50XYLG9KYKrR2uG459MsDj+M1O1wUjXabx2B0IRnWVlMfGU2umgn2MMGnFws/kbAK4GCN+jeuf63MHgg16vO2bvKAdFG33KmGUhh1dmhGfRo+wycRv1wwQlGUDRWXbEWeo4I+t/yjoMoF3WM/W2kLSOdW6ibIzWiqNkZXzQkZSQ3C9zH5cdE5R1iiNsAIDnnNomxyFrFBwAmnWSczfCrHwuUepoH8ygPYfz4YWWAcjQmfE69JcpzABLp3ZrOTneOnqaVyzp+S7YrfQXdr4tNDbIT5zk/KRfcgZPmLy4Ng46wjaOVfpf1KhekQDL+Sd9T0UBMTuECW8eUI1kVuz6UfWSzzjKOn2dnQFRnc0y2zsb+pPJaXRUTlEYJV7ZqWDJEafZohrcmCLyIKmZso52fcmFQAKRK18GCq+o4Z3YEcLq9PsrtgWwnX1k0iAmnHuxdNR8QhPdOKCCE1ZuMwr/WCMmYVOnSyy6SLgjHvgJsm+ZDB+PUip24w1MXtgd6NRViGsf/U2+SweWmR1IIv6oV5/lbAgvaewLT8cAbcjoKgpx91NKKUut5kMseZaj+wLrlEuXu7kKjOI4JuToh9ArJJ5ga1OAlR1EAj5EqeNnpAsZPL2eB7f8t1Z0PG06BXhab3seCHzJEiGwRtayB85wM2MKdy8oZNwbhCnxXsgR6Td9NPp8rmmQwXaFbBacSDQlNWeb5OdH95cUND4zRbDerJ1oO1u11HWDOjdl4DP61xb6LgwAEk0n8HPPMBR2x2ISphdXe3cfRfVK1nF+aP/lLHF2QkPYhNHxIsVouvlQ1V+7A1EBKVGKsbvR55MITlfINPNk+Y/rp75TZuVxofBjRlnI650nAHpezHzVfdEmjiC2SMU/3/I1UvuBqIGd9LWnS6GUaOgEg+X68SUPX5/5RAyl9inQi9eK0Utkwwz+/t2aC1wdczfFRYcWywIeaZuhabodj3Zdn3kh4Oaxcria2Ytc5+h9bajx5w8I7rfXq7BK7FF8N97BUdlsbOd0TK6gqYwZbz02cc0RsjgmD5gs1MYxcdFqBxz+louPaaff+0dUr9+wjP19zpyxt7wDj6+JG9IdSCv1khv0i4ayoyNBtIB5Btq6SS9ZtZptJes/1GBJcpYmyRSsABLw8tbFlf3YYMRAPIM0zse+ZHBNV4YCNllqRuFiq4oNWTGMxOSUI+QFAN4W3byT5Oa84jj/OC2Zqv7kXPKeB9wz8Bbo7pBMJO22VaqDf4d9zzLjyUNexqvSbYc+1OTJRyxCgrY1UBbJfsQQjjCFP0wdgCk+X7STo8Lx2HBAnojn509W7JnI+t7Gg3UOIrHy4NqGTc1vNDxua0tekr7BCplcP+Y3KlUIaQHdSBzgLS8Ixzo69cRItt92E1xvC9oK9bgwjYJCbyaZ35exGN/kU66e4NcqkI+XUWc4Pq8zoD5zldlZTfSh3umhLjAWwBsMDXJ22aUA+4QPVOiqYrUXDhbMeyx1ZiNvh17xisSQG03p+PFGRIhSccTvdxLRnwjcRe1hi8V9dDZSQxxOdhYuGnpEjbAWftpVXDPRiCU8/3pg51I5vS4ecJZNGhcIXKJUZSmrpJ/5KgnqUdmZJ5HjwFV2dk5DmjQR8bzBs0dzu1rilzGSKauINtj10hDMr0rwIwke23zL4ix3yX5O5il5EaijUNjRqbRE3GSg9bLNBs2sm0UMu018nBPiIEn1q2lghfcwiZut6e2c+jo8hbuNdMbz7nC5V8sLsXxDmLWLOm7MBLevrbyxxBzBFQJxUxpKI5kDpACMT8nj3HTFH3uqoOcYj0WTd0i8Yo926BFpbSaxZvsf0Lk8lyfyWNHRy87dZZy3LEiDAfqC804xHMmSsYouYkZl00DO4Horu1THUjMFmNp5NzRktzBjKPD3YmcEk43e3knMUgxMPalnd6EHeyRofJd67REVxZJ1YJdStgrDTy2JYvGmomZGOdFMJK+3LQ47zcGo0tybCB3CKQZACZU72ViauajGmJum3+4Q4BygQWgmKMjr96MUe71AGRCl0dNrrMJkI2tLzznPXneHs0gmJmDXDOxBqvwtpo2hLYmovZxr4jD4LT39aZcmdL3aPpe3/U5Ye3j4jdsLrnZldlcelHTUz3swBS2APFLmNoIE0onDCp0jl+//D1wg0/T0M0nHHHj/s8psz93++m3FMl60GfcA3i/pfT/pH/01ypnYnS6qWsdwwZ87HelNfs4HgYiwIAEmQi6J71MlkcXCi18WBJWWAEk3WGiiHUWeHuLSTma5YrwGwE3uYlUUpLyjQb7xilfuB364lNt9Q24cUrNslNOhuJO2BOMmCYKESV6GxRaL8q3gPu8p8/Ntt+QLzrs0BvP4gP+c8NhSCetbYVNMrNJNlQsKIkRk3UijSVaQUYJ+CN9cn02EJ8ofwbBsbgzH5gA0KsvfXqWPxkUqE9uIvsFqlWopHsihdZC3DNZhk3oTp6Q0pqTaapNCd1dsPrJ6oKCwVDxB8kohIbGuNgNH63UE80hn9XqqOynYXd+8IKT2ctemFyO27y/NCtSc6wsaZwhcD9742NAhOGvK5jftndL5XiG55uSTVbqHe6x21wjcNfU1NKVUeeSiQsYN+0/Cmfz0jWiF6/iHSisxDYRcLCCunkMzkficNHbL+YEUK/XHwGSb50v2sXjnQQ5L5/ouaouigP+MFnoZTvefGIpveCvOlom7U3gqOG6bPSnDeCvreICljScvhdHLwR16uZ8An+z/1do+vIbExQT0ysOS92LLkRcPItLDfplVP+848/fJLDMrfhM9xVir5aiaYmbu5qMywgMyg6QeuaAvxQ2lgyJymWFFocRE8Y7UBPRTF5gMuxlw1DKf4A5e+KFNsmnuI1G6CfLXdKzBl/dXI/ONwKzmlMKEzeqD2lLCOPsXuIzFvII6XOpFxRcUsbhDTe46Fl0P0Nymw4em8E8D4gqT92tlrjwHk3jTX41cp/4kEfMHmfcpzWJ51ySYz5fxTQI7998ZhyAm+CWpTriD05ooGeiS2ZyAEIy6vAzwzjR9JmHhGgrBUy6ZT33UDiW8GvysA+0VCkuhAJ4jEqKB/b32G1opsfSRqO07k/9AF/S54CsvF0mbgryFSoOkirtL6o79/ToTEf+xC/ETWJmstacb9sNIIM9SzP5tmT8BPSXTICF3qrlzZ58Nnvb/x2kKfGtUNDliIvFbIxjDT5aqqNH9R8muXItiW2PKyF4uf/+4JQBbAEIRqU0jjjBNvu6tLF2GWjzsUMHFO+4IybJFuCpfMiFujA4SBSJ2B0ulbSuv+zv+s6vmCeBABuUD6ekvGRSPGgXbd94Cz3BbDQnUvFy/2CbVGIfij9+pxWj3owhAyYN2ysH95Merqii6gDT81qEO0ISh02be0kSD/3rbmY3qfcyw5OB1nF8n7Qjl0fphfWMPkgDFTyzL3ZGhDAyo9ICSU8ZdvpC7dczk5zVahTmu5mQ3lr51Ia+in2W02tjZ8pYtgmFIHotgePaOaxBPRudATE9rl2Ui4QxX3GeaYsmj6UdhKt7yjGqDRgPv1EeUNArEqdGER4/CBAnQyEFWbfzNMv83oh/Fo1K05OXSkSfe5sRhS+NS+plgjv8+WkcWLg4H7Lobr0rPx7FrKwZ3si0rRyKN08Uv8RoM+p73dIAwF84t70wHna2u9OZc7b77wQytMjjDfShT16lM0LJ40YKIlV1teQ+8ie1sRi+McCq16s862XasR61Nn4xHWQlRPr+VEOWOr+6PNsf8opYxdvnb+uB+W9aXFK3XWz4HdQWZ30aDGcmXCE5aozAKY+7/LBmVISF3/FlSkNv9xR5GuxH9TeM3HRRTzVjiJ+oM3VYZrwuQ/39sBP74B9UUZHZcVB9SKV0YGe2+RSQwpHIhlhvw+yhv5oMlCtJYom2LOyhHekU/hiEvFHYdBBW82jbFsQzq+pO8n4OYnIdzBlFtz0OOghWV7bVabE6lJmG83dxgDXVIYyqyzFGzcguHwmsDIP7byHgsqnNvuDbR8P4ym3py1M4ZxktsAT+GQbYyihiusNMpH+jj7yvM6LpT/KIQrfabyX/Am7Fz8H4avGW3bzkCpfY4nXdDGuM4czumx3QZW6mM2knxApxIut8/LWPB4eTgsgSjTba09m/63k5ZSvZlDKDcR1l7v58oCUEu4w9a2tEFl2clSpRtOa118EJx6PYR9CrARl5WhsR8Aed6B5LO4LolCGYq75oj+M/ygRe4ECzp99CHQ8opzrwQHLBoPeeQLxxdgT8oEML53Y6yeUBJaHj0bO91CPbZJT7+k1DoRY/HQcCr6ji0XE0/cqy06Iibvj19yhXevbwOuStz7AXhD7YlCVkMuiQd8YyADtOWI3M0VGHHxWoiW/qi4GXQICtmQ/zOEUK7lzDGf/zylsVA3vkI8I114GgSTyRS+Bh1jbkH4/pfAweGH4f8f4QLzlVyDVJ/BmGbLK8y8bgBqI3I+7aVWMNF0Hv7aDpNvtOt4UTYiqJxpul3lkg7UicOYLCtRRMFQ1iU3DaYTa0BdB7cNKQ6FZMmQWSVZc/gyjtDi9yARBsUc/c++N/aksaRb47egb9xGsTeLCt2hikkbWVDo6LZRc83nX4rtlTIhpUketJTPwb+6bwHWbUnf+li76zoSCQGMuenYMyoiWlpAvwL+k5sPyRA/WpXGXY3OsGxADr8Kw+hAGmxDZxNdIaX2IL/nmqkIzQimo7XwmNiVA1PJ5edB/AUE0kfMZewizWZ4iuVHn5VsJI52joFJpwbw/dAJtWlro19ysHNH6e4jxvCNFZS8cRzh/2hNmvRfbgyX3e14KzKur4RdudWVbmPMgQZNGgfpVYus0mN3+Hdyyct5/WaSndDwsc4BmQ6yFMNPg2oHi5uzZ6f3LfDU1ICOgkn7X7+UtR46lSruAeB/twj3yEHD/Qdb9DiLyy7MBol5HzVdsWqOj/VP7tq2tE0WZesERreG3H7yHSyXMEUnIqAjG67O74JcjZAcxpEuPNXh3flg4DrM3SBbO6WkjaVKvBNgKnPAuT/zds/ChwYUjAE7OYSnzDr1+LI6jnCawBTRis7yw0jw0FxzHpRGa+JxZia38cFYD18IcrgPlIyfuV9NGeQmCDA0Me5VTzeGcFG7WjqO8OINVhpWK894Pu1LbBPHEtZGYC5iYWflJbm1oyO15TUJpsvmnjceXpjxeCm55/6SY3qryr1SiAbT+3LI8C3iyUA2mYL/XjE22CORcFZEYuqo9h3YTkPWrDwpHS2HkdZvuiot1IWHmkGNko3eKDMLYI+dR7yExMb9rbA5+f2kjbCwhX/g7yl7ExTNmMx30rZb3UNcE2IgpbR9GLTx7JeuLFnC3sl/deaf6ejxmJ7uQqk900/Jan8jcAYXo1v3T1NKYuFK095ujC9Qt/CytmjTlquj49WsWl/V0RcJYfRxYKM8jI2fYxURCbuOSCGSU6nP4TrFIf0+FTy+sTaIxP0gSBZKc13U1V4jSYj5ADfstagNSWXVUvvT+qTkEp9Nd4fgOV8IXy9ibueKy7sO8O7GN3mbBoVqN+HR5h6RsuIQZ03w3q+ITnHXPChOlOKhRsu/zTV9NO7o7QMdWyCLC/3ddxlaP0oG4nv+iAq9FszsY8SXT7pu/QFvrq6BjcI4Rx+EHBzlXDy5bfG/UCn1VGAyO0g55tWMUGfH01TQuUyBBdQgUB95iPRvB/zXZAdYPN5jFW+VpzHLOLtzZX/Lsiv5bmRpzjEFg+tHDnGbB3UiGxb4yb+Ri/9y9RJ5/m5IcXtMwq3sbbtFxEAuG9u6lSMLk2+s3NFqMgnoemPfr7cjP6fA7PjYRMopHOw0bXJ/+ybYeNQUWQ/IJrkJ4V43viYmuoQ7XmCqiolJO9nvSpLIK6dlbCY2qq3EE7B1Sc4vBKDEWQtLdVFjSmSKbnJ1Dw5LZ1ZN7QuXRZSNqpE3h3D2rwmX14o13Umf8xbA/Jc8gIsoU8n8Uq5W+DjugqfQpwX5tCqjMGQuVi44Q7bpM7zoeEV5vvkoGbo+MYZkYSoT/O7PwZpOSTApuI5R7/RcGAWBYTh9cSCyVaBugtL/lhswtBQ0zwACxydd4YuQ492DR2F3BNehlpLoe0Tf+4XfefQDTMWLPiUqUFzRnkYC72PK+hRSUmD86jIe1z3FZKB0FE5VAq8MGja7eDUulW71Nh3SQgR/MvYixNAQ4bs1g7tfq+S57qOeZVLG9bKZG9vTZM0hrCiXAmH6FtAWMD9NRGUs0kN1nt5zhQcAdHrIao8UJ0/plDQryKD1Ii9wJb9DvEzJeEbjTpDy1pshC1CnHfJfneZrJ7ph5A/EdAzt6uZlQqfgD8yn97EYSqsVPnG19LUdeUN2QiSWHEl5FpvcTsfck1khWWmcTJhXawZa3n6G1fOzaO5Wrrxk8isRrJmE34AQ2RYZJMAjjy7l/G2uLlxKzwBLzmV2PKNMiBdiEfGw9lpsYAxr1NHDFsoZd16OFtS/7qBt+4pwyajK2RlkGIUbkpAAXY6Nimyy1m6+Dt3rQn2cy6kLX+EgqzdDWdqDespekWPANiux4dL+ekqxnS0g03xNjzha1UbclrzI/CRjFV5wZ6lFzhomEiJTbJ44g8E8CUjRCYiUrf8MIM11DboL7lIVIJZx7bo4Z/7ITZ9mNTFc8TD7mjKzSqhC3RZ/nzTqQQgX9zURbOyN7IJ+ZVyF3rOVbM5a23CidQyKoRGNXXeZ7Sni0268scnfWRKCGgvjaF/G7Bs5ZEPdXaUuES/h7zeGdfdsWwAanczSjLPjWaJ4gyV8NK/WWons8xeSfoUWyMwFDcswOhyAAVnPbu5N+m2f6drCs1Ey5qzkvZlNRubAj8J1eXqO7pLNBhNtpORtoIWkqfge6kmsIng1v3bffrBJ4MuQgDS/UKedqHLXqAfz9L8kaTELE+/XB75MTO/7PHVRPZg46hbraDVBt3ln7NomI0b9p930ZXGDXGJ+oNRtaoPRcrE0L5hbrrUbybzLbArAoMSQqn6ikp93xzio3NbvwrVHsS2NkEcHWuYqSz+6Fhgd499GMr4xid4ALkrl5hJx58ebM57dfZVkO7aI4oTHaGEmL5X1nw6gwfiLIolYFYpaOHIFJMH84Irk2VQQnSjmVyHPYYRdvLsLprGE0eRBMbDcdUQLHh/CWVf4fFnjj8WlLIecasffB1icx4hqlO1JoZ0DGEV8oBnwdVQNpLpFtIzGsTqj8q6I2xY+gl0p3mPjohKZawJ8MPuTWRbl4vI3wsUQCqR+iDCfB6TkyfN/AUIuo8zuo82vrS+ycfZT3MoRK9yZhl5Ou03UDU04Mnn5G3kDfE2S50m4sg+tlhm4oytrlAmWBuzkkjwd3kBKbO3VSf6MT4m7qVmNTiQPrp3Yx/eyLtX5lb9PSVjfUuncP8uSVOq//m4DLp7zYLsCFt9VIiYSSygixN3ZVJFoub9FJR9d3CeLO/uo6CNtbCIfo2rejrNiZzUQmihgAm2kob7Rf/gtBNd97wusIkJPq05NJLSt1Mu5aT/SluSUf5Z9TE4/v9wL0Iv6BNLbsFSQa7ia2qXKm8VIaqf8mBeGgoZJaZriKMIRLRFOe+g7Vz0jBtS2WTsIszPjafIufg3HfrzQ3aQxQMO0QoOzKspx9v1yvn6A0DfMNBNGR+pazaPSSCaJb6l7W8ba1LvwGhml6cGUXNEpBOg6tjLJLuvhvoBlXaARAxXASENRWdZrOBmGucHD3a8ili4GLtkTreoO32THNT8EI5RtOcT8R3kKQ+mgqdr/6tgywnBWpd7eGbGBDPl4puDzhT/ZUe9m+smTD/Snqnc7iWLqqc8xE3VEgqGeNBJCbMaZ15iPCgf1nxWp7jBZiSjd0J0yX0Q0X1U9ax57hjtkM1v1HbpAYAwdX5lG9dqJWdSN9ZXl/VHrp+UuhHkH3vWjpffiMWZrY75AV6oDyyz9FCGSWuPJQ197MMpnghFKjW7RzpkhvSk9nei2xyB+ctqZplVX4XY8u43OAjrrdZyq5VICUIpxnjHFCt7VnjRL/uLvRUhDvND62wJ5BjH3SF5G6Cc0IMUo/3A0I4cDlBtvXLVmuKG0e8syIeTteYoWrHY3zT7k5PqDooLCKbkpPSQgvDe5PkpI2R3uTX6+P7C95F1lDkYPPGqyzBpZ1pS7lYA1DiXOaZX+ymSR3EfyjjGd+2M3x3/TtM2MBBqkOA0ZZkEdPGx9sm+ZhPo8Prp8wZFdOuJ7Fs3PiasjpQ8RZdRyNMmuYFGoxweePWEvl31RPvioeGAYcbrSCIrk2AU+xlRPTon68ObP4M0s1i9YF2M4Nnn+XesYvL0WE9xx0qbT0E7vpdpA3fr/gXtaGhuIfvToNjAQpxBSC/G/CPO7qZVQqMVt8Qiu9hDYddTUvGkcL+BYEKPaiAeLoOeyl4PCU+oPzHtIuaw9cdAQnxb5W82TZE3kP9hQZgDzBZjNBoeQnhZIqao8P6AP9EH1CS4xxx0qg++3kfvvWYQPqLqduENYjPI1Me6SKst7xkaqHTzhCA1jZtOuuO/XeFVXf6/w35suI+105nAnckgnBJ12N91ZJzgsPwtEAbq86PaA11D0RBG+eUopANuJ1jK4m9GLS9CdFhLYCzSDbjaTtk1zttbwhEt6xKcNUYBHz+SnvmwU13pLPh76eAM9emtjI8JkSjBntVVzxBrg9TAyEReWNyYD5t99lSX9cwNbuCptoZD15f243zV6oFUEXxpGRmsoaW3/LlN5OKbTgt4sLQNyUwuFV2Kg7BG5MeQ6zIQM4HN66PtEgcjHwvEkoyXnQyI6vhMuHMdqE1OzyNCwBtn6R1nvPF9/vX6KzpaHBgvqrAGCilkCF0Fr1pmGYSyDNhktHbeDt0ZEI5dJkCTg2lY47tmZF518k1BDy9UCjcWiZLBUdUefAy2JR4cHk1Rgqb+UHo6DbqdQ9oUUf8vQi6CqrvpTijs3N3Ad2oqbh8p1yVwhcTyg+DO6hg+fZ8SbTcClQ7rup26ryVcI8gh37ySr8sYwZhyNtAXfXIBVQhPbolG8SZtHSF5e1aWTWF4Lr67hVxs1k/M/AeL8EZtmm14oKQE8PukRLVrocDLgqUIMAefs3/+awabmlmn4ShT4hsxJUOzkx2HVC07Hc52aIytvVzZ3v9lEBPH8ZqCJrjppEtx7XLa3BkN7mO9cNj3rqTCXIe9gKxdwsKcReAx6UZsj3nxKRuXqFXvVsdEsU9u9GSsIbqxEdYIdpC+OxEVM4+P0MsykTu6ppek5wTORxMwzqlSScgtOANhgil/ymn9+R8tpaapOUqONX+o9c4/+NMMcfmqEmEY+JQ0caMp90+41Xq8TtLoYSoGbN4y0FqLW5m7aVoFOtXMYZgog8jYbGrknHWLceJGn1R9WFwVT7biZfK+EGTPxagg/SzExjLSYPrFiZghVmbl8Q5UEAWwWTg+bqz3ydBj0hiujYsDKcAFVehKlf23U5ncfiBB/THhq4zG4lvzLLWiKUnV3untfI5egeQqW/mDzT8ndAg/WmZLIqURS6lhNU47+I4JPdBcYtPuxr/HBzirsZYQKqRDNN4bZI+pIpcnw7eyCp97vyB0YDY3PTLeZ1Y4gVWFTv5+6najHL9I1Y4kV0LVmAqcMsLRwGAmBUWBZgH9qjbNlcNDLlW00tRhYetZXU9rcMMHvzHjKaKeeXA5mfnSd0CBzHQiuXOtEN7wKbK1QQ5iup3+WDVs8zXWbIcbjtNf4msZMGMrZ+T6CUEt2tja8aMy9IXKrPdWleVWKAwXMpmCqWDCSF1+c6bu5K0fgJQbg+kwMEt2ywXfaTYPgBUnLwx/JDuk2GF+GqqVmtdA+ABMlmP6L4jetfL6ICVrItv277Wx1f4mV4J/xa6hF4v1tX1JUloWRc7OzVWfGCBWf+vEosIvQD5qjB6OkqzcdwHbeIWIEyE7lpe+ywwx9DMNiZU5VzMBQ2prWVLl2dCKYPTptzt7tfkuvAoNoqXBnj63Tx/VNOvf4O7i3/F+UteQ8JVXfJ8A3TpRkuFAgUcXpUOScW4h8tnO6fUPmRAwRwgcU8vlOqVs2A+bSEnH+1twuhJ3PtldA3SQoe6x+k0rjI1dUGe9HAQYe6zmo14zNOrqCbtlrSzKt1TnjhPdQLl0XZa6f8AOEHMNibd+Vvdp9o0Gyn/QYNFEJFllXaAu/t8o8zLgWQfm8d7XwWw2fvqDfdRDLIeup/thfuXnKdGYcxVxUs2giQeKsp3yWhmmXvCMhvQGBHLjTv1H7/Xu2uT+JAsQ6w7NYP7sgOyX8U31I9XQxgwKHKzSOj/6i4knN2qOWBR2jSQFi6VLnWnCURR8+sVIdNYl3eGs5AWK6autm4gb1dPaHctdBDJTrd1FdGH3a/CwA9YvDWdNWeDfbUK0Q6NWkErlmD2s7hyUOPxP/3exxopaD0tbdvuTCkTOwhxg6hseaPBskcfDrMArH0bwr10hZycpzBewur3XhlQTUztUp5WOeFDgEbz6CWqI9d7lc0TpRB3pblJv3p2qUIQwKbrDoJQNy8rL7XjMHt95BFI2wl8Kku6xk0XBFq+BgqNdM6kSK4vCQh5UDaAMalvIqwHdFfvKZvQoVLahwgqu267nff8tMAIS10VmSjPV0fQW1cKM7yWHWaY37MCxtUCrPKYYr875tEHkz/yX694pmm5p3dlBvqZzeXarK4tlovybH6lB1JHh3c0hzKwQW46uhGMPUoWTOh+8yUQNycc90f2Npw8NkqsfBZdlv+/g3D5CD/ObikQk2TbAkXAA58tzgqrwx1t2wWliR0ALxYM6RtqveiGLBGfacYsCPqwlMs3eOc4QUxRNTmTYsF7y0k5bRUoIORj+RVn/dWQhxbU2ScnJsXjuqc3QGGwlolaBLNHk4o3eTZ9fZ82xMIrr8hgePE2oW/1Lj9okSLh+um6Rn8dqinMG83gBQfGCHNk4fZo1dAOCTyK6ARyo1sjxtTpErPVjlOD5jL1vWUWDeNX9cxFozkK7DjvNTRbz+ZTr5p//QF56Q+AhyCyDwP1tpfE/gWDP9EP5dEp7XLAGRm8nseMROrtydzFiVKN9qvmzYuZRiWB4B86oWEVLryV/xKhvB0KV9ZlJD0Yl792HpqBPVIi22FuFv88R0UETqt1WmNtCTfdhe0UR1ZhOwTeV+XM1NPbxwaNT11URaFd5ZJWdZeuwfo24Q+NIInxn2dF9z5wXOSgmuAX0RGQQO4jLY2NFU4Dd3Kpc7NiTevyqTKZjDTA5dDay1qHUGtjsBJPnV5t8XDBC0ncS9ZU/v7ok5C+FXunfCe1H0yGMSfUWvTJ/r4L/HhAaaP8RilDhRizMCerPU9f3mUdI5B6R9Vhbe9aMEA080j1I83V5fl9IIBQKOTknZ00EvEGoVR4mkifoNityCZmdiyNTp3mHeYGpQFZz9nMW+6NpJ39A3mydGvoaiGApWAJWQ+lCE3qAjvlWm4LUmC3Q6/dvR/6SjK5RyH8/L2mnRGmu2Orw/5xTxWXi9ywa4v1ddpIqKIfXcq/b0IKiCpQX4kZE8MI6ML7MU3EPjXVkFZm9h7ELz2O8Khc2LBjymM8iSmbZGAhgUK+zaDZDFPNtCwMUf0ALgpvfxP71m+H6duncbfxBzS1ohhOE9VpIbcvLmhi24f3ZQBA5cpfX73HMhU6mnVYciLmiHq9fPhv+ggmRPOxlBUPbSf/ut5oxTOXpBgYjq4GTK3BBlRytpBgpbAnpGMNXxJzJJvkTzZCJunVKuU5MhpwVn8+eg+k123q4NE8+bUPGh8/Yai5+cbi88BPYF+hxCTm3nlviAhVp/bm1voi6c06AHfHjMjbkKwaK77CtOzUb/8NejrtQy4slJ/DpFMxSwpvXAjzD1s6pYdR+WGsw8Kl+jUIIDaQKmSEzBXwG0u2Zw2IFYcRhgrI8Y/g2cI4bhdi9pOf0DV2bP500h79BvjpbpRcIsqVXuE/N1TOpI6SmaMUGi9SPLk28XFCB3ltlU0FVKfBoo8M3KyA+VnB4eLm5oP7h/AYM5WdHbVG8rkJEnMrZQNU2ScGAxdNW1DvEQyAszBkuJ7OfpOpXTcaCdMnHUahdAN5ZSSjtobwOaLEwpWXOqjzydNoUamGvQx9Q/ufq8biGtmZB/isyNJgPNKmWOKZX/vvxWiauDcg8Gal4363VGM9tjuHz43TO1ChBt/memviJy5Hw4uKv0FxRG0SNzKYELknAWoCjhFUr4Ozd0K+k/aRz/ywBhlK9KGnVb74M1U2kAD8uejUHfkNpvUDkcvgJWwUp1EjVeCfwVUbQYUAQwVOlDeDnmD6PnEZuCCLpfZTZ4dYq//Z3Bw9kTGUGsDdh1XBIH/yrO1AsVhGLdcm3VkLBOq4BNGbdmUEp97igm/ZNxHaOcZjt1/uVcQtV0CEjSOQkhg3nricd9XL7pjwVPsyIIFUqqmxKOnKcNpVWNsOQsfhNGWz/G64TH/6AEMS6Fvja6GHVeaiDxPoppqlZHQnijVlmMvDyGrHpi8opnjHWIkcze3ZQl4IL5CFrrca2g5ev6S73O5zV4CyIPTlT9r1Jl0zYiNYI61jCt+sJX+Ld/7pdrHyfoK0Tvm5dreToFFb0ORLld1SsqSZgm6ACyJNcpgfUqAoqypWDxnIYwJPivXUf75nCZoeS/puA1PtpqI4A0sg5ah8E2MZ5WVmWLeYR37Hrrh1rV2Tyyv3bK+wkyshQZSDVad9SgVfm9iSnKT+lVDsA9ULvslrOxKcMFvwO006UWqjDJM4IdoE2YwsJFZsawiIIaqE4RqLZU/KQ5EIblx3vigltL7d5xLoi7gsD3DIB0JX0kVLtlv5gZ//DH2iraPzGm8gmQJodoUGKXwMLpWEgVIKXCtBeOvdW0E9pnVbXxEnT/tP+SfqnEzGw0ZN3cw5sDifp+qGbdcdDU0HWbPI1cyFFRHuNNTAcEMkv4YZJSDe2CCdK2rwkRaBGdHXliZMqK+pfFAIq82R1vztECzTj8Gash5raaRl54fupsmXMQJjzOxh5zIdLHyz/tvUNzdN7OI2qYUymRV2HXJQ2/wrpUCTKCNwZlORJs7tosaT00cphGu4XRpolAhJwX+skLjgxESaMBF8HE68T7qAFZavKO0i0piRLdcMlEa/p/jX6PvJNbsCxL8+GExIWoyNqUNi3l/pZ+pmzRCZg82NDf3KAoizpkZbNKPW+kM8dgy/39wSLPy82zIO3HFuVdDRZKd/soeNmi3IOMiz44GSm2UR1LpDG02jV28ghKX7KBi0Jf7fBkQK01EBA+B1vQ8oOtqlZO8uQ94QMuVtImjwV77fs8c0JI5bPfCKeN4X0MWS4rzq+Y18t1cLFyihdWJTmXPd8CAKfVAe51fPvAMxHdWv4UC/oBb0/5SXRCZxmvHR5t4jTDxgwF/ZujVXT2Lcw+UHJc7+u4BbxCztbJjBtOcBIq6uI5PvU8w91orAwzS51cXi9TOPd+YObg5Tni6+S9ue9+2lln3GrNUMzXVA7yDG+vHW4PrQ9UGlnzy+U8pKk1as1XwBcUpfbz2HT+prA2J7l3APgtBXzGiaR4bO+bNxVD1KCX1Oo5hNftMu5SNe8UUh8bpJ2vd8mm2cnFa631w+agkFvnmwstretEDyI1NXT/P8/QQ0yr+DyPzbv8ehnqwArHCGdHoYIJ4cZdw3e4O4obWDp/llG26BBSSL+tXLAkhe9l3ogXsE5ShBh3ekJuPhAvQ5mAcij8Yt264jq2A/GpAwNsHg7fIVdyfPR2WLT06x8O5+qGormlEMAbKBMxu4NAL11opLeSY7sHc6xVXlwYV7EmOhegtEwozwKPlJwHn7b4getH9zdOBF7veJSH8UNx+YOOtXuRLHEH3T7DtvzhjhAZeZUZ/i5ghD9qU6w4+czE0CCxU7+sep72pwVpohrN2BwJ3Al+pf7y3WzF+0Kw2Nwq7XMSiY8cCU4FqAAblfsA4+dbTyXBKzduta3aZyElqSKKi0q5/8+60xok3hqwmNqtIR/dYhkoq4ww/R7RhNX3WCxsH0ths9zlslWMRyjDcjDk2VhbxkpqpWXzVDNTIXVhRqx9UwiFJ0YvntbJ5eX2buG1/rtgXgyZKZI7nMsNfWuS569CkfbMPUGbhINdCpkhPg0V3ZFiCCiObNKg58RfFwkECc+Md3vUbyCZFkHNY12L0w9Y06GdAXyV6Kt5Jeb9/FUVpkt9N9Tltw8k3LBIS+eEGyiMr+sTPbD55YooYO1qRxF0O8H5QzxnJNkTfH+I0f0+zOtr4iefNjGZEgWLNO/hxlIiiP8C8cp/cn9wXcmHSs8Eobx8hFykO28AoMFvDEqGLz7/NYTL6F4qKy9C7Ad2qbse77zoF8pc3/KGfA3fQu2nqRTJsQXrhxQACiMiDopv1rC69SLM2BKED9uEsfZ8HCMRO9bE/FaBv283MMUvACeKAUOm6I8t6scTaMBF1Fn5uJ+sduQ6w3yR5Q+A26aea2+t4BGOVLXolWm9pI4oOZ0eBzjO7gAQ4b1hXJsQ3uDB48sYDmUWyz0edhojNfse4e8KuK0nrpRnTLKoKMGtI8NPlOSjm6Sbv3vHviDAQMjWjJQbWKQMCvQoMuyE0b8+USRfO9hvQZwH1XtreZ3eh10BZveRvF4KSQvZHqKzu/J5W4yNHk5YCPpc3NLVlwg7g4a1PcsxLYlrkblRrRwQSgpojk7bb1aRJ6Q6BygkSRps40FVy+o8VIoUZbd0M/Tk+vGFa+8gyZmpi/5jeO/gg4JYsZnBSjQBIHJYj8wyISXbmMffTlUnl9CpSOqWde4ZkAMqId7hzj1v0NJv/m1/1urlgyqA5Nbu0qE//vO6EOOCwhTn1vqdyTQduGOj0Z7CNNHy4uDo5vk0DVT8WEW7wwEXTwLOVmYIknySEfh8BEjyfN5EaVax7s/MqRJlIPHKCA/SzCUx8Qs8zYtpr5tmpiUvMCqXY8PYP6pmbkzlzcfqint7RNcKDVxBqf9ufYKQBHBj73x359NVzMMTKhrqSjG3Sz8S1CuAYsGdlxJfIx+SHugkJzwzfUw4duNQ62PUIjxJdz+94qs1fG8KDjV0twGmE+wWi7opdSrorsYQjTpmxxLLeHgi8KXdpEWFRxHu/sm7QccUgLDtaIinNrrOqkL6+UQ1Ti93b5NesfUMZzVpuCVqacZYMGz50LjsYtGS//9h6MSERCvwZdCJZ/v8SaiuiUpw9h+rLvfp8Ql+4WZO4uhNutHWG78czSijvvwXTC5MGkMIZJHwqmhL3rdFsZFRAJLjYjKD4jddfdfKxni+eUAW8WPRrWUiuAJNsozVcjlKV8fyJRLWdMbCpTtmU7EsDtZ2CsHiqN9v3/djIoOpPF/ya+SpvNqDywjd5akawY4k0NnweWP7pHXhJ8A/0NVcUjpdIqAaJrfZt7MJTkjbETlL1jCMluWFOEu5GOxCyd0yMTLhiYvBCucoShkgjwWSlnvCmos4qgwmpzMCZSnY41H4i3ybREDr8NssQRVN3iZCG1jycOZ/v8JtHWFSofWRqeRXIbm3LvWPzdsJyzjDJBrsNgYNwt/XdijNL6BZ8M8DuroMt8zjTBYJtV1EUmh8tewFGluVyx33lNzZm63kpyFS6s+66JpBGIxwiJ+3EZfh4qcGB/z/U+nz4JmZwRmwa0jw9D2PysQlBm2QOUQIxzr9L9lVXMFvXoDIjTwEGujihEk62iUwnrX2g9bM1gT70mQ1I8gu+/5FRJf7RVobasfM4FYT+UmGjGDzElQBh9KaoRb8vbcaPasGkA4im4pSiYIxKnUbxGEjWaS6dw/Vl7Obxots5NwAb0T3vorKVRcNEad3ghcAN9TO5y2LGOSLPdPW0mx0mzUU40RzA/LR7wTrDXO0KnytoPujoXObNV3i4Gjbhgco5eV6qfMvrg+LVeurVc5vWdt7v2B9KtRZXrs3B3uMGOek3+5/ruhkURgHi2uFeLxYQ2ZPYWGM+t2zdK0QUgZRAyMj5aodOui8r+XHx8WOiQ87xbyOUm/c6hC4lMdGFIA/wlwKyhuZ63f5Hd2MIT8VKvWaz/gqCHH4h41ScUg4XB8G339gi2dumstQKJIIVPKv5TVqi33JbF7tyAdBPfaVOjl9+RsYiLypdMbkq9bpsG+gfA+qU8m7WZGaSKi/vP8RHAbToDAmonHaP+iWQqswEnw/kUJq5fzYTCAVJi72wIligucotDHtXGfa4X0EjJc5kjUyA4jHuSAkVmhMpP3ZYayQYtzJNXllQcUwVC0XpNDPaOBSM6zVYUp9GHkAVJ+iboT3oCLZqODhV5096nH1LtyZcdiAQmB+MNtezDOAkOyM3eQHZhBShSme8j/KjewyD+0ZkfgCxsOW3tUMFi4/j9kHuqVDAqq2AuDouZ5evS7GaPPsw4LhhrSH6U66NgEWJ5xcXh09l5p3jFi2IPZaKXvSzOPgdH+PaVrAYqZ1hsKnXsJ9X2/sqG2+pvVTrtI4QB96OChygDbvu9c6k+xtVBE8Bdq3bpe9AtQ4CxjX8E5Q8et35wFhnuIHS2IZi0CZk8ulULf2ssiFnl+VTD4+vxGrxdLMX75ep/1pXqhlmlEEZ6Hv5MQxIAwk2xNvrJQGF+hXfLKtnrFEEZXXB/oDGyIYeV1AAWR48HkRfRGyb+vTeKtBBwlTwnRirYFztMLLlIrjIszc3zg/jFTKXvdSjRfX1QxeWKR1iKfeauP/XdxiAgnoYSveAbLu6r4Y7q5gosg/+SmzbBFmTeRJmFi1WdrXXXlDmPZDJn7ZbRE/n/hErrZdGFtaF5sWqaz9ZYBSZnDVkNtXXnVio42FAoYnUyh0ECoximfdPsELUD7KIwA8fHtu6O1bkDE6w/tfrvHDZ7KztLza0z0AK/gMSSilrGQLzedVwcdA2UcG+Xdj95r7NnkvYGYna1QhAu3IpHoJeCkyX1Sn4x9fp1huzZ2M7dTlnht16QiKZI7HaBIOp4njY801CUPicYS5rvyb0LQskBxvwgk/0KYsurRawYFZzZEJ5N5l/VnOc8TnRaZFfyc5H/I/Dyt3LGFaVFR6zk6Fi1mJa+Xkta6dJ3I/P7td46ii645Og/eqhcFcK0A62O492vIb65dQGaPwj+1g8dwfCAO3H4ymjW5cvCce1rpoNWpWspUPfrYHxxDxIOl1WbcKcUfTIH0jiochvp0VoO875/2nJXhP0TvK6omKd790/fYJs1KppKU0bFO9s41YCaxU6ShkI8wgsmh4KHOVBZJ0GqbqZXRLU5jUE2nk9rRS7q7otlXlIlSE+y1tHFxgQ+rTeAyyavTl6zrjfEAy1GZe48RNNA1OKH3WA6N05IQgS+i/LmVCOyxV7N28/H1RaDprLA5xZ5SdgIMYHnMaFxIrI5XyOD55AKbbyQBJtGaNlqo15CCAAbJHttcLXjITCLX8Vx7EujERaQGMoUyFDu3Y1N0GiRXm/2oHx8aRho8ED1W4rCtN5PS1joI2Bi9EYMsFXdwGxGQgJ+oyvDxSJDAmer5tpWF6YvQl4eSzJRhNYjDPQavacLIIx4MVN4Guk0yN2BfucZKgJZAxq1fb+4ha+czlIrXuSGBXgxzW8u8bMj6bkDcGFxmtsFi3QQ+n7OkwQtCFFvSiKr0O7SJFplDCWIzzAfTopqoRfgH8AhlK1sxygdaTBHZ0Mp8UnjgkO6X4uqu6vKmDiE1FDbD6Ld9ScrpHYfVSrH2ZMZVG1hA/9KhOeQbQFmklwq1uABxB13MdKmQ0uIc/AQqxF43OEPDhuw+qttVQUW5rEPBw1bGCGAsaF6EFGOrEoS43YiOXzjsU67dyDWT4Ym3ERlJIHcpQ9hV57CXsh85BPU+ZjXSjG3n0TvI7ja02g/9+SIX5wx9jQNwgRVvd1Y3z7984tRb27rDzjXMFp1WbmSPPiiw9+c0RcgIHo7TDmcfoc4DsHCzxN1lKDpAeKMJZPGix3GtchZM8S0e4iadP97/VSFl2eyVwDZyLpgQkT/jT3yG2mS7KXskcZlUXYPLXrn3wq8u3+lFscT2XeZBLVon3DqI2sfm9e9fRqhnHI8ESAGoK4Uln0B8GwthkMzTa3H+whU9OhtoFteqzM5k3uZllBT1MBhGbV1oL8E+VOimwrHwX8NwLJbVoQ5WDM4dUg1vvO3idiv5KcxOzctJOb6YZ1UPMjDNIJ+k4ZyjDo1yKGXe9BxIuTMO1XpFad7LwWy1E88oHrP1ZnZ+GBdhdhPLX53z6hxIQaPl6wP+Kx5/0Pqz/KzskEItfMCwxlEImrUOR3e1f5IxtPeCzjJMIMHe+V4GnmZ14JfYvhiVElPKT+Kpw/jnZk1Kd++j7C8ACCAPCH8aNFpV22jnNd6WO63JVj55UtcrptlEDT9X7WqigPnZBxG1cGhYOLVwCh4XBgNzDOluJgGh6wGbGdherKLCGXGMnGkHL833dNEhDS4QBXoMTnOPtT46Y/n9sMJzj0z8YOfUzoxL6pk31urmBdtwtifWsoZyz3Q0Ru6uFKeN1H/6DkfwAvH5YThHcCh1Av47a6BImwFUwHG+/zj810UdUupGDBBsOcXBvhamxlnCROR99Pa0rIU18NrqgGfQE57OlZyzI4tHOPKPJX1O09MGLSS+MPnCD5qbTxuZmcKqU/YIDZJGACIP+839XDciwiPPs2VMbGMxffWJz5hLP2sXoz5G8Hq7Brv7AlJmQni1bud2Wu+mwB3OmKy634rBLwBIoglZWh/WIKdPwwYaEsZkegiFRmmUAbYBljEcR369Uyh2h490NjOtix0jsfOpEP8NA5/MghshZ8gjw9bFyJPUoEdDlv6HzwMTh8cXB+YYQiLUA1RtmeoZksN6P7ejtoD6B9p/bYATEl3tN06lZodSObXZNiANGStRU4gVI2N94MXyZCkB5GRkSAianAfNHKMewK5H1GS9jbNegjOCunX6gq6ALUDpA8i4fQaEuMYbujeUpXPdPBl+gsDrVdHBpS2WE5Jl2ImqJHn/mF4rd0ie/BakTs4Wc6Uzn4HDv0Rh46ilCdCazr1R5CiZMMYkwRnZ3ZCj1rK/NiTgnawEtHUcWht+oSm9/Gh60chGI8+z+kPXAgQq2E5wUctvNjq8q5SjqvnQAGFtiMxOkmdhVQcO7AIG7OJdvnaYN1S5a8gG1un/5Xys28ZGRJ4v4r1sXp4KQb9g+zA5BkFXHOT6YCEFKaNS0R4qzJACfubfwCNGQKRJ3H/77AgkcwywX0eg8mtbZMgxilpLmEXRc1xGe7BTR+SsSbs/usuXFSz8oyKUZryH2duooRCTqCA9IOcl/9bzwVnZj4yVzJqirVqPHtmcpcGMe3IR4Xr0InEvYBnW2WfrvuI9Oq/ajjprQVAAEZTgrhWqmOelczGq8dqYrA7We2E6HcWhe9NLWE52NCFkvszBfPSYL/3dED2PA3hkBMUYMfZl7wiugkQqQ9b6Lt098sFAaBOIpHVu3b6B6CN75GdnIc9cKqKWKVb5Ed7/rbdh9RVhZcEy58vDfJDmJjz66h4CeyFzGtaBFKatKbzKYg4CKPZ/Ei+vOLfV6IWr1VGDvDVsi1L340Oob2QJ2iehLPLtLPQkY672P5DR2M4xzMirhVQOTPu9x2h2GfGObupv/Dys7rO15I6t4vI1yNNNXE3E/vUnHKHndKZNBGBkIntSG8/74knMyC5DiyOXYF0c9/HJHyLT9YQ6Bwt8hUipOI4u1U5/jO9fxnq5SSay0Ks9Evrujxyg5bjsDJ9DcH2DvkZNZaJZJZvXajEVmmKJKPM0YKWMSZfAkoK0fNrjotqxGRkoOOR2YjbdBYqfl/k2e3ik0G5QTRtRlsmLySANZHWYq+daviH4CTzKrodtoZnzVBpl9RqPTVxGKljU7iwJEGFNNfdnVN8s90VqUQPNbM+gg7xFznppENiA0nekvPAB+36kSh19VMT3VGXqL4ei7L6POoTcRpeeGWNQMrK71zt2ZQQObZIcsPoZowWXM3rKsZZD1wXYgv2cmuL7zVBLP/fiBF4ejhf+obNkVR/Lqj8KwcKAaQ7F7pWp64IoG3YP6E5dLbN098PxJdnIhjzHkuSadjRrjKoWqmAHJnJQWtt77LwqPerymMI/ZC1UQ+jJx6EUcACl3DBxDKsenVa51Suw3JsP+kue3RT6PMwUqq5Knjmf3n7ia5reX4z8BuHCbD80au+slWNLtgsNsFGjxn9xlcxJ8OWj3nMuALZ2KZpw4ys3B5CyyxVUjmnoTWnytv62DosH04dUZK6q+pfwJOKp3p0t1X4w+W3JRqwj3lco62RBUdcdINNuSE1LXaXAksEXm8lN6+gV+UdcpvWizv5729rOLer3Lz2DI8BsNRgtC5ZAuDvSCmBMxBr+t1Uax7SsI9d2Esskhc1mjYpHsgWKfRREnuVJznBQbYaYN1ssg5Py7sREEepdZfWeeKWNuG4NjLdQ3/0gs1gcRePmt0GbOAoMcZfyAzzlbvOitCkR5n/KdbBAvlRIjZVOeMlVZaKoggHiWckXBrXC4Popqipk5TbvwA6Irn8aZyicjwetJZmE8DC02nD0eBYSGhdcDjeEaMGaeQ3VucUFzLihXr6aTTkJz+B+e4ASO8QXK6DFiKHZlORbSuWjLP9/5obM7skP+ejChigdTtawvvzM3GmWRSINzkve9iXBF5F5aweEoXJ//tsCDTj+c1grm4FfSdPqdx9cfWe80tDiHYZbAIzlgw8pG0dalMrxMB2LAZVSBSZm/Oy1kxT/Q1qAyzsqQjFOY0a5JIjNG89j1jGeGqdKlf1+szQlV27l64ntg8UbwmAwY90RjXHNkjIeZ7ia6BF95tjCOJYkpnqML7+wQiP9G47qB34SM1j8dFf0C0S7tKhGtiGZ1YDhInaTTDMubL4+DVLqEZWeuwJjekjZ420eju5owll0pFPab0TBXhjUs+OnxWGuxmM5ulykTyOL/8AwFviGz4rw/uCb1V3Re5qAQ8hl/3XmBl7k7H/EePiwV820QUpyk0FufgcB4Ah6MbTlvpZAgQ9awxwQwGT0wiXBSvRsSVbK1XMI8jHXTQ8CVr1X2IUlH7PpLvDKXAHXr+/C8tY5zpnlnpuU+uDVxM8Mb9oRJlZfnHiXBNA3stUWboOZcd+czFrvO9djXlpAYEGNB2BtPAmVkNHVaVvOObQdk1V5zusv6fZLenMiw+3t4D1GcHg4AsYRsCuASzwdQZgoXMDY2NUYYyH4fYBpbityT/+7S17nDinlTNDtkBOREDGkb62iyBoWZRwTER2b2jc/qmAteAjZh2UKbezUEHacPURgUZno+l73OnesKxrDOulW9BaXdCsD6TRyp1DuzZbu6mKkcmg1NstIe3TBHznHn9Wrls+sSwLETWMN/njaCl60xzksKxa1aD9sFEbGmM7Wfn055JVI4in3WP+lLehTDv5modnI7vq/TaC09xqmuBUHQQsi9cyddlv8OclDKpVuKkimqpF9tWGV382D6p6VudhV8gJCgI5jUBHOKuuO/rfSuhQm+upHkADNpgb6zv12RfwswX24LaW7F1k1pCbI4mwUj7aNLMOq4qvdZYKR/htpTL4XraTUyJxU8TyhhETBAacC/2i+vlyoWkApIO2VLj4n0JkPKjLo3IxrwkKZ+suP4mM3Z4nN8eVS6BaA8HnHmzh1giClaOVOoPUYqPTJjIboM5pZo7bafAhCfKD6FTaT073oAo8nCH/UMW1HNVPgE5O2C+STnXFdcLVMLKkNOz5tcgzrb71LUs7kq8sfAFAM8CwQE1jMRxtCd8yQizomPqHCuQfW4xQnNXtqL1SP1gdPx+SIFaHO45PFZyQ8irxrwX0Qtqu22D68bAYcCgLbcfVr9YHZPJq8G2GbEqmvR+oQXfukVqP0l4jKhRKkJ2h//XHsJHI2RCE3RYQGrboGx/YoW0E3U2J2PFWWRJbd5U9+ynG5WpfJBIeZ8BtHu3dDm2ZIVUlaPzcszyqZZQAmwKMSuwtpjzTRDVT+hgGEpQoOu6SEFtC0t3tT8I1KGYBd79Em3IrWOaBar/5aorYv2xk2l5dAlFkBVE0iqbQ9HJliSjDHVxvzw551XfdtqrKCmfL00a4mS7fhrCzUVfki/BQ2fT01k7i6F1TNw+LwEFM2oSwI468mLYlisctcxvbagbuxXjprAkHs7V5O5rXkDfoIJeAaaVJg7DcZZcSi/+0pxqTJmPu+IO5tYTIU6P8BeQC4ZFH2PX2Wzl2+ThXzdhQf4tBpd3XfD61zA8mu6twL+4AgB+p7sheWfsh3/4VJu+vWm20pGsBf23/GtVR6K0ARqrleuLfhoeXNHvX57lrGHVs9T1pIEMA6ljqqEng8yO4V4EBjvOjPaajHo26WFE/poUxdxC7f2toLAeikhhMWqeo9ble4Uvhkp1x/3UqWUJPigoOger9iBOm9oBJLjKX8ePWwLdcGOeM/VoAYtbimcFx+6sUDdGANPWZyiRfUjs7QR47Kjs017RJvfiytlH7KwcIc8rDt29M1MnHs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05173" y="1323522"/>
            <a:ext cx="8478271" cy="490697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655315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563524" y="1818723"/>
            <a:ext cx="8445394" cy="40934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032" indent="-256032">
              <a:lnSpc>
                <a:spcPct val="100000"/>
              </a:lnSpc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Who we </a:t>
            </a:r>
            <a:r>
              <a:rPr lang="en-US" sz="2400" dirty="0" smtClean="0"/>
              <a:t>are</a:t>
            </a:r>
          </a:p>
          <a:p>
            <a:pPr marL="256032" indent="-256032">
              <a:lnSpc>
                <a:spcPct val="100000"/>
              </a:lnSpc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Marijuana and Opioids</a:t>
            </a:r>
          </a:p>
          <a:p>
            <a:pPr marL="256032" indent="-256032">
              <a:lnSpc>
                <a:spcPct val="100000"/>
              </a:lnSpc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Marijuana and </a:t>
            </a:r>
            <a:r>
              <a:rPr lang="en-US" sz="2400" smtClean="0"/>
              <a:t>the Workplace</a:t>
            </a:r>
            <a:endParaRPr lang="en-US" sz="2400" dirty="0"/>
          </a:p>
          <a:p>
            <a:pPr marL="256032" indent="-256032">
              <a:lnSpc>
                <a:spcPct val="100000"/>
              </a:lnSpc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 marijuana lobby &amp; employees</a:t>
            </a:r>
          </a:p>
          <a:p>
            <a:pPr marL="256032" indent="-256032">
              <a:lnSpc>
                <a:spcPct val="100000"/>
              </a:lnSpc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Conclusions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00236" y="2762439"/>
            <a:ext cx="370114" cy="37011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0236" y="3655945"/>
            <a:ext cx="370114" cy="370114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0236" y="1835361"/>
            <a:ext cx="370114" cy="37011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7811" y="3480370"/>
            <a:ext cx="8711105" cy="72126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00236" y="4557918"/>
            <a:ext cx="370114" cy="37011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00236" y="5455713"/>
            <a:ext cx="370114" cy="37011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909812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37504;35.87496;45.25;60.25;82.87504;97.92001;114.48;"/>
  <p:tag name="VCT-BULLETVISIBILITY" val="G****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37504;35.87496;45.25;60.25;82.87504;97.92001;114.48;"/>
  <p:tag name="VCT-BULLETVISIBILITY" val="G****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aIDw8QZnT3KVLgIkmA4yGNrr+O10cQCGo+PFPzu8gTc3Vn7x6LuziNpQfEmA1t95EW4jgobtreutqi7ccdPi341Qo5lwUPOamr3+BmnhGo7lDfNB/wzW734ruBs2oH7N+8sgG/o9rzGCYxuRWBkFlFd8yohixOoLjHZFkvRJWxgSsux1MaFUPZP9/u/clYr+xCEnFNjnbTAaWzUa+WueR5OZUmrhiOHS9UKMHqyBqgtU7AF2uxilRo67VAsLB87awAMRQp18EgtHVeVipe7/vbKYd/DyBI9MjR/o3gI3VWU1TK1P+G99dx2cNPonMmBgfQYv/4RwycNVoTm6XV3DM+/lnUK3omSCeqMnpuoC4t8XrA4wis5uj4lIZrW9cLHxeLDYMxzcbriU9M5W8PWYDgyX/G2h6VR2pEUBtVRScN7RVQUrZApwBxzLFiT5PSBFvHoUyWihHoKOlycncyKHSGjyWA9pw+IlFOp97GfJ0snWTUDJP0J4G5xVk9yGV/NRqWYy6ykAbGah+PthttK2D48+fm/0c85ADVJsTZAAuaHwY/Ml5X64qAg4KVoRoWFClmyWr9yEprzwL1e+xlY41WgOX/1C8ys2eBH4mw4Fmo9yONcqeY+n+MfT339ZVLWrxtAkmvAuGMCuuezs6UWxxa6WGsYj9j2i/EwMP71NUBtopDsTeaQkItbGreS89Dvrtu4Hm++uTx7/UOD1NRVpBIz4F8O1E4+3ODbAcafKsHMTN9MY7JDW8yBbTRCilwC2pMV0kD3ecZtg31oGb6y0qB/Z1XS4gythdn2LOvB6y1RX58pE/pQmqVV18c5diJbjoZIhX6kGDLLK+nqTA6Cb8Aa/EwAQrwgDG/l+xNV6gqOf3839i8Cer4EAVZ17TkpuyzVPo5K93Tf2R2EwZaTZkDIUOVa71jszWA51AbSjrr3MBECxdluh9w9vHf84B7wzEVPkL86M+kKchEhLtABaZ9TIQexSS1sgko+T8h98/coxRboTekjgj0AvVGNUBQZObMxxc77nJK1lI7Fh/2ZYzEd0gaGJqSc6hwOaL6mfNNl1mFTOADzb7aEp9d5Ydiibc8QmFBa2IMM685jyWscEVr0JduuOy4+m6OT6v/YphXTTHz2CWVz35LwNElDGr2bbnd20SKDSnoHnA0wsPHtYnjcKvPpg7b8gWIQXBejK+n1+Wq3D0kfFFqqQ+hBjP+eQYzA5M3TTIU1S+johhXNyJFD+LTFUEZ1MXIELE58DnsDTFEQzwqtHw8TJtg+MrB0/q50XYLG9KYKrR2uG459MsDj+M1O1wUjXabx2B0IRnWVlMfGU2umgn2MMGnFws/kbAK4GCN+jeuf63MHgg16vO2bvKAdFG33KmGUhh1dmhGfRo+wycRv1wwQlGUDRWXbEWeo4I+t/yjoMoF3WM/W2kLSOdW6ibIzWiqNkZXzQkZSQ3C9zH5cdE5R1iiNsAIDnnNomxyFrFBwAmnWSczfCrHwuUepoH8ygPYfz4YWWAcjQmfE69JcpzABLp3ZrOTneOnqaVyzp+S7YrfQXdr4tNDbIT5zk/KRfcgZPmLy4Ng46wjaOVfpf1KhekQDL+Sd9T0UBMTuECW8eUI1kVuz6UfWSzzjKOn2dnQFRnc0y2zsb+pPJaXRUTlEYJV7ZqWDJEafZohrcmCLyIKmZso52fcmFQAKRK18GCq+o4Z3YEcLq9PsrtgWwnX1k0iAmnHuxdNR8QhPdOKCCE1ZuMwr/WCMmYVOnSyy6SLgjHvgJsm+ZDB+PUip24w1MXtgd6NRViGsf/U2+SweWmR1IIv6oV5/lbAgvaewLT8cAbcjoKgpx91NKKUut5kMseZaj+wLrlEuXu7kKjOI4JuToh9ArJJ5ga1OAlR1EAj5EqeNnpAsZPL2eB7f8t1Z0PG06BXhab3seCHzJEiGwRtayB85wM2MKdy8oZNwbhCnxXsgR6Td9NPp8rmmQwXaFbBacSDQlNWeb5OdH95cUND4zRbDerJ1oO1u11HWDOjdl4DP61xb6LgwAEk0n8HPPMBR2x2ISphdXe3cfRfVK1nF+aP/lLHF2QkPYhNHxIsVouvlQ1V+7A1EBKVGKsbvR55MITlfINPNk+Y/rp75TZuVxofBjRlnI650nAHpezHzVfdEmjiC2SMU/3/I1UvuBqIGd9LWnS6GUaOgEg+X68SUPX5/5RAyl9inQi9eK0Utkwwz+/t2aC1wdczfFRYcWywIeaZuhabodj3Zdn3kh4Oaxcria2Ytc5+h9bajx5w8I7rfXq7BK7FF8N97BUdlsbOd0TK6gqYwZbz02cc0RsjgmD5gs1MYxcdFqBxz+louPaaff+0dUr9+wjP19zpyxt7wDj6+JG9IdSCv1khv0i4ayoyNBtIB5Btq6SS9ZtZptJes/1GBJcpYmyRSsABLw8tbFlf3YYMRAPIM0zse+ZHBNV4YCNllqRuFiq4oNWTGMxOSUI+QFAN4W3byT5Oa84jj/OC2Zqv7kXPKeB9wz8Bbo7pBMJO22VaqDf4d9zzLjyUNexqvSbYc+1OTJRyxCgrY1UBbJfsQQjjCFP0wdgCk+X7STo8Lx2HBAnojn509W7JnI+t7Gg3UOIrHy4NqGTc1vNDxua0tekr7BCplcP+Y3KlUIaQHdSBzgLS8Ixzo69cRItt92E1xvC9oK9bgwjYJCbyaZ35exGN/kU66e4NcqkI+XUWc4Pq8zoD5zldlZTfSh3umhLjAWwBsMDXJ22aUA+4QPVOiqYrUXDhbMeyx1ZiNvh17xisSQG03p+PFGRIhSccTvdxLRnwjcRe1hi8V9dDZSQxxOdhYuGnpEjbAWftpVXDPRiCU8/3pg51I5vS4ecJZNGhcIXKJUZSmrpJ/5KgnqUdmZJ5HjwFV2dk5DmjQR8bzBs0dzu1rilzGSKauINtj10hDMr0rwIwke23zL4ix3yX5O5il5EaijUNjRqbRE3GSg9bLNBs2sm0UMu018nBPiIEn1q2lghfcwiZut6e2c+jo8hbuNdMbz7nC5V8sLsXxDmLWLOm7MBLevrbyxxBzBFQJxUxpKI5kDpACMT8nj3HTFH3uqoOcYj0WTd0i8Yo926BFpbSaxZvsf0Lk8lyfyWNHRy87dZZy3LEiDAfqC804xHMmSsYouYkZl00DO4Horu1THUjMFmNp5NzRktzBjKPD3YmcEk43e3knMUgxMPalnd6EHeyRofJd67REVxZJ1YJdStgrDTy2JYvGmomZGOdFMJK+3LQ47zcGo0tybCB3CKQZACZU72ViauajGmJum3+4Q4BygQWgmKMjr96MUe71AGRCl0dNrrMJkI2tLzznPXneHs0gmJmDXDOxBqvwtpo2hLYmovZxr4jD4LT39aZcmdL3aPpe3/U5Ye3j4jdsLrnZldlcelHTUz3swBS2APFLmNoIE0onDCp0jl+//D1wg0/T0M0nHHHj/s8psz93++m3FMl60GfcA3i/pfT/pH/01ypnYnS6qWsdwwZ87HelNfs4HgYiwIAEmQi6J71MlkcXCi18WBJWWAEk3WGiiHUWeHuLSTma5YrwGwE3uYlUUpLyjQb7xilfuB364lNt9Q24cUrNslNOhuJO2BOMmCYKESV6GxRaL8q3gPu8p8/Ntt+QLzrs0BvP4gP+c8NhSCetbYVNMrNJNlQsKIkRk3UijSVaQUYJ+CN9cn02EJ8ofwbBsbgzH5gA0KsvfXqWPxkUqE9uIvsFqlWopHsihdZC3DNZhk3oTp6Q0pqTaapNCd1dsPrJ6oKCwVDxB8kohIbGuNgNH63UE80hn9XqqOynYXd+8IKT2ctemFyO27y/NCtSc6wsaZwhcD9742NAhOGvK5jftndL5XiG55uSTVbqHe6x21wjcNfU1NKVUeeSiQsYN+0/Cmfz0jWiF6/iHSisxDYRcLCCunkMzkficNHbL+YEUK/XHwGSb50v2sXjnQQ5L5/ouaouigP+MFnoZTvefGIpveCvOlom7U3gqOG6bPSnDeCvreICljScvhdHLwR16uZ8An+z/1do+vIbExQT0ysOS92LLkRcPItLDfplVP+848/fJLDMrfhM9xVir5aiaYmbu5qMywgMyg6QeuaAvxQ2lgyJymWFFocRE8Y7UBPRTF5gMuxlw1DKf4A5e+KFNsmnuI1G6CfLXdKzBl/dXI/ONwKzmlMKEzeqD2lLCOPsXuIzFvII6XOpFxRcUsbhDTe46Fl0P0Nymw4em8E8D4gqT92tlrjwHk3jTX41cp/4kEfMHmfcpzWJ51ySYz5fxTQI7998ZhyAm+CWpTriD05ooGeiS2ZyAEIy6vAzwzjR9JmHhGgrBUy6ZT33UDiW8GvysA+0VCkuhAJ4jEqKB/b32G1opsfSRqO07k/9AF/S54CsvF0mbgryFSoOkirtL6o79/ToTEf+xC/ETWJmstacb9sNIIM9SzP5tmT8BPSXTICF3qrlzZ58Nnvb/x2kKfGtUNDliIvFbIxjDT5aqqNH9R8muXItiW2PKyF4uf/+4JQBbAEIRqU0jjjBNvu6tLF2GWjzsUMHFO+4IybJFuCpfMiFujA4SBSJ2B0ulbSuv+zv+s6vmCeBABuUD6ekvGRSPGgXbd94Cz3BbDQnUvFy/2CbVGIfij9+pxWj3owhAyYN2ysH95Merqii6gDT81qEO0ISh02be0kSD/3rbmY3qfcyw5OB1nF8n7Qjl0fphfWMPkgDFTyzL3ZGhDAyo9ICSU8ZdvpC7dczk5zVahTmu5mQ3lr51Ia+in2W02tjZ8pYtgmFIHotgePaOaxBPRudATE9rl2Ui4QxX3GeaYsmj6UdhKt7yjGqDRgPv1EeUNArEqdGER4/CBAnQyEFWbfzNMv83oh/Fo1K05OXSkSfe5sRhS+NS+plgjv8+WkcWLg4H7Lobr0rPx7FrKwZ3si0rRyKN08Uv8RoM+p73dIAwF84t70wHna2u9OZc7b77wQytMjjDfShT16lM0LJ40YKIlV1teQ+8ie1sRi+McCq16s862XasR61Nn4xHWQlRPr+VEOWOr+6PNsf8opYxdvnb+uB+W9aXFK3XWz4HdQWZ30aDGcmXCE5aozAKY+7/LBmVISF3/FlSkNv9xR5GuxH9TeM3HRRTzVjiJ+oM3VYZrwuQ/39sBP74B9UUZHZcVB9SKV0YGe2+RSQwpHIhlhvw+yhv5oMlCtJYom2LOyhHekU/hiEvFHYdBBW82jbFsQzq+pO8n4OYnIdzBlFtz0OOghWV7bVabE6lJmG83dxgDXVIYyqyzFGzcguHwmsDIP7byHgsqnNvuDbR8P4ym3py1M4ZxktsAT+GQbYyihiusNMpH+jj7yvM6LpT/KIQrfabyX/Am7Fz8H4avGW3bzkCpfY4nXdDGuM4czumx3QZW6mM2knxApxIut8/LWPB4eTgsgSjTba09m/63k5ZSvZlDKDcR1l7v58oCUEu4w9a2tEFl2clSpRtOa118EJx6PYR9CrARl5WhsR8Aed6B5LO4LolCGYq75oj+M/ygRe4ECzp99CHQ8opzrwQHLBoPeeQLxxdgT8oEML53Y6yeUBJaHj0bO91CPbZJT7+k1DoRY/HQcCr6ji0XE0/cqy06Iibvj19yhXevbwOuStz7AXhD7YlCVkMuiQd8YyADtOWI3M0VGHHxWoiW/qi4GXQICtmQ/zOEUK7lzDGf/zylsVA3vkI8I114GgSTyRS+Bh1jbkH4/pfAweGH4f8f4QLzlVyDVJ/BmGbLK8y8bgBqI3I+7aVWMNF0Hv7aDpNvtOt4UTYiqJxpul3lkg7UicOYLCtRRMFQ1iU3DaYTa0BdB7cNKQ6FZMmQWSVZc/gyjtDi9yARBsUc/c++N/aksaRb47egb9xGsTeLCt2hikkbWVDo6LZRc83nX4rtlTIhpUketJTPwb+6bwHWbUnf+li76zoSCQGMuenYMyoiWlpAvwL+k5sPyRA/WpXGXY3OsGxADr8Kw+hAGmxDZxNdIaX2IL/nmqkIzQimo7XwmNiVA1PJ5edB/AUE0kfMZewizWZ4iuVHn5VsJI52joFJpwbw/dAJtWlro19ysHNH6e4jxvCNFZS8cRzh/2hNmvRfbgyX3e14KzKur4RdudWVbmPMgQZNGgfpVYus0mN3+Hdyyct5/WaSndDwsc4BmQ6yFMNPg2oHi5uzZ6f3LfDU1ICOgkn7X7+UtR46lSruAeB/twj3yEHD/Qdb9DiLyy7MBol5HzVdsWqOj/VP7tq2tE0WZesERreG3H7yHSyXMEUnIqAjG67O74JcjZAcxpEuPNXh3flg4DrM3SBbO6WkjaVKvBNgKnPAuT/zds/ChwYUjAE7OYSnzDr1+LI6jnCawBTRis7yw0jw0FxzHpRGa+JxZia38cFYD18IcrgPlIyfuV9NGeQmCDA0Me5VTzeGcFG7WjqO8OINVhpWK894Pu1LbBPHEtZGYC5iYWflJbm1oyO15TUJpsvmnjceXpjxeCm55/6SY3qryr1SiAbT+3LI8C3iyUA2mYL/XjE22CORcFZEYuqo9h3YTkPWrDwpHS2HkdZvuiot1IWHmkGNko3eKDMLYI+dR7yExMb9rbA5+f2kjbCwhX/g7yl7ExTNmMx30rZb3UNcE2IgpbR9GLTx7JeuLFnC3sl/deaf6ejxmJ7uQqk900/Jan8jcAYXo1v3T1NKYuFK095ujC9Qt/CytmjTlquj49WsWl/V0RcJYfRxYKM8jI2fYxURCbuOSCGSU6nP4TrFIf0+FTy+sTaIxP0gSBZKc13U1V4jSYj5ADfstagNSWXVUvvT+qTkEp9Nd4fgOV8IXy9ibueKy7sO8O7GN3mbBoVqN+HR5h6RsuIQZ03w3q+ITnHXPChOlOKhRsu/zTV9NO7o7QMdWyCLC/3ddxlaP0oG4nv+iAq9FszsY8SXT7pu/QFvrq6BjcI4Rx+EHBzlXDy5bfG/UCn1VGAyO0g55tWMUGfH01TQuUyBBdQgUB95iPRvB/zXZAdYPN5jFW+VpzHLOLtzZX/Lsiv5bmRpzjEFg+tHDnGbB3UiGxb4yb+Ri/9y9RJ5/m5IcXtMwq3sbbtFxEAuG9u6lSMLk2+s3NFqMgnoemPfr7cjP6fA7PjYRMopHOw0bXJ/+ybYeNQUWQ/IJrkJ4V43viYmuoQ7XmCqiolJO9nvSpLIK6dlbCY2qq3EE7B1Sc4vBKDEWQtLdVFjSmSKbnJ1Dw5LZ1ZN7QuXRZSNqpE3h3D2rwmX14o13Umf8xbA/Jc8gIsoU8n8Uq5W+DjugqfQpwX5tCqjMGQuVi44Q7bpM7zoeEV5vvkoGbo+MYZkYSoT/O7PwZpOSTApuI5R7/RcGAWBYTh9cSCyVaBugtL/lhswtBQ0zwACxydd4YuQ492DR2F3BNehlpLoe0Tf+4XfefQDTMWLPiUqUFzRnkYC72PK+hRSUmD86jIe1z3FZKB0FE5VAq8MGja7eDUulW71Nh3SQgR/MvYixNAQ4bs1g7tfq+S57qOeZVLG9bKZG9vTZM0hrCiXAmH6FtAWMD9NRGUs0kN1nt5zhQcAdHrIao8UJ0/plDQryKD1Ii9wJb9DvEzJeEbjTpDy1pshC1CnHfJfneZrJ7ph5A/EdAzt6uZlQqfgD8yn97EYSqsVPnG19LUdeUN2QiSWHEl5FpvcTsfck1khWWmcTJhXawZa3n6G1fOzaO5Wrrxk8isRrJmE34AQ2RYZJMAjjy7l/G2uLlxKzwBLzmV2PKNMiBdiEfGw9lpsYAxr1NHDFsoZd16OFtS/7qBt+4pwyajK2RlkGIUbkpAAXY6Nimyy1m6+Dt3rQn2cy6kLX+EgqzdDWdqDespekWPANiux4dL+ekqxnS0g03xNjzha1UbclrzI/CRjFV5wZ6lFzhomEiJTbJ44g8E8CUjRCYiUrf8MIM11DboL7lIVIJZx7bo4Z/7ITZ9mNTFc8TD7mjKzSqhC3RZ/nzTqQQgX9zURbOyN7IJ+ZVyF3rOVbM5a23CidQyKoRGNXXeZ7Sni0268scnfWRKCGgvjaF/G7Bs5ZEPdXaUuES/h7zeGdfdsWwAanczSjLPjWaJ4gyV8NK/WWons8xeSfoUWyMwFDcswOhyAAVnPbu5N+m2f6drCs1Ey5qzkvZlNRubAj8J1eXqO7pLNBhNtpORtoIWkqfge6kmsIng1v3bffrBJ4MuQgDS/UKedqHLXqAfz9L8kaTELE+/XB75MTO/7PHVRPZg46hbraDVBt3ln7NomI0b9p930ZXGDXGJ+oNRtaoPRcrE0L5hbrrUbybzLbArAoMSQqn6ikp93xzio3NbvwrVHsS2NkEcHWuYqSz+6Fhgd499GMr4xid4ALkrl5hJx58ebM57dfZVkO7aI4oTHaGEmL5X1nw6gwfiLIolYFYpaOHIFJMH84Irk2VQQnSjmVyHPYYRdvLsLprGE0eRBMbDcdUQLHh/CWVf4fFnjj8WlLIecasffB1icx4hqlO1JoZ0DGEV8oBnwdVQNpLpFtIzGsTqj8q6I2xY+gl0p3mPjohKZawJ8MPuTWRbl4vI3wsUQCqR+iDCfB6TkyfN/AUIuo8zuo82vrS+ycfZT3MoRK9yZhl5Ou03UDU04Mnn5G3kDfE2S50m4sg+tlhm4oytrlAmWBuzkkjwd3kBKbO3VSf6MT4m7qVmNTiQPrp3Yx/eyLtX5lb9PSVjfUuncP8uSVOq//m4DLp7zYLsCFt9VIiYSSygixN3ZVJFoub9FJR9d3CeLO/uo6CNtbCIfo2rejrNiZzUQmihgAm2kob7Rf/gtBNd97wusIkJPq05NJLSt1Mu5aT/SluSUf5Z9TE4/v9wL0Iv6BNLbsFSQa7ia2qXKm8VIaqf8mBeGgoZJaZriKMIRLRFOe+g7Vz0jBtS2WTsIszPjafIufg3HfrzQ3aQxQMO0QoOzKspx9v1yvn6A0DfMNBNGR+pazaPSSCaJb6l7W8ba1LvwGhml6cGUXNEpBOg6tjLJLuvhvoBlXaARAxXASENRWdZrOBmGucHD3a8ili4GLtkTreoO32THNT8EI5RtOcT8R3kKQ+mgqdr/6tgywnBWpd7eGbGBDPl4puDzhT/ZUe9m+smTD/Snqnc7iWLqqc8xE3VEgqGeNBJCbMaZ15iPCgf1nxWp7jBZiSjd0J0yX0Q0X1U9ax57hjtkM1v1HbpAYAwdX5lG9dqJWdSN9ZXl/VHrp+UuhHkH3vWjpffiMWZrY75AV6oDyyz9FCGSWuPJQ197MMpnghFKjW7RzpkhvSk9nei2xyB+ctqZplVX4XY8u43OAjrrdZyq5VICUIpxnjHFCt7VnjRL/uLvRUhDvND62wJ5BjH3SF5G6Cc0IMUo/3A0I4cDlBtvXLVmuKG0e8syIeTteYoWrHY3zT7k5PqDooLCKbkpPSQgvDe5PkpI2R3uTX6+P7C95F1lDkYPPGqyzBpZ1pS7lYA1DiXOaZX+ymSR3EfyjjGd+2M3x3/TtM2MBBqkOA0ZZkEdPGx9sm+ZhPo8Prp8wZFdOuJ7Fs3PiasjpQ8RZdRyNMmuYFGoxweePWEvl31RPvioeGAYcbrSCIrk2AU+xlRPTon68ObP4M0s1i9YF2M4Nnn+XesYvL0WE9xx0qbT0E7vpdpA3fr/gXtaGhuIfvToNjAQpxBSC/G/CPO7qZVQqMVt8Qiu9hDYddTUvGkcL+BYEKPaiAeLoOeyl4PCU+oPzHtIuaw9cdAQnxb5W82TZE3kP9hQZgDzBZjNBoeQnhZIqao8P6AP9EH1CS4xxx0qg++3kfvvWYQPqLqduENYjPI1Me6SKst7xkaqHTzhCA1jZtOuuO/XeFVXf6/w35suI+105nAnckgnBJ12N91ZJzgsPwtEAbq86PaA11D0RBG+eUopANuJ1jK4m9GLS9CdFhLYCzSDbjaTtk1zttbwhEt6xKcNUYBHz+SnvmwU13pLPh76eAM9emtjI8JkSjBntVVzxBrg9TAyEReWNyYD5t99lSX9cwNbuCptoZD15f243zV6oFUEXxpGRmsoaW3/LlN5OKbTgt4sLQNyUwuFV2Kg7BG5MeQ6zIQM4HN66PtEgcjHwvEkoyXnQyI6vhMuHMdqE1OzyNCwBtn6R1nvPF9/vX6KzpaHBgvqrAGCilkCF0Fr1pmGYSyDNhktHbeDt0ZEI5dJkCTg2lY47tmZF518k1BDy9UCjcWiZLBUdUefAy2JR4cHk1Rgqb+UHo6DbqdQ9oUUf8vQi6CqrvpTijs3N3Ad2oqbh8p1yVwhcTyg+DO6hg+fZ8SbTcClQ7rup26ryVcI8gh37ySr8sYwZhyNtAXfXIBVQhPbolG8SZtHSF5e1aWTWF4Lr67hVxs1k/M/AeL8EZtmm14oKQE8PukRLVrocDLgqUIMAefs3/+awabmlmn4ShT4hsxJUOzkx2HVC07Hc52aIytvVzZ3v9lEBPH8ZqCJrjppEtx7XLa3BkN7mO9cNj3rqTCXIe9gKxdwsKcReAx6UZsj3nxKRuXqFXvVsdEsU9u9GSsIbqxEdYIdpC+OxEVM4+P0MsykTu6ppek5wTORxMwzqlSScgtOANhgil/ymn9+R8tpaapOUqONX+o9c4/+NMMcfmqEmEY+JQ0caMp90+41Xq8TtLoYSoGbN4y0FqLW5m7aVoFOtXMYZgog8jYbGrknHWLceJGn1R9WFwVT7biZfK+EGTPxagg/SzExjLSYPrFiZghVmbl8Q5UEAWwWTg+bqz3ydBj0hiujYsDKcAFVehKlf23U5ncfiBB/THhq4zG4lvzLLWiKUnV3untfI5egeQqW/mDzT8ndAg/WmZLIqURS6lhNU47+I4JPdBcYtPuxr/HBzirsZYQKqRDNN4bZI+pIpcnw7eyCp97vyB0YDY3PTLeZ1Y4gVWFTv5+6najHL9I1Y4kV0LVmAqcMsLRwGAmBUWBZgH9qjbNlcNDLlW00tRhYetZXU9rcMMHvzHjKaKeeXA5mfnSd0CBzHQiuXOtEN7wKbK1QQ5iup3+WDVs8zXWbIcbjtNf4msZMGMrZ+T6CUEt2tja8aMy9IXKrPdWleVWKAwXMpmCqWDCSF1+c6bu5K0fgJQbg+kwMEt2ywXfaTYPgBUnLwx/JDuk2GF+GqqVmtdA+ABMlmP6L4jetfL6ICVrItv277Wx1f4mV4J/xa6hF4v1tX1JUloWRc7OzVWfGCBWf+vEosIvQD5qjB6OkqzcdwHbeIWIEyE7lpe+ywwx9DMNiZU5VzMBQ2prWVLl2dCKYPTptzt7tfkuvAoNoqXBnj63Tx/VNOvf4O7i3/F+UteQ8JVXfJ8A3TpRkuFAgUcXpUOScW4h8tnO6fUPmRAwRwgcU8vlOqVs2A+bSEnH+1twuhJ3PtldA3SQoe6x+k0rjI1dUGe9HAQYe6zmo14zNOrqCbtlrSzKt1TnjhPdQLl0XZa6f8AOEHMNibd+Vvdp9o0Gyn/QYNFEJFllXaAu/t8o8zLgWQfm8d7XwWw2fvqDfdRDLIeup/thfuXnKdGYcxVxUs2giQeKsp3yWhmmXvCMhvQGBHLjTv1H7/Xu2uT+JAsQ6w7NYP7sgOyX8U31I9XQxgwKHKzSOj/6i4knN2qOWBR2jSQFi6VLnWnCURR8+sVIdNYl3eGs5AWK6autm4gb1dPaHctdBDJTrd1FdGH3a/CwA9YvDWdNWeDfbUK0Q6NWkErlmD2s7hyUOPxP/3exxopaD0tbdvuTCkTOwhxg6hseaPBskcfDrMArH0bwr10hZycpzBewur3XhlQTUztUp5WOeFDgEbz6CWqI9d7lc0TpRB3pblJv3p2qUIQwKbrDoJQNy8rL7XjMHt95BFI2wl8Kku6xk0XBFq+BgqNdM6kSK4vCQh5UDaAMalvIqwHdFfvKZvQoVLahwgqu267nff8tMAIS10VmSjPV0fQW1cKM7yWHWaY37MCxtUCrPKYYr875tEHkz/yX694pmm5p3dlBvqZzeXarK4tlovybH6lB1JHh3c0hzKwQW46uhGMPUoWTOh+8yUQNycc90f2Npw8NkqsfBZdlv+/g3D5CD/ObikQk2TbAkXAA58tzgqrwx1t2wWliR0ALxYM6RtqveiGLBGfacYsCPqwlMs3eOc4QUxRNTmTYsF7y0k5bRUoIORj+RVn/dWQhxbU2ScnJsXjuqc3QGGwlolaBLNHk4o3eTZ9fZ82xMIrr8hgePE2oW/1Lj9okSLh+um6Rn8dqinMG83gBQfGCHNk4fZo1dAOCTyK6ARyo1sjxtTpErPVjlOD5jL1vWUWDeNX9cxFozkK7DjvNTRbz+ZTr5p//QF56Q+AhyCyDwP1tpfE/gWDP9EP5dEp7XLAGRm8nseMROrtydzFiVKN9qvmzYuZRiWB4B86oWEVLryV/xKhvB0KV9ZlJD0Yl792HpqBPVIi22FuFv88R0UETqt1WmNtCTfdhe0UR1ZhOwTeV+XM1NPbxwaNT11URaFd5ZJWdZeuwfo24Q+NIInxn2dF9z5wXOSgmuAX0RGQQO4jLY2NFU4Dd3Kpc7NiTevyqTKZjDTA5dDay1qHUGtjsBJPnV5t8XDBC0ncS9ZU/v7ok5C+FXunfCe1H0yGMSfUWvTJ/r4L/HhAaaP8RilDhRizMCerPU9f3mUdI5B6R9Vhbe9aMEA080j1I83V5fl9IIBQKOTknZ00EvEGoVR4mkifoNityCZmdiyNTp3mHeYGpQFZz9nMW+6NpJ39A3mydGvoaiGApWAJWQ+lCE3qAjvlWm4LUmC3Q6/dvR/6SjK5RyH8/L2mnRGmu2Orw/5xTxWXi9ywa4v1ddpIqKIfXcq/b0IKiCpQX4kZE8MI6ML7MU3EPjXVkFZm9h7ELz2O8Khc2LBjymM8iSmbZGAhgUK+zaDZDFPNtCwMUf0ALgpvfxP71m+H6duncbfxBzS1ohhOE9VpIbcvLmhi24f3ZQBA5cpfX73HMhU6mnVYciLmiHq9fPhv+ggmRPOxlBUPbSf/ut5oxTOXpBgYjq4GTK3BBlRytpBgpbAnpGMNXxJzJJvkTzZCJunVKuU5MhpwVn8+eg+k123q4NE8+bUPGh8/Yai5+cbi88BPYF+hxCTm3nlviAhVp/bm1voi6c06AHfHjMjbkKwaK77CtOzUb/8NejrtQy4slJ/DpFMxSwpvXAjzD1s6pYdR+WGsw8Kl+jUIIDaQKmSEzBXwG0u2Zw2IFYcRhgrI8Y/g2cI4bhdi9pOf0DV2bP500h79BvjpbpRcIsqVXuE/N1TOpI6SmaMUGi9SPLk28XFCB3ltlU0FVKfBoo8M3KyA+VnB4eLm5oP7h/AYM5WdHbVG8rkJEnMrZQNU2ScGAxdNW1DvEQyAszBkuJ7OfpOpXTcaCdMnHUahdAN5ZSSjtobwOaLEwpWXOqjzydNoUamGvQx9Q/ufq8biGtmZB/isyNJgPNKmWOKZX/vvxWiauDcg8Gal4363VGM9tjuHz43TO1ChBt/memviJy5Hw4uKv0FxRG0SNzKYELknAWoCjhFUr4Ozd0K+k/aRz/ywBhlK9KGnVb74M1U2kAD8uejUHfkNpvUDkcvgJWwUp1EjVeCfwVUbQYUAQwVOlDeDnmD6PnEZuCCLpfZTZ4dYq//Z3Bw9kTGUGsDdh1XBIH/yrO1AsVhGLdcm3VkLBOq4BNGbdmUEp97igm/ZNxHaOcZjt1/uVcQtV0CEjSOQkhg3nricd9XL7pjwVPsyIIFUqqmxKOnKcNpVWNsOQsfhNGWz/G64TH/6AEMS6Fvja6GHVeaiDxPoppqlZHQnijVlmMvDyGrHpi8opnjHWIkcze3ZQl4IL5CFrrca2g5ev6S73O5zV4CyIPTlT9r1Jl0zYiNYI61jCt+sJX+Ld/7pdrHyfoK0Tvm5dreToFFb0ORLld1SsqSZgm6ACyJNcpgfUqAoqypWDxnIYwJPivXUf75nCZoeS/puA1PtpqI4A0sg5ah8E2MZ5WVmWLeYR37Hrrh1rV2Tyyv3bK+wkyshQZSDVad9SgVfm9iSnKT+lVDsA9ULvslrOxKcMFvwO006UWqjDJM4IdoE2YwsJFZsawiIIaqE4RqLZU/KQ5EIblx3vigltL7d5xLoi7gsD3DIB0JX0kVLtlv5gZ//DH2iraPzGm8gmQJodoUGKXwMLpWEgVIKXCtBeOvdW0E9pnVbXxEnT/tP+SfqnEzGw0ZN3cw5sDifp+qGbdcdDU0HWbPI1cyFFRHuNNTAcEMkv4YZJSDe2CCdK2rwkRaBGdHXliZMqK+pfFAIq82R1vztECzTj8Gash5raaRl54fupsmXMQJjzOxh5zIdLHyz/tvUNzdN7OI2qYUymRV2HXJQ2/wrpUCTKCNwZlORJs7tosaT00cphGu4XRpolAhJwX+skLjgxESaMBF8HE68T7qAFZavKO0i0piRLdcMlEa/p/jX6PvJNbsCxL8+GExIWoyNqUNi3l/pZ+pmzRCZg82NDf3KAoizpkZbNKPW+kM8dgy/39wSLPy82zIO3HFuVdDRZKd/soeNmi3IOMiz44GSm2UR1LpDG02jV28ghKX7KBi0Jf7fBkQK01EBA+B1vQ8oOtqlZO8uQ94QMuVtImjwV77fs8c0JI5bPfCKeN4X0MWS4rzq+Y18t1cLFyihdWJTmXPd8CAKfVAe51fPvAMxHdWv4UC/oBb0/5SXRCZxmvHR5t4jTDxgwF/ZujVXT2Lcw+UHJc7+u4BbxCztbJjBtOcBIq6uI5PvU8w91orAwzS51cXi9TOPd+YObg5Tni6+S9ue9+2lln3GrNUMzXVA7yDG+vHW4PrQ9UGlnzy+U8pKk1as1XwBcUpfbz2HT+prA2J7l3APgtBXzGiaR4bO+bNxVD1KCX1Oo5hNftMu5SNe8UUh8bpJ2vd8mm2cnFa631w+agkFvnmwstretEDyI1NXT/P8/QQ0yr+DyPzbv8ehnqwArHCGdHoYIJ4cZdw3e4O4obWDp/llG26BBSSL+tXLAkhe9l3ogXsE5ShBh3ekJuPhAvQ5mAcij8Yt264jq2A/GpAwNsHg7fIVdyfPR2WLT06x8O5+qGormlEMAbKBMxu4NAL11opLeSY7sHc6xVXlwYV7EmOhegtEwozwKPlJwHn7b4getH9zdOBF7veJSH8UNx+YOOtXuRLHEH3T7DtvzhjhAZeZUZ/i5ghD9qU6w4+czE0CCxU7+sep72pwVpohrN2BwJ3Al+pf7y3WzF+0Kw2Nwq7XMSiY8cCU4FqAAblfsA4+dbTyXBKzduta3aZyElqSKKi0q5/8+60xok3hqwmNqtIR/dYhkoq4ww/R7RhNX3WCxsH0ths9zlslWMRyjDcjDk2VhbxkpqpWXzVDNTIXVhRqx9UwiFJ0YvntbJ5eX2buG1/rtgXgyZKZI7nMsNfWuS569CkfbMPUGbhINdCpkhPg0V3ZFiCCiObNKg58RfFwkECc+Md3vUbyCZFkHNY12L0w9Y06GdAXyV6Kt5Jeb9/FUVpkt9N9Tltw8k3LBIS+eEGyiMr+sTPbD55YooYO1qRxF0O8H5QzxnJNkTfH+I0f0+zOtr4iefNjGZEgWLNO/hxlIiiP8C8cp/cn9wXcmHSs8Eobx8hFykO28AoMFvDEqGLz7/NYTL6F4qKy9C7Ad2qbse77zoF8pc3/KGfA3fQu2nqRTJsQXrhxQACiMiDopv1rC69SLM2BKED9uEsfZ8HCMRO9bE/FaBv283MMUvACeKAUOm6I8t6scTaMBF1Fn5uJ+sduQ6w3yR5Q+A26aea2+t4BGOVLXolWm9pI4oOZ0eBzjO7gAQ4b1hXJsQ3uDB48sYDmUWyz0edhojNfse4e8KuK0nrpRnTLKoKMGtI8NPlOSjm6Sbv3vHviDAQMjWjJQbWKQMCvQoMuyE0b8+USRfO9hvQZwH1XtreZ3eh10BZveRvF4KSQvZHqKzu/J5W4yNHk5YCPpc3NLVlwg7g4a1PcsxLYlrkblRrRwQSgpojk7bb1aRJ6Q6BygkSRps40FVy+o8VIoUZbd0M/Tk+vGFa+8gyZmpi/5jeO/gg4JYsZnBSjQBIHJYj8wyISXbmMffTlUnl9CpSOqWde4ZkAMqId7hzj1v0NJv/m1/1urlgyqA5Nbu0qE//vO6EOOCwhTn1vqdyTQduGOj0Z7CNNHy4uDo5vk0DVT8WEW7wwEXTwLOVmYIknySEfh8BEjyfN5EaVax7s/MqRJlIPHKCA/SzCUx8Qs8zYtpr5tmpiUvMCqXY8PYP6pmbkzlzcfqint7RNcKDVxBqf9ufYKQBHBj73x359NVzMMTKhrqSjG3Sz8S1CuAYsGdlxJfIx+SHugkJzwzfUw4duNQ62PUIjxJdz+94qs1fG8KDjV0twGmE+wWi7opdSrorsYQjTpmxxLLeHgi8KXdpEWFRxHu/sm7QccUgLDtaIinNrrOqkL6+UQ1Ti93b5NesfUMZzVpuCVqacZYMGz50LjsYtGS//9h6MSERCvwZdCJZ/v8SaiuiUpw9h+rLvfp8Ql+4WZO4uhNutHWG78czSijvvwXTC5MGkMIZJHwqmhL3rdFsZFRAJLjYjKD4jddfdfKxni+eUAW8WPRrWUiuAJNsozVcjlKV8fyJRLWdMbCpTtmU7EsDtZ2CsHiqN9v3/djIoOpPF/ya+SpvNqDywjd5akawY4k0NnweWP7pHXhJ8A/0NVcUjpdIqAaJrfZt7MJTkjbETlL1jCMluWFOEu5GOxCyd0yMTLhiYvBCucoShkgjwWSlnvCmos4qgwmpzMCZSnY41H4i3ybREDr8NssQRVN3iZCG1jycOZ/v8JtHWFSofWRqeRXIbm3LvWPzdsJyzjDJBrsNgYNwt/XdijNL6BZ8M8DuroMt8zjTBYJtV1EUmh8tewFGluVyx33lNzZm63kpyFS6s+66JpBGIxwiJ+3EZfh4qcGB/z/U+nz4JmZwRmwa0jw9D2PysQlBm2QOUQIxzr9L9lVXMFvXoDIjTwEGujihEk62iUwnrX2g9bM1gT70mQ1I8gu+/5FRJf7RVobasfM4FYT+UmGjGDzElQBh9KaoRb8vbcaPasGkA4im4pSiYIxKnUbxGEjWaS6dw/Vl7Obxots5NwAb0T3vorKVRcNEad3ghcAN9TO5y2LGOSLPdPW0mx0mzUU40RzA/LR7wTrDXO0KnytoPujoXObNV3i4Gjbhgco5eV6qfMvrg+LVeurVc5vWdt7v2B9KtRZXrs3B3uMGOek3+5/ruhkURgHi2uFeLxYQ2ZPYWGM+t2zdK0QUgZRAyMj5aodOui8r+XHx8WOiQ87xbyOUm/c6hC4lMdGFIA/wlwKyhuZ63f5Hd2MIT8VKvWaz/gqCHH4h41ScUg4XB8G339gi2dumstQKJIIVPKv5TVqi33JbF7tyAdBPfaVOjl9+RsYiLypdMbkq9bpsG+gfA+qU8m7WZGaSKi/vP8RHAbToDAmonHaP+iWQqswEnw/kUJq5fzYTCAVJi72wIligucotDHtXGfa4X0EjJc5kjUyA4jHuSAkVmhMpP3ZYayQYtzJNXllQcUwVC0XpNDPaOBSM6zVYUp9GHkAVJ+iboT3oCLZqODhV5096nH1LtyZcdiAQmB+MNtezDOAkOyM3eQHZhBShSme8j/KjewyD+0ZkfgCxsOW3tUMFi4/j9kHuqVDAqq2AuDouZ5evS7GaPPsw4LhhrSH6U66NgEWJ5xcXh09l5p3jFi2IPZaKXvSzOPgdH+PaVrAYqZ1hsKnXsJ9X2/sqG2+pvVTrtI4QB96OChygDbvu9c6k+xtVBE8Bdq3bpe9AtQ4CxjX8E5Q8et35wFhnuIHS2IZi0CZk8ulULf2ssiFnl+VTD4+vxGrxdLMX75ep/1pXqhlmlEEZ6Hv5MQxIAwk2xNvrJQGF+hXfLKtnrFEEZXXB/oDGyIYeV1AAWR48HkRfRGyb+vTeKtBBwlTwnRirYFztMLLlIrjIszc3zg/jFTKXvdSjRfX1QxeWKR1iKfeauP/XdxiAgnoYSveAbLu6r4Y7q5gosg/+SmzbBFmTeRJmFi1WdrXXXlDmPZDJn7ZbRE/n/hErrZdGFtaF5sWqaz9ZYBSZnDVkNtXXnVio42FAoYnUyh0ECoximfdPsELUD7KIwA8fHtu6O1bkDE6w/tfrvHDZ7KztLza0z0AK/gMSSilrGQLzedVwcdA2UcG+Xdj95r7NnkvYGYna1QhAu3IpHoJeCkyX1Sn4x9fp1huzZ2M7dTlnht16QiKZI7HaBIOp4njY801CUPicYS5rvyb0LQskBxvwgk/0KYsurRawYFZzZEJ5N5l/VnOc8TnRaZFfyc5H/I/Dyt3LGFaVFR6zk6Fi1mJa+Xkta6dJ3I/P7td46ii645Og/eqhcFcK0A62O492vIb65dQGaPwj+1g8dwfCAO3H4ymjW5cvCce1rpoNWpWspUPfrYHxxDxIOl1WbcKcUfTIH0jiochvp0VoO875/2nJXhP0TvK6omKd790/fYJs1KppKU0bFO9s41YCaxU6ShkI8wgsmh4KHOVBZJ0GqbqZXRLU5jUE2nk9rRS7q7otlXlIlSE+y1tHFxgQ+rTeAyyavTl6zrjfEAy1GZe48RNNA1OKH3WA6N05IQgS+i/LmVCOyxV7N28/H1RaDprLA5xZ5SdgIMYHnMaFxIrI5XyOD55AKbbyQBJtGaNlqo15CCAAbJHttcLXjITCLX8Vx7EujERaQGMoUyFDu3Y1N0GiRXm/2oHx8aRho8ED1W4rCtN5PS1joI2Bi9EYMsFXdwGxGQgJ+oyvDxSJDAmer5tpWF6YvQl4eSzJRhNYjDPQavacLIIx4MVN4Guk0yN2BfucZKgJZAxq1fb+4ha+czlIrXuSGBXgxzW8u8bMj6bkDcGFxmtsFi3QQ+n7OkwQtCFFvSiKr0O7SJFplDCWIzzAfTopqoRfgH8AhlK1sxygdaTBHZ0Mp8UnjgkO6X4uqu6vKmDiE1FDbD6Ld9ScrpHYfVSrH2ZMZVG1hA/9KhOeQbQFmklwq1uABxB13MdKmQ0uIc/AQqxF43OEPDhuw+qttVQUW5rEPBw1bGCGAsaF6EFGOrEoS43YiOXzjsU67dyDWT4Ym3ERlJIHcpQ9hV57CXsh85BPU+ZjXSjG3n0TvI7ja02g/9+SIX5wx9jQNwgRVvd1Y3z7984tRb27rDzjXMFp1WbmSPPiiw9+c0RcgIHo7TDmcfoc4DsHCzxN1lKDpAeKMJZPGix3GtchZM8S0e4iadP97/VSFl2eyVwDZyLpgQkT/jT3yG2mS7KXskcZlUXYPLXrn3wq8u3+lFscT2XeZBLVon3DqI2sfm9e9fRqhnHI8ESAGoK4Uln0B8GwthkMzTa3H+whU9OhtoFteqzM5k3uZllBT1MBhGbV1oL8E+VOimwrHwX8NwLJbVoQ5WDM4dUg1vvO3idiv5KcxOzctJOb6YZ1UPMjDNIJ+k4ZyjDo1yKGXe9BxIuTMO1XpFad7LwWy1E88oHrP1ZnZ+GBdhdhPLX53z6hxIQaPl6wP+Kx5/0Pqz/KzskEItfMCwxlEImrUOR3e1f5IxtPeCzjJMIMHe+V4GnmZ14JfYvhiVElPKT+Kpw/jnZk1Kd++j7C8ACCAPCH8aNFpV22jnNd6WO63JVj55UtcrptlEDT9X7WqigPnZBxG1cGhYOLVwCh4XBgNzDOluJgGh6wGbGdherKLCGXGMnGkHL833dNEhDS4QBXoMTnOPtT46Y/n9sMJzj0z8YOfUzoxL6pk31urmBdtwtifWsoZyz3Q0Ru6uFKeN1H/6DkfwAvH5YThHcCh1Av47a6BImwFUwHG+/zj810UdUupGDBBsOcXBvhamxlnCROR99Pa0rIU18NrqgGfQE57OlZyzI4tHOPKPJX1O09MGLSS+MPnCD5qbTxuZmcKqU/YIDZJGACIP+839XDciwiPPs2VMbGMxffWJz5hLP2sXoz5G8Hq7Brv7AlJmQni1bud2Wu+mwB3OmKy634rBLwBIoglZWh/WIKdPwwYaEsZkegiFRmmUAbYBljEcR369Uyh2h490NjOtix0jsfOpEP8NA5/MghshZ8gjw9bFyJPUoEdDlv6HzwMTh8cXB+YYQiLUA1RtmeoZksN6P7ejtoD6B9p/bYATEl3tN06lZodSObXZNiANGStRU4gVI2N94MXyZCkB5GRkSAianAfNHKMewK5H1GS9jbNegjOCunX6gq6ALUDpA8i4fQaEuMYbujeUpXPdPBl+gsDrVdHBpS2WE5Jl2ImqJHn/mF4rd0ie/BakTs4Wc6Uzn4HDv0Rh46ilCdCazr1R5CiZMMYkwRnZ3ZCj1rK/NiTgnawEtHUcWht+oSm9/Gh60chGI8+z+kPXAgQq2E5wUctvNjq8q5SjqvnQAGFtiMxOkmdhVQcO7AIG7OJdvnaYN1S5a8gG1un/5Xys28ZGRJ4v4r1sXp4KQb9g+zA5BkFXHOT6YCEFKaNS0R4qzJACfubfwCNGQKRJ3H/77AgkcwywX0eg8mtbZMgxilpLmEXRc1xGe7BTR+SsSbs/usuXFSz8oyKUZryH2duooRCTqCA9IOcl/9bzwVnZj4yVzJqirVqPHtmcpcGMe3IR4Xr0InEvYBnW2WfrvuI9Oq/ajjprQVAAEZTgrhWqmOelczGq8dqYrA7We2E6HcWhe9NLWE52NCFkvszBfPSYL/3dED2PA3hkBMUYMfZl7wiugkQqQ9b6Lt098sFAaBOIpHVu3b6B6CN75GdnIc9cKqKWKVb5Ed7/rbdh9RVhZcEy58vDfJDmJjz66h4CeyFzGtaBFKatKbzKYg4CKPZ/Ei+vOLfV6IWr1VGDvDVsi1L340Oob2QJ2iehLPLtLPQkY672P5DR2M4xzMirhVQOTPu9x2h2GfGObupv/Dys7rO15I6t4vI1yNNNXE3E/vUnHKHndKZNBGBkIntSG8/74knMyC5DiyOXYF0c9/HJHyLT9YQ6Bwt8hUipOI4u1U5/jO9fxnq5SSay0Ks9Evrujxyg5bjsDJ9DcH2DvkZNZaJZJZvXajEVmmKJKPM0YKWMSZfAkoK0fNrjotqxGRkoOOR2YjbdBYqfl/k2e3ik0G5QTRtRlsmLySANZHWYq+daviH4CTzKrodtoZnzVBpl9RqPTVxGKljU7iwJEGFNNfdnVN8s90VqUQPNbM+gg7xFznppENiA0nekvPAB+36kSh19VMT3VGXqL4ei7L6POoTcRpeeGWNQMrK71zt2ZQQObZIcsPoZowWXM3rKsZZD1wXYgv2cmuL7zVBLP/fiBF4ejhf+obNkVR/Lqj8KwcKAaQ7F7pWp64IoG3YP6E5dLbN098PxJdnIhjzHkuSadjRrjKoWqmAHJnJQWtt77LwqPerymMI/ZC1UQ+jJx6EUcACl3DBxDKsenVa51Suw3JsP+kue3RT6PMwUqq5Knjmf3n7ia5reX4z8BuHCbD80au+slWNLtgsNsFGjxn9xlcxJ8OWj3nMuALZ2KZpw4ys3B5CyyxVUjmnoTWnytv62DosH04dUZK6q+pfwJOKp3p0t1X4w+W3JRqwj3lco62RBUdcdINNuSE1LXaXAksEXm8lN6+gV+UdcpvWizv5729rOLer3Lz2DI8BsNRgtC5ZAuDvSCmBMxBr+t1Uax7SsI9d2Esskhc1mjYpHsgWKfRREnuVJznBQbYaYN1ssg5Py7sREEepdZfWeeKWNuG4NjLdQ3/0gs1gcRePmt0GbOAoMcZfyAzzlbvOitCkR5n/KdbBAvlRIjZVOeMlVZaKoggHiWckXBrXC4Popqipk5TbvwA6Irn8aZyicjwetJZmE8DC02nD0eBYSGhdcDjeEaMGaeQ3VucUFzLihXr6aTTkJz+B+e4ASO8QXK6DFiKHZlORbSuWjLP9/5obM7skP+ejChigdTtawvvzM3GmWRSINzkve9iXBF5F5aweEoXJ//tsCDTj+c1grm4FfSdPqdx9cfWe80tDiHYZbAIzlgw8pG0dalMrxMB2LAZVSBSZm/Oy1kxT/Q1qAyzsqQjFOY0a5JIjNG89j1jGeGqdKlf1+szQlV27l64ntg8UbwmAwY90RjXHNkjIeZ7ia6BF95tjCOJYkpnqML7+wQiP9G47qB34SM1j8dFf0C0S7tKhGtiGZ1YDhInaTTDMubL4+DVLqEZWeuwJjekjZ420eju5owll0pFPab0TBXhjUs+OnxWGuxmM5ulykTyOL/8AwFviGz4rw/uCb1V3Re5qAQ8hl/3XmBl7k7H/EePiwV820QUpyk0FufgcB4Ah6MbTlvpZAgQ9awxwQwGT0wiXBSvRsSVbK1XMI8jHXTQ8CVr1X2IUlH7PpLvDKXAHXr+/C8tY5zpnlnpuU+uDVxM8Mb9oRJlZfnHiXBNA3stUWboOZcd+czFrvO9djXlpAYEGNB2BtPAmVkNHVaVvOObQdk1V5zusv6fZLenMiw+3t4D1GcHg4AsYRsCuASzwdQZgoXMDY2NUYYyH4fYBpbityT/+7S17nDinlTNDtkBOREDGkb62iyBoWZRwTER2b2jc/qmAteAjZh2UKbezUEHacPURgUZno+l73OnesKxrDOulW9BaXdCsD6TRyp1DuzZbu6mKkcmg1NstIe3TBHznHn9Wrls+sSwLETWMN/njaCl60xzksKxa1aD9sFEbGmM7Wfn055JVI4in3WP+lLehTDv5modnI7vq/TaC09xqmuBUHQQsi9cyddlv8OclDKpVuKkimqpF9tWGV382D6p6VudhV8gJCgI5jUBHOKuuO/rfSuhQm+upHkADNpgb6zv12RfwswX24LaW7F1k1pCbI4mwUj7aNLMOq4qvdZYKR/htpTL4XraTUyJxU8TyhhETBAacC/2i+vlyoWkApIO2VLj4n0JkPKjLo3IxrwkKZ+suP4mM3Z4nN8eVS6BaA8HnHmzh1giClaOVOoPUYqPTJjIboM5pZo7bafAhCfKD6FTaT073oAo8nCH/UMW1HNVPgE5O2C+STnXFdcLVMLKkNOz5tcgzrb71LUs7kq8sfAFAM8CwQE1jMRxtCd8yQizomPqHCuQfW4xQnNXtqL1SP1gdPx+SIFaHO45PFZyQ8irxrwX0Qtqu22D68bAYcCgLbcfVr9YHZPJq8G2GbEqmvR+oQXfukVqP0l4jKhRKkJ2h//XHsJHI2RCE3RYQGrboGx/YoW0E3U2J2PFWWRJbd5U9+ynG5WpfJBIeZ8BtHu3dDm2ZIVUlaPzcszyqZZQAmwKMSuwtpjzTRDVT+hgGEpQoOu6SEFtC0t3tT8I1KGYBd79Em3IrWOaBar/5aorYv2xk2l5dAlFkBVE0iqbQ9HJliSjDHVxvzw551XfdtqrKCmfL00a4mS7fhrCzUVfki/BQ2fT01k7i6F1TNw+LwEFM2oSwI468mLYlisctcxvbagbuxXjprAkHs7V5O5rXkDfoIJeAaaVJg7DcZZcSi/+0pxqTJmPu+IO5tYTIU6P8BeQC4ZFH2PX2Wzl2+ThXzdhQf4tBpd3XfD61zA8mu6twL+4AgB+p7sheWfsh3/4VJu+vWm20pGsBf23/GtVR6K0ARqrleuLfhoeXNHvX57lrGHVs9T1pIEMA6ljqqEng8yO4V4EBjvOjPaajHo26WFE/poUxdxC7f2toLAeikhhMWqeo9ble4Uvhkp1x/3UqWUJPigoOger9iBOm9oBJLjKX8ePWwLdcGOeM/VoAYtbimcFx+6sUDdGANPWZyiRfUjs7QR47Kjs017RJvfiytlH7KwcIc8rDt29M1MnHs="/>
  <p:tag name="MEKKOXMLTAGS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VnhKxtT5Vf9O+6lY4KufIsQuW/5mSB+M2I9+vEUPZBEkznP4g0LSoXKbWM9WM/LzwMTA2BCFfjGtC/j5xi7a1qTyYimPghSG7VnEUqXud+6V8mzntl3i9SrwlDczLcHHA7a+qeSoy+C3TQhb9I5vWfNP1e7KMCSz1vzhYckl/KADpudKo6TKhy2sRkqdZMYoe3VIMu4uOPzYXAWDKThSAjhXSUDctES2MwC0I/ADAkQlbIGt7pkXO40F2Si8ULFOci4Srcr/AgL9+YDIahM1bTDNWSBRPmfFmHa1FmKjOwVqoob13gfr127Y289XdzM30WdCnd8DaLklQTjLN0aFmlNstwlu/gjxF5DPEC4c5m73Xd3o/PDYhw92UFQo0XJnOo3uOJA+HNMdsOCu4/vRPje16SUT1jVOWvImMF3JwQuM+q11I8OfWfrU6WRP4whgmkNKX27z5j6fSrDAcKBPHeq7g22SAHXbuYeuwQyYeJ580U6HEkRVdA/a5tL0QUUrGnZW+pDOl3HPWtuWlhRFW39xHhOAxMH+1jtp0WJiz2Oka1xFzhqiwBhaSNAvPrN4pH50yZHmjGoqf0dzaYTSjZQNILN3r6f9LFU9rHw+7xeu2ezyZFkuYT4S6uQZkGnT9VZ7QAaoMivOI57ywcOfSnU1UUvQXLnVRv7yxy9+DrpPvPTo3xzrt5YI60HKEiD8cxSfSuJxERQI3r5RiQ0IADa4d1FAqvXCBwzYZobrKZToidy9bP8F5VQcI36cx7oQVzHVpdlcJGYS+oMwA6ocX259uNpuk7wBq3Ve2f1B8QQSR2fKLr/BDvk6Nh/hQ/UPZ9NYUk53VmBAYzjSPBqfg44KDhHuMo/+Iv6caNx4SiZctawHr013XwdCQ28QCH+eoNQ2Au/ZBBeYHeVlv/3O6lb3bL6MUZf5MKl4ih4VeOc0qROSeowINycfkAwcy5wYSmzLNs0ue6+4GtikTa3d9/PrNnDm7ntaOOzFiG1pEF/Lwxi3xexczGs4GABxjFKTF5uVbIER9ZL2tz1JbjTRag+w5NeQPaZtZhfg5Rx7unCl+jTTY1Tp42BuvlEmjgE+nrf/XDxuhbkijeW55F9iGqGvX8WdRuf+Ziv56MD8AhqPtq9zF0ozsnu/F+4LaFMpn4ZsXFV3qFgl3a5myT0scvKC/ODjVy9ZX+aIi47RESRBtLYfYXus3jURPx9cQB2CKgC3sL58YMeqoUIkOTE5HfzQxdNLIioGP3jSh8clo7UhY9RocZoTjaZKkhEr2vai3sPvU5Fl+lvAMA1R/4jLpDxtbesn4ELeJw/SJBWOZfHHkEUyKQyETwkvJLoGy88VrdTDkbi7YZ39e5wPKRT4CPr0kKmjLB/iyYEEri12wz9UD19QjNPPq+yLNSLtppmJDjdCpIoweBljSlfK6EH3T34hhpTQnDwXr+UtKOE8CTMGfLs7Xgs9sGgmiiBFX4KdHg33+YOyiFdXuODdHuxjm9L+LjGyJG+XoEt8u2j/OYFf1WMyh9HHgxU/RQ7O9POL1eaktwpgR3UGwpThpRVQ6skLJuM/QKMUP1ySLqIAvLu91gTTZiWRkySBCkgjUTh4ymxtBC/OtzqdmaRsI0kg2eJgNgB14/mHA0xxrkbBm1RGvqE/bBG9Vlqzb3axEbS5lwMT7woXz4DuJuaBSVdIrz3stYhtC7AmtiRzM5MN0KsYOtEWXsi8VCfDBoCwSFlIrnEaam65WKue/L2/OmLgWSC0s+LKSVspq0rltTQHuYa/fHSNNviSIQzQpaulaDl4Od9pmT4HSiA+/8DAFaFz5WwB2Irp95ySW1rFtP3z0meJCWwhFYSHloLUzcJ9DPhFmc8uXcCNCUOZ4fa6Thn2uM9dStrgtvFvAbWbS+KXgoVoWeAeogf97mPRKqeCJ0RXgk8T5+Mtg2A2YyNonJTfp0PGd9Hfjj3n5JZWVrucCkgiYlbCJ+4AA9eR6nzCm2p8iqE9Zb45RRq7VDOY/h+RCHuOA77R3xt8EDOEx7KQLwSfO7RUrh38dByTUNXOinj8LVHbZbXB+jE+X2WMv1haV9IzfH9Mwzc5iv29WNMfvJOU2rS4MtDnCRAmZ3pTzaS/Y1QwNd9tuoJsGxkcdvtNA+/Gm9lXtS8jJXcHZlCT+GjFBy1iVTqKUydWq3RA1ZFsMWYPddthwuS9Lrc3zxuC9gsWotKfJ48UYMdBwNsrkz+4+yuSU7YVg2Swf0IgKjmdMSGRNbrT1akuQ/4EXBBLSjFhXCqeCZbrJFWncbY31LuzuFCZCAiFr1NvbpwUPex2mYPnApQ9XVfHUzXmLSn54SaMLxFhNWo0rLYATrGGCFJJwBpu5vx4O47kWzsUGzQ/8qfitMPvCmnFzm7M+N1hQc7P6zKD+edqKJzhWBCfUI58u3JbY04aNQ8+PaaZbz7FydDSQ/gneSW8/ble/Yf/75gGeEuu1Igw9y8qK/jVmKD7RhcbFCZaZlbsEYKXj+bLmyq2j5cl8/RcC6MUoCIgzLGsk1iQh0C2BqOOe9rD0nSz1FyHMQT9yq/MJmhbsh3G0bNcmbAgtnFLJ33UltjhpgtWvGej/+bx//j83yuXxYKrkb06nIem7loXIEx+ufBstyP/wE7Y69Fu0AkxBfSHOc1y4dLG4snI3tDQNFCFUDKIGeyLZgc/rxI4O8YdirlVGIS/VTrNLeLdvYFGvVGriJRfnMhRQrRpu4CpFFaQPKiZGlQuHpC2gRAaz0YAJ4MQTXavgdwuMUU00+1kxk2OHYdAzYcC4kJW99iMBWI284SCGfDkdZ+zXfHAxwiPAuzjfSpvh9q4As6aF9jjloUVkD/gPx5s4ep7VH/5Xu4sWh5mH5w5OsE+tO5+iSmAZfc5pQRjOofCs2FuuULYAWOTzIIo0KvthHASRuxV7BJti18LXBQ6gl0SUBnTINRmzSVxnGFDnZZylsUV1cfSR1jz9f4T7GICW0HWmsRa2TGbtc1bCySA99uuzbriiPGbSloEN1Rr/jQKjpeHlh7QBwAORRSJTy/kMB4Ksl4gNRN6nWMZ8psbiaHo1XJwnlSLMfoPICL2bOavXzAvUPCskUFz2y3KxC5N/oKb3OQfsXu3YTB9tGoF3TdUffGHDrjmn7JD+AwFISL4AFLEcXfnInFbkQACWljYxUXk6xP5859EjhjSqs0NMt9X/vts3gfa87sz5lkxedwD+IU27fFikADyB8T8bsDGut7oK49BFyyt+bA4JeTygGjB1xXbjjHY3TJdjC43hHzxaxxr1JC5kInqxURYhiVmEA5W7mEqoUnYCyvYJxmwDKxH9hIUzPRRTX/qmTlvjkjCgx7G9qNNAcAnNrLntAplfLpYdH01svvWbXIf8QiDAwB2GhUF9S710FQKZmV0+JZXsVXQLVpfCTjLxcC62zhvbh/JKMlwKOCipaJAK2riZ34ivZFMWutHC1/46AEa8JglJEtq+ScLrhsp4vuBomVjo6Sy8B1JKtuKweYq5i8K7LdNJb53FBJp3scolY+LRqlbJVaoTy5rqcljdjqfZI/WerSUTjhetF+NDolQDT6JXYocjQ0RtVlBk79dkPVMzd3uPJySE0CqeAIeNUn3kwpg1vyH9FSh3nslDi+8XGwDY+Af8AJ3sleu4/XAegX+0ABxMQztZNajN7GvWaaFjka0FeMsOBWMetDN3vbxhAnsyfbcz9sOQNTJgTz0SOpItPZU5ro/ks6qc0yacpA7BOVCTLUZGjVhclR8e4edP2oO4LunGP3+Tf2/lm0KZ4IOmUndY0L9AnmPvCT7igoGEa1WtKztpP6bqf/C3ai0vdxdXtSKbj+c/PM3WtW/tuBPux2M2OTuzy8mQAUO0iC1j3OXYcBOMhz6uI+jyw/+4eK+HxwrrGsawv2WjvO9bhV2QZcp/828w5QzznBfiiqtI9lYkHDQXew+KIASoH9a4iI5+DI/h8x/dEboEq0TPGTwa5bQ4TBXSSvQVa5+2PIzVzaVxildR3kPyYLXD2csK3SxLcAHwZRGSpq6cTaHfkhNIDOazo0CiGkFlf0UmvM7G6jHoQXil6tJqgtIMIgMQ1v5aWxNdCRw45/FiEhIdHoRsnQOmQHyVxsIeZ9xTKaVmgCu5hn7p/oc7SuRQ2VQZCPmBvdFIUQ/eby1qL7zR44xozWT31e1q07983OiJhJhVeMq0mbqM7FYVY9CJXJzsuzJFGF6xnZfRDQkFXnjakfLZvtRRSGy111esBe9PcgxiqNL9MgMBErTApQb6R7pGMVB1geY+BUiR7Nelq6G909MsISsE7kFS67I0gszH7IuAo4n8D3yQnFNKiD8tqb+m41jtCmx+iAH0NnckX00VqYJLESnW5DdiwiyENVpZVHKZ0gyYu4vGnnlltp9Yewa9NNA6NG0bJqRaXS37bQnbNlK/MjybnNAfimm1pZB3riU6kD4sUo4ZIi+V/6oepkicQJ2fkY6e8EBe1UihK85bGbB90N7cI9jzvEbhPdlL4F21aWia+dYhukTBu6couFBdoyMIAcW8HAjFnb/QD4q4JVLLcDjnC/kBH1bo1GEfj7tMvnXa3zpz3C+xpi2beKa5FiaJTOa1AWvyU/2nnaDVE4R8k7Rz19zyvElvo99S+TcelEByyovwd1Sh03PdcvaxoXBeJtYiW/jpRsfltKKsjhfiLAfbvHyh/TyDJVt2TVYXh6aq1BKiBnQT7UtiA5rlFoMD1sKff+epZmEwYzgA7x9PylktTBcGG965exgMDzJx60E0NrQTFXDaq08kIhKa3q/+jJqHgssS922zJUoaREQlCwipQorZuJDLjoZ6Ci+027yROyAhx/Ja45l38bAKcnKA5ysGpAl5YIYdf2VeLZ7vsFn4iJcFte7mRLfixxH7QrJXL6cQge4zr5DnhpcOB/80p4xUHKjCjB8QBa8Kbcwv6gTHO1khgSzuR8JvIgsl9trp7ISS+pvouayg5SVHfmruHRfTryeguL7NP9gwX5WhewzVAcCE5ujTg6DE/boPC9fLIhTvGEYAHUsQzFqMBdhOGzpeX4SzRnuVCKqomG0AV3BNTaTjQxuF/ZQ5MbssFwks9w3gPoq37bAY3APkigIyG8oEjPo0OsHR6SkdJLCQA4NYcmCf3Pzq3TUIRCfDLCMCutw0abq3URlmuaLz3UgRxHwuDbDQ0/5rJz26Q5yrsXgG/sd1jc/Jf3tNXnL/gcbrNQkvlm59qvsSPs020LzctmMa/Vm9ileAwVGfIIMaxV6QXb3W1ZTuz/i0uLUDIJEW8B7h63AyQ1Hz7mEqktbUYYGYqdgIuZUkllxc0Ax9YUqbYiVWLRFLuRfKDd65TD1y2/ZaBsyvGhzz0S9L9c/3+vt4kfi9MaYZgvB6nm4DrF8aIIQ5ijAbQiBSrDRnTtBmjbkxfP/lmi+8qMfoZw/cGl85phSI8xeJfiNn1MV5VvtPlrD8mpYevJpuPqoPp5n6i9ULwwJVLn8OF4z/GSOVKnxQ+tFqXGXgBwqgR6kbfoiOGXd+UNx+LKQPTXue/r3R4hTdh7KylHjie14O8f3k1j4BGvmsgRZGriCRJ1qw0fAezGUa2t9bTV7De4CuUg2AIu34fhLtm8/F6ugepoLagI1/4o1iyM23xc2DNgIy62M574K04wMbafVuqqoXu+IsEn7TWtbE5v7wFOhEIvMqV6nWoHkgY1WfQbgjByf7CDmaAomsmH56ShSuFHtF1ddq/Iz/CkOXgxKegAHJS8j+cy/sMG1LQ0tjcG2crb3OIeIaDlrRECKzT0W5HE7EbrhSMuA5Ow3z4l3fro9hIvCM5Pz8pmoCH6kwCUqkEEJcCUSgtTZY9/O4BdNGDCEjoeQF6gUgrqFx94B5WGCg7CFC4Zss+qzkfLQ23xjXfKALcv/mlXU/o8lyQdlniP/Dj+wweiU4YjrHln4iyVGbQCwS6OddR4059uu4k/O4YfoTpXmdhEy2rpoqDFLwI/7fkS0pj5u7YZrekOJNqcwwKICEvlgHWlor02CGO9fHA1GRA8AonNkOLslltnfZzeXc/jXT8aHMXtDXgIecpCelQJuRPrEanw0bB35pojD7EZVCEXpAbFhGXvH6koK6XcNOa+e3KcA9sLKwzSrWC7pXRiwR5w1+gNFUd57EBnDTU6ZAWRgUQvvkdV741IRA51FYBlVEsWYkZ+w9Aa5wMok4AHVNd+EH2CY+GRkBpAkVlHeJuO4QQlSZqAnvJ/UG30lbipdbvbPzL7m64j78PQACisyqDVlA3tryAObII2v+G9v3fxmKHsTc/26W/aZ+01VQ2BjWKjwCuVyiUCHE94gHV865Lt+stnR7NMsjAyGUACGr5UWQ03DqI0ACJlkrSMMvV6S/FdZbTg8kYkXa69K7UQ7Bcr2KwDY82BzwW2shiG8H/5B158kQOyws6yTPYXybcnFJdunm+ns0vkY3YjDqjgBp2qUt0BFtYIHfoAXU2dKqBV2ifJk6aWBC4FffqxZ+rBNASZuASFVRVFKgRD1lob7GiCZehN94JyzJHbrbEGjao+Z+Gml1B8bd5QEK4LjKk0fw9zbzmPCpiirsZaVqi99k2l7ThXtnlDjabHcKGk1syyqIPXQkDIPzRjCgXYfzrplDlIkcfv2BaD8MMlipaBTsJF9PQKAxPE7M6JWmrNc8LQRhMVVpUtvMyCRMBzM9v+7hlHtQ8+8vo7PxijfbLBIfma9WNlXr4hpFdq1XpEBVR5GKFdtq7EXijSBvpPN4P/KpnhK56t5Hv9TEhE5xYq0501U2CySsIetsRuLWGdO/WhhGfUOTkKEjaKtn8O5jQAo03GKL6QumYA48D2VIzPIQoUnNta05xkcaWIuA62wGjz3DDqz6GtFAaZfSWLcSZ+mU8Phgb7ietZRP4Ada4xqLUYu5KtIEZgXWe4Qf+aUXsG9nC+M18/+M/whPnSUoViZrhmnvY2YuVUmi3i13SeDIcVlph4w1l8PvQqE6ZkhJbHFU7vj+eZ4BBDVycJR7oTb9Q+v2uE+C0AwhK2xEW+eSVqW3WnprlCKxhIIZeROd3g5VBf9yeW4U9cVTcWrYcKSDzQZ18ThuQxSk3THfyZhC6kt1VqpFgfFuOMItw8CtVuqWr2eEvwro5FrNH+un1dYhsQuHegxNrUm6Wuyg9yvl/C8LptttrruBH1ys8/+XyJd1XDRCDBl3ncKPwH7T27rpgl45BEhqWzBaI/r7x0dtYl3aKHk8Z/ud46rQIUUHL2NipvgZpDKoft0om3ghjgCq91DmSPAila3El1Id/uRupwb8xYBw/6ZXuraWKf2TOAPZIQYMfPBSsmc2LbmrXBQmPU7wfO9yodF9m6ziC208CUUnJRPUYP+mAZ9UCfXS9DMFwiKGGAVJGzrwx2Ib/l6PTxqta4bxvEdGmrDtEwOeEHPGpQSWBl8Hpk5evvdCXRJGxlBKqU1GZM0kMUSdWYa3n7B3wX47PNZQAIurQEBOS8CdfwziMtAb3EiP2Q3wnmA54j2SDi1fmIbcyqaQOs9kjTv1zJNSDoGE34PSpZKq6hj8a6nKyhqVMYMUPl2rob5bVuTZHPXnBOON6lFqRvMN/t02A0p1oDuLdYOoDy7xoRR8JzzCjaj4QTiQlelKYMs2oO+Ba5PJugUZY1E1NwT5EiAbYiDoZ0ehjsti9rZn+Ddr2ZRif8AG2eB2M9IAQ2nJpzAqMCA8US+iQ3p2NS0ImxfhRcRalmxuFoaH8xKYR7wMJk2kuZHrpZVlQztGJx602SjJbnqENuZFqxoV0Z/a3FDp0iEzI0pMhaaSU5VkIqmB97h5vhY6NHhoA0ry7ITqYbcXGOgsA/sY4o08MpY48ZVt0Ank1/qluBNSCPq+JBHx+ALYMtVCFuGCMF4mertKSZ1NyPi62KwiDWzJKPKgOpUc8jwJDUqfILdAKLwJupTGElufl/E4iPZwmJjGo0/p3wj3nz0DfcIioVP0wPKAYDmg4/VgAfQYD/Ugxd9rHhCfpkz80S4EBZlcZ76BWot/Xb6Lf4n1qtgMWVzfm2cFyjpT+F6+9qGacxK9NTGr8p0nFK7Hpsjfy/73xWOdtDsLRTFN67FYyOzRhM6M27eW5VVx/HspOgOVuXPE3V23eyjmP/8cI5zkzAwQWKS1+uJVXgJjac0lopWKpbGD9ossfM3obTG7od4JQHn16LB1Mb1bcjP9aoqwKFNP2OZ6QpmeuhOLqzvYbq5D5vGKWGIDd9cR+DZOndYQwtdfqw4FsTd0MxAt66X481twOB2ddf/If8N43AuJzqdgCdNk1uu38C/BW3TXArRyQZhK1SDgomQX1KyT+VMfLwdoZxrhkG6L5zV0OiRkPgo9/QQJDhxJfxdMc3KvmMZ5klGe3iqFsfnZhAGHOSpYGKYMkbJcw9LhsRA1bYD3qBMVR5EZo/isXhsC7Te95akQ4A7h7unFb98QMJ4Zc+kITDy+TR3KmRDVCGuRuEQLMV2bq67oCV286njilXV33P89mnlKNPMZngH9nqhWB37uNI54cO7gHX3XNbJrwRxIyP23/D7G4GhuiY4GboEzA8NW5OaaSxySJkFi3zFR5zhcJ7B5+ylSlbLqjqFl/zNtkd3vwMl7xooknxuDWPelp4FCSfTo4rGMg1/knCXjwNBy7WKZco7XAiymnhs9N2uzr4oP9PGcu8NCOrsO/nJc6DUS88tOrUxDMh9Zc4xs+0o0jRzbmEnv+4HhqDIu3rk07bEHxUdZUncNTIJbp7t3U10t3LAEtbhLwQgfJw7LIls6+XmKZDHmO8coOZI9qt9D1M7iLj/EUUhGYIfBMOwfySi/KwdMoxcF0HOBSc/nNjmVYe9XQQqQhS7cPR7ULXtLHuZIszIvQPGT1V447hww++yQjdq/H5Zp+I7l7R/ZWxryygdbVlQk/5btSUeTgEE05GR6L1SwcJInnBbn9zllqW3La1QmxyEmqsXTHUWXW6KEaveaRM3I6JHSL0NgA8N6zTq/VST7bqeRjT4OiOL6Fg6AvJWE3nSwdog0kREUfLpvQDu0hlC1O+nTFmEIxa7CtY8xhSlPcoY8UM+9GmZSkEDFuGSzpyoUivFfL3FxUBHD5U7Lo4dCARCCAp+siU2VUrflc1IPm+yD3bT11/tgdbH7VAiF/wz+HFQlq+l3pObX/J75aSpLc3mpz0FyoNEoStndJ655t2+xN4qC626fM+2qV0id0kA1hKTDbp5n7/m8IvV9BjaySpVHnGoW0nQO2rdE9hIHcjUHWPGFprU52JuUhJt7/m9bwx8yWIfqrZ5jnIoX5sPrwcuYgYOK0+cm4RLM/xh+KGIE9GwaK98VZjPdTggW/EWabJGT/v24KWHb+vAOHQSK8xbpLWB02X4fyIO0tZO7Vn+LukfT2QsNqRGBAoiqY5D1hSvVFePCZotUJi+PovbIpFU+tGFdga1Pwfy/UxnniWSmguunYmpKzjLWkVGN5KZAKDa2/Sp/59wEV4O/9nSTgRfjWZRT4QpU9luHcY/+FOYaleYhixysXP/85rJcsbZ9ouvUNe+5f0xkze+tk1j+SkmFm83KGrWONQqDQj1rkQdmyCUH5s/oeuTRTjV3a1/Uax0QR3SbO9hB6zNcGv4T/k+Puf2VFIutKoxCNQzS7+m1UK9ZbQpcvNdVebpCHdydv3TTS4qAmUxxQBucfEv3Sc3c3nFX2JVeT5i26nyHBF2sKDKHxJgiFLHgIEJwm2KGEyDrSBE44IhOAYm1OIMdGqEUMtQWrsklxT8um/N7OVcJe6xHgN7lzUAumjrpfny/RlaIVtzk40aRjgJSMmMzJBmOjlK1TTF3BCQkLyM2LTbg6ytmK+WHDIyEMwc0gOnpTH6a33cKVIyYGZEjTRZ0ZbkbcTFlH5gI4lm7HYH3P3ye98nVepLnUJFGP9dwiNJqoaNaFxMtYeP99ggj7fZd68YIZWP1B/2KgvNTmzMyLU7IEWfnIsr42bHGd3Y6Z7aDV4H1tr95dmG+Z+2e7ADnOl6N2wqr5obyHIoh3yUS3UO1CCKRgTHB0liuQ0Sp6ifK/KezSEFigV8PebOgl1u7IcIhWZuW6OeE2kFwHvamvg2AFjNiM80LhBUtYmiyrAMKga7BEzBWfl3OYzawzDWtSjmx/xhZJKfHGlBRFGoy70e/U71qjMPgHCsElHAyz5Vn67viaVl7vTApMLB7Uijs9m5b3iMc5gTwKOYBLmkiKcpD6Sc+Dsg1P+kdi2pQxVQfeNGMGdUtHAfe0YPB4Zyc7VugVPmx+vbPdZXZvDcjDuRa6KZe9YHoJh99F+5dya3rfMvT8f8q5D9nycIOAeKXcAEy0dlDrbIDQo7MyMHiBPu0N8MbG40VpePgPzgz7iXeL4fsN3CrIP1vDvpKId2SjIEZbtmRJfuxsn6FoEGfgUdfN4J5kT+SHTyBA7wEqop/rhUK9e8HFvY0BY2G1z5EQVkgaf//2uE+4JqllSCkVOak4P37bksnpcJbo5/6ap0WsM+G1zmogeAIz6hIC8kAY5Mk3U6qcqOcGIabUmjory/NttEpJV4Nw1dDIY0+U/q3zieINPzo/xg9Qqnzv00w1YXzwMQ80RqOYMHHxGnWs6R1KCB+FPZn3Chg1MzAkMDqKGPjVWh5cKVQogYyM+YHqiV6Cplc1tGQQqnQqYQGH/f3PWiJ/ncQWLiU5XJyevhIxbgImF6IksyYwiAt3+FNm2o8emoDbZZ61WyiHWpwmxVBJhq3MCd/cSEMicfWWEIy3CPTJyrIya5gQZ++8l0ZM+Plauatz5sLcqy0LKUdWzGcwpq96swCIkbRtIbVBp8zx15dzyO9iL2GAyK1OLmInm311XaAD7oYaFHQKTIRH/cyvUIgINC5u4q2eI6+3bC+35xHn0WyBkvv1cjxuzCgEhO8rYnxS5a9FjP2AOzOMBaC1apGWFHtap1FArAVeGyojXEblPFMbqYWrDWCmiXuz/T/pX5M4m2RJWze4tq1JyEbnBgcjAtPi706o2atG2kNhJEW0rItLtvKpY0HWpVmfPgvDAd2or0vqzd5p9uu3zuetJfd0JC7jCInyU9l+xh/oso0TkmpymPFujDtTKcUUNTks+iZRkQcO3BCQqT0hm8jkpG3oP03UPwQNCSwCMTD7SsGifCcBLk7GapYz8fotVSaK7bYW0V04g29gLT2Mw3CSZX6+nOSFm8pNrxQfTtadR+XDwHeW/IOpKiynD0YZ4c0SlVe1WrfEdiglFZw28pa4fJzzkFGtQHs5LzYAMV0X8bbmIqUJPIU/hn+7i1MoTTCLypW3Jij5eOFJCWL6P4qSR2NzggKquhBiZpgga4MrJmFnLwhsJzGZQ/0PcAwmVl1eTXXBKPNj+UIaIrp5NSwbiXQFmzeYJnNeYCzlP1vbPezuc8+Id+ZZTZGaN4OThawl2q+dGNJkLziG6vaNxQrofk3CWzZzMGTcFQRcWQRj3drJBr7H4O+BdDM9xiBkzH/xWhTM0e/NtnAobTbzFCBxW4K9I+ggwKhSJqQwhx7KOSEML5jep/OGfq9Iv6t/wpg0n9QRfkh3k5cw+9M6Kw+U258n8EeKOg52xHfw5h1HHcDFE0KcxVFYLwvCgPduWARKDssf+TnAchAm9qPrwW20TR1n3pTcPPA5srLMZOVhG+b34XF1Y9/VgSJ1J7OZGsyjnIfd9qFTJ5k8Jg//rwmaD6R0rGZ6GPWvr6kb+hASa7QR49poQEoB5JjZuXY02pBPoqk0cuWPMXvrHzsoe6/N8VftePK2x9/uTD4qy5AczLKyn1HTc/vbpCM/EzqvAXwXXFjXRlzIaxMAmsI0W7m7Wh2Oeb5a9FIHrvOMLBoGLtsGVlc3d9Td4GmrE4gKccByHYlGB1jilAUkR+7jab5HQw0D8IgTFwzTTi+SZ84sAtL7ulRuo4WX3s8fPYM14vJL0XJGXrd5r7ClosdrjRuNxm7AJOlHD1Xs1WHrWZD2MhH9GrNLiF+81rRJv8TWjXSW8qCURGIBN91ZpGvcIY5z/KYsGZetpXWRiTqxOE/+lVwWlLA6aOBpmh+RcDAr3GgzWlJbY6uUghdmdsU2ZcJ5GeAKu1Pu89vIIXVzYL9ic+h1oqJdcqEsKhNF4IX+VlYyCYpDOyHaxasNBTmohx9urM/xPFuHSMnue8uEHS2JyN9ogUAFYiBTCZV1oFDXO0Zb54bRP3PSc2Zjv4pQz/0ys7WmSh98CMLkhrISiuAabhYan8gy81HFY1MTiEqYtP2AobWhPBc+3EH7q9Hi/M/C2UxKBYVOn1sx5wrs/GS6nw5gXr1U1ooKGyB6XEE9hZwq1VGJIyTK2B2RO1+mhkWHdOc8DgQ0Yk+Qgt/N169j6b3B4wob6HzMsPzzzkDkQxZgUkOrtZrsyoCD2A6VACQkVE1lulEvqKFqDHjofclrXf0I/0MMAe1xwmaqXS3ek9wnfYVl+p7dFzqJIhelVF/YaT+jq4TZVNFDvCgquzgEL4PyPOa/T0vIgnpF/tSVcZP4/wZOYxQ3rcXw2C7ltTzDDI44GiiBuvT7rRXU386Hq5PmMTourDJgXJTp5dFZQaAvHIwRS5UQMXVpHgYbrlsDHk0dNARBIFdALDvCCswxPHi2gU/+x8WAExNvMt1aMrwoY2jCOPKDc0WCvbyloXsP3mdz9J1clcga7jtuv/VXa+YhYvgTcAF/lWbCBdiPoAyQ9/JGjtZPaawC74E+yNN1hczsr2yel0bUnK/FP/E62Zf8H0e9NtXlnjgQqM2cAmFSQ6xARoda9/UkTpo7PrNTUU+p/nSBubYFD+mEitHeDtPHeyAK3zENhMdnOVywHKVW9So0fs6ne2+M/A1YzsWilvPf/QJ0AZeiAXIu6NhGLmak8EK+K8wEeLhqwSID7pz6bLOknj89+A0/s3aXVjfOCsuC/EHDEQEp87P8Gf+5+Afs6H13lFXalC4UknvTQrcsD7d+Z5QlSEQ7oo14HTstiEV3RWBARdfj2clchNEXtqsjfEsomJSwjPRgpCZO02eCGE7wc9dLTKm+AqMzlmZtYVOGSdqL+0+EBsDcZ6pwQP4VQcrj8zV1OUpv+rxx2USVgKwmYFpSn705YarFLGpV1vCqRYho3KgzBvVjq+aGoFKoN/YM045Sy9OUstJQVIXlILEw57LQUQ+nPKQCCvRHo4qCDlOO+eBV1yUejcYeiK4WQoc+ofcF2syA9Dha4n7mTczqLKecLuaPiYERNwsz/EBtgGvS3l9PKfdkQHoOsrHlnlcRSNRQWbbCj/Ffdwd3o7iThuJ4QiLq2DHvHdi8mrCDAQF6TVA2KVAwsTN9r6xA6cCVE8y/r+epxJ3Bqw1AKFXhBtIhzQIb8EjABoE0GmYyYWtBlhJPJV+4ieU32inLhR5OcxHzHrdrx0KGSJL84C08tNJf7YYLaTNc8+C5R/eL04k1AzSbn9BOS69wEFWhxriWK9DEYYy44OajTxN2wLeT6chAuN2ZzF0cILaGHC/MkPzM/929VE2rDKoRrnkGu+40UMzM/BXWiY8/WFkd94/rhHRIQEDai6AwMO3I0kFOvgHPA86+Kf8aYJKkPXz3QhvhG6p0KrbRCQI6f65lFeue1kXL8OVMuIFtjyQfHAKYjeSMZ4EEJ7klJyG+3FhZbosSVIkfEeMT+dVDeBqXPIFm+JQiwEG3Iy1byyvVCkGtzmSzEz/JTUVtmE10s8wv+7DZYX3XAHBvj6KThuwworkMMELLWLPzCiwc8BVvAUWqXQbwRRcC670woYfU8RPpnljsnbGt8VFbtqF97V9dBOmGbANyYJGlLuEobcHNM/5efhjUAXBPhxUcqNQnyFWAqSNVJAJuEx0q2PC2uffLESfsz03u/F8rVXx0iNVlup6+2tKDYTNGxvDG625KamJnMRkbx3eUunAAJcZCM5riJni2WNwlRgUHeFOSXIk6ExXkxa+gH2HI57r5gJiW43nhAs7PAzMSSF8uerhUM+Yr7AfPP9JRBHHaqrgd/KA2FudaUgK12NmIez8yF1gZWm1PWXkuc0qZAqdN8pCojNBCRVx5gBe3U3HE6ACDBakHtg8QC13lYPaDoPXFCNiWuzOTtGOFZ0k1SX3zh2ZL4KeCuWAs7OZET0aEF+oz6bHPnh7+++qoxv2uhsYdRFsDZRJy51uE3XE9q1ICjqnwNqH74qXNXX0nnxma9jbSTRtax0d3J2ft+NxRpQPODSc0jQBe5IbvFv2g/JtE7Q8PssbaxANh/0J8gM7w1C2F2mozaUgTqwkczX6Yfhy84XroObQZMA59WKMspexnJsmNi6kcbQurW3mVXkWBdq83OUsdBrSwT61AgqWSIJeg9+yVrf3Z/0D/PamkFYDPF+BlU7nDUK1rX+f/WHN/kbs/V4bP+pFmaN+C7GvnbSB6aK3Cj0QHz0f68BgzJ4/e5tmdVESykzS3aHd4O9UAnawWF2Vner0Dl1Z5nQVFHGYC5OzsJ5mePDNzTfJVBCWef7+H9Aud2WfmM6LZ5tqVi5KESrNDDlxMkhqUZVQo+Ss7yEjDJW5pFu6Wl1VeBQv2zjGF2AEXyKJqW9Ido+cfoDXiZcgR2IawA4TcgmNvFXZ0HpZ2pIUZeF1whs6bUM44KcnsGnsd9EogOlH9c7Wz1hAr54xnkOgyje8uCLnPcQfdVpnlMx3RyPWgH53WtRUSgAUAL4YZh+9mCgfpiZtpiv6VpCFQbGHp+QD7TXUCQjnl68wjgoOtht1TJvPnCb3o3dBitl2hvdX2VPEKOzYPi9BUVxZDlPqp+tSSOxRsz6WaqCJfCtgftLxWvGokBFBB6EW8q4vx85FQCHvZUyTLVAwoclGgpVDGLk3MCKb30Q7n09a7ixKo/Kmc+C1vZX6BrsxeHl4Y2pN0CKr+PNu+PZIiPy/LXVGBu0ldvyRoHx7/fkh6j2AAT1xIqWXG0+XUEQcubZOJH3YKNFkdrWj2BACpCuhmkJF3uiISMTDDFJv1lxR7DB8Gjf3GZKVVj845SphHsS7p86vzJlS5KOlk4Y8Vrw7U1zeBdwT4s3o0al63puHHyMOYrVoXuc3TG68EiZnZMDKA0em1zl4j+UalUv8KY1QgfLaCCF+Rxh9uSqzNpEALQFPyyTYzIYymsyVG6iRlulROwY52jbhWuQWcn2x6MxaX9MnxSg4jE2AUHqO26UQVwM3NP08px7wvDpY4K0r71/0REqewIWYTeSqPvCeg4UMDpvUZfbm3ioz+HHDugZJT8DMbkQztjBhC8eFUtYtaT3tMPcD1TMNsHrcSRUP2cHjD4SFueYxxEOLq9iaGlesOR+pJG7KduCUwW7R57122fbxBv+oSCBUhiFvmFanCBSoMSzZ/I1NrDp9tUHPbReB1KEnMePfloefBTKMkXQ1vGJq5MuvOhOqemQOiP+kkIm8mmg9Bw9Fk7+PnLO7+PZU91HE/1d4TgO0FjAYyp1/ojNe5cUDR4rLQE4mop+5p6ui7Ik+thFPmicY3bH7CtfsBrwo9gwF5P69Dr4WVdvNAfeH8Oq5/Iny473ipDyWe3HVk83xgl32itd3Fr8w9hE5AYCo7jdrdij5JnEUJTXdTuUJKPbhRBfDWHxg5c7Sj8wEzzL8kL3utvPK+fO0IBN75wcdRoDrkcyMBs1U2aJOnhczaxba6jU/Vsfwh10rGtFdm6yRqi65JzP4MZTNJfzhiIDuf0CJgUDkjgjYd/yblCyHtiT6AfvbjhExkRzrnDklvKNO8JWxIZ6k/oypI2et8qDmNAiqTmq2zZ4TBp3lCyz6ibE+0f8WQ8tBqxSznjMgP18dUv9DVL9Y4oLVsu1hwzNpup/MzBCBoOdvWyx9ce76D02YQFzSndrC9ofBX+7jMH1pAlu64E3FrsJNBIyQPeJfnz7Q6yW8RQZ1/9PPefaROSK9NKhh5M6pXzRoOjLOsdxSJcOWbu/H5pWQyuPUYw6HOPJ8lF+QSX1kdR464ShQPO8bTYoFv3e3WxY8i4Iz6JAxbrKZ50VH0XTjNc/Jqb1mar3gzYuJKB+6KGf+4klKLPpfpgMVIIPWivH3fABYnjjnQBPHkU0HntLK9a5KrxfoEgQ+p2ZwtdIBxIo+RVQYd+qDM9RWSXJ3igv6pk+U3Zem8dZ+sOt/CX5rSUBgi3GAC0/3qoYd2HjjWnv/liMtGrWe74K5fWIZVFx0G6elg7HRaKhK1e5PG7qpC3wzjfjO5dFGeci5Kz3uLdRbTbcKOghnHno1Be6z+mblFMXns0U0+lLlWN0gSVoSJBG5kfdZ9ANBtlOrXV/QXL3ZC1tb+pCv4ylDGtsv/PVt21+4ymafajvZ2ybMp1fYdvX60l6B4aZp8RwVYxt4LYD1rzUK8kGiP90scYF9AI6QfefA49yruBnHRDbICD9QhxbUScikBlKFHFAJ5kzVBdqLJzjEOSXafbQl9bzfT7HqJZQrLusqGFa4wGGtFshaYkDdTM3S7kDu+zcNWwK+WgV3fgvc4G6HdOKdQeVjXwj/rAaNdBe6XLzHz6oTgSAXLkyGJ5t7tA+ZHyuQgYTpCYtCUfnrUyhd4K93VKGeq0gOrzo2SMVUDaLfJZeyoUtP8Wn2URtIrYcvLpCqk/8CGps6/vmQ/eycl7q94+d9XCI/X8jDjUIuRlrky33mxqSTn2wmGvvZJSaeu4gL+Dytod6NKRWjDX5KbDjV00NuqlEyC5IqtbfNHqUQUa+HwhbcP7MeDGW95wW3Z3f3ahpnAdxI2X80J/kNWuO2xSuMTUTo1vZnDiDG6JOaiCi3vrqN+KXw+evZv0tiwGToXQstSPlTc3UjlCTlgH/9mFy1Q6JcEmzsZlQ+qEV95QvtNIgIeQklllFuRE1CUMGgYrxbAtxgLMALtRJ6mfCxhK5gn/IygfKxk2bBcER5WbLRRwYKffMwZRIUDDNQ1ck24z+nXyybpe03Fk4HKjHqRtshXPFE3n/cKzp31IBW60/rlubrqsbXlhR/hxx7DEV7woqCwfGb+JTWB/+l/7I24rDOUra+K1G3TnByIcfd4ZPenmYwDEnHCuU1nIhN3YVSo5b2gn5+8WehhS97F0JrBTkBIdV+Zwm05CSG0iulUuMIGpuZFANFIRFXyUhY2KWY6VVtGixIOGZ/Ape8XKMJaOCIuEORdZUdwe9w0RNc9Znw+03wf5GEYoX3Qoj+vH544QcFACT66/fFxi42IymVpFhacnDuucAUmIm+1GwG2NKRsHLj7zLAUbNOKKnZZsdLqgRD6VsMZkk5ZG0b3j3h6yoYAq5j5eX1BpUbjKbEI8WI+/CRuL10AaVznSmd7XzmsjDRrvqjUJ7xHLQ6qVWS6/qHsoqk7vprkFRFKHvfirQ9mytyco3P3PG+Zx0+aX9wwlmTbjmxRk+e6D+gzsKrcSh/6ZYW7/+p5C2rFIztCj1FG4Gup7pYibo2Htk6GY3n+K5yR3jlxHI6+CzuD4yIrAwo+8Ii0kKU9yNjJtxm3ojVD6FrIW1LTMmsW2UG05T9JB/l6zoAmkObevzHxH5e23rFqIJi32zTxXai6cFs0N2qkP736Dp62eKAOGXISXxIQ0RA1m+lHQwaQ8JoYzml8/cgszkIGX4Ewydn/bVlJhx6lZEHcLBAcJlIUPhFrhZexux+MvKIaLFHGEKaBC0/ftj32FGE64hehyRuu704o78MgcNq0qKrYj8r722GcAa10t+MUZ0xC9wKnu64DLa5/5lz2kL5nnhFdK0n7pBSTugTbZEaYc4/Jcz1Pm5DVSw8t6HDmwWCySIb4vroibrvFu1/fSxUqI5KSFvM8sH/R+87SbYja4GmVtM5y2usYueKU9jJ4vucqpnxp9d2/1R/o5b/j0wH0F7uKUVZG55MPKrFPe57NUxXfhWtwd1GaK6Kn9+KzrbWtOCqvf9gBED4j+cMu/4SnY7a04YTZllarkDuTCy+lAzdilm2PXM+vgw+7BY2RL8z48lFw+DbXXK4aOIJCisTswgvN2sq2nbwQqEMpVi5PNi6YTLjeZpMpL/b65Rs/yUVtp+ZvQ10DHqTI7mgqg9dcRh20OExRbh+B1gAwrzvEYE6qS6ASV2i/JUWKTDJxJUbgdRyebQDYdarOd8JEncr8SoYzUKJRapUjsKEklzDn9Qqn7ws9JeNzwEWE9fRRfmuEBveucuW7mZo1MSt0GL+TkAzgNqjEXvS0pwRJRU43gfw5s8AyRqesPugpg7HgIVb3f8fKT/MMnp3Fb74sIG0COdlpe6M75ZilKCHpLgmtBW44jkjsRF1lkv+/YrHNt+5xB1iQb/EhI5kQxqKZFh7eyRrFgxYsC/62Sct5Q6nyM2726o1SywwiHgVJ63x2YcbC9FQ2KrslNzfqoMxkJvhv2IfmSCapykkfNZ23nkmDKnmUtvYN4ODKnS/SxsfHtGdQCjizoCsmjNMrT83tzY/F9/By+DLeLU1mNEhP9oALW5kX35ajBF5pNVhrLBiV/R2cm4X8DtMLqWgQ+eERVEk6KJMYMyhLP2l4xGvXeiDQgVimuH0M8lWeDeyH619WxIH95OajDRMwrdEdYpCBu4PRkgv05oZdUG+mFuth81ahbaD/b2AICY3jzOOZ+qooeX/QY12iYryZbIUry8QPFIU3efzyVRQei8PedBrQ1kaR4u18gvdHlyxixcZtIi/ZdTQHC9fq/ogjMlH8huDFchiZ0EHUad9lvIPbJNj/t1h9L0HB1E8PgY5C1k2oMRLBHys8Hj6iTronvpNrBkEl/Rzx5mnZHaR3Wu40ciQKGJhenfGJluKur+xP0TqrWsDgzURgaNoPVf4aYa77ox1CMtUQYq2ZON3Rai8r1Q+MEkICbheF/3BGvUexQUPtoPqiLRH/NwgFKEixDpkl9huUg8wzQ8pdteDmZej2CDi1swyKRtx6XXIskN8cZ7zGKi87nKng/ypGb2OlC/3pw5bbrGsfWs/Goxg2xnXRtMQX5kiXCQfpfaqYFK6wWCX4jl+dYMcZiq8S2GjsScixRquXWMx35H9onZRt+zo1yZD1ZysHwrYFFBZlzwoCI/ITOL/jmRuF+x2FTLWNNwtwIlN24ujVvDBHwI14u1G2/SsidgW9jMIcAcwiAtbYWXnFeJ2yaMewOqXss/p61um/2Jej7GlftF3SZMe5RMuH65l5MhS5g1KjByyScq5XiKIjWAp9Ap7q2TbiGcJiFUCPfwKNsACrVKcoPyS3/1M0/iDFuOLYmOw23hM2Na1v875XrBr/avEPn0L87PJkll7yQC3eJBqczI3ALvTR043/Qz6530L5QA4DC9yNYBCMCyUCoYieNMbEiSxIEf4erpQUs8rSpn6gm//OQGVEOS0Tmjz08dAQpKxcAWqodeKroXYfRwEgbF2h2Hwylz/AOFA9sudXJa8Nr/il0kjFCzhE1j9qXgdgGw22VTu6YVJkd8U0KhfNVadcrrHqHHt2qKQbkuXe5IzbXWg1b/315xYRxdf+LNyrSTeDZeaE4NwgMVrpohnX5u7AyenYqquYN1Sabju5iPwqD6m69k3JPSzByDAwsjkpk9OZNWY/j7xdCWUoR/ik+Zk03euJujSPKpaHPcTlMXiqPanwwOAbCn6X1cUX65kObxh3hsUnsK9GPtAZCnd98Zr6xuQXGyDukQxNBjaqfe96Ne7q6aaeHOfnVO7pCUB8ZDw1o2fDC8RaxKK5eaFX+UDckBwfPANIxxXsBtYld8dX7d7r9LQ7C64F93ZrPToB/EiMaGsJOB29hUcTiOlZDm7Kp21BjL5l8VhmA21f355/JSCXp6XldWrJK0EHlglHuhBSq7EqheSVA+X9zzcjaIk6Do1vo8ZnFisxWPYxa3XMyJcB+ie2AUP9a6MBnuFcUxq6rTzYDq4HG6iaVcoTLpUpFlMjkBQQoUG5k5IJAweQmslAiAaTiY1oMFpOwbNOUxCZf1p8PAaxNtKzbCo2qhI7r/yPqR9BBUBQ1oqVzgamqNthyyaEHhFbW72h0WP3HWWsJp3MYenHyO0TjzAniDDvC5o4YPTf8P7s8PzJykoZ+t78g8iYxe4eJ3Jflysa5lpNp/iWwuO4rXYUeKtYXibq1xKLiNK8J1bxE9QeYpMutGWXuIczR/v62DIGceM1U1F5lCWxQrMuhBI5N56Gy1PCi/Hwx8dBmQKuBK+cIdTKJ5JbyfIQh8wVgZPibznxCylROHrM2D8nZt/E9I9V4KmRVbLAxCuWK0jt6PgLrLsgiQZgKYfIWiYw99+dV8HHrw8Y5AsGrkC51clKQd3LnST4UfBeV3xuq2Q/5PkCDGX9x+/yCfo9jFndi1JwnaU5Vf7FtsiKuAdnlaQybxUiKimtB6MZXQo4C3mrdJJZfUWsptRtO1bGJglFCJ+tinW6lVdyjsBXV6KvHMWedcX9ZSfASFZJ7iy0RyOWJi3NSdskU9veHF0h8nGw45Ealcfgmz4nxoLpQL2/FdORJ/3FCn5zUJ0Z/NyumV80YWbOtdv4jPXQ4erLIfydg4mhOyj/wc8vs5Cu1t4PnuRzeyitJbiWaH06EKkgLnGynsaNiFfdsA0TozqkmhGuLaXvWdzXsjT7ZEw5XueJ/V86t6ywu5+cym2XnGwHHDoJ37jAQJ575Dk3H40IqUI0ozBL79aw2k8Mq1CVS0c5QauNJjAr0rmzIcB5HQoXd8Ofrb4GYBuACkeJeUKhPD5WPDRWUrGPxmk0qVBzFbzPKE0N5KfuQoILMwKdVV/gRBBF67BVod1+VRv3Y+VR4sK87MCyGzfasE7IF/c0dZ5pDeWwvPuiVeJGlR7SAD1ayiiMDWcmObrUzUMYuySYTVjZT07FEjGg5L7u9HtJkzg/8ka47uF2+i/ch1tnNbhLX7cflz9Mz4KKD8Psu+34mgiEsUYz+k5k2ZrfkMWMNt3eHJbeENMrO6fn/983s4dHj3lIk58LJeIsGKM0xGPl4SkxlowUBcU61dYoI1iEvOCeoIV1sfPdSMGl61VQgDmOcJlLje6Se2P4Nv+ysoVF7OulTE1oaHNtEXooojHCH8YhrwbFzX8NSguITNLpG9PumUO9agsHWfipu8znNmbB8l44QpvrKLkele6rZx/3fWNLhOW7TeMqfdhvW7JxnH2/6nOi87CQyyzNN6Sjr7pEAoosla5D1GZ2brJxUGaze+IvltbiHk4kGxOVcEjl4/5/7ZiswiGJ7lwH3Ir3GU0qE2Sj3lU0sN68UBAXOv/hwyZ5c7Hpjso2hs4/BO1tyalbb7MoxokpudEponW9cTQwLtLrI9RHIhAXXxQEJgdi8ZgEejhlN0zz45BjOMoCtSHG8AXwFASqqywrGt7ebx3VNbQbFQFBw5lNL95srnuacBdEjq8EgbstpT5iVZH36Ie5U0k+MnhlDDsfzBQKQBGvZAo4160oMPKnHP/wRyBsAoNvAp8uRkR3gTzXo9qA1MsxmUTgC7AiIyX+oh5670H9DG0h5sISklXxvpywydtfACpCf+KGMcIHwAdoMQbNq+uPrTNdTpWZhSNSTpCSflwsJ38rLeCyiJ4nF2TZZk9DgMpTUT0X0x/MZaqHpPdhI34P/Z16PizxfskdpPkPLrsIO34MykaPyjTdTx/NY4je/5ByofDpbmpSfKXbInOu8gUGhQzYBJvRaUO5ux2NOUjjrPAdXJKEt0QjYifyq4GMfH7SRdcrE7TDQM9uz5by0s2pT+Rl4ObeztiwI3uPshnKDRaFKbyNgwvO6G+ZG9pP/fJ1/dT/HgsgEUgWUmIZNhqCO8NVFAUTB9E5c2DKWKl9dlrYMHtLh9ueD2f1l8QR2mepLOV4gAqbHuhfR/BhECCcKMm14CAUc4SHLX8ggbHZ+QE85Cp0k1/zqG3RODXLYQerfbqOiFvkVsDW7h+9aAzbA8NJx34w/1XcMJ5SKPkEGSKdI9XApXVIg4f2F3VVDuPLOCTuInuEIJALEP7iOUumJVwNfNTKBJ9GtG7PFEc7xHsVLwDsWztJhzRwdPIZLRfl19ITw0s1cb+0OI3qbSVIJS2dpmdoXHeZ1w/hzFpGu6lAelIWdBKWVSUcpOeNPOeJP0q67PoVLVYl2oFitI7lSASKroJVosWO+p6FroDVzZLbo9XZ+DuXMyplCezc65VM/oC6FokQoQNUpyZuXp+qyUDYYAKKZaT4fQ33lm1mgv/dxPnZToWQSNUElKRAWxxA4uAW9SgEajWJE+MQSXF8N5ifsVkap3CScewkL+9xtczlpxw4iDOu/sjHMtFlDHl8mzVOlv8s7f7U2X4J4mn2cmY42JNnsisIsvkICOz5LSPikpZDEv3rCk4C4FHRPFgCr/xLt05Z0DmFnkNNfg+evy7v4RTtQTQobH/r8FJKilmmwGH/zFDWB+MAIUo2r9Dd6yGw5Jpzxjhvx0SxfbzPdVrorpD1nvhOAx1x45f4rW+J+fV7gGoCkgKoXuB3W7IOdRv8pivMBoOxSZ9b5lLo4W3f0esJBY0s3eOtm0f9v/JkGJ+64Nxyl7XcYajBEAwjsQ1hy6rC6MRZNW5QIA7y2WmFf4MUajxplCVNUVJNDIKcHsL8JWl4O2rZWgyzG+Qf9uq9Oehk2vvnDHNxj34M08JZPvcbTlD7xsJzcw4mUHr9JStjfTh4mluR6tvpW1jLkDoPwFdliXuU/zI78A7DTkgFvPqfWsK8W0IJaugNR1fco2Sn5P6A5yV0WohF1BCQqCaLlxdxY3J03d9LGB1O2hZsGxGT6FOaY8kJyby/GwaX1oiZfZOeLTICjzktS0ZPKmr3zb4dHCJsK/C+If2FSn70CcKuCAsWur7map//dChjTt6UzUMSJYNCQJrPmy8Wzx06AW8VlDNQZ41X2btZrPjCtkssyL+3G4TVwmcH4zo4cxbaiufN/9rvAtAiyXkro3lu9wae9cNfvwMitnMHuiN0WLuNW6D1sd6juiQ3MKijVP+1QskwPYk1bJjpa/dO3VgMGdord/cfGj33Zz/4MilZFVCmV56/DKGV5X2QLnW34G2QJBp17HNtQ0Ngy8saWOIpdZG5DZtzE7lN+YxXD2B1JBPr9Vg8jYkQG3I8hR+Q73vGCBT5shjmVN5JVcuVppztffFGznMFd/g0sTnPT9PpJgF/rtlbv7rMxu3SeTOiUeX18w9IgZo2E9vFmq7mg06Iw2yhSEVaLU9t6pqXSBs0e1ECapD/JsrhGi9lNQBfVEHBO3KTfEgnte3sgKSFzBh7DdTkI4vV/DZD+Drc9wHf6mkAsmbh26dk7cdOFFxaVEivyiiznRqq+r19/ZlMTzkeCXGi0lGvJT0NxqN1Xtb69nlGjXcMEk2IiwjK4Fow/QfJIr8btlPATz7mg1V97VF5CU7m//3QJ/DPJlsB46w5CXalIORJUKOrapYbsAgHXWNpYVQ61h0u12jVkqR4Jrr2rTIJ4bns0Ou0CXyq+Z67bz7wkMxCsJkPyHKDcYKvC2ajlHPVZJT/msazH1OlNrlP4M5vJd4FcaQrwnvkTptPI8r7K7vw4dSGK1ZcqDVMZfz/3t4kF7SkAOEWno7Fc0uFYbYfmo5MB09ck8Ilv2Zo/JT6iUbBQgZVx5sGAnKaQN3fBa/3uZnTl0yJBDg4nxsW9H/P/3xBgTddL4lGENerFcEb/oP5lGviNDiDXL+O0Ei7IrXD0njdHnHi5Tm5hCDK0bS99fbyZtoVZ0Yt+fHByLAhyGYnFDFsfcCJYbksbrJgJsTisFzJocRcZdNDlBLj4mgmSkLAO9WIlC8AZe+w7IjZHCzIkGBL8MWOcbzqHrUyHz3/rMPrcN4IMQGFBxyJpcNVH6tSpVlgMsF5IxBbYlsTXfluce6xup+c8ApefyDRyHWc3YiZ5/mKzpXWxTVUJ0gcZaU1cGmjb72FE85OOi37sqOmJ1ReR7Rvbyfud1XlnjY02sRV8RLuJBKw8eA2K3BNj2apni/IB9PdJJsIFpgKLolDCOCCbEABLC6aNLDCVVmtvqobpw4CF4QeKNf1x4bgXlq+ZqCDk0lkTDS5cKardosqD60VGDn+gXuwCS+RjzFqQO7kXMv2+8g3cw0BAcSmZnEp6IhVYGMu4QDr0lJ4RrHYoZQdWbDuVYpFYTSJOCvhX1UFdSz0E91HyUHaXdhfYoC17j+9smMVWMah1YrTUTqrP3pXzU/8o0NF3qpdEYAlmPhHNG5wGWkDnpM4eJC1vQlL3TBRCYeH/+qX7n1gY6wfJkQf+k101X55xnm2GYd0bKTXnFMW6DXpfsmQCW+9m9o5DtD5lNnHJNdoVfuLZliPwZWbqHc8mY/YgUPRH9jCivMBuv1mxw1r5Zb+K0ZB4E1QGBIcoOmPVODpoYaCzbTa3OmR4hXFxWOkp0ocR3EOo8mfbCBNqjyTMipxXSK1FLde1BZJmaZpRdv4P9vOjxgoCJFvwM26m4RZBSwbBwTeepXLV3DWzh8o9BXR0rMNUyaxQC5iHIKuroySViAmaJEM1zoVpUrzoEH8fIcptwu/CHKsQ7kNvbBm9hQsh4EHI4tNlvtVTNpq+aK8N/LA/2lw8VYTBY1sQJFKblIsAqb+2X0ZMsC8kabSdjZBSl8tG86lWqFcm7/3f2Ige1w1qa6HxvfL/aCiU32sCrglrryP8K7DiWqub4qThpBZLkiyXCX2qYls96iNHCd8FCtSqoynlmhkXZd6feNa+yjFEpTaM2Fe0N2XVRHebJ2PTFklq12fIstmT2Mgv38I9rufNW4wwBj1bVbdOb4b13VyK0L7isyyk5BfBhXKryD0jLEVF/Y7e6nVuJWnslaS5BG7NXS4IsJ8hj3uwh7DpxxU0y9QU7PjdI5Pf3Rb7M+6+VHh1r3VFlMymdk05oymtZbFxxuUQZmBwSD6237DXON7ohWq1WWcH0k2B1agpEJLvtCPzPILwMuTRUmCUKCZOKgb8pCB284cgSGM7K4Pi1IImRfqi8vBoS4E3Z680iFAkYFQnEiPfHjRqhknzi2VgpmfyGPwyv9S3WGc98aE+mH0t/pELXPqx93+8dCA0Ccanvb5dknC3o1ZAhGzQlbipk34Cnl0LxL0aJh3Wq73Sw5GzhMEF8dNmcXJr8sQkWFY7ZTbpG+N2tXF/+OVuGgC7JYI1CeQ/PttSWlqSKRyzsDtlNEhwFqpAt+NIzjjkJnmC8cn/0zATWpmVivOEPMYS/jcwxIjgEMKQ/EKSvcuOttW1NP+mvcPudgJElA6v4NlSpUP9VJP+QWnM7bSSUHGdarprs7YZn+YWbp87AE6fY2/XyTZRF7elAqrxHG3AaTap/RC6vwTIqHQQ2yJbpnftjW/8IEsbyB5p7iHZtsz5fn88M8P63ISEs9cejd02sGx3jIZrFd3ph7Ek67cs3P5s5pNFUu1X8vrirzriumMjOGiQOK7WorEyY6HzBHa2aFcx0kPUMM2kmkY9yV0W6k3DUCGGt9Ki1HqWUNTfs3gFbER0/8irVF5J0sXQnfFnstuwwjkTIXnlkHZWKarCh5cJuW9btr+HVsJmVJy/6bQA37sCJft9IahXrYHX6Kl0CtBZuzAZmHU8DF0OUsh186Ns7/BDXsuhny8U2cYDapm+mxFLI/EAmM3tDdvdjyLSXWSHXhHHV33JuwLtgXTA4T14xJhra6vXOtw7lqxpNaJPxIi5N69XdCXeVKHqCq4ge8mSSfs5gyh9CU0syvoe4YBkd1wrta4WsXGjqYGbkkYaBpYbUbjeAJ1R2sEegq+/rLbHiI2nvuydIahhnQO7p96om/No28zV6GUSrGP0gvN7xHh+Jje1gvWfE2odkIlaqK+GND/wZBGhbeh06MmEgBVKYf4DcIhp4Di7mJcGLIQ7FUZwNFslEknTNRTNu8OAM1wLEg0C1UEvY4PGPMKdUhKKNGma1H5JR20K1uDAB0i8pk3uzsPKrIxQ+qnxFRStcJxvRNkJyjXSqRRtsWWXsROiXQcEhuqCdAJGk3HngiID0UqYzT6CXeu90opjjiUA5gF0eNcq99WbWf5hw8JxywkuWpct91YncbayiMPo8b8pDzDv5Y45VrexKRCEe2pD/KQiPb+UOPE3w2YhW04LaKL3OgcAGWJ2/7+miEFFklq8VDncehbayvzUmMI+PlB+cFuEJtyGm3ppOFZMTK2tSF62CikhBDF2ZWdGzGmts4HyEEuEwX6sn+EyoWliGk0Vg/xfaU0bGJZPN0C8IJVThWjZyOp6oNR8jLah2P32fiPFYH6ILTLyzbH5fWL8JoDn8eXw+QpMDhet14PfB6pSjEGSfoPlxli6MVIg0anyEbAxv2PByOXES/R51P7Rj3R7LXSNzdTvl2yHoY0EkdC4Rbf9OD9SXLD3XK/VwcZbMz8A2T9sVFq+8e6Af/y3qaadFO+MIEYivvy48JbxvGQniTx79tAgRY43f9DFD8twJnB3xdK9SxLLu/R4SilzTJr8LNuZhSd+0Dgaf1m1Q7g/hrN+67bvGXFq7vX6ehKfcnvVmb3uLY8IVtiacWa5iWR8iYw+J4kWkSZD2/XGMhqtqLwgg3i4vMgQbo4OrYLAqVriAnJ65n1Yea/s//fu6CdiA2AsKT6/DyoJphTcvjAHv1uf95uytdNMcX0EmjP1qUeaRK9SJIhBXKb8K3nmYnS/vFVcFy8b6iAcOlD/7HTOJw7M5CqOxkwuAXVR21vRCLZr7Hq5TYjY4WflzC59qusGRArDOaYcjNi4idGw24c3J78t9syPwjPwCyr/4Sc6/Jcsxg0aZSa1PVfjZpnoeBViqAHQjqQzV2h/zo+SjzXeScdbIStYpafj5ITy2zgdQyTQWwXb2QqTNkjKLfIVCxByHHw248yaV2IDE15bVO5zULOWVPG+U5GaJSnzMPY6LQK8x1WIkAxvLQ8EfH4xJCAX9Df8tfdQr9WQFdu16dRIyY5FY6tq+4c52/sQT2XHbLmKUii49VIGc1zWo7Z64ykUBtcf7c9k37N2JerG0lkmCcslTCFG6Lt1c9TkKbwG8CZ8grAhBpPfg5ExoPuE2Ra8M9Jh1oWV7lvPNPSA2RqYvhAFPp1XIfYjbhfZsrkk+jyM7sG70KhYKPnyu+ZEdq20nWYgUd+CIQF+utxrpkXW6yqz9EjQMLd7W9opcvnrSVe+heJ6+sOZq0P8M86NDR1htHiNfKXDYIaDyY47VndJy0bbkz+PAKES1pbtXab5DyZt0WspBA1xz+3z3KtuTwUVh3UzKB3+yWcmImVzM1vDVTxwhU2TD54nsfdNO1EyfT3nJXXmTqMHP+AHbf3DUp0c14Dr/dDPu39FyAhGPiRbubGXg+l0vxmWZPQAFS1xcwZsrJDOITZWqIHCotLPYPfntwd+f8ZYf1FLENU9ui8CC6Ky7vuS/0hFboXEh8CfVjXOdwJuAdlV9ePw5ek763sszDahRfXap83q87PLfhlBidjv7s3yPkV/BaKc7oWQRsZ3KsZv6rt6D+Bo94TG9IkjmJY+YqLD0m2gifEGoYGjJlSdxrA3dLC1hIeqCIXwzwXIgg+iS43sZs1lmdJtTtoYxaselOSEJ6eMTZab8Rn41Y4ufEyEmRJWkY4roAaqk5RXEd8HSiYfbGkCqZSWwcuU72Di/pT8pE/XL5Wh57pyeRv1i6hCooHaQFovc+hHSkq/iWAfoeel6shgTDL6ktw43HfKC+7QzYI2cJS90L5aVjVrinwCmnoFu4dcmZ/x/T6lVQOJQczrvQAQTp+lZXX/qFl801ABJn/BvXUz4VZ37Z/0kWpkqpDPfHk+Eg0uy2e6+SoAvO+1k3dWDt1/ME3Z6OkiJzoPBXJDWzq2kRjoG6X7wnJO/DA4weJTi92I07F00ZcxCsoYPkVt2KvdhQmOR/fZ+VGW/AQeIDOemKdlVtAszFsR31yNPFW6oMCElWVsYEaM81PSn3bnP1LTSZT9skGve1YZo7sNWPhDpdjdLjUjvUCQ5EdcG5bzuwWE66ysGONbqJkv5ACd/WUZnpo6f4rqBCL2SCK622Yj2S5XfK044EZGoJcFbfFHbnEjYxUK6oR6MndJTo97bcRhmVwU+5UzE3jM/K16gqGCeKbtrch4b5MYXDuTDOUbZwdqjQFL9TXUAphwsX3KCV/bRMMuBdl+qdrzbdn4uLnrzdpUkNR3xBVLwH3I/5tuTnCuRiVh0SkjpXlv2N/goG5TryKmOpSnuVwU4RhYFBmMsGJL8kU7/kcn6jnL4i49LS3J1rrKIhVS5iyS3msMkPsVa5kvflSQJuj7TK9gV0wiRQCxP0nbEHL010WLLHSg9q9nARiTAww1FQmGm0vuylldjctQREpqXvNsU3oL8SY2If17HlPGffOAf54HMj+V0f1qrwZtRyG45HAeePjJrl6BY6sT9y31ULjGMneVdJW0Ex7ST5bjYX1dirxPPjEla8YYQa0p6C/+aKIz7ey0w0dlx5+/eVvVYXHZ0uweiUm8Z+qHzMzs5h1HQG4+L3gNcGeQrlF3ehxshurGFJ94vcygVUKcJtIx57rw4rt7AUf2diEks1vTqTPgmLQsBkJZ72+oxAK+XMd21WDWfbpApUOLPr/dR6CEDWo8+xFMRWpqBCkmYGM+ftsiNkj0Mc6OA/DZdtuUV9VnKajtnK7tT+p0yptq4SczMmfr8ueIB2tOLfRKc350SofgwpGUI635tvpqfrehsJKMSQULIy5WgW70Yo1kY/KvBYjmlc79eNnNcLTjajUTVguN/bthDqBxM0u6j8dyb/H3h9vAcnCVRS+FwUpAHWKBFdfJJ72M5Y1cQaYOHsFrYKKrysGFUgzNrevUHvht2Te9SNfy57aDhhlmA5Fd7qV3viN7W8RPGzDqsp+NsILOQyTGgIxm8xsMogzyMTpen7DNDD3TXasKXFAgMepqAZzZL9ek+E9VjzoRrlelFSmRHBGXFQdsvTRtBF8QItEhooONV8pyTNhngE5NEe/x6/SF5F0J8pZt4jYRZ2pTAEeHshLQGV2DuNJ4YoNX5gBF2yy2zhsX+JUN/54wAmHXO74io3Z3GKdSAE9ejxrCE5tHsMcWolofH8741HLjnZLWmjUmmLEbNW+qO0fmk17lLxnruZWJiQ3KRXoM6cLkTxk2mZeUV+fkhg9XbficrB9KvtTF2VQp6cEvT0c8D+gE/Gbr46WrZVFTrff6Xc4qlh4unLpH4Exm5KYzOabeTu/KpV1qYSylH/hlsSAhvKJmKsHCVS2XPv51Yf4LCM7ND1236gCp0NuQlflf172mNNfarSGnBIl+QvKoKJj5B6ES0C8zXC8afZh/+ZUw/JxlbZlAWUIF1sVNcXSFJJOIV3BIo019DEoc21HqMONb5ccmdECdhFdoR7QVuolGanAEJemmFkcJFzVdvmJmDUJf8n8NJXs8pjCEWoP2FvdCuJVH/7poEn6rdG1LNbMQfUP6PV+UsZHDRu6OsIJjXCPL3Pq2Fj8kgio+cqgrQc0QPoFTnKbfeo2cItG6QN9OKb2rJ3qgT3SEKDQ1zYqcWsgjN1DeHVZlEhj8rFuZ7QUbTGK34mWkzOK80VamJsliB1r6wRP3Xw5Kdw3zWHxmiA+krSmwPMnd8CHv0GQyENeM2ea7KiIjI2LDugYEszyXuEmuCK0zZtqJBYcaT3q+7qhAPMa4GsqgsZELH0BNcHnsLPWSEWg1IgNWisn0GyztQ8KUEj+LVGE68uOjENoMwHRApQiRAE1O65Oy8o47mCasNzR1GCqXPJ3gKxSH186IP1dSc7aZZJEBvfUJNaQ7Lx58357gi5IPCMOdOQIncCxYlNcLRAE7at5HTRvMo8L7IFTLOanstfu+6xvH/1fUIUJS5RhYo0gw34powOLRr1x/penEZDQaysG8TCwWsOdxsfq9w3aKMgAW22IPJzD6LYGJlXGDBhzBRvtoAfw2hA+ztcrxFgLdQ2FGZr0iBkW+L/cNWOYl4pu61gSX8jtkKwymrqjpiocYM/9HrRfRMM8jI/g0zSW9+1tJZmlI1Ntu4EG4BPWleW10B2I+88/T7fgbMxXxFW6rier1O7hRWPnw48WdDXL7Q21AyxDAAKRWNqA1zpgsf4pOQa1OMih8hOdn9RjR3d2xp6n/wcFMCbqZR8D+OGsKEBpe72PmkGyGmVGtswInYUiKrWHaqoPJk0bvnncgyrOUmBrHuKt5LWlQMclCM4Qk9i18uqkbnYUSD28i6dqPrevtjVgDzJKg7FEJx/4L1LCzjTPAN0rmyl9sAwbcAp+3KJNJ91p25Uf+Ghze8LMiIa+rmUBXlrcLYMynLbNMeyTCKtyhnzuekWN5+VXD0CW3pyFg6yrsOwbKtXIetNkyzeDJtGYM/bdRheuUNXM9zaxB28UeNJWEJ/MtMJzl0VK8JFjGvoo6Gmh51WHsDRsx+9Zp1jQ8QaqUg9qTaYR7CjY70P9NyDkQ/RqGncUxLMuy1bR5NxPpIVX0gik/I37zE+hLb2TLwVFB3hIhlWPhOwNW3e8DI4cu8Xq4sS5nvNqJIPo6wz8fCnrFYSlPLUpF4bzTUHXLmofr+1VRmdQE2ferVgcZe0UbtMm+EcYVobvOmWdtg7jgsdfxkNK8sEB37nX0zgAcMPiedDI/bVB25igxrnO0sTVIbmE/ulOJckTZRGbqC/hq4SAyCvLmUz9etir6niEGjysGnHb7PSns7zxaH7PpaqVe/OwXNBCqh7s4PgseavWdEtStwloZ+OBgTc+OMOppEqDljt1Uc4H7tLGPwnb8QPvVXhPZggTc6AY1s3PPrGhYMiFzgDAeNwjtiipa4pMdL+TjcfcKTAXenesHT7HzAKbcvxjAmS/vbv5x+PwYf/umBvucbK/zisUY315ilqQ5cVVlZyAfXlSebyrYfsy54zOZG0OaQJXzxyKiNsPi68v+Z1t7QBDTrOVXEmro5RA3ScMT4E0ffgTSpzLDkdE8vTidjI1EK0Fkrt2lxYl/c6iSi9NagRRc/wot8IUhXF1Sp6ji3oWVczm3tLRXHaPYbJCZxTVWujUQIV4ijzcpzKu0asd5AHvCAElZ45oM2FfLZQsobXBeewz2i80MM5pFbTYxd/3fGSMx9Qf25AEPZFCDsw9unWjxTb+LGrtmGKsfrc1ECwiXX3+YXZBQJtJQ58atb1Xecyai6w1+6fahf1SGMh486pQ9CHRZHZ4iAdU9iG57rUJs5aqc8R5ZziKw98aza67PHuMJppX7OLtJH0P7KjI7qv0oAsMD5W1uMga4+EvN4WUiRbAp1IREk35WDLQ0nzTlds+tR1JGe/+WvO8GgHjhgSdHQjKFT3O+7j0Jq8AtG7Q/Fw6pT2jPdX/F4geVzlHwd3GjYsptB1bagFYfk2GbS2TTo3c4MlQV4CvMWB14HrsUaA+mz0ubXbBvlRwgK7p+tTff/rwWWAjuI1ll9MDx6FOxisobRKZwN2PD3l/IqD9PsTm0iRTuYYq1555R4bCZKYv2ymZBMAg36XmKaZZU0bQCxgyYjcCcwjk+539dWH3oT9SjsgIq8WRQUlGilqaTTu2e/ER46v3kjEVLYPXFpDRicv3cKjpoKB0DUumjvXBzc5ZXTPmSXF71SyzdlWF33LNZLEvnyi0YD9lFZwtS3UVUO+JCrx0aPHedTvPMmCthnNL2Fs6FNrDDvPoOFtqAwEa0Z8U3q+3q1ruoytSFHq846oJG92//IcJuii+ytydFRFfUutxKo/cLVnr5fITTgBIhW434h9xLjZgBs6nMQpihh672/O/Wggb0tn4K15fK9TVrASyWrJ/iP4w7mI7ygPnqFD9jCwAEgoEDpYQKWqIPztcYkE+XgLQPqTVUAnd3GVhWCTfUabKtYs7ALQPMKqR36gXS3KGcm9b/J6PGbRtHGenNagOu4zyJ8v9B6cUoEoZmR44jDlyeYYcM2WOdbHJxJPvU667lIEPvqpjZATWewX9gzTGO8OlT4sTYe1MEJv8C6N426Aj/7r2D3fSr3Eq76P523YTvReLcSPCoGkw8KWjzpAcOhxqWpnT+ySDx5FhsZONof0oqkLH70GOuRM+OyqQIH8PRRanwMszdc93o7LrkuzB9hnLRM0714TS11iavlS27B4licZddU889M1ejPctFZ+wE6gdBRhzODxxhCFwB2nmsgSzuljNQknbF5keQnfcj+V5IUHphoOQ1iSCD4hZmpDxBAhjraAzPMLI6fJm0mzE4AAFEEwkNPil6BCuz5ah1GZsnlKkVGvuMDy5DKvTRelo/ja0lWdczrBV3xmrsZXKJveVsB7ThNd4i4C0cDjFVG0tC8Nm5QUQDgO1n77pCq+J4wTkVQWIbRbaDFvPzJsfSrCcNtEs1AlNpBunJh7cJieR010v9OogfDM6mYneWvGyJbZn+ZowJmrN0NmBM4yqlXQ/xzgTB1XWKugnLokPvEwRXPlyjz7foQUzj+Kamjo20e3Ff3SmMjIfic41jkHmFQv0UCQTRrCkoInclOSDQEPy5jtoPURZxpl0R7Q6OKLRQ7KsyE+i0uoj0pUrhphl4Pokaf2feYKmIhK4ADZ2IcA7oT6K6ePd7Tm0BAmDrtk2dI76FBZhrZ4650cotWfLy4D4rBnrPvgV6kz6fSxk9K77E0solkZJ7+1k2ODmmEr2DoKz8qYqBrP9pDw/5Y61YwJEL9spfOCnFcwY8BY035rgpjtWRqbHkwex69bezglRIKzKeY+km+D2HaULOROADdYnCwl/jcSkqzf7eToeRfog1P1OgLNOY/gwvrcQTd0A5/c5jvo5nRttpULCdwV2wCF8EwPjExnB6TBt34Kwh9c/NW2eO7DsT361Nyu2PU0BWtHIa5w1pfsWIWAd7Pfq5hmLdJJIxhE8B7IvufzxppwtNHJBxNrEZbWfWo0hiWNDJHTrWYi2Fcu8cug5hw7Dlx/BrTyqJkidIXKFcuENLfLtc48rY+wRJrKg2j4T6F+ijC0H6TsstHpaclJ80UcLVOd4fa5QZYX7WSGrlB72NAHHDBy/Knt1UDEmeHhQw0xuxnEWxx8R+FPUFnSeJnXezo+Z8OH31G1b7ZQRByAeh/nE1+5Ua+58DNyMABduW+MDNLMcHVf6m6tazeW7RRdk/olhlzKDIPvokvvtK6xP/8V6EBtvN9dsIMuDkPcSASWiP3cBhfOXVhEcxumEIAjtaYXd9HxE5hQsN83ZUMK1pqknSBCy+oseikF2O8y7b9LrejGHKae7NpkhOXs48xfcWlkPu6/LLqGCUpywzRya3KPeM+RXDwrQxaK/eH1Tn1NVS220ecbgEOHTvwG1BhucDGn/kvELlYKsjoRCjlMI7F90K93mixMFdXZNJ14SAkczObT4WGaHLo7PL5El//fplmH2De3umAdM/6xSpBVmVBbx1m4jluAYaR8KfCSjR5V7N6AKNz9BaasvRFbe6296y5bwj+154hUh0ReUNWKqtK/2bCORLcwnJhwk/Il7bShN7YBXAFxtjOfDrLGZMx6GZQN4mt5fGSkJy9rQnsrVgo2956nrywy9BUqul1RylyfVeKXhqms8ENqqjQw/5IRVOQnpxZ+TIrgXWWAh0WR2+7DR+YpxGQ0GEmKHV9w8j53eDT+SALGPUxMQTYBYGfKIfxeuskjcgugdtl6mApK30nIA8OrBwum1calo5RFndrtYEyawb0jCwE/V44od7YaHx9A0xYXdR6fRFzoZyRYadwt6xDvSxSYl7bCKbO9qAjg8aCu5ySk24vfwMfElpaUDNF/3AWp5rCBGi7BS2NHgBa8kUbxsG0ZoAkFohUvta7M="/>
  <p:tag name="MEKKOXMLTAGS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VnhKxtT5Vf9O+6lY4KufIs4xIjAjGj9GIpQfX0rsqZT4hGQ7vWs9IgCOewwpBVOoIjn7HpUSVCLeXui8jqN40AzLQwUlccaSBLkGixxW01GiQXZRd8vCN51ttCgF3BpNJfF7sGrDvPlumKTXtzpkVsPquUnK0tVnRICsWAGaKAUDE2tA51yA3PFWBn42bF6IqFBpgss0wTroQzhBvoHKmCgrIQRU646nmMytiQFK1BIKPtE3D+CmMoSCWhKSpOZvENkE1vskbes60zDVb+jf0M3tddgETJc7XUbHM9pxxRjgMZhPnfukFCaFKGN+YlFNxXFzEuIKPRsCpd7ZSBkgH+vLBgxv7JSJGKCWOtussUrcUO+I4mUFvJXfUKnqXOMe2F7IYFj8B96TbqjzUHbsZ85nnxajg0N4pNYyhQLr3bgUbr812b3kwQt49GSVQQIm4l97ZK/Abo++VwpqCQPkshpmDFVHWMCGc0TZMDwLvtOOdCnfPJOCkzKeQsrWPPc+TlQa+0k1OLGPGxv+BaBjCI0OX3VnDauhxGQfnhRqFGxJInwC0WlNcUbS+//mroEM1z6jn24jvG5uwQKp7r91hWQEd12bphco58sh0Qo0B8JaGaoQE96fXZnviqRNjSawG5GiSY1rN0wbgswhpW76UfFw31PKMBb2mZvai7ziFuM9l5m3tLiMgT7jlpznI9pVZoNEUq5UDldLOH7rfFbvcjq45gyJRnhdCiQRXBrPOrgNIaNCwDq5gdHEkDHu2zdMDKNtc65WQaXsn3nzr/qV9siO4BmdanCiejIcObv/IRAYKVt4+wPIa3t6EielawgKAKVBIGzfd8K6aGAkQ2aJJse/CTUWLTnGtNSk7dPB41ue9jgR1XAaf62O+KNpkTu5ypA8/MbwSDpJpwI9Zb2tA35RA9rSl3ugQ1olYl5s5GdxlczD8NvSJeViqBcgHpKMJDQZ7rlYid0LSt3R8l43RvL+e+PSqr3ibI2PdaiK+lOHSqJ/WDdvzIvawZrjFfkyW/ND7DXFc0Ja448jElEu0w1l+3ymihaHQY02hDQNNS8rGSfS3UEvRvkxXFpAaY7yusG8yjpE/FUgzSe4gYyFdKf+0hUUKhUJJ1kbRbFOczotl84zDKaEvsWRTTl+/our1eTf+eydQN292b/erSVp1k3D8SASNztIegb7oajqjariDkt5OPfcwb5a8Af4EH40g5aE3u5WYSXXKBpQgMaI6dGJJG5gpYNkL6eWzeqdTHhA2Pn9m/ekRTnjaQBvUcPt0rUTM9q663ZwKtfJfUMQPcTFpFLnprijTibtSjzLGmEMwPinhgJ+HN0P6yjfSzeFKFs+700tTNU1aunX1EmLS9TB0Gq1EwfrAPqjEja2vG2Mk3ZAxFXUJ4UZyPr3Wp3Vy36gUeZ4S1UMrE8Zlnrbems1Hetkng1zixptqPkMmaMXfQd/V0s/TLdnKr5kiYMO/lrqhQf45bPzMhdgkhXQmrzh5VqytU5Jci++GjvYreLOj9kIknrgIIkccvz94zTa2Rms0ap9pP7G1X0zk3+z01pWVL1tBrMyrJqPV8V1qJR2lmtyEakbLrVg/sdohWp2GvttMUm0RMr1e1srah74V4+4m1Ksc4zey2gZcSOE4dvX4DibSg8VQg1De5CVf8pBmCK3ulAbNokZL0xXnjun0Xagf9OQIPJFFu3/L/arsYnwDSFBItzOMxfTlDcJJRUNwT3QjsujWAu88K89C6a9BLMyJCTPjg9h7rdC2Aub7pL+KNpNGN0EhjhXn1DEYayuioaWNsfiGjFV+XfYp47WmqoA81olXrAa7xsmktlLkpV6NYvWI3w1WtKPQVR8oov8Q+Pib2q1MyfJdXVHKoEAgxgHx75kYZC2Hdjo1KWLJsGE8NK3u59LL9RMzKiShIqJTTt+0w833GwxcVYlOsvjfTGyajBEODb87IwdDjIG6MWI8YaSRV96EmyXAnfPJrfb57CGq7IBBHXsdJzhQclJL8he1vQe+n7oZstz7+jco1RXvklWYGwvtV8nnNz1HSLEPXB0UThJVEgtbNYaUk5dSsHUZb1GIkJKFtisxm4G37Z3B12vHURXtVutoZZhbSPKxaUi8rSQ+af6fm66AQ714y+j8iBda2W5aw2GeVqotMHwnGW/4ujeBf43diuLufcPoPEZlGk5jwuD6R203Qpk7qTvOj/IwXTdw8XJXfi4SzShPw0tNSF9GLmm/zG91HMxZMhaVpFaqEzBcWmceYbcy/JLf8aXVkne0wiWreeuMjDjY+8qe5yhV6FoD6f06ow67p8ueebHerH3nJXMNN0/mGe8+5Fmpu+CzmCv+XPXzMDpxqWpyxXWMT0hETunQkRpzzzARBuaaefAqVHQ5KaEizU3kd8DpjmF1ClJ4d5IQSu/y9idsv0h1N3kYvwKDkjYgrqvlnspjH+RwjirH2YjeZoVV/RmrbPkkqMZwMJ9xuhv8FMtQWLZkHFD3MqcaAiQao158AMFwOpnDoEVNYDwV2bIwAFMFCB42lsmnQiuN8W/tNPdHsj9/jEzaQAKdJJvC+Jgb+MZd1lz4/xQLouNofiD8VAdiuCjO0fL8PntNsPQObiZdBJC0IOe/DnVZVPN+L582x/IoUo/kjIvpuML413lVg5jb5Mc6pqTPxnlpFCxfYm4XSUqvQ1HT4aRNj/aIlgLgaUAfg70fqxcU4bPeWHstygiBBRBU0ZNDLPbvzafqKWFXALYoeJ8982uvfZC79IJj53UX5o8bsBxEm/WeU2ZkwvqXZke8FEOKrb75Zz1Osv2vkEwKdi7vZ0YXsw4uV3gWHQqnlkxtWJLOKMhv1ryAFBDiFnHiZtzuTlSxIT++l91QlxuTRlW88J5KBNeMPhDB/IZG5Y4PslQlX5V9ORe384sL4gRvFtQ/XqbmAuQ4HaTdV6UQQ9CXLfO/tZQ475pgl2RA8Xkr5AcEBjiFIC66CMVHDXR5L13QPKs7Vy0NCbiQjBVjWXP81UnjkaNu3LrrLWAzPw/HsIQnW3MSEBD0WiRDdZzwiboYJ+XVDl5X0LJMHGuMys95baeF+e4bTtPOx/1m08UVb7DErhvydUqflBw6HHjlkSFdXJzEpBGXmZxS0rALj3BAbNk7/v2xKDCGxy3NYPB5UGhYsareDN+LjqhVh3NNiagMoM+xAinEcBINnt+CCwZFJObcImxtS+vomLacyTxI+pSKtr6xTXa1RbFag3xFNGLIlnYX+LaqEDOKUG0KlFBW1PZxNU/NTEV/2AU4iIw4wnpmcydSJrGq/VhEaRsPRWez69WzvwDGgv+TdCP/8LU//nzPmjtA3o6rsVV2x+Cqz+tFXllDSEu9HaQqJFYzq/86SHiHMJ8hDmTbWwgDGLjcOnn+qB5rUQw8/JIJgwsmSnd9+g9TI8C+ouTOjmzin4F6mnSTTpN1cGR25eId+xpf6yfDcPI+9oyRPLomudxLPm8FwVr0YqZwZSMausQ1iDqAiRxkbJ2MCaUdN+hEpBa8/YgP4H7923b63wav0GUw9f/3cjQBnmmRjL89nogf1jm0u7j2sHn9DkswG98MTdUz/mBDM34R1ciO1pzA4JPLSi1t5/ZAOGgj7llnw7Sr2FsJmgjCikirg0gMjbDKDm5LzVY7hBv2I4YNOEHGo8V1gxx0CVyFSBmeClBwtQo5Gp06H+GoamdOcYREOs2GOp8gXngHYDfl446lNUptOH+9lAKLy89G0W+COQZhIif2q4k68JRmvQKhnf+ZlyK+er/6FVGhLlX8/3OU47mkFKaRsiYd4fn+yzVGCcRGrmWQDltnTDqotfCA6ZolQTnFg8lZvzgL087/eBjOfX/tQo8O5YX6W8hFOTwxVKKGSIzrxCXCITgTYrfIrkEoftQuox+Hl3IKZ2VbtHR9co2m92D9W0FDLG3eTFC8y9KwrAP+MRTFpBUrr3rTQE89z4Or37x6xShZukCDWe0iFr/cdJ1lM1DJNTa1RgOuegRNZ+zTYsIqlvzvyw9DbWGbareqqrHhAlpVQYHZTDcFpLdeq2d0NFY+pe+CtRdW8XsWJxXTAZA9BYd6z2DWnfW7vZEv5yUs5z7gCvzeOKNmjm8uVIbfpjSGZhvwomBlboZ26ywm1YVqwxjmfLBi1azmxtUry+JOy+puozpQEK0d7m1XXrgwOdXrfc5X/bfhB+C6Ij4fqvP4J3Xmgr2WEg5UHQMXvbHcesX1XVjUT2ZaOlgrU3Kr6Qv0VMZFdepc0o8Oht5+IusRBehz++9a+9VtA3YTtzhjKuRXNWx104PeapHYTh8jGo4k0KM/XBJRyl2d2BcSJM7xicfaZU7w8VuAgFTqHWTiJTBKInJHO9PVHdF+WsNvTh5V9SVU0VaRQivEh+PzWGSMB66A37gXmGv71Ho56pJ7HW2+J2rbF7aw2OMb/uSmLkiLMLLycXpO8ENkBfDk60IgGGTOOl436m+1P1eV+TNugeuJRR4verV8VRzaGzT+ER3FHFlOyAmgWBpf4ul44d2nSTOFOh6E4UrbD2VhaLozlxmZeWuFEaXypBB+l4tmZo4TPIOv09q8eRNphPoud9+J4LUDAXvoT+Q5KlOesj9MiHACXExAym9b6b8D+ryxWL6IIexc8KqtTrxcQyrv+6JViB6LjaBRjXWPhMpXAJ8zszjo5qX/yLXXF9ID2O5qwEVFatsGN8/D/9yMNsw7wjbPk5wsrNVMEHxj5AzEyWxZ4pcZajPXNfJah1XbsQljrq76Ul1iW9XmDpaZMEwaO0SujwzhcjIaMWeIkbv++cQyw9aFMxXYg28KVa/AN9EieMU69UQhpH+hkYa4G0GcBDlFFtycZRMR8ro9MjPXIB3uwv7RfAFlDytsx5abJz4/IG2owq7J955h1fqAahZCjpeTmOt0E5667innLmuYvhX4zTlInFE6oekPzl8EeFk+QlbZMaIgK6W5zxUGEpkbMJoMOYN0SwtvqEWubtnWrVDh+EALTIoWrzVCE4o9D0orHJ/kFzGUAUwfpkdzMdSvEvbBQeUNjGUerlCs1+1CY6v9o29g0/Tfee4/I3aykXn+j63f9Bh9nh641TQ1fvJ3FWt2JSpUqI/OtbgoS3ALxs7pBqAPpbLFL0zzqtm89efONgOuzu4ELGxV7McfNEklRhUHokhgFtWGV7tS5Ia8+IR8yWLJEA83Fja+BzmUMsqYM/ZyS6YJha4W3HVl8kcdVhGK/4Z7hB4h1YGVPcjD0xJIr/Zb8KSaDLc0DdF2GCRclcfYDnEtYk7U3wXANwgWCeZHVX5OOVY2S7HBwSG++3sNAFSsqM7AAgDo7V0jr5NUiDWuB3e7nfZCVLB3zcUVOO3F8WRbxxquTCW2v/uX1YWU1YUBaGW4PnZ5BMnvFrDidDaBpaQVFC8k9QZ2kLNXUbcubyg2iWfceMm9pfkzMnkHP7kQ1Q7wBXS5G/bxXana3QjaNDk3IT/T4wzbZeqQMXcbsaqFX4lpGmQdEdi6YH6HwTRZJUlGa1mTvOK0ZyW72DlQbm7yQpWzn/rmUhQsM/7b73IcbcivOQre20PBe76kSc6V0wuak+d+rylwDmLitue1ynRmSXToT1gmBGx9bxXE8/W8bYz9WxTYbi7xzKCf5dDUH3O2fJH8a3RlR8XKPGstElijIjmktk2Uq5+o4egac72Q2coL89sPFciH60Hkr6iWZb2VRTuqFIBLY0Ma6itwmfbj0TD2Av6PMiymmeiwgIQxBmjBzGjs/OxFOfHtd/PJ7iiknDoRhXAsus0D+/aYuOTKLkz248ZiA1PMv5VJLPLA4O7HKHl9RHleV1YkddrDjZsgAs3Ya2pS7LlDlxJT2q8qSxJvnvivVsyItNkzrBmcYZUWFQmJzd4LoRv4hR+EdtQmdwZKyiF4IYFxVIORKC044FuqZ2r5OY5J6tqvk/MindbvSDFR4Tk1hzKjp5pc26u9U4J8nOYtD7qRWoEq5gCOVogmLSIiRwUJ1/6i+SVOWqhMufMP37+tfeOJRbQi7Oo//vvlcF3bA0HBZaX//392WN9U+HDtOgNU9gsUodJBmZ3vlwWUdN/yhRjcFawPMcBzOban72CB6mLriie6AnAUVpdEyYRRx07G+pxPmunaS4/NQcy19akstK2FvkAi2nbHkIgl8IvyBLvku+ozLCuzLucQKDpDKmh1OpMf7JAYPKUDbdiqmH5x3JhyngyTlE8aHr5sjyvD+8sLxtW68WxDZih5C+9ghUQ+AHgFPfHiCb2A0AcZggqT+TT+0M4L1f4y84tQU5DYiSa+dvwP6szJazW/qQK1plVbDmYnND7joQqBwqkwGYjYwZso2OzcPdP9LTuSpLntXNStuBvMhHhvySkMUAInF2rr9tQd8IBce/ipS6Q4a1Mai/eeZFuPYxuPzuWKodyAo6CP9oHCF8U5F/+dxriYW7WAmVXmv60rfV2h84LxtlTlSrHxH34lzQ1Eqs9PZ+bwNblhx42BkYw3AIyQQet5E9yID0Hu7jd5j7tocQGaXKxP74kWHzOBmSNuEjk7A1EmZ907w3klBF5E3QNhUF0Zlk/6GbRs/jf5q+jBMxKub6Ik2FK0b0ip36dOzKovII2rm6+lY+WKmCe0asFf9RU87bx+IsdWxFhrKiLDedHkEy+H9u2a/Rplw3LbQDfiinawU3EtbIkopG68qHJvAdllUVl3kiVUQuft03G3ieOuo7QpHuDMqUgw/+QdPv4zYOe6T+TJQSGpgl2I56PZtqDXRHS/oswsawMNxA08mRMLfyZiCkW3iQehfNKnrtRsGPmFvu0kdXg4SuWoKqDBPm7fhLzA7q3V8nJGo3z2Tkx3ias9Tm06Pj2prFw6QdUReTf3uThcjxUjEhboJIfyQ4ApEyrLsWaL6lheY4DgIs3/mGBPaetEC4OhCuHSe6xl7eLNnWEmWLA7QTpKtq6jK6IlpDCPZIkO37nbVhAw7QNQpJBXa3t+9PnS/MH8CadOuQ0nn05TnC0oYDqEO1PXqBqpRZnrHRFL9j2W8Lc99/57i0WFfYaOa9ZKSjUF82hD+whVQVZbWsGHKmLL43D3bpsZ7PtT2Qp6BBqtSW2ZEhvhdTsabJffcrIJA8QHwgYMAhEjfQVY3NW44gBiV7dHq8w7vo/dq75JfHsdFohwFrPr0LKNPSSioXj0yC2zPPtY7sJ4w1pCEVQl67qtI8MfCeJlFfod7sFNvMNIzuBLJcHVPq8sRfQGaj/AN6upn1jQYUK5MFry00NXVKR3kHdV2tobbqkH3hzwKquCEpQSh4/+5Nwevllq5CMe/aPKp/OY0dYNozk4Lx+tkDUvSzQfKI2VW4E28v6oELVS09lcI2a0/dRYVhzO5UHVNNPoxZ91TLfz7v6GgZ05EF+z+u4NdhFiHtO7/xuZDT1Hm2vVPY9pzNc7RmtA2aBQ26HfYn2EpsWObODpmsIOB+3JruYd8p10/VEu1GRmKiPVUhrYNUV1Dc5bo/uq2Vcupdd/vOuAuHR1zcW9KLjVVM9VJcTUaEfCbUNJ01jpj6PgqhTzfCf5absWbSYXTY7tGOZ4+d6a2iNASqQvqIm7fejaax5/6XgssWtG6U6Oq/CttkK2q0O30oC3I3/Y+73AQ4Wm148EXx0BiY80zzqs+y0SyoC9WTBwKVnVJLlLV4TfbjGpghi0e2VJ5dcKxvz9PCJ9gawZ4jtb0FLJtGEzrZsNQYUAgwU7WFZwb1MzVhWusIIOyQdUrj6763TN0DZTVOX/aswy4vvQZaAvJNeQ7iAk1Oa8I6sw79ocnN9c938IjXBE3SR9Vvc4nF+ZpJi9fU5+VFyNzxD9kXvkjPXzla8S26hNJPX9/fZ2gLFw40lxeuv9Ixd7xbUqZYjQeXOMWbzOGjfIdezVXxtZFnwaAFff07t9XUMjJJs735rRnSFiKLcKo+NZSNa5ECvbVOFwAatycEF7iVCvju2/brYRUoXkv1oPEMb/boj7RwTwHQ2F2oiFQPEWr6uGjWvvlt3nB/1jDiIiP0F51fH//+SLpk/kseieP/lQydqKfdCy3ZEwZHsIm1XAIakkwEEz/o38MLp5CT6p/tLXx7A90edytx8Q0dQjflHUKTjs+ZH6RGSc7By6zqzS1gAHA2AdsTsODD19rxjmL5ocuahWfvyFnfzE7nhBLcASuc7/7PA7JHobJ0z4e1Zdg9v1w4c/ngwWIXCbbTfKl+5ew18dSEAZyQmKwKB4XSknukrrSrTxe0+fFZLoq4xTi+ohBGT/hqpT1uX2iqSfqmTyfKQgUsg8ObLwLNjqGXy/1823AG8S3l3yoVyQGH3cA+epKg+GOQSPpfWsjsr8N04im5y7uRYExbhYdMu0h37C+Hra3lPVqEJB2sFtu2IyIcyhYNxY5OPlKIgLJ97ImOVOJOUuUqUksctiZTw+64Xw34lx3EJsbn5TxGF2dYoYSvxD82ePlk9f1ojEnSYq3V8+6miRDhTBmfdEte3OFoPKVSsGh3Nq1XjX9Bxjs5r3FqmMLGg+OZzndUuZJd8k+NaqYXjom2dQDv3EN14CZZQZMJUVzvbjpL5ZytJXBKaPoOlkGDrDLG2ca2pK3rzv3rfmFYGr8Eg3RN5H71Juay9RUpT3aWeljYZSBdseVl8HEziuh0ltTzqPV9ZsYkBTGvnFwcG/7bk4A0v5XwvNTXwfv+MJ9s2YDIzgAQZg8xKP4nd95C35fQU3OcS3xFaVEOtyHd2yCzjIWY8Ej4HS/MnDMjEasGSOCfM9Qi21SmY3S78PoRkW4C7nBKzdFRVrnfHhXBMNUyUmUVCFOq7UXLWa1+s3uVsiuu+RYppzxziYVrka8EmQKQ9DFfkjQPdMl2iIUq71K4FxAD4dZF52/MqVA2qKyvp8YvnYWEffJ+1fjwPsgvaMugaqAtm52nC72Lx/kwyLDPlYasdVfdcdiwWgFF94sXlx5edWcBtQ+H34quwPLsvzExV9H6M99eCXFJdMb4V7q1jtGZ6/hvldNPpy2PGzzm5iHJaL5hu6Yh9CJ+qVyVwRzTRernAbo/MGlPMQ6rJqETwV0bP5HqVYbfBzI6QXjztLy6d0wGbuvWgV9TiCGndtYBa1VCVq+/Kt8iQ6DmAPV542q1YkEmijeg55F1m7gr//Z4zK944aQV5u9kBfIQvFRn/QUJ2LWAnSn6eO0rP9VqkHZjZRMyQ1o2iOPylsxJMBQ87ouU1yWEfhz1KIRF69hRn1hKbLvDMuH3oalFgoi0X+9JnNcpVU3RD2DfvXTBL9HlQDXWHpLSes9o/9Ofa6kA/kblRsaP0Vvaarvdc2BT+Me2uV3i0BTdiZSs/89qfD5zMcDTfP/MSfkHvLYkg3UYekt5p52JGnYS6v5Bg0CpWfE+tgdul4orOOciYBJvnwuWqHVCrMx7DwnKUWbG1vsPU4YNfbPajE8r16rhHQzyHBJFKxaGf6+WXJrANVweoSwYE7PDCnw1fUaHSHjeEDZ5FtueN0VLlalIQLiMcroPOTLlSxLdU2/oQU49MwyS9qWgfcpW9lLh/oex2rDOvpCHc+iWBr+6AvBi41sN0I2xqpaPuQdW5DdyCCke1AwXSOqpxu0f7hA9uMWySBUlx354SDdrkezumX4yUR1sMWEipV0qporpCaYip7iEQ8Bswgko9w3pxt2aIe9Yjfg+Iyoq2ubiC9wcHG5GeyMb2xa79rBPo6j33+czTbGUwbBnbSb7xiZOHRr73OnO/CxmtX2W3T9jDunGKwPusq2s2zGF8Yp470fQsfSAy1OQiDsE9kF0UaNrsP+Zo4sX/LkbFGw/Sn14RVc+or6W7EaaYdC6ntNQ2Ya+YM9F5yM496FgNb6Qx/TGkg4Z1NmsQOZRx/2ZaJcW8lOA50LlU78XPHQ38EN/InMfnKiPljRtkAR4XOxJx+Z3E23R9eo+es4XyMCKy699VJoaSQsT77mFPczaQuOPuvFcz+OXJ2pdPYNCNwqIj04OVliVIK+phR6Ci9uvPuaQs0RCxMhNH7SXbnEJTc/8gz/f5SRuAXdxO6Qpw3tpqfgkJPT31w0WI7pqNNy+yc4oC0jhW44By9IEBA9YPW0ci+cKPqvsiHXuqWgiNQn2vfhhsgb9tWw0Pyhe/9GMhzCY9/EPDV/uAQGARyiKGz5wQGnoDBlPbxvU6OwsVJ21oxl8x0zNxOYfMTDX1EScTyMkMAEjqJv6xvUgIlGdWle0vZ6YWRoQxIUPooEXj+4cSc5xiiI9ZFu6ldC3GOWdtmQgkn+r5EawcqtsW5g6S8OJBvlLjamSfUq240CvEndBRIIGhJGEr855kXOwXTK/0HZp51oEXZOjh4unnUarTG2812pkty+lW9AX+vXlKaaQ6XveCauENpxCkut7ezvp9kIfnfc9m/pRYFWzD7tx/nTZ3CVfxiRS3fPpRxb4zUskFWWGNsXBGUrGvytL/RO0HQBCHgQRoJdpTIlEIeMcQoxbKZPG+zbkboSYW1EBFHsdt44ci+1gK+JWVcY9hspPKAqVdXPwg9DFNLbxlBY1o1TzbIEbmxFEInWNtbzO7cOYoPyz3kkh5MYIsxWYF1jQ485CaA/VWvzBz0Nk8y9ivWt2ACDACnHTPtfgIdNC12m//GmYzVhGZ8EIPZUEm4ZgOtrZnZ2nFTE4txfWNCU+Fik2NJDJOL9fgRWrNrV0U2tN38BNirQXwdwY7LJAXMKYudOXfi7Za4xCNWiLMDr2yjObAf/isGYeL6DCDW6zdRM8ckeYTQKJ6ui9FARbZUi6NXtcSCEJX10Ypf0pV6c2FQYKutKsDICNgkeDCmwFNflY4Ny2vYOwFamsHnJR/88UE1bIlkufyU9IBYwa/G93SCNfWToPb/6AWR0ZatPnrNBaty6hAv4p/lSQsN9Zx3pG5kGC9qQ735AhPlG1jW8maarBekeB0bZ/2i0jAgLAO5Fz6DeXZxaJfolAd8M7vznnjLUFl7p0iCSsMXPiaocLGuOf2Pxyw288HW9HHdyANG6iDVCirX3rIHyu/9yEq5PNtCuGycYIFRcZ8GgZwVf4exxIuln+umNPxfKHc/O0gqr79iuXqFRERHKenkzBZom/frOt73h5TJQs2RmbGtzM1+6ybOmmptjSv3uDxhVXxDEtQS/566AbmP1Y/X4AN1f8MLwtEmqaGdY/CECpAGXBUYAJpAuQ2VZhfHAAxUcacp/gwkRuCYhssoCy85dTc/3C1e4j5ACRWvTeT0RPotNTuL1uM6edv94MVmy6pd92V5iLd9NF4NzLLc5AkWHGOkQ1cIulcZQUWX/JngH49t7MCaiowu+J0L5Nl+czsrqo2lN9C8+en200ywHqdcSYwhEJP+Cm49zpPkSg/qJ3d6eK8iY1CQJKb7EpWJ3urkAnC/y4A52i3TntHxZHdOaYyMhU86NpGW0Ugni93R5LmdBPYujxIZgsQ9TqliFpHlQBlkxdSN6Xla17dqm4hSUZHvPEcGXXNVMqO3LXoNf0fecuFBK5T7PAbn1KknAt66fFH/0E7S+//FkTVODzwSc7/u/WyEr2ltYHrrZTx/cRXZo6PeCAXneewgUfqfos8pKsvAol6Kwc6M2Id3vyF+PzpNeMSjEgSz/2bOSzgvWoSYNDeYNb6B9XFp4JZqlI4Ql+yuvRFM67+owdpi1WmyEsAA2z6Gyh/LyAW1nxlGreD3nZjXDl0Fx+WqwbMQVr+q6Y7E4wU/mD6+RM9+4SYhw+BMYbpXFZ2seBsCY2aXK5zyiwWo9dfZrAIG6UQPzgXXhLKNme59+7WrKTnexwuxLqxRK2Z5nRoWLJWxKtkSzTOJaDQrpAxzkC6Cm5mWagyhQBMJp3yZS8dydL/y3eSqZlHejfyOdSGk7InW5OzRzH2xsLdTCPwVOLC+WkBxTBK+gaYkdFqLbpW19x98itI3hvImb3B7oUz4KmAW9tFlJZDzkNLx7yCra8S5Rs601At+kUiqTZ/VuA9ZbrkNCt3rq/+4Cxd9irbY89eL0HwYWE+waBVaEYhenzGyjH9lzNbWCFiwMhD0rovNhNQKxxh1eO9Ksik6ojiw5p6JZjTycwW8DJr5knFjzPwCXHa7/Mi68YY3BByab8p2HrZ2ZX7+s9CLsYthpQ9mO+zuAT4Y14sQBXq4quC2dSgC1C4YbM0MJQROmaNOrROw6CajQEphB2wSm7etfTg+2jCJXxlVswtRrcIyilDcttT68Z+UsQaBowlBHFtwqEq4V7U9s0rm+RSOdxciLHQrCGampfEsO7Ngx3/spBdEVEjThhTjXU4Kx6FU0hYo11qqj/POQTvTPfmXNkwrVy68EK5kurVWerQxY/sQQ0pLDVPFvrPbbMBD50ksyPM4N28GF6evtd6CEpsWUYZ5HKcJ7hZOry/Pa3Ru1XJHGhfAyrutCbsFwzo7nd41ddE8rrz83jiybC9oVZA8nLzaMiLsbZmAFKXfQMNP9V6uhWQ1fUymnMO240HISVGdErU0l2DiM0rmAutcL4qKPMaVB2zSV4egXGPcV3t8BtB37F2N5P/U6LQ55iP+XZEVPp2eSV5OpXp52se9x2o4lmnW4n8ZWAEGIhbO/nwKR7D50p3jUuLeCLQj8jQpThsAUIiUYaD9XtSUTZTYSDLoicDwzSEay9hleHXsVzc3aqY+oSqMV8f+eSqLc5thr2KzontDZl6cetJa9r1zdrY0RHdK2u+Gy33HBstBP0sPEQfVgFdvgOUB29YvpeD/I2UK4gcOaZ4QFkKvzK2QjVQw7wOH756sbsuTBQdrPblrrwrrh5k8Lo00ACw7PPyGem4BxMLgWDwINdgVub997IgR6iZ+ysI+bRRyeWBaqQHwfP2hwARnh/JvhQX6d1pDT7DkD+5KX4q98ZwibM9dKjL2ar7eTKke2KOfLC8jjnVahVdarGhOdgjLy0nloeoZp666Xv9g1NY7c9xIEl9f+McCx3aDnwefYprVWjf/e6ZWw1R7GcMzFzqSJ4MbSJjjpS5c+970l1itJR8w6eNd0OJPIaZgnhOmDLNHiEeB8f7ffHZlcSu8FDAQ1OLrAZM+7mo94edH+dDdAIEIuv2mud6pA4YALMNxLiOUHzZ8hmI9WWXuoNpwP+XJgEHINoJ3BQ7oEF4E+1dk7cza+gJMJNnk427GXuxZmzL3LhR4FzsxBOM9RWl0xWkvtjGUUl6M784VORpUIXoEGpoOfvIpoiuKIBxzkWNNclJQMVqq+3pit5wt7z0fGj9p+29G7+62PB6p7P+g0BCJOtPEBsYZfC2QTTCuxu/8it/uGicv9iPHVJ4HqWpuIAnUO8QBM4q+nTssb/2Xka/F37kEjjT9DM+T+qMZauUYaXgFw/dVyQntv49zzxYwEGvIDiqLVcsXkQzoJg1cvw+Iuq0LoGH3tcESityrTvF/S9Ng+ZnIiAcivbg6a+mED8v9GvkZHr2eTMe/aHfhW3onixPLGgeJafu12fVsFvfd0ZxF5PtNl7HlujDw+J3HsB2vRwt1mOT6UvDe1kPofepTlX6IK/8Q5Y/Q3LrZrsGSkx3QEDqsbglhuU8xp6QcyrSSG3dEj4PCRxGUq8266Ni+MqEhF5GnIijh3K/0JllpJ7dR/VbBbZGLJs/xnlx6PhmajtY9RiUZihjlWBDNbQ+8Y5LDhDC9EJEpD1g79mcc3DoQRBq6RE/YqE+ZdhtbsqXCOtEeukG8dtR3/XXFLERL+iMGD3ychSYTpMLcJ20Qn9cpzTMk1X92VIrVFaXwLflCaUjFevzF8PX45a7jrbREFH4kpi/6n8V+RNxMWZX75b3OgbUs9EW+C3kouidrQ3fovpxJ41UOseeYVVEFhXrc2Ww/6Olowc5vbqjOPWMpYiW0GxsC3J0ILzth2VGGukf2iqAvZR05tmteDNFyycBY6N83IuXZF6+3WN8CY1at9/rqvhm5TQnzKKvjCsMQc7JZVHp4hOh5Q3A/9XAFKeoQe6LxFVGh3mfHECJ09tCY6N/Y1kqNtY05zZvBIOlrbmRwq7DGbHz6yKR5ecf0KY7oTBjXGDMUyTQBrq8TU6zl8JaddwYti+6HA3GxKCkilD0sKfiY6QucICQK4YNZaPbqetV6enaEsDY8PNIae2nlBrJEK7l0eoooKMUMpY8Kc0kPyIhubNJot6okyFJGoBfypOQRjTdNOfPH3dmTDl2Ua8taxr0we3qzZWa+7LGfbflZiaP3qC19eE+p1/7//zDwkKce58+DV8xisMmc2apOwZ1A54+WYBcslSDYp9Axy5pPtoUo0ueODgTJ819U7yRXwb4OvSgEFD+i+BCmjPJOIO0jPar3izo1C/LsZjEdDBtWxmzUO021J+44YjP/UXYgJyuEkrCv3IRqe9mBwrmfmMkPLyegKcKEvI6QoMHTtR++IQgeOw5YaqsgjSlCcHtZlm998Pck90FZ0ChDFCO4PJgC2e9elSwnj/bD2ZRjQ+2QMyH8jd5qSVTLnOi/tjY1/8oETwKcU47JXJfqJi2Ilfsf4SlvJsAhH0761c8B+aL4zU5v3ZqBA3zkDOE0ozP1VVCrRFfCOQE8IAvGKT/IDufYzm0K0Rc1iJyo3Lx/jHJZtwhF5Ki82CZ3JHkBtwBMkS8/g5HhQtJN/fALsP3N3HZn+BIH/3EFNcz3kXH7SxQVBpcwhyB2mzebn34jmGvJfAYwS3xVIsGC0BOTUrpi5e7xVj+UpieN7ewA83FzKsoj2ebXf/j4krUJQV/XUnQRBK9RtOPt0Yc4dbqzwn3D27q4FFsy+uwZNMFZybeN8xvf4/yO0HumJIqTbpcaloBB2rlwySV7SknZ055BwJqcVcjx0/hAwp2XT90hW7efYQ/ooHeNL5qK0K0zyN3+UcyWa0IIYmd8lIOPRl6FNbVLQdd9eRJ4mrNt7doYwfKqaxVW5M1tzb9lR/dlNum14E29zfzbg4rmlObWIHqxIWB5bz8Y3sLWq0XXCgqe5DxcaYWVVB1GYAKoqEx5HC+hQxytGBLCWTmLdKOAZKcGf65nqam8MlD84r7P4otcaazdUobjcRXufesEQinN1Ms8mqn1n+yvbFPtMAaVZxgdLJQTuLm6DVNlxlc33yiXzyEconupFKMMz0EQ6SvXxSTJVQpEctdiOH2ZYrC6foF/claYkGSJe3hJow411/4uMUbllNccRtCJhhZi2UcKtAMiAo1C9MEfClDm+PjQ638v8DNdim1Kd/M+oYjFqsPr/SPONhMJivTdbowx7rU4NKq7Ve/8kFZIdokuzKbjs0tAv42SR8QNtuT3YOgHbNnYWnzkjN1pnhlDWxZf1FrLQCVY/NgkykafUpPo82ZiL7P7SVqnjk9oinR1Edo+9yXYLLyV0E0WV+JoYs1nHyrD3SVBAgvtv/+ZTTB5AIb4nPdr4zW+4kwSjNFDrZV/y0+uZ2ChP0ikWClsrhBUZOjEj9r19W64itLivdbnmDmLbBUeh7XZcRPfJn0Mx0kNLDh0EtuxAHI9+fmX3azwvNN6tUBNSR8O1+PRo53qVNhx4JX9pH/EPXo2vhA8qeOYovzqOLcM2mWN20qfMAgXgSZQrPOG5dHiNHhHbjWG28YWoxq2hgwZav8Way2lPWKi93EBPd/XJiOeul6BWA+oLfZPGMvJsOld4V6mZMH0uDJR9G8B/MEJw+j2iost2Spjlhju47HFi++JuUT+u4J6LQN0wDqMLRDt7b8mIXrUd0ZJ4BELBbPhL/9048xaLxp0nIY0g6Kgu2Ye9Cbc5SSAO1N5MR3BpGaHCcwv4q7dN7d1Gbx+c6DjmiwSzMLo/Sp6vFPd+Dz969Pjq1ZEGGSkmZbiz/rz+LmTX0kz0oLyQZLA0nJyDEZfKEf2dz489hx5SLZFSfGhlEnL75y/6uJAczopdlSxLsQzqakysO6zagAjkop+SIMV+P1p93YwPvhKpMN9vDtRo5KdM6cmXRML4nXe7g4m2H/QdPZL3EcS+RPYv1O0qdtrF3E8+1gQXDZg6o/cTHePd5XZgPFH2hECXq2CqhYyM/2S2iM49D/Ntn58ymqzuEv8l5P7lcVK2nP5/hgYiAaVOCpXMHHdMu+7Xl1+gM8MYXfHGny3HJG2LYTHD8MYBB4IrX1OzGyk2OUntj7nkWqnhh9D4tgri92yZycEXmwg63mslKeabLmmrr09AZYIxdNrT/PtUvBnJrOs1Zc70bpgjyzjMeNa7cXUuLvOSs0u+SxjeVnG7sgpg0C2Ar7Z9e4krwHkKwCOHhUrc8jmr+A+n72hoayC9cXC6Ntw+HayAhLd3nDvqzltep9W/6KH/xricTEpEwEYr8hpz9hByYG5+0luqiRVxdBv052/g3+YV7/BCalCa9viZafXI3SzUuRcjcdsd/3guTuybfLo8qQphB4JLvccJ2Y2RWyjiYHkDPYmhD01DDufVYDPMwkdXRzcuMWlyCHQBXV0AA6v9FIJdSpoWzymlgyQHryy51P2kbnhuanmTROHJSj9k2xskEv7xZj53ORuuVoN9NfMxWmFEPMU1k9m83iYLLSeDw0mrB540lSs/GduHiE/OQETdVwFo3xSQ0MA5VdMK1eMfMlSQSeK/wq2tCXOZQncsDmudz9c0Fg2CA5RZUgRRVaqZxikRUrk80sej1uw/lhcWI/dkOs7Uhk7gyOsgXKjDgIjPzQ3CcoVx00f2ph/sVZzr1ZuysrrP5Jv/hMiuupUDXeoYPECao7pNgw1rK27eu3f3aIujD/eoJikagp05oPTRp42ENCBEbd/NGjdI33K9hmezD/Kz1Rv/HibShy60wyGQ7i4qM5AMAP2IigxyyINGvWRo42DS0Gen15BkmMj6wVdVBRunqTvUKNziXs3s05hrAg0vKOebvcaL/oZW8Fyz3KzGU6ChJZzpQeaJYxI56nrDrQqW8nTJOYk1QmgWR8gZ1TR+8YqMdgvdT7e8p37B3PeFTWyGqT2ORZcp4zOV830sw7U4XRieB8c8Tkg29NCJCcHlVFXKj8FK+2OWDk/V/NRzbD2B6Nz3ZFUSdIsu/I7u538tP6AtA+7k3cSn79bSlxYwNE0y1PAjpTImElLx1Ohgl9G55LblqifL6pj+Us4AN5IayvXijIyIKhFEE8VCpYqxW4nQqO3xCQd4m47KT+ABeQPH8fJnZPufUEDQb5uSlpIrHQ10lVrHsYRp4eFDzFMx/kYMNJ2YhFYXohRmowCKfs2ER1LUFuhcejgaYv5/2AXb6D+5jnkKzFflo9/Jo1+O1tcAFtr4lgI7Tkb++gcR4wVRmryBVK6MJqEd0cDCo6YS1oB8uR6fXwDmiiosm20G9ChuCLy9Wk0f099RtqOgo+/oC+WFPLwPp1+LMvnpOveprRFCJVI4I/PDrK9ipzlJUOocqDQXC0gD1Yrr4aRrUO3xZM3fhSB9GvXwvLRKG/y8YKJa5QSHP1VjytoJecsKIF1kadHtWoXp/uLFIRxiNn3qLT9dVpIGIZhDWmXD3e/IM0G1mbPhC/A7a0byZ9apVtYYY9+BWnJ0ILJ5Cq4ZeG3Ke1l1VmiKQhiV/zuSxEND2IfDprxRA9lX9TsWTrtqByj+opw0UQNeOv5qaSH3c5iV2jaJHd1A/dMqCR7FO8cGRCPwf5lSqdwkwxwhn3jfqn4rk8F9LrytQBHcykSnGjixocY9EXJ8FfMfZBjKQ7zu4exYhDE8A++9FPrE6FwHlSM8Th3bitOb7o9p8NohuOY0J4QU0yl5oMHjNj95veZVgMRFUiplbQtdhU54rdSpRqU2sdMvbNXsdn3qRonh5r7O7+pFFWHfd6mPqhggLAax1yLQ6b1AROklSn2/o8DPFkUeCMC0VPEO1GJOFeHrfXhjqKLFnj1gbTFxUosjrVDjCQ2Y8px7tMEyn3fQWlJc8cMlngLT93g7p7imoZwJ9B+sPdFS4+50tOqqnkCNLQayQOzEkzBXjstR+gAnLOvRVyFxDMYOC4zix9l7IXBU4QvJMSvg0yeh01LSg5JD6xkki06wDUKs18RSS77BSh8C8LmHfTqrXWazwW3UfHu1FtwJVAeElVAilKsOynnrX2Hs9KrDmufNOep/as1vGMEj9n+ZcFpSymouCI/TJvKY6y+Wf4uYtngEamhdU7sYxM2ySOsGqog6Z38ZlZqatTsO6Hb2Pkz2zgFmuSO2BANVCAAuHK1RU4z4PHuPvdEZ6QDcuxVIWovF70k2M1c6POdZnARsqfunzhclHiLAMw5RV6XlJL1RlrZuy6bHrnif1HHhXDXroFUcO4vyxxBO+kLNMaDjgGjQVkPne+JT+Gn5NKGXgRJj6daOAmF1a18qS+ewjbfDbhtyJK0Z1REQoZrNDNBMi4y4Lnib+0OUQyDLBKxQFcTL684l0x6fkCbRnzUctqqRiaZID8tOxoXOU4V6uJHW78zO4+PQyZbnxepznZg+8EVSZ+5gXO2qeySSZFrRkZKaDJ81n0OMQlV4h3NNDORleYvPyZBpAJDTS+2RB7W6PgsqVTfB5kpgmPzdnlAAt/XW+YfLIyqr66bIps4fI3wSJpO+7yN9wuMdYlL4S7swjf8k8/2UyIyDHa+c1bqHL/0Be+eb7SRQRGZfBEnFKi/6aT2MepDFtGBnSM49TH/d5YHnOKM4E6hdrjwUbMHXCddl/zmmidrL58O1Aby0wqCp8bxgbkI617Zydv7Zp5iK+nXMNyq+V7IuQSTnfj34Qki9pNM9AtbTOqvRnXpZ5tou0jnSKjpl74SHhob8AgszWbfqg5sb+IeQjvSFbdIludEerzYTzaXl0LkKrk+Nn31xaSKZg7J51nGIpmLFzzFYBmuZvUSu6uIuq3YEn0VIx++BJTPtGSa0Y51ynCjrbhaHMDz1qDYHMzrf3474RB72bSRqKzSpJRyIO+K9eFdZudRtKiZhmXkCXrCZweELqB8IGDfHQKkniUnw6OGOi5w5+Dr9h3U0PWmvtZ1iDnQ7zlEMDfGQvGnGNA2mab0PtJBg81D/kLPfPU4jiwNNMK+9FHk05pMDJfFU2W6cL61vWMby4SH6K1nTthhVAMDPTEOOE8kd+d5dNvxUK/8XASKcs7Mul6Uf65aajBs7W3uffCP7ntmHXnegkeboZU6vUpePRgm4rA05GsU3ZKqVQBimmY2VLgSWBLCmzN4XypprEHsHHMh+EqX9CSwfV76WbAzakwIHx/Lk/HD88EgtECgWX3hseN7BxW0Vh9iNok3BW5ldbZo/5PjhGISfXi/ddgrxaLYeJ16UuwS2Bd18mcUU1/8C+RCTY9MoslZmpTaLuAFdALf+oKaxE4ov8+0aqafIXTvWZLxqKGbOV7qmujJkSvlaixrZ/9QJbNV5iqvpacUr8l8hPFyv7838VqbJ4pTjLzVhJBBFJGnwbqB1WvzKTkVwyWhsBeXIi0bI+gIzE3+T+0rwIV39s8wGoNsJQCCLTeJvts2+5sAPzlSANAO9vROmKtE6inmx+0bu8Is3rn7uEmZtsLE3P1EKQoHKc40hYiKJkqaV9xUnhDktexDrGz7otV30ysgwaOapqU9fOi75uqQ+6U2CtoWBcZQG/vyboayIqZaLoFn16smDZKhJ0+Xp6VQziaGalh3KLVYlepmPlvIuWaMs6ny+bNSgptFjdBwUAwQ2bFctmmQMmjXx0AHYm8AKAR1NyYAFhfhmjZGQzh6kKQMZPPJAVVTZ/OWPCajQ0TfdTaFGdCbwnuR/PEUgtR8+Rmt61wglDL2mQyswLdq/dxerNe7M3REYCjdm9OEXVGHm4vI3FsFMljgIzgEme1qgurK5HnlspwhlHvE/pGBsz90wtzN+Fzbbm+F7yMt9l3TFhB/WB+GAV6/I7M0rCwRM+nyKvDopitgUT6wuvNwMWJuqI/S0c3j2H5JDNrxIrDhr9/ltyjicNeNA6xkxdJhz+tGNEeEbfkETZbJT/eaEZxfkzIWNqnxKmMa0cVocPta4QEOWwAdDqIo/rhkXg4/rztBk5fqetHC9LkAQEskiakDffkD+0F9iJuHv3OY8Tc2J0cll+m/ndoPJLGWL1euiYMnfxqCBJCKu7fMB/TOHPW0wEBZ/FMHrn0Rb56sk3Uet91+PZU//yw5B7K/gfBQywBTdlUBvte3rHJAPJC0cRQx0Lh//aFX/comSYyGeXE11r77W+zzl4dTTsoJx0cjn/nAv9cTy9UJGr+7ke8KmhO5xEQZorptN7JLIsFB7fVxhwu9zgEinvN2t5HXP7SRR/l5F8XKSxy7cOIHXfMolHNgm6xLLLWZRyPTyQVpM5I3UPceo3lQtCjEwOkagEDf76vO2gwL9N3Hc3lh+kLb8BrTL2oIphpTOsIM8tCGF9Hjju5SEpcaqIFqK8/psUEQeuol/JvZ+0sSF9eWDj6JmOONQrzcJhrbWn7wB4DXede4kiT7yZErp4u5lv6MFbC1DSk+zNhwMfhpQSkoAwyVZCAus8zFkb1TRPyf13r5f6VBBf0ITJCYPCx0sil5qlKjwB6wvjIlr6l9bBme/gEgrqd90fdFHIH0R8Pn8J/u+L45QBzcO1iXPU/Zj9thlNzbUvKkX23RW3stf+4ohsUk8/18xLCeH+5caWUc2xoz5/ZXsaI0M08mpK5deEPnGgHFC3Wvo0tIaRgY7+ZCQ3z3ygFS8281vtKRelWP64Pj7K1VMJVew19zwpmVrkJKjzS/apI4l9JkH+zUAqYF/ngArhAVOMusMtPgKWDfw47s1vXSYl9QCix+c0Z6+OMdYHf5RKIO7FJsL5WgPea4J0kaNl14G0NKPxJbKS8VBVHkYbNPm92LTwB//rX8x24ZHYSgyi8ZSjINWdhznVMjFJIW1a6UKKDnvTMW5kyLsLiAaEbjUdju1RfC2EYDwTSyaSwygXoq5g8zh51WWWvveqak5l9GQ6QdA0SFF4iod8wgNYIfb62LgI0tnnyICa6e9ZCEGwFco+8gl5f5eJZkxynN1E5HmTNXZ960/gYJKkNi4yxh/mppEI6TvbtzrnExtj0u5ruZVkVE7et1vycurEBlBomdmvT3LFCk00KiMi0sEnf5v3SOfUeeILR6bu0TiWcaYPUqIuXEY9puxywGRGX03u2e/zdWD7UroGzWRaYHd1epLFjhT/7SNbO8aLyK9GUsdbNtqHI8S+GQjvCwWb8V//dO/7NS2DCbfblkLRdA+1XqMr8wYniJTFEIL3a7YHfmhRlknECVlt2ZfZOZi3GmAmB6Mo8bm/MImkoqQTwOtEwCh5USRQDOF+6wphJFVgeMzwX53qBJ0/HI9jZEbT+DLKFI1LZc23j03dQmvuVsUUuC5uDMlUbeHk7cLFOq2KYkoP1l6m1Cyhd1uOFoEnhXym4Qfmch7rcj1lR+sAS3ypB2WdihKtcqTfLGb3FSOo4revsqPpVB5fa7fJ+hCFNHlYl4LbQEu8w0f5wHF35muy578v+xO80oquXga5rAiqNY0mOiksX9vfAZr2U+wB/oVvcanbmoRL3ZPIePGDalsZ5v1GmVg53qiIm9ij6j96fEgIzjyRzJYYJkiB8JV2u/a4leTbJUp5G65Z1Spu9CaKNEC+8R62VwboparUFHwJIHiLRJZXT/02EYp1PfCpDpMc2MyxX3hLBVEZ3Uqr/EyDODkaQj9oZSTsdbK3LXndqkmj6PuGuTbT20TThsRtXfDLYNG270AVliSv4lJ1joRDfacfR+ikYnrLxcmkTmVKNX2tqiJMbhy1WiLJA0nIt58iyQGgnINbq1/ukbJHPJ9K7iSXTFfaeets/RQ6pe+kyrSBk6CMAaBeYLmVHHfFzFkWfaX6bNJ73ArhrdJV2ELqT5vvMsZ+TKsOIjbH614rRZb+EBUG/U9meS1HfNAFERguiLY7HPUqwmwmiJZOjaRkKvl0Gms5nr6SOADAuls/JzIAnP7PdWIFdw01t91GbEgjtoPA+aRZtHqh9XfhfWON2k063ZvCyw5uJV7mPLs2iidwGKX0VPI9WrylCSz4t/88seZzNkuJVT9+SEsrCn5zVhZcvfVNQlyeEjjsRfiBQBoKdmhHJziIxfEKyI2NGKb1QWeCUl59y7rUteOY+QulFMq0IH7MPciy0YpCKx3yA+PWfhrJguUxyO6FNfJ2eoj45JFonp2V70FznSpdv3cQutTU+Qpjz9BpUTLS57ubzUN+9DvACFh2SgppPcNxZip9DovJuJ/UsqxlqEdjBpL2ljwK2vIb0X9eZtPXDNMwGnNA5/1UMzVj6HuGWvPTfl2vTvrykRqJ2zrRJn/PGjoydb9NSpJVQrrXOIyCek3N8Hsatt+6FWDKCyWutLKo0QnT/9d7hYYRXb35TA9czJb0olytx/fwgE90Cwm7omWAdO8XEJPITDMwvLHJAaTPHZSXFFsSrik7UmZiDH4/dX4bqRmfsd/im6RgLryHdYzWw8/UjSSyQcmfci1jI/ZyiyQJVmqo2H/HrTg+pcOQ5ZjP7XiUU0S3tQjDZqVHndkymxPi50rAWQP1FReJqsXo6EKSRFaaBO3gjAo5QPZxMn4kWUjcpLQIJgDt6MHnQpbHXUpoLj/IF6+PT4W/pucZfmW9LGvDl4ZQQO7WjJ7O7HMX7j4TWX86kWYN7Cw5Z28uhAeQxaC9Y34fjalH+qSExPkCBHjqnInqvy6bBu3MG2ut97yChGPMh6EdIYs4Ejt7gnMSXNRU/fOs1dL3K4+0EfeviUpQJq1qzrsavOHx4UjpEtlcSeyDcqTw1jbv6zHysKQxrguWbqiG0t0fLHqIGdxJTp8UDUbwfq2hpG7GSiS0YpiLAwu6xWTa0dPz88ugUx3fFn9a8nG2ue+wAjYYC/x7G6M5JM9tjwqdhHE+yPvxC1oUqlYOh58UBbTZx8CUMCl0ujjZRBYMofacP1QqldaoDlSzWT3F2pKNY1nhR6P8O8Q53sCTh+nf2d8bgjB7WSBhoc10R5Tn/dhif0bCjaz+wo5SmvjOwprIYvl+NjYBL6y/D0uT40t+MCCfbd30YrFnCuLoK6iUEV6ZAYHmA5Y++2nBTWVfkrxdzcGEc/th78XUMqf4ofrqagL8muXFkZjm5bXvw4i16CTkvDH7paZgdaqEtgWYCqYUXccpt4OqLDMQyELmbnGeHXNWk36pe7/8khO+/df2So7H+3VtjkM8/NJj/gdAsYEMa396XkU8dyry6Y6U6CsPkb6gM7HujxQJqC+b0tELD07eAtI62aYNedsv9Hx6agvXZjQ+7+FuO2W4Z8xuef8NT5+4Y00TsAUgaH9DbNZmDwt8VWWi8Rf6PiG2yKeELylP5GoH8xFOFnwqWVkBST+Qg8UAnk/MHX+w0SUSAQeUqaVNBzbVt5TQVEnmiWbwiKDfzpijOlS102m79bATyFNTBN9M9ZdrmmLGjhFPSnyeAdyxmwAJaENGSLE+CjvICQ2IFV4hEpVX1Ld9KhnJHQGQ7HCE/KRBdT6NmaN9uGTcOle/XDa4Mm/uB4pBoJMMMklx2nLULK6POfQW673ubITbWrTRYwB1kkDX/Fg3QNDooH515zFXMlJiChiMAaJvpfS0iFGwFh2gTXuCSn2CUplqWDzdL1KXsVmFogf/UVv+VeWEyXycLjiPgJEd8DyYzHwtDNNLk5MxdsMeBWlBZY197zQt9hrp/JfDt4B9OLv8gB4JNis4obFcX/ICeFxhAedanbiw6R7CI9nNpAUuhE4CBViKKZfk+m2r65HUofhZYmf5p1gybrno7IjNbfbPSS3+jffPxNsP/B8ZDHPt8fH8BpmOdR77wyOjE93qWPVX/6giFPiSBGpN27ZgKjHkYxULRN4bdcLr8gE6xAhT6I+xK1wxG8SzH0HNsr1ioG+cEcHZjOM0NC83l4A2ClgnO4xe2fUiFnHG06b3TvmWmmD4VulY3hjJ0OITzubvWUrpLoPg49PFBtJFlTWG5g9W5lFPwYtBc1htKpVaB4EhoIvN3JQ5b2Zzl9Z/Yq0eH2oAHQ9JMkUCAqM8AtLT4N5NQ=="/>
  <p:tag name="MEKKOXMLTAGS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aNv5MOTLr3zs9jTduarTUKplg3fNWpiPmqVqlg9l14Pat3E3QuQyea8ICfIoBG4HC8+alqfspzqw7lLyD4KFFWV1+fdEed3yDChI1DE2XAQl2NHeLK8w5XbgbBibN0IneTwKYzeNl5VRO3W2F6siGifwjkaKrmrqFqO0sqT+TWn/QuPMS6PWbB+V4nnrzi1S/Mkyx5UabfoHIvkwkdfvQN/iO4FWn1cSLNWGIoq06+JOxhudHs7mURQF27bgzcaRwWRpr3rMmOdUEPA6jx8Odja9KYEdgNkhQoMeJQjHcuVdfs2i94TcilRh/2QXFtr0Mea34Ky0oAia7zk85bDhw4XtPKDWP2/mTAgjwTdp6uzQcgJ0aLOJJDxPVy19I0gshrwYEh1Zn7EgCJ4A0J10nxPxWScWvLBnCjLbmWRDEi1DpyUtf/Xkiq0a5KeRhsT4k9wt54olUn0cxwDYe/Ck7znRo7uQuaAJAqfX+5QHXMlySVmT9eFYIuR07o32FhnslqF/EROKg/Gh81QuTQ0o34Ble3vCM67+Nnjc7YF3OiEHwkticRoooRC3m8nCzq8VjhWXa+YygwGUUzRudcs7uFIBHUoNkEx098OdYFoF6Qkc363Sg0SyOBt3xlVCHInkgA4hevnR6HzvB4ZL/h/lcppyhKdNl6bVj0g08zIZLE8w+ACLbC7MT9AJquzuy5aimsXlZc0XPUkP1T/Jsj5gaDsJNH/eCuEOfoqMZOZJw9jb2oMkAKE9yFTOBpigJjoZU0cUJbF8B5fwVMqhCG81SeiuO9xqX273p6DEaCEgJtKqkXXNrZLm0e+tjfOvJVdgLM6wF3/Ncq8EvN8EFpl4+bXoUqMVEnMXkQrPr8DKRO9WnI70P0ClYRC/SlOTq85QKyTspGrCjVpnkfRQsgmJntDMSqsStZqsqxIxs44ncU5qhVB/wNTOrfuVatprFyMIh3uEhyOqMffqWykj9i984nLGIovJq89R08IEpoLOi9YXkNhUutep82UxorngiBljjMb2BpYYRGPP1hIDoC8RupBFaBUOplAqKDq83yZx2Nu3KlSJMfN1h849c4yIVDhFgP167+7+suHpqw0/Jm6IJaFbKTBGt46aA55MQXNtnv2UbR4dVcpheBNQYwJyxo00GbE7AY+HFSIhAOxfYcN4GWpw9eKOqa9uKx8E4OykRHVlNwqzc/af6SXS7g4b4gvt0Eyb1XhAPUAgYj81828EaMe7xb3Ey33ntxZ3Ha6fhrD9b2Z2vJsxQSqIeMXp8vzylkUBLfgeE1zWO8husbslFwCPnerEMkwHSuqb8ef8zwT3E/+KHAZQ/UDm+QR4pJV7v5o2nNVxbn6Z9mWV7yN4U2fIECY7CZS3tqQfsQUiD+VCmOGih9E2c+Qc4I5b63BKCUxSWJZXDK8H2LuJjCJkS64k2m2RfiPI4HK87n4PTvTrDHPqlIu6hpQ18Etg0iuhzun2A494y2k+WXKGCRAB3F91bzqec7GzXIlJpNydd0VhwcqB7VxfRA+Kd7KC/9ffAK3olrc3icfNhSolTA4hZTQhHbDoMqSc6ofOHirrEBmCYyE6RJ+TdbpSg5WU56jbN2YeSVEHzgaSSqhwpcM2wnsiPYO/nkGSuhSytqpUIe2RzCO6dMJjHM+p/8i7480Bmzeg19LadoQ1L7JN/5rHJ+l+iK9E/VHi2tVLhm+tFY7xVV2UcRBHKSRxnmJWXY7TPnGD1lHc52evjwK90pl3kASRl3QszzEf4gMN8Os1N0pj94JfAXolewcEqdzsfGhDWvLdYie4l278OJiC5duMV0woUEYc/SB6kudKbw8IWNuQ9uKCjWiBQAzj7xj6ynIYSOs8JbqsGegCgYjVW8o8j/3XOSEO5482P0oU70dRHrIJ1m0o9Cbwy6LA/gdeEwYElh1m0THr3PwBDVLs6pjb1WcqTSdBsRW2ZR3JMpfaKizqWlaL9Pvvy3vQJEh5svZvAOJNDesgmHYWrjBYRbXcZ6d0xHMjdJCVz+KD9eex2LK171vCEV9r0mVz8wiJaPXNt2uodVU78l52uu1QE36rf9tUSBn48M+0tu46zIYbC/3M6QvVm/B9hzX50pVKZgTQFwH/j+r0I6Bl2OaFjy8UBHqvz543SQntbagiUAzRPmhd4TkdfTloEoglRb4hPdlp5BXkT6XomTAnPv7ZWgxI6QjGTL2hX8rBk1Q6Lx9bntuq4tIVQeIa5uHAwo0X3cPvairGv6vhkM6m+j1O4LBIJ1AK3k6kKFHH+LJI4ZuQNaRF6Q4M2oDNrPS/9ZSlWsPxbbuXDWfvpAIXyEciGS0OtxZ6LCFj//4V036uFAY/5LaV3JWPC161aC5xkCLqFFtsbpCFc7I/hA2Ta9rcfbmVoIs/7K9H0dAv5Rxo4r2Vlh6qYdYVCpUwDHrbeJEs8v4fH4EWZqolPHvhU1F9u3rJMXGkU4nUFxoMJoDACSXFtjkB7gvMcHsC3D10DOhQh3MmQfYdNkZ4NqaDeSf6PHs2T7qoHurLLtFpyGM3AIfMxSfLvQaXIW192759p0b+7KPLHBZTR2IdJZz/pDmkBupxIfhoVNJetK/WD95vSRsUkpAgAHMoJJ3NQXDI6y3nt5c5fRzAxQ8v25S1iAiARvk679NExNp6hnezqx+typWqwNDalnMu2rDGC8Iwt9Z7NPm31F+hY8+uQulEkmkqs+bbAnfj6WYGO2rB605bCTeJeCfYEknXIDjOcfME28gi0jCxSwo33T9NwbNIhGPfoEp3K+spxUr/07PXeeBVPAUrVSYjC2Y5kIzmDeZqLHM+wcSMktqMg8unQImaErrabnuS60w58Qyg9nJXew8cB1D7VlKpKiNJRfj8jdh7yDBMwAdQ1fV6gfK0xvrr6x2t0mUobCrEBz5sAMOK6uXgBgF2++fG4ulQX+NhqX/mBF7ILApORZYelyPB3eYfepietwaw7hojd/uwGzqTlkj6sC0V8ecmLwbpeDl6nJU9O0pDl4/HDHXJlwOv/seBkRsGi7Gr+HK4ogFGWKxzTaGJWoPi+bT3luFJ6gT/xLDeAGGQxBOWdNhVsCtntRWf9ILiIvZQL9AXd5M4OxPVlqccmEi6JxJ1DulakEfKPZuH6vm51ShpAXzHLxdvyPLKVM4AHbl+QRyerhdtj+f9p0qiU9ErB3jpC9bdt7a8ym1GzDE+pUMhTaEtc3eUFusEafqqgUv+On7UWRmrMgKu5mdfQxzI5y7inXghczlHfrhmNqpKdcNHgm4M58vBSFBTiiF2884ITtFHrS2Wq83hGTk5MN+kQkrM2Nu6yfmkVsvCNxCT9fWtbuaQT8srYbT0HYgtbVTRnZyzJpVym3EdLiM2I6APKd4nQOhzm2bNanAGz6mRPdNZNsaWCDfq+OIYafqJigJj8WKNb0gdFzgg+zZGSdO1di0Kd50unRre06x0c2iv83fJv5kmDYr07gJ+VWCrtK1nbNXL0cp4DWm2UKLeDuCDPfbE1HALRgn8V3SkRpChp2b6u28/qp3aNmRHFS4HzCuuGtR7L+LzqU/rGDKZBbqdJ4aYdS0M1pAHznO3CVVTeyYZKRSQYnAwpVZ8pjx1TKFK79+jiTG3yvm0zQbZ2HsTstkViWNQi5IR4EHi/+wq16R5j6OpknwwcYBCQZ0ypP4zbktlwzcZ7r9l5x+pDUM/qOs1X5z1IDMqb96tAU2QWcaCSRzFYal5PdcVxbJX4qZ8iGP2AzbUC4AzuUlG8aC8IFlNkO8S2QHFbCkFOAN+sUXTxkmRZlbT3dg7Iz31pLqCzezzzuCWHgL5RnZGj/PwCPSA1v4qAKE5YnfdST2wgxoOWRivQ1MrF7KfI32NcsKYeH0CtrckIiMfOw1hDBfAUaaIQJ+DJkWGaSx400cZpn5G1Q5z+HP5Qa1WK8jF+aOdInyw6md3gb7Wk5R5dhWytAuj/JvPQZ0AWxALRn7GZcsYaLqPsM/07FHUmTz5HLrETReDA7qf8iI3HvaBSMxP4AVzBvk8IA2yMTBj/lQnrPhEzj7s0AD9/YNOXPMeWa6N1AdZ1FI5HhCnfnk9ysX7v7DzpGxqCJocL69wrrlNlr4p2En39unKy2k9r2PViEZlG5xYDL7l233WzpcPyXhW+83jLsedoDjT6x4L76whbsOfsZD9c1tbOOFHcQ4kV/nyIE7dcV9nMcTe7T4FJEPYo9kdMNwN3xlQbRgeC4J1Xjs0RD+Dbba18yHgoC6RwJdFAT7Sy+F+mR+y1hz+iIKjsH2Gz96/6S8UJODRrItSXOxlt32pacGHqaA2TkMbht+RdogCvUpbp7V9jIwq0l8vJF+hssvIXnPgye6esMOBf2P7gGb5DL6LoltHfj/PWveaZCNfZQVmvPQgkWPi0wzzXDj4pGUa8kEJdCket80B6X+J9and6gsCR5PlWANAHxm9+nWuMUrMTQwGWC6ImUAveZf+QMjHlebt1cLvZhdwiTDZEq8BpxP5AbBuKwMk9+NvuCDBho1C3zW41IFD+/GPde1nkLQyqtGQUXNZSdKU/U1hj5ofTW0y1x408zyTCaUTHJ0KwG3Zv44TUrnt1NWooFkD3vpFb69ejQ60nk+OxmuCR9Jf9qZQ63l0uaKPCWlOm0uM0qQe1RP3RAsiLwwu/eJ1sq+IsTv8Mw/PKt6lcE1+DYef6yH7O9PWRj7OxB80ggKcYhCOx0QwYoFAEel8Cc8IrdlO/KSZvYxyyZhldG10Q8RSRsF/wejiF2ze/3x5hDn8c+2HyyA+y4XwF1o3LJuAWOYlEdNFvYGwCAjl2b1NFBbJ8K8oCe2ndKUCGeG21JDYyoLyPqSQBnKVxzyvN/SLBWEUfhIy4UnftlkAV05k3JWh7CeWUhVoyW9VR0KYS/znWWXSHehirhcfYQctsHS2DxA39v0L1GZJn29tx8nUhEekFhNacppU0JqF5mSMyTeGexqDuZ40+4ooHWywXul8q7KSMB8uw8+fnmM7XxnQNpP32JkfAnc8qDUabWDWx4Kw3pVF+uscTcVA5yttumpKBMEpl1rDRZCdoRLv68ijodBfiBMAvTKNotJBTuWGrskOwjq7xw7se92a0RUz+k0oMoXV8ypc4v2c6C9aFrZLw/vUzQCHu1h0zZ8SJ8xvjeM9QEOlyDdLcXYr7toOQdEJRrFVHDLqjLmlkf6NKqiVWfdAAAwAzdxiG9ud66s9QA99bXAGtiob4PdM9vlIAWwHBTS4W7b5hQ/kjL2DcrIpREM/DH40uG7fbDPPxEdQumkQv/fuZ0v27HQRFwByaN/9HyKED38mmO4RBL489I6dP6CEYIutt+/X2gegXYbA1ZhPrjE2FdgshzuyUuuLcWjuw/hLpyVuBtxXXRFX3rbbNK0V37YXR8XiCfn7w7gs+Fx8FC28aLXHCec/TW9n9i1SBpbJuYUWflrHbk9uPc3J4yeJuNyPggOYE1pr3B3F5fcMKDKmMTx14qa4UekL+Za8xBSvmI3Coh4rgfWd/AutQHZbekg3vGTlQ3uEf7oNHr/E3OP+d2tX1jZuWzLrQnnuRC8TPtyTQG1Ny3qQzfQol9a/OoEj3DQxO0mZihthNHs188gdJxZo231QAL06HaVepFWTG1g/5J/EQlzDaT9yRwoF95iWVwdJorBJTB5vIlPncNt+gsGtMKNtADFLxPhnvLiwWDpiHEy4uP5AKHSymz0hvlIUkE4pPiNbkaAv5g3qSMp0M7TUTNxwKRmgHlJys2E3GHZCjKioFrLKIhX3znCtPvQK+DBygo7V80M/ER6pbnuSbGRILOAac5qdH0lskpRjgTsgxMQoa6PNW5ri5p/WixtKof9oSr4rQJjKo6TKjSMgU1+E3vYGHcPAKYrvderOGpTdlqNocrm82XNOWsE2Gvons4tJs6+fdKqWLo6ZXavpHYIOLdCJaau1ixYvcCaY48FvghT9WTe9aazTkLuFvgmfiEWPl4dDbiyADPS9OndwyG0IVBU4NhOK09YLMDcIp59usHvkEFUA5MZzMwXEy/7dTyCAMYu6c3faTJaPopOjE+DM0dBChj8L0VeUaySLrRF4Q/ZZXHGM7O+dYRPMebCsuEGWjr0JlF34J+LV4E16SmQPP/9cDtuRVmamceLFCkfvSV17qzyYHIIp9c2Cjz5DO0J0GwQxaHvGqkUUGr+ELk6y86McL+ClwprpIUwr+1H88vzAolviBOsUJCtcN9ob6YhIaT/ry84SATAyPfR5Aq8Ow+s1pEQQIwIApTR6tF/5ekOR5vg69ppeRUKI2F6JU4u7SGBhMuK2M9KNxy83dDYlSfkSCkHGWBYK8VY0+Fu2xZyqYwHb6jUl/mzm3QR2XFfz4gwUfw+LGQ2GmHsjR1oeoY3Sn2wTyiAhOcW5QYRXqQ658fFVOjvxvbQVI3qbNy1DRABfLMVhaDqiMfI5gx8RzMa9Y7GaWEB/QmAFhLf9Cy/cszAlpFog5ggWX+i31FmOeCxgWyLUHAomTit6+L0lQOGOSL15Dm/2pGl7esDf7yRrI3QPnc0H0JfBscK+anlGjhDWiASg8L+z3RaDKIiGnnaQ0HvDYiJKdPccfnrRuqlWP3MSl2hT18NEPtzx7STafusd1K4bQDTsPD1WhTeGZg4xb+szulP+g2+a/0L1td9ZPzlyh9gRoEc/Qb6I38pcICz+l8LEZlDWe6oGvLANvYHrmMgYqI8Z5Gufea8KSK90xq84qP3Ciw4apEtAQH3gA1IYhvZOr+MVTr6lAWDxgYbNhfpqDE+mqDrSC7R4q0S6e+zZu8menJyXiIMPVUs1Hb/TQdC8DxXWiNRlqzfclumsC9Ld2BvQNuxGTUDFSUFGF6iAfWJL0Ki3OcyGksmdtJvzwxxcNCsvsGIhoCWVWOLf402PqTCI8YbAWcFIXJKqIMW6rFg9aPcXq2LmuPz5Qm8hcrU9NZGGO5whGmTCYwtwBZBLpcqJTgCmm6bPOblkUsBO+2Y5X+6lo4FHzfiFDmGoL79ovBGzykYc4b+u/Vp7zNMTKlYtKTfiI1Xfi9eaUIIW6DBrypEz6rm8F52O3nzg7GnI2+Pt1lq/pDTGNaSF/rN+viavc49ARXWJrfO+vaejOol5D02sZ9NYCKizebh2OmPQuY+ZSwslO4fyUJo9361XA4vvLvQ7d1nrsnoEg6zMMSAHd3e8bPy5Rv8+WV0eqosVXDEnU1bCG5+zrS9FH+7tEyzjT+yop1nEl/TatHQxgo8Bz+6bRrRu0Upn/THqb4UXUkOzct7mt3tYbjLP+T3OQnZq5MCKNz5ksyEn0XdMK/uGdQE2mPxK66d1iIMAylY7RLs5rZZhJVNqa2yR3MF0dX9HZHhNyaxL5ZGeXKyXz+XISs1KYWzceIaFVmujAu2HD9VJ1yKpP26FlLad/fAu8oh5BTyhgz2ZLuizOLQWu+1RJ73cnu+MxET9OQHMieFyXOb8PgHAUgugF3PpMoY+Bh4HgS0/2temONdV7FVMHkgvAqWFd1Fzcz/8Wgk/vT4dmBSALtNs1P1YrUhES2PYu6jkbZAu5N++Ewo7o1C3FxVmUGPleEety/sNdYxoQ6+taoT5UEHdcnCUhOy0ELOMieOTqAX0yGKl0gIH2Get1Y1T1a3PDRVlwd+1WQew3ehwkXBteWrFqJ9WgATPci8ZXQMxVfzlDlt7ZKgwdzKhC7ATgDRVSKPoMj/Jp9zKCzNwvoY96tuYkPOnjP4f88Jkv7lSXx0KpPn2eiyIa/BNpO5LOeWbkFZwM1cnHAs2XXV0uWlBDjDGsdylR0vrHkGYzOeT/nrSl5nra6KWIv86Q7jv8rK4ZKOBRNA/RyGSO7yXGtSiXvREbr8BXtH/ZGaAaeAFrT6yTTMDa6wUAkb5zfQDojpxA45ljBzr26uUon9gOnLAH07ih8DPhAbXV0nhJya0sXi3QTx3DWz+8Ac5cd4tajEQLKzaWUlI2m70MGxoJmn6hKErvf50pfd3jXKCD2uSNzsvQOKiwzp4hgSrdAS5p/Q+daUoOBKZ9nrG99TRLoe+UsNYb7MkHyscBRB+zkpXGLuxmUoxrRndar8M0Vzm75kLdfStf7MTfLcO4qAVo40aDk+5OUMsOxIb4UGSbAgTNjzeISEU/Kvvyg8wcPDFOYky/WMAJdkT+8CgIZ2jaRinVnmb9zVQcCILO+QKN7gdCXXCi6EXtC604kx0EZ59MD2JD/f1EQAl4orv/p9bPxVQk3HPuWCSNDNuUH866YEl6vVawAyaVqq3BP176ZYkd4gP3iuelEZtqL3rJYEqbZjTWTYgSnQ3Yl1eQzPVR0FJbcJSndxETI5Qw037p72Po3HVuCBGacjfIS5x+zSzvzvmK63GI8NWlj+vsy8E4WFkwKBvrP2/H93p8sJ/Bq8p/KnJUyyowhPORR2jo8qwejHO1WvtSkxd9Nj8BnaWvM+SlCjMaiRM/+5gCo6UfHqFLoWCwso8CkFtaPfQYUZQYVpJjTS1SYzV9Ia2LwVUwtnn8Cx3kycHq6UIuQwEYbPz558h1WYKfF0f/EUwmQ8HzxsDmwVg+nHJMYgZVR6ZOuI0bk01mE9IirtNTz5bZ71uTdGbpXGzdlYoP/+KeepmEpyxhNXTBvSOhHF84kk4H6c8bsBZavwS9mBLx8OSrLaVV77c7wj8t1rNqE9OkzBg8PbIRRJMHrdlsqbsJFf+vVgSg7lnmEyh6S749wiHRJjsU9pTiZX3+C3wHTz2LyB6KYd0IJsCV260THZFgpIloo1NSsZ5Huom5emSIiOZOtHfoaHt5vCCVVfRa0Z8srp1v9IUPD0iYt26sUhZHHlKx+UZoNPo0jeyL3JSrmOdOl5OLE7g10vpCEuN/fNwVp4Yfvb35iz3ctO+ci+gyk4PiOx6VKZ9DRSWUKYqX6cu3NYbPovKpeTENU+hrvM0K0B9v5vjtMJYrxWtf7HQ3P2/Obf4tio5yhpbuYCwpCVxwhZEa+NoR74c8xDYTGiFyyQgy0XZFuSyzTpGBQKhfHkNrIbl2TSdobkLsPGlNmLv/9BWDuGvjzQD6AwbUe7GVr4OvSVp7uQvJpTVhTdCCE2UXPqRs4HttGqEM/uoc8schk2pmbWfRUfOfEzaF3CcxEdkAUlBYLXw3fzBGaRrshU2DYGMLpKTViHIQzpBtvCurWkCuex5UxFtng9SuD2H1/TL3VngU6OSajd6vFltLuow3ibdkSyhUeMrR6zLBUEOZp8stSda2T4JbDdWvUF16fCDhz3VkN3awp47INKXODSU4Ba9GR1nGauDiKhCGlkBdRXBHHu0joeKFt1lFbKrDe8GlVTBcZGfNzPtyjAKXBlvYk7bT8GFNi+iH3/rmVbMhYwU9pYXtVZRe3BvQClmLvuRnN9yXfomdvKU4Ihuojy+1UhrmfTiqLDpf7wY7Iga4GN+F5/mL+nMBusH3pV6Hd0yeER7AvaLJSIvGvDfiTzNAsconROHr8+hjwFCrhXpKp7Kq/BPsZSF5luQKzCPvURzpb72WCWuBiVyhn3grZuSoHMM9bVkfICG+dzh/3JX7PyjyIkD8FqozYkAALou3MH2SvW2NkdGOhCN27xLdvQtsEtVADzRyF4ZbunzxfnDsc52NBBuQxZctD8vv+H1/I4O2CGmo+Wn5/H9hEMtWTXlFER2QfBecMg4vKi0yldml6d2hBOeHXQerPlN01aV7T7KuDKNCiMFdAIV7nlvGIGB9aD6sIJgZJlzotvZC4WbXsuclwQq6OUz3HXM9f4rbGdgQN7Mfo5cg2siDk1ES4EMSkwfpUbdAYvrtKC9zPCcVZgak4T8yxXrDLTAmj2LpGfx2Vit8FrvjuhFkL4MOJ7//lXnPVGatbUev4plfcWn+YB0cwSoeVHy6lmyajGY3vLxhV+4ZapuNKKY1iX/fRbRxTWgeqCSbgV38fjAuEZTKTp265yeeJv9VIz4i+CjTpMAb/5RIFDVv9z4VruZyD50ECDI563xsY80eHeLM4McPMGI5fKVfaFxxV2FCQK2JHNFGAGPzNgvdV8D7nkFaIGbEjOf1yvC7a/YNc4Wra8FRv6stU2yPK1eNQ4/85i3w3c8WPJuoGKazm9QaQ0mln9xwJmGhldLBmciPXOhdfEiI+VFrKCoBbZLVe/yUJciSb/EJvW23lYwOe1GMEdsyqugfJGYdOkhRfTqyBHfBq7gyLfMMwtBf+wLNFMT5RD6ye30eUGVBK1L309F8tdTBFKtm1r47WxHacaFDjoWFJgPfwJ6mnRrP6zbVGzUSxdJ5lsWNkNbFVoI4IGgudpLa7jQzxtkn0MMJ3pggn8kPBjh52r3gnb40B4SPyhMYZYmiTQSspF125cnZjPdyV8f2R7CwAmht2cH47qHqAKDQRLUcnqyrQU1u3bTSf2T5hV3jDFBH7cspdjhw3vJAgYWLpRJXLqd/ESXtMfHTjiBZyJfSirY+mI+kL/o4Ez6kjVNeWcxfvfhFjpuaIBFtabpNCrk+UivNYQhtGsXkIQ6hLYkVOMZ8OUoIncZlvx99CSpRwvXrPAKlSI2GQCwzMmP5GOnp8F+sId34IDws0ovptH7vqjEwYAt5QDfqeLTswZU8+a8AI5+1V4NOtK7tQVWPlmPjFA0w4AzPfxipheurcjGfBZieYkPQCK0USudngUHVLsZ9ZCHj5Ssi1R6TIsuV4bvLBKTkTNgvOA8cn06eLegIpmX0RtsKUcXoLOSUi3Ce/VJJKKbX4dUMBaMfs7Bf5++JoMiBM1X7BtjjxvXDzvKJEEOCfT5CWbvOR3F0QDd5sqTNwwiJgsn3IAom046Y3XHsvvRqeaF8A+Iw2j54TmTazpzJs4MTvVt0COlM4TzqSojHbKFWlhNuXSK1zZ3I231WR4CzAgUhNeOEseLRfWBRj91vgfBYdMpBY9mLq4Zwih2IULiu6IL5k7av4WziNtgYhggp9MI6igz4vF1PAcfkt4T6UZCgplJrdUOqnrSzgiQhHZzMQJZjpr7W+MW/1PJldqqgm31yapj5sWlT9Twx1K7W+dA31MGU23OrC4fGBhGl31NjCM7ECqVulIZDHRs8Esz4tZymLUN6EAgeJxdl5MJiimkvCRukp82CWnm25kQ5X6YO3TtdaCtVSZs5O9iIpCJ2pxgq78k66nC6A5eEOnijHxpriBFQtb0O3m8/AMe/69bov+ZD1VRL02ZgkUzV24OkqjxFldbHAG5YOVB0zKcq6XKJPtdTE15JeU+ICJAXoKB9AQXDGZwiJopIr/XHd8dbdvUhYbgC1EuCtTWOepnbb1zjdAobpjK+3UwYkAqIjIOd7skm9OPUU/kkX1U1i8MqRNIfSo3XWWy8usLG6wwK9rBk8rJOzL9sMSjvua75ZgQR1Dj/3Sx9xUE0X/teJoFICfqW3UnGhdey4WGdY8VVDvYi8cXZtGn1dokYMFxhRJjJF0JJO+BDn8D7ZjyI6bHYSH7ClZOZSykXxW1P+bEenKvtqqWiDMV2htPrDhLcuTsyVLPbm5FC6Fs0PsM5LtoFfaIJEYBaR7UjIMwnfK8568yl8qMBMlh2PD2BRwdc/IOz66dmBGk3uJPO6HjuP5aikGT90TtxPZ+A+kNhe4ZWLprDRv/8cQxNRLEm2mP4ZtGqrdsr7WjrZcKxUAlw84eygfnJH+ow2O03cxiHCFwFEvgT3iiplcpFwjkqvdCvTczotD1/ADq5K1YMVHzLSBZbFF6hixL/EetvYDI6NPegc68KQvGLevQEomlemxXm2W64Zs4Bbh3dn+8MKW2Ye0EWtDB9gBYJqLichZEHH0ZdUsItj/xlap2k3ji67GEh0oCBubxFWkxe98asuf2d8m+ZkoWgjWxsB4d8NSCk+MqV8Po/E9Xh0GLB6Eh9xb3cFaE+zeIDT6l/IPjwV/v/6XUm4jiapLH3yheIDze1pa3VR6YxktBhWagyuCzjlEC6SBY1w/hds3Znq/dJzbjVYrLO9M1WkSkc/6L7a3hyC/UshpEixmDgHL/XMdyhIkgdWzwo7Gy66CbkAmNdstmxNJgVmPWlZpKGldSlwZFVlgSNOTJi780VaH9o0STCs4FuCyw3MZwd563Un66CQntbcRrgfMHN5aHkFfMm0mvpI3jyTvjBmex7brP2xpQVgUYI25g6zqKTp5ywN6XW1MNT0Ss/vfxUA1OBKjFiRWgMBR6PCr6ar0Yv5Voj7XoyBdi6BwMsyDqbRHnCxw0dyCZs4yBzyg0JfzeHuEtD8X0clIEuofvT6yvoBbroRxEubeKYAzE28DpM0HEQ3G4zDSgSFw/vqiORKZFOVuGcX7alIltKFYR7gyZrmbvo2E4gD3fM4PltxsQEKLk/Teko7KpZmyzYHPeIrNZ3VUq8UNjpQx6NT7y8j7EYJyYi4CH+v4VJZR7D+jr9hzF4mdAELa7i4I3yyh5EEJPDbg+d79eDobX07yKIWJ4oz6rO6bsr1ozeqKPgYAYdfyO53C0GvnsaReR/xf97SEhEiFYjZpoqq+hKcZ2vJs2bVBtzXkRjB3v+Ljf0nw9RjUpcZNw/PlZ+yKcWT+9g4ClrN9X+1BWQOo/QDqAnUV8azkBj0whpo4MI44jeMPSdizyG+rwUrpM1TJUa+SLwiWVEEc6iJ+gKTkYUnfZ/0V9t7cpgqYnnQwvbjfZP9RfCRNOLJyWWR48CaVHpa2ak94ggFroGDrcPYFt3okh4S9PirBxgxJhBYcBpRBPjHk22dV4rCBced1goIOLRcxQQOfsIe/xK2/zx5xG5GjjaEfoFBq6bggY9dJvsZRg0/2MLGNHgLH9J2qPm25b5rymZVM8JsVMBhRL7ddOMT6cPXo3jw07zozCQRjVSYPpX49/AYUy6XbGUplkSp9sdHi3xSgdXUxnynR/aLfQ3s5Cof3vfegqjtU/IJ9OiDjJOtuQlNExQKT8h+36yY0nBpBdVxm2zjqHbeY/zR0dK3iymTTmQhyfDAYN6pVr/ZdO9Sloc3jh/P9cUsakENvoQG868TfWN8ybtap5cF8HxUNk4knH7X9GGYs9Ay0Q2K0rifWxHFgb6k6/dBve+2Ytes6bE6F6qOG1gsEcI7AwrP4rUZ5oQiYwaPY9YMYyMvztV6pot67Cg9Vxd8EbmtrKrSklt8/41o7UrpanToL89h+pJjBtmWmlUBDtzydgyJElGuoaLJBL6+1ri+5xmLQbu3yYjq5fkOjbqd5PTTbPLPTbRlEjk6zv9KugLUISqiT/1lIpII6xwjB2EOCBP2RokycQP6BK4vPhBjdHkdgz1wLp78hfC7/pCtpZbcrEBtsiP1UnkCbc01OWRfN2TXSrR/RxuClg2wvHRRuB5i698ZSJoDKSnzLgpoVRt/Mb6QDosmksPr5Ju1U+Dub7fpgn2PGsLJYKq4jfnHCZbGk0TjjCwbwLwN3JEUUOOM1uFOS2/N8bWw4bQLQN7MXr6wMbig4DXZfOCO8sjYbEVgf7/EaikZ5R7VJBg0a7OdtiTvJuO9NBvjS1rqBWBVWK0Ob1aHZfSfRRphi2E+8G2qCsVqkqnL+i0fK++Yz3vP/6UcX92eeasIuAG2kmEb6OB94QCs/PSQDumlhdIY2O22uZaHyVboevsiCzuCbGZpLA1hjjjM6qGFT9W8Y3UN0Z6N3WC7G6lcDsDB8J2TCWLKXYEUe7CIOjHjyAa8J1qx9RlOidBBRuvYJdIZ5ck4DxXs7v1O0rBmUXdKglXm6D5BjU2Q+G0GSqDdj7mNe50Ij1ZpGJJzHt1no6OfjMCAuHbIbDjWx056407f3WZB2f0FaRGVwl+wD1dcKSiz3sjEt9H3/IYAxzd+evy5mkuMwQfstEVwjQ2FYQO67XzOGA3KhDPs6A9PovlghjhVqKhGVr8OYk22TV2E2AGNZe+UwGwD9FJwXS5OWttQ6uXo/vIOEGQeqj5uwi8mYPUeCoth1pNsrDzvlmq+tf8qAc6NZLFYwKrZDOSptekHjtlV+FHQhGCUp5ng6nD8+21vekgEKab5LXUzp6YImcNjZRUoMiuGTKzxG/Wf5HUvw2+TkKxJVVCeZXklh4DIlNmu1TSHGoe//gKqxn3UQv70b1xrTuYEVzVal0IhjhLhtBBwdmI8bMGhroJRMbsu8m8qUNABBTCc45N2s8xa61EQ5hzk02ygH5fC0OD7mlNZZGAleyDkRyy0HWNXInJuxIrYeKbalq0bKjAs7YFCAUlHAY2vPHApHHB3uXTmEa40QnCc7Pm+RaHnFyzXdDlK0fqxAMrnvJ7gGho5NmUrfYm5VUHMiGOzVyF6js6WU4jd6PZezY7txbn5xa8zz7cOWqyxhFPXzfwzpX74RDv9HJ9VnY9bW06JDjFpAby6IwieTEyboaE1nY9AbkqoyI/bt90L2k3KGogbISBSGZJ6JptX2zqckFj0HPx8MGSoda9P+ftLT0H3F4lS6d4v8+U+fKj/Ijy9kKcVADEMJJpIgW25vgwb5QDjF+Zhjr+Fr8lNlCGC14CDnQuf7t82a288RxP8NRqfV8N98pp5Ju8Z/TNxu3ZOs5oTz3NIeVxZoihuzv2tpOI70c8z96Wv2Pk3+fqCzbLUquqe4KkCZxK8WSgayDYA9JmZC2Qp/lEdVSUEpLSBl8kPBSwhm1t+5YLcrTnRKZbeemBFE7lhA1GS9MmL7mJHypz+70Ic8e/7aClvhRmf3sG1HFQ6JopNfcWAeALYWfFL7Mo2LqTfDjh/u2DPg3PcIKSaOUlSEjkI1YZvJHKZtyh2pNWUI7eTa1QPICuPww012Dh/dBik1ciC3FXRDzr+ex6QiDKWqVEQbluVvuYspWBDpcJNDF7me8MxP7reUmOLj68NfEawPRxKIEA+UNVk23+/e3R9lxGDb0JqOSvY42MPDgDphSK/nY3Wkm0KhAzMd8Grm3dzEuhOpJgdVYxpDBNDzu/aahBmCNw0yY4elA2mGlXHn3MZQlUzZHn2tG7qBLYVTJcucYgWcRhF1oDC0rQNQE1TZxFZjINBlR4ReRvW4jVkxURDE37X6QLt+OG50b1NRzXq6mzNLtcrbNgyhqQewN945rdknukwi3MkxxHYCojv5sMeLvN3sRcDTs2uGRbjIfoRoPMzbXmIHp4Rm8MlTVwL6PDXOScLexm1v91yYdNmy0MR291HwZYM0Gvu13jY7xd7nh3/h18pa5Ckqr+UfN6GcfJ1SMEQj9nlVEwOLRDTgrJCFiwSMP/WtoPQI+6hXquaGJOtclGYMks/4QY7TgsAiLTxPSbrFQS8Gn5X75hSw+mvVILBkYtGeo22m76MvEqRXWvfhzglRsCT0CaMec250Xyp+sNs5tPnNV9QQuC0j21iselxDruCh/M/pyw067s3k7mBg21L8jGz21HBP4urpX3m2gV7WkgkXouNIAgkEL4CuGMPT9ASCTAFALMRclHTSINRt+ISeOXaORbnBeFDMGHhC5SqrtIuy4Ve9szTFlNYT8PtTawRnskIyEAxZQ7AGsowtZ3ew8ekIl4Br2Ujm/YD5zTlGAwMCusHhlFckMJTTzAkvx4k26qZZz3bkyGWDtZpyCzG0rcXfUhwCQFWCAbhR/bXVRnwIdQBYjLbAkGw/d300HjKnpD6yaq5sVn3ggOtz+zUya5owXYDSXCINuBG8+eciJ7XVTo1j9e51BIEPvGzHVr8PnqIjmKGsBhD3VmLetbYFU/+KAfdUyxY13NnidD8KczfNs74pXSIe6mEAze/IWWlJUlvqrZTjWctHxc4AzQJvIGyKXKW9bRQoc7g9QwmCF/UU07Uhuka5QwCYpK6pHzdRNG4bf9m/bDsgFAlpCqiHkD6tWLRKDbuwOjt+tobhcntz8+3zmghiez+bTjWQmjhrL6Q4eXMl3pMS6o6xtVYUX9rz/40ncgbZqbJWiHoA9hbSv+yQzhKCmVm8fUOiO4nIxU5SeQVBMdJhw5o3LbwD73XnYoPsYzMqjF8nJJpVZVwzBv97p7RBU1v7lxVnIhkuZBpzJC2kZvvksvWLarXr9AFrS7yiFERwnSCNCHkTP05VlY3w1AYhhQQWpPRQTwfyQBsWLKtljU7g9caa9P8d4gJ37wfZur1GzwAo2h3LUCSpBWxREakceSdUlmF7Yt3XdP6WwaQpf5q4C/Mr4c28ijwljonIKRMyrf4aMtWxjD5CVvMbZDROvlD9IHZ0+XMjMJBIMo8+H3jKU8OtDrFBbz6GsCnGM4bDppZAhPPmg8z8VHFwwWk7ir/kp7S+cUX2hTL8VfAxZoObmrFNbM02s1nmPt9CvLAFt65fWDzt/W1zHQYL0WftBovBpxXGuPtgYS0CCV1swx5+y2v7IEaht6OktNHyGiygxPJ70O+mAkZ6odhsErUtbjh33w6ElZg9ebwGJMJxebcniynBTQS62k7O13bRibTbaqMoiJHH6gpF7Z0fkbQaNlfJP3BLACpypR+1Z4CRYmSryzpjU+I/06H3cBMOwRpdr0rm8hI54yb3N/gv/iINff90pqyfDMTxHMGBWUV67IrRYesxIFe4x8AxA66KjjnYnoRC7NJlduZyiaS30PM510ZvY/0G5GE/22wW0WDllAvjhIB0NgbYnYCc3MBpx01Ma14Ydw3LIt1j54RJlf6Du+xVuRI5FIzGGimNzpAl61rKZvLiYSAdLapWQT2uwp9ga8WosI9pTJcAfwdHknKl/Dwa0M4s9m3ByqOalV6oFwcu3XKAMLtODBe2+S/FC3R/Th97M8UKxP7yz24eYXmjk0EAVqtrBDIHT/RUVzZytUn1uBAMfRjnm4OTOkMvJuMPfS9Myp1o14sZIxvituTsn90w57ywyrongTPoQyebOruFCJlCWxZYH2XGmaR+yX1vA9PozQOfwuBDc5/Y9S8fp5ofAcsm42VRnjnplB8tfhoZDzteuaShEhbA8Ot0cfTWJJHpTbAGcpIV2JdVz5jiQRcf8NtLQNBvN7+hN8M5XjG3fqKOItjfzpidEgX3ViSZ8fzhb9pzA5/RmwQV02AFQ+NDQKwdsnZauquIZw+LjfE2JgHmnRs5uOt2rCSQ8adzj0XaVd+VXoX63zSaMlHt1ixT0kLkfAx60n3gnW0Bbrcc3xuphAafvAntb0FlRl4a/fdcb7QrdhIXGudqBDFVzHhb/ArJcC0mw0KIPExZrXlI7hELovVzWJ+07s/hI6PUPdR59ik0s4KOzarQ+gH9CYrAjRahszbVOu/nUCyQQw5kZ/R3LbkjpNAwf/wd1eUptDsN25mIURuZPfgZ0/CVIPbGuAvw9ZXZCe48g94tdM4Wg41xCm/NB98H8eDPXCiA5e3fvFKx7n+SLGBDCkpagj7+hAxN2F2sYfLS6fze3RXSvSvqGRaYOdY5UUrKW53OQNINJxXlrOMrnuMvfGOMc8MxXp2QSFJtc7DfLHGvzh2w5KWiuuAmJ91eJzOztg+6mpzt2UqS6nIXVr08U9rhf4JFxLnG5nxL3NcUVuQbn951QSxiGLC7hdjkWxfeKTUcLU/WxoqkMHpBVkFQi9PMki5/AIUYkIEzkPPjhiDleXW/uMA9tiQJ818faA9JsZiAspFIukpHV4Ev8wvWPrwG3wKdF6mFaEpLb6hZZ7ilfo7k1OoL5a10kqZaspgjaoBkQajYVI0pqIAYq4G34HLTVWM7ANkPa/6V4GRlmTgazXgOxlQ2nCy+z4RIRFJ46HP0cx2XKaG5kabZjBHrj0Ph6dP+JD/VpE/xPGfBNq5437ZmzOFtIIIkNNhvmF9mDmdJ+p6VrShJQSHkWkmTgEY1FQR3lmZYcFUyTyHGWrHTkEj1fRXVzRc9ajCuPsiszxgEjQUHVGPZD0RBA8tYz375GaPnHrzarH38pe6gNh5ZqRNsckOOk3plhlyzj+vINkKkq55MBnYxL7OiO1duN6rEDeUhNMhzw6Rwr7shTnQoM6N8GcaBCJr4fIWsmF1WeKxYyWGhBl+C9mWe9rulGXEYe54q7Khm2oxWPxDJ+FItQTN7xfNx3EQnTQxJ94WpKWz/3diFbHVkiS/dOZyXj0KGno13kGibnzBYo9OCFSGJ6fVV2TeJLlWTif0G/Xnns6SM5HNv0xWROSPCGFAdPNi84QexN4xxuHkDftTJkh4tq8gGYXMQYf+IqtnjqAqJysmgB+k+dmCGw5brbswBg1Ey9ktryagEXWQV3I6mDivPtHEffkONeAr1nJCmgJLpSgJHk1238+dk+n+T3QT8V8qZ+VvSJ8dEELSxfwHUjKBUeocyg+lIfxY3JlfZF9cZsaEBzOziPFQqqq2e2LrxrRzm48aTYzAw1lgLQwM3GwT8zALaBVE1luIsYeCYyw6EwDIxIrJEu8jeLZ2iqnvKYVxh8FIQdKUFpNiy6+lcm3NqxXGa586SRDDHmxiW8bzKfxhMSM0AekZpuTfqmuLg9rihviWmC/iV4bhS7wB9Yrm+tb/Qmr8Jnr9R/OmnDrUTS3G6aIDakimcrVHtMULs+40IdR1MRa5NLKu0DyQrtcy9OcyEdHUUbKiXNSJWefrSVzL/lMVm49mHlgsJXUuag9BXN01B/foW15BMRvkNer6MiHuPcu3BjNQ59c1rUwE/ste9rfGHfo9BKDqzHKCOojIEZdC/OlC6S5a6ruOugWJRMJ2mhnl8Jagi5y14HykoUU3nsZUszD5vcbtQRqNaec+iYIQXs7ILUVoB/sAj1tSyBMgsTiRXoZSA5KCzqTIBbcJLFJil543oXDnmqIdESZPCS6j8gmXXSoLkCAzB6S9OcYoeboJELJOIkRqB7jQFGPbDrGSz7E7XQTuxO3hrOp/Xmhcy4hry6uhaY4iIkIIQ3FuYTqdGzke7NcBy6f05qtR0/sDDrpE0HB6aHbgjumUyeASlGkDO3GflJB2xw+gfqIclzyAzNwDtrg5JM8yb7NwU7nxFlFDDlO9xbukYohOTF9JU39wUD2lgbSg8Onc5T/6FdeG7xMv/feidDK2XxNYeb2bGa8cIuCVYi3ZXPKzSz3MoRt7GTvM0jFJd2Sz1cuJK9vubz/Zzm6itbDO//BrIZ4oA/nushdYKEQQplWIR1jtwVfGBYZYcuwnIqdis6oVL+F9eUiUYfBbuLgOTb6/jFwnZMN1YIm35UMbWc4Xjplo6Ihjk5zdYMHcfiFFop75q0nQBmEV6dLbtdPu7WrN03VribbaUXFn4r1CHJEj5kzBCJM90oOfxeCtce6U2VIIK89rhvLB9FdcyIBUPmB3iOKl8PkXpFdBQAQqWm4pGHb0RaF41FEaesVrZ6GdBaT4AUD8JeSG0YIXQD8f7Xkbnoo50878S0whmgjGzzeEc9ujRuE0sV03wVVt1HkjX6UIYwddc4805mv1uiB4yznM9Nb+hkS6CHmQ+nycZAtDvXt0U8MIsoNZCM2Vo3W6wiIXu8rgt5KzP9a+8EXECA1bMSDn9aUp8Nz4pazaFwkhp35h2kKExDW4m5hV3DF8ytZQWKmgIGGeTjGa4QUVqjkF8tXXEJVKnU04yrz9M9FbPMaFbRU3v0BGxgzTbs+x7saJEy47TUhJO+0o8RFINk+fvrN3lYD66uZUWhDYse1VjMY1SyGnR0N8Ui66U8NaFSR/bj6sMkRfeRWylxEYKPMRMi0tNN/nDTYXIKebTeNBL7UkhWzmJEmcH+ICNg6zd1tE0buZNRDOpP1/SxH0xEXsdz587vJxThVxeJM0tH3KVYfbNKmOa5gj7ajv1Nii+DqqbWXPoR6GKHvzY8ndbAUZJea2/bl1oQXhEtZ/rxEt+Md+Q4TDZHnVsfAjgqzmFVaTaHb9f60fvPiMHk7Vz1T1e2m7BEOuIyqDYg+bFJOH4NWs9yb1k6lp4tc5umJBwpODDVxJXYGuMwiz+SFLrjA+m5DjYXFrwNn4tYOj8lmuzfDYyaHTcs5qI7L5yqtWHUj4qnimMqKD9ZnwH1FYcPdTzJ1WJpGNlU++qtp97Jhlz5HZrDKyt60mX2MHqTTzB6f+oYXjY3Ld9cLIzVHbkNIRm9h70676ckfV+/NlnWuHa9aujru4LfV3nN25vdSYBqMWgIlMhOlK46rLsOzZPhpNrEQCv6z0tPg2ietcGfThg6zHkW/qcW94LBX+lKJOExQS0xtlD8FplCwSquGIl+Op93ES7Ta0M2JFWiYdSa+co1BthwPbx5fDM0CQiYLQzZLXlguJepH5A3DJ4a8qTF6lp/pkgGTcnazS+ERrVOSTErp5+xPk+g4bgQ0Z2akCffDOGTaKc2kpaR8k8JJamv1aNZPJ+p6UZBr1owR3qcyiPioA4YlCxUMsl9BZnV4iCTSgUQrboj/EWQUmHB7yYEPpnZZZOsWdj0rddTXQOkkqUcecz73AnaG92OOhkvf62lqhjbhpSiNwbNLh9srjTmGszLSBjr5leWHe5fh4Ap8UclF436FKzQm0Aa7GVKCD4nLsj//R0XnwCBE7PtC/JnS4NgbAunAU7SH+Wxg7issCv9asr2yeOxRoe/SxSppK1jUJ/yXg1KowD8xpk9uAUhlB7299duMHZimO27eie0y0EcOVvcsz4PFi7anrs4IQuFk7s8PvFaKLA8styNFfS42uWOTECaRY0kHwkPXxpTV2ya8X0von0/+Lh0touyyUoRF/sLgVqpSSDqE0bYYtmojtYqHs+MwLyoO5Wps/7fT331VbBhBgXhxAOruoSaTuZYzPd3v9Okh+mjHO8HgaI0mcSPmJrb+U9VFh3d5mBRD8WxFHvkEiBus55p2APwQ94IEXn8Wrm4H8S5yP1407b/s91h1x3o5nQovP97yVDjGZyEd2MluT3tGLbDD+z0+9kKYOEms/OK8VY0TVl7MwDsbw2lD6dD0ELYWOwL5JpRvAaTsqYWTkrpkYcFEzaDgF+kkTdednN6H2lqQPYoaCC5eUJsrHNg1rrQFYHq4xdNk8CUqxgn6ND7e1yaBK9M3md4Yz/2dGAYWRg3SXe2TL8exDxFzzApSlout8Ytn/QdYyld3Pvq1R/8pZrsE+pYPd8Su3ahPuYRjHtFVqGfJkyoS53WpJaI/br+USeaf8UO8B0L03J6MOYqFMnm1mFj9pPWw6NXckJ/n6mfv1D9yK7BE0fJDTV7ffoC2mEL+Zz2AjOJyxZHjrTU7movuF14JpKbA8sSBFde8n6ivxVAs0lvA4Z583bijyvdU/HoMiS7vfadzoFzrwjOi7JzdFi3K8prr1+fqmNVORZmOMzk4IvlwCgdx7Ni6r6L0D+cIaKayBq0hfZ0hK09rVKpxZgz36w8KlbmVJxZw2sSpV7DKz5SecxkyzED+YZC/h031JyNGs0RCUA76/ybBoJ2AC5g0lSZvqGEWPYP2SjSbYdEvrHDtrT5m5byIEvvznxgvIEOALSTGXF7FDNGM63PAA2a1VQzZjJOE66zVFob2uSdP1R3zUlJGz7ILneYmPUJcN9I96+kE+eZeC/wgOrFhqtaflhHa21QhEeJgkSRcmG4kniHF0xwVG91rt4xT2hYDrQtnCQBDhoPzJa+yGu1163wKB0jCAUo04lml80NPzogYOqeqYD9V7MIeEP/QkiYMKeADqYeFmBwQ3EUhFGCohMg5WRs8BhgwKyYUQZNCCKT+j1iWxFo31AvKR13dyHBsOTzr7jsuS8G4vd9222NH6FQGhLm0mEaww/X+M+dQrW14tPRMIk8sTZFKjHLOVCXTk8AvauJI/8eOJxN1LL1zUckvzRXwkxXSFvSjCY2rXJrGv1TTmGS1hcv/jlICyUgfp3D/pKU+3h+z9dyXf3K/yEXL9oV0t7+4Ggg3dnaZA0cwUZjLLupobx3QAjjSK8rZ8HO2YU0LunJCXN006H5lqU1oiAOn1TXEDHAG16mURnYledu3ZW+4RUqv+r6PjAMNA/mbeN++UxD5KaIeYZJLyO/SMhOYSR1of4h+DPkfr+MuArAkUXQF3EmZvqj01zYTTeczvWJUILgngrGUOHXsrUN3geYRLgjr+Ccof5fCpfmPktPKVIM5d0NoB/iMkG/jsmHplTtmBP04epaI4bozGrnz4KBKUjb+m3iDZUnb8bUgUYxtF6thLcahFYIEIgfPyHxzOnz52BP1HCz70gFuA3Bi6I2E8mNr0+J6CZm5iqaqN9f/fK6DviQ2yW2+048kFSx0dGB1KCAwLjLvfaM6HcKnfLZqC2IoBx8bgca9JUWKKyGJ+lF2Qc7/lI0pA0bM4HvONGfMIRZlTNiNWqsDuRMejoqW1Ww4P+cGC5YSwjGk2cgaqU9UWiMKqvVVU/zHd4DOHKaPSM64vtnJWVB2aVFJnI80Kp4tLY3pBhUklo80I0DPzS4pNoAesbG8OepTK4lm7MKRal4g44/n6k4zQfiSQCndpHryZXnCY6Aw5mPdi3qliddLp1WyT2bgVsM67yXTssUpSuRbotWs+Q27laXkqAhsRkHnvj3ch3+PC75a1PmbLeFh2e7CWpyn5M/eyzUiRXYTSAb9tPcKTdxdKOpNquiGCZJ5GzAZnolsdNTS9qy6dWkgzVyAZFjbkIf3jlRqCH2mDJ46TDuLBpi71nT7JzW3ODOTKgHDd5J//3wORIHpvspXVUGh0QPZABWPCO4G2MbhVxzYgvEsNUgvPrejKFTq7PUtqIabygZz70Ur1LJ+1ppY2Qzk2rDVglpp+f72+iQ3NQ9bpLZXUQWyvwgqkVI+so2S0UigneI/aOs7YU8MdMEEK9cHkOlWUz+w3F2y4B8uhc4Qoy61cKCVFVpyi+cADVKbyLTDoYwyykUCSD5PKbJuji31OfKvNt8V+j20mijVBFrLfw9kmTWFIDMHvfFTfUshVW/8Y8HnzxQ8YtuXlnbKYwY8eFDPozQowzHrUliERn9gJmdDnHKTPvrBridI6Vqyt2hBg8Ytt3CCvGf0BgaQ5mge5Hwm1p3lWH4sxXe7ltJQtr/qBfMBFXd4+MIzRi92zoecG15wxT8yTBGIV9lvkEuYWnHZsfyrcjR8QFe6j5fBsq++IHOP6oaxgje8lVq8P6VPtgn9Xv9lU295zhLG+ntxLEhaoO1yaYdjSZUs4trHRUqtst2h/xt7HWVT6+ADWUm7cAXmsJ3ieQGnGihcUkPuOZirw7DyIVIvhT7ziElhIW9Ko9/YrsPpfbnfV1GckyyAv6s7+gVkec8bwgUtZa7OceCEKtV7KTfblAopX4LAxvkpC7I34bXTm/ZWASki2KIauXLqzY6QlH0Gt2+oZvwwV78VBssMv7ea23zLf/OLZFUMCkulS8zuap6+7AwVIZ3MVsTJUTAP6ql70qOlt5MI6OFDywf7fQuCMssJncCqkOXyt8q58y86qt33JzOnkkPS/yV60xc5gim0Dlg1xVJwhmSkwfvMq1abNUmb6sEe4NX3+DDIHO4K9Cj3kK85JjM8YtK3Qda46xfdVlKSUWWRyj7LJmRDAYMBpG4+1sBXObYuuyLliyConYEHi/Mvxr6cYMeGMEoYAF55lyCHg1ZaYnSQBkoJhvHuyw7CXwT4qOnmLZh/9EjC1NL2wwA7CsZNRXeWvC3yCkeZx1fhoNQOD27uLhh3iVTSjYdZpNvmHeQwBxSHJp/U/In8qXk4mKi/PYLIV8Sq6kGcLSUA0AJb4qfmanoKRMA4T11EITAHTeHm2ab2YqZ9Tq+AlQKYwQ5DdaRhId7Ecz8f29YV0232ERu9RyZXYv6V6gqaJi0gQfHhbZ+fpStboHTjhQ/srubuM5hDieMGu3CRTK+LamrhH085Vsrv7D+WwO3DtpcZ2gsoC9L/ntv3AFer+b9r/THYPC2EQLxSxjwO/HFcytA2x+Ec7VopW1kcnbvzbV+ETDHVc6dHEVMPaWFayYc86z+U1JVq+JYlYqPa4Z4JumZI2Ta2CvizNXuMAj7F67fm/lo+s79h8LZLL2+eWR3LRi+1SaarBCLtVIOLiTkTyJPcVT4Pqn1T3/ft/iTVl2n0NzaPgID7iRV3Df+lnIPlf6NWkNmqCz7FZ26vrjhZJNx8hZf/oHAzFdjJJ96y5ukpRA75ddXbAcjr1mVWdT97W/SHNTKqDOwef1edh2BHM0QGU0T5Tnslts0qFuBK+7CDkAJ5FB7g05eMdYPXQ/eLfVL7SX6OmfKuJVGzt+zYa5ffzm/+4mVWuAiFStz0MyulEyUflgMbL2l+LyexVQZ8Asey6x4xz3sli4NyImDyFjXX3j/y1p/7bH/8JZrkEpEhKQ4JU3LtxGxgEhnEo/FNi0QIhYQxuZyfLmiQ0cIiqQzHMO0m25CuWkjScFT7QItOqCUBBo2LhUIBWM45/VfX4UyLVnv77qeEE3GQYTEzBlJwcN0z8mMllOdMBivuezgMnA0ikjK+x0DpDO1e3yul2kWW+Zkx6jgivZ6alKLDajBJf1HeXm2yjeMj+un8gRUIi5N5tC88zFNRMdG1AKr5xmV/Yyj8FhkBqXSf5StbTjuQym6+00BgdjRJ+cjyHeHWjtbdtbOklPrtJUdfz1rpbFElwacuUkUt3aIRLDSTbELp3lzGOQZvooDt06z6AtmFXD9BrathbBgW9/ay1EAyzOlzC+j7ImFnYw5q7Cyv7bLWAfEMl9Luya8/5lHyjzUQ5/22laM3daERm+kAbnq+tdS5uvL5FBF4ILfbA7lfgNapUWjmGD68kUVNYqcFzvaPDrR0XHuQTQjEahFXmlvi6fFlQEUrYeMtcMfCG8zeyD72byNPDZ4904TVWG+oTfaZTCgD5CPS7Zpyu/Oz8ozpSBlBsT05SN4ZgqV98LGwXnm3gvuVrkwfSdqFw8EDZFsggGGZeSTkUag7CUkT1VHYUqFwsdIucegr6XDdrFZcvChLRfih0n5ip5BavzKlbLMTNsOLvTyhOb7+yeMRKg9OJt9rAcm0/gg0g/Z75asfQL+KFBHe0NgSr+C6oUWGsx7ZkjKFPVNGXTfBzkBlHdMZiA7aOYxLoxcqNZgjedj6Pna99DJN/o6upAkLbC/xVv5esL87jEs6vJIxhaN8j3GIn4BbD3i22wJVeWVaBxj7dabcFta4XtF+zc2XGxOO//PO54rmtgo9kYpXJfy8FgW6Irs982dzwnJMYq3tf/cQpEdarUhjYI3bY18My9HqM24hPNIlIv/VXqM9Q8ZGj5kTDI4k14uCwzBdciBJypzbFC5YsQpKHjNaawMuNnGT7eONhnEo7rSqUFD9D3VxkAFwvcz8JKGiqXWC9X1IFsYRRdMmIVtkgPOTp8Uzdy84VTY39i5YHoNIqhV8DNhvOnkxzuzgfrkyLwEaAMDVje34gdPQYyufFf57b0T1wwUxL4KFk2KJQTK7wwkP1dkwZxPzd3lR6U/gJg6cBgsp+YdtM6lnAOQUFuVf6NHuMBV0PzQldb39KoHaB32/DBJOgNS8mT+RB+nJJT7HamKIHhEttPX4aBxvvJiUEq5dgMAsuxZICBNKp8W5MjNCq9W02OqVo07QPL4R21CT5TadXAyuNlj8HIVVJ/DgupYVno9kAszcENXlzGW8WTuh5e5FXgb5cYhSHO3HMgF4Ru/ApQHy9RfB0XRGqurSDFYwX6m9BxvNnnuMmf9XITF9rqaQAvDiEaen/6w7EXLeSDmUBPCdiSFndJkrwy2oeN7J7QiPWeh6ZMOMMdsu/YOs"/>
  <p:tag name="MEKKOXMLTAGS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aNv5MOTLr3zs9jTduarTUJxj5lK9t5LYQSxiAEkvQ0YFcykJe19MrSxslyHq+8+WzF2cDK4mdk4R56pG19+XP4ifBkgkBb0BK041XNKnTJMrjP9fVg2bSoJ3Qajk5IH0aD+zOBV5KnQEcuGWfwt/ZZJMuoLsmPfNOm7+yp3kyv1nWJIcBXbLRl7wiyKrqpneujjv29B/qNPInJL9zMIQTfKP9AJo6juXpjpvcZUm/UHTLbbq47zKYXG/bGxzLMYn7NqVywiQuC42g1zOHlM1qHPfewKZS6Csd+thxS20ZBDcIyHYH4E2v1HgiY4g1ut0/bIESveuEr60chJGceHTxlpP6oDQuwp8wAaGq2A1MHdh0vPp7lSrPc1l2zda0XVvhZUc0m4Ryr9tfN/Gd8aBrPctQgP7sjGQ1V00ekbaJ9/ta2mZEl6hkmX2F4bbqSOX2jYRZ/VEFp1DdyqppbiU0Nh+X4SBXFya93ULmJSKdwV9nFmGPv81LAsRFf7KFXK3G4NvB380Fb8P74jUy8spZnmYfjeiUeRFm1ew7GGhfj4SuckaxGUl5/Me8+Z9JIospLQKXa12J251ScdhFsLN7k/+EXS+Trq+AlwyYvna2GqXQ2XW0MPvO4uVBpaZxefBo/09dbwNysvKMDfLR1jm7gGU1qpGG+9Pt+AFNO9Ud2T23R9lmX9BKSB+4t5bRAvIiOMmy/CFApMSXqwa3IW+h33ggmZVHvgZVc2cqRIFNPYL80dVvdGhcGRf5yhDi0vgyTNgHppGOvWgtxCcuio+o8fwj6zzNmAQlO2In0VQnjzG5AWDcgLpIs6f81eJxf6oWyxd/w8dMs26ygW+KaaIALyfC5EjXdrJT7xvke5PyRrJXxfBzM39tbdoLBGADEgh7G1Noh9TnObA/BIOeo0C32PZlb3/VpkUiBVMotvPDBlvOF0z2J2k8DAT2r1UmdkvD7WR9MduRJpIfWp/DvX6r/5ZZUTITN3qTBv4qAZs7pn7936kKVSDvJ0bLF2GKj/cRU7RK9FzTT+Z8JwOAZQG94HVHlRcUATfS0cO+u1FhOerhOQp4441mLonppWoxm+vDaAmUVONzbVTCymkTt2bXvKpENdxzowigbLbQgJ6sSpDr4hxfYe/CwxOwC7ugjW7hpF0nWq57p6DF4W7eQ4GvnWEYIvLpIexnQ0dY1xFfbLYptX+W5K8SS0p0hrkGmgVg4FjjOUHUYpQqvkWLqsE2mcaMDd6lp0crNYC5NoL0ZrO1bQrmpgPs/EWZ0VU5uXWgjohdNdogudDszAaxXcY8BlC8Dz5Xy9dLL46TW4gIaZUlStxlLct1JVyXeM2BuQyEaMtguJN3NEPqMJvdMO0HBmU13zu34dqDHsgq2yTgs8+UI17Dg79JEQpXhQtXKac0si370u5OS2s6I2OibfIPSsYVdiIzni8lp5EWwckhbsibolx37oknUb4VQa9d2unqsPl1lWqtjE4gz/O9Dm5fQtAPWQRkjVMdNweUuXRapjRckMwFerqTJCwAwac2plD2X/60E5jYSbIk3DUVI9pLZrKu8ZoxJehzrJDeWmJYIDTixj+vc5VG6N2mC1S6pZi1Jv3tJXFEChJlRVF4yrf6TIuPuidLomWPZweF8RZgK7iKGGtiMpviy5IynDjRFWZvROEpqrJ9ZK8h/YHqhwCl+nIZt0ZYhypbwc1u6o8tLEv0D7I1Wz0nr6ThEWsHWFz9Iw8mjZutJIEkAiOk6qT4baWOiY9wOPmA0bpRHgP741m/R/foRkLo32YuXEGpBAn8Up06AKkinMOsvlbOvJ8WrBiq3m88PQrG1mpLjnMD6lKhZgetbmeLpNGc/R+7Badrjx5JUdqwt1UrmG+wkLTBFk4tIlsADg2QercXA+zOzukkY2G88/kfzQdjjnv3To7PRiGy4cyF4Jdd72soFOpty6Jn2NR+pw4nm3yVSI1edfaDmoC8pAWsBOW8tDHA0tOYXm0Inhk0P/WV2yhs/Bspl9JhUfXShNLvX+3NHLt6DFiYz1vB640AhPlGvlVXV7g5Bs9Mri91G6LlzfB+ay95vYiT9+vcari2Vow9i6wGrdG3Ey5Ci0WW2FtHgLaMGvSax0U3RJl0Z2tzRXjL1+eH+8Pvqh8leBF357NmT5N6Lb0yJL24wyQwqHCZAWHMAbLie1oZkyWuDKmBZ9ay3r6Jb9uH3fuwSExE7nfao5HrbVVMgTYeaBWkC3xnuOxL2UXAoip/Glay/iql1zf2YgdEpBsCStaQwtv7I91JKZSYJJer5tGNkHCd/p/ERSfj74NtyMLKMHlBwIvtL5BuDZneECIQx/1v1JFPnHag7H2Dm0Sap4JsPBDt5Vl7tdBtj+fUSYJx3zdlCU5K7R1zjszPb4xGxh+ej57KhMSes29lauH5UKE0cWZ6xfkmad07yP5tfupwIjYXJcOykAUJP0lTDMCbR+qUZDdpOZf3GAfOv3rf7jRUYh6OCXCnT4OWu4Gv69Zr/KBH12Pmo3lCa2cKA01/csKP2DhYYLgNKu8MVYP1IHf4DpMx2m4LTRaCZEA++6kzr2vpeQ8F2XX33pwO1eLkK4YP36RgV+QQX7T9Xh5dSmibEJL//nvr4jF5BoB7GDaKauRdgHKPRyyWpS76XvvkwWBgdw+YdHf7HcG6EFo/Uik3PzfKv4cGTp/ecgxmm6WuK+JEnkE3VNpaaAo3HH+yOfAxR0r6Iy1ZxAh6bMNHQJuR0XqdecOKbuOhYY1UoHuNmDL4jOBsCHx808XPsVPhwDGUatwk1LRNdiwIgvoDn8DRRQwDgQ5dDvQo6rqFaOXg2FMIllRoPuThR4BZ3lCTZ0Advz5Svb867drjwi93MDOkOLFkg4qB8gDspPggU1NloZDd3L2EK1zHCjAZ3Kxf5F4qw+LjdBwK85tg+LABzP6zGPdYuX7PmJAeBIknx1YfYM9U25y3omaYajxoxv6vEJUxwnMBmAzzETOfFnaOLHsseM68U3v88fuM47z9vAF3eUIH3EaYSIYTguTkc2eUY4kAUm45r5T744sWhiGIvnLrmn+DMQQNHz/olrSi6luabVnQkWB+qtQI3FEsnRFuaVfV6zOfEwDj+p7LZWRVud365ub6yjq0IK3z4yod800I24M4nS6xlqNr6qUy7IKqWEmF3Zgqizb/qbxFgXsDxP49ceA1xfHN7b57mxjand2vyk7JTsnWT9YkN6IoAavyxK5u1N7COb+2oQ5K94FN3phaKQVOvp7QOCTeiW+vAleNvJXsr+XEixfFVz0Pm1yVvnFdq6jy4A/0AIQRj1R1fy2dTEITHJGXFPPGv5DREYNLO/CDG43CkJx9cFfeBzyKTlNTG+yW4UdvPsyTAyM5Y7rUAZKQFjXtXM+c2h2G9av3i70zyTPPuY8cmUcqJj6+BcmxYTw7R0k89xe008RKYu0oms3aiWfSoR4SbR2LHC2WpifXTngYZjh5EmHZih+l8xI9FqvZ9bljUYNTj/YC8B0LYc+7pDaFCgm/r4qFgXU5ESTr6gjBWDlXVfnKNn0hoz++AONUbV1mFBETNwf88AEOK2T2RvdRYX+lL4VOJ4Qe2wg4y+7tsQMxlWbECn80ony2u1LZoi7AsPkMOijWjgpK6ZJij18V/29Vu8ohhIPc3Y78bQDIjZLdEMhkd36z9KnSICMTZEkFyPAI6Wli5eFFyyVHPi1+gK/F4HxOnCFo/rS29qBCxT6yOWN40LGYYQMMH6re/CJjYfqd7GvmdpuV2rVg1rGkfr6N9r1oHEhxpxJWu3PCmvKEe74kM7fdhYzexYWo3GNyECPNDPbCOlJYCjv2Es98dCJlnDl3WelEcfZFQ4qaxWr9bauaVfkP2g8/vrphPijF19ZRPKayY2Tu/0Lw8k9Ztd4suBBz5Tc6QfVuskz0IDgoJyWM8oN/XMT+hYzpQl5aBmMdcngwc8ZUiwt/PP4C9ydEd+CRLwHQj2drjbwb67Bcs3ltd5AJduS8MCMl9nw1EPimbHhsXTs5Wf/6hmlev5m7vr35cXfUiik5aR8eGqQWqhaEPQj3QTvutk5/6ZojiqFDSBkK8gjjwSmE7Nbf/P0EwdQaosU/pQsCFlXYc8wnQXaa9NDTPGV1D6nrklqdqPbHCoJryRq37LXNi+hJNTfoXcT7U26dSAPXoGzxocIze17wxaOhrUQDp74llHbEI5cdppeciSGeIa8q1ya9tVnbmoY1174re72NZZv4PJhPBqXMwlToB7JqCAeP9ZEcjcrJl1JwwNuChYgNLvb3OOmi2tEbuv4D693zbuQsFbD7BGcDNy5LzHnMhmo+Ie4fsqxbwyXHO953x7DNCRSOouSqLp4HohrWhdW+m57uQ9+rogrC1bLpc718Wx0kGxF7Qw7ymF49X92potgfOuGYNJBlMSG0vNuw1kGRD9cSntUZeRorXEm8Dy4uytY/eOtpSyGC/U2YjbGHhbGeGd9b0JwrJhV1evLlLuG47ktML9N14Na2xg9l037YfD0F4BAveW2QQ3hcZ56MTIS36OdVKPjl7SOCRsOl2e+3UU8Vy+uAriKBFzihIx1TzqLTH9bTJda2A+5fOsOjkSHLd2jt7QEMqFUeJYg9QPcyHrOOmyhZceT4M+1Wne0yJEhGxuQ1lTGN/YIWBEiv4iRymZfH6l7CZ0lkGMX9WxyLwLHWHoo6B23TEGsNTOit8Q6DTGKdMqS7ThGX95d47hlIW/5H/3BK6DLE4IDgMchcVMfSOxEs1mLoz5pGXTKPnVRTkWIJnbJFqmbImthjxYJl1rYByU9ce1rbqNpPad+6Ntsmknh0PgnRHQVgbRWOvmZV7DDyNTHcYo5px8C5tJtUjsTgeL2wqvvnfltQL75BPmroB/P9QR3TOlC6Om0CKjyt4opdCHEtmZKJQPconYWOYrhWXvKUse/mBfEUO/+hZJMTSAcJKGLCjG2YhcveDraOBU9ZngLGQ+DgoAAjR2q2ezU3ZwlEl+NTgB/Qx7QDC07NDYopUO8t8o8+49+qBt/FFkKqY4Sp2n/XFKGiTQfnfXdSfqH2Nz2Y63bM9oJBfcRy6LtgPmpBRyfyEHUqRaaMDqtS9vsJt2dvbVVgp2i5ytg5htIuZ5m5ItdYlfFjkdjt4PxBIsGMUAs3U9HA65wpQGVlVp0vMZOYrQv62XiIlzMJvgZQ5U1zHqNtmG5R5GQkvmyLwIe/MgCNhky3TtyxJ6I/9vtl89/Csw7LYe4ggiDRce7BKruW1j3tAdqOcErzbs1uz7XjlNfTQ1OHJ3ld/qeNY89MC5yCGAeOOWJgs9giYhF3qGy2m6oi5W0INE4/4m+kSZDkb1McBHzM0//hMN2itvR1IDyTCi7BSp+0pniUNrWwm6Vg7t8S/2cGh+cjz1NFUjEKZfGBHnmDSQ6dmtYELRzPvfqXVBYABhvW5vCjzfkuo+KKvbN3P0/6uH1wBy3oe+WKMPVgAcANilFdpH3Ik55RejGmPDUP5r2t034kohoxGs+qQMUQmR1Iz+7SOfX+Lm9SIt1J3OlQJbaAg/7uxBbLwv6v0Gmz064cblQD54Rv332FAjlRi/7OpRewXgQcf8/5jVIY/Y1FlwD12RklsUkWUzInR55dXte358SS9z8DzyOTNSa67WI8jX8tNK/KZnvlau9TCSenyvuG/O6kbxVBZlonm5+xcogLxbY05ZlQeIx1mWyrjwllyZp2GgBgU8D7CVPnyLArmXdmD4UjZmKeLN6fzm2v1gAeNyhpWlclxjYqYsyXQjFzpbLZyivRpexXZitQiIOxoZWsHjkwaoVLJ23sMZYbjMhBwAdivT8JclgDVXu1oUP680rE8vFBL5sV5AchcxD9vFfdjfTaXfF14fhRVYs/Jrg1+kGCgqDuTbpg8vMUowV57Ixfbld532yTQV+YdTRLbM2yFoEVucyG42SaJX8S2ii7nlEGsfoR8/PYPiimZKHNHP4yj6ZaW3XgepkRaXp4IGeTyPAS1Y12ZL5vJ3U4weRXY8OwdMdNwYVan1wvEvUxYKr5tWfvuorMhep3aQYcYhZTw+1jpW+sEW/WQs5ovHE72pt13VmiWtNJS1XnvC0NRHAoJjPe+cKzF3Fx0EimwPqAJySwFBmTOrZQ7VSFjzj/lLBNJO+6Zl/RQfOgil214Zh186V5/Pi/68/TBFDeKa5YO5sLzixSY3x47MNH2hhby3X/Dcb2xMXVehp+3YKYdYD3omzSp+pBtieoHnMeIQUSMlNwOlcrT5AnxlmArAA6+ChU0s9UNmjVdbyJzHAHPpBY3SflAJJZZOVJH4hNHUErz12/PJrCEFi/jcWLPRXZSlQagVC0dgNL7R4fsccDw54tNlJfKz2XWtlWKZG1VRaMhszhAQmGVvYLUn7boRGHo0j+SdZpHhFksBSTa0a8u7KC/EKOr8hKxhiUNQvIUxCp/NqNIl6naCSEgd5JvvuJb3diCmtHtUVYUP98heNUXxAGHHxcWCzZfsD6kcAq/6+y4yc41uaytXAAMZHAR9hlWB+btSH9tTrX0s2SYW0jvvs9tmW+3Jbpaa/83s1ae3ZWa2b9w1nazBri6ygKzpZuRDoFljoFajE61g19TRiwnQwZQz6L4VilTMbWFZoPIyhSajq73ZEcxhLT46nBlVh3mka2qaAsnr7VYrUILmOT10AD4jCG++45AIj8J8Va6LG8LEit9Sj9Wdy+j8Nsn7+NIH89JcjwbDy6+1mgLRcAM6sZrqA9DUocgnwmkYBUbd5lyZZz4EBB2EXHWJmwj96T3pw6hN7B9md49Svm1zOgC2EEazdbGxME2g6RRWHdd1oExuFvfkBFhCCMf9iqGfXnaWbVS2iU2z48n6MKE3R61lESBJrxZKEJJ3kFa07ZeKK+p9AuT6ChU4W3T7nSdEhPXYgcZn6xELg+fDJ5+PCZBM8Vlf6feR+7fMr4irKhkdeshCC+Wts3eCq6SfLkOpJZuVSWBbXPQi598J2i2oc/W39bOy6E1s3DyRncxO1ZRckodS5l1GE592Xn60BVKYsSaaEFBet2zRUmHqsmLy2bBG/gvw9de4h1RPuQJfz/KHAX6awWXDpE/tQsx23SGqF3gRMzCGbKHZ5X+y5dhS6jGs3tqP7S5rFLaVP4qfpZa3YOvat3xzCv2N1NZ+7c5sc0eQVH+gKMCqqfrHK6wt/sh1qTBpIP6ShOQP2CvdVMYYRFrRzS9etBKrsvbdnNpxsmfOrJraSW0IE+iO4d2uDGGL/dWWvnZmzUpQdv9EAdpZMyhQCYo51BW8SuMjOQI9Lt63KiZlAp8qa4VcUGbhaRFAygGfjIhD/NudxJ0VPbr1rOnR4ZZ0Lnj2nVdMJSBfBEgW3o9VRlujFKH7vI3GcMeeSjTo5lxrdAbazdSzxdROLP1bX1fMliMKxUNb/W7vQRup5qn3spuouk9dc3UE8rLBSKszMI8n/lsC4wyCZmvjNEQORXmrcDTJVw0JpHWeb/f+bpwxfBQBrkIlEi+IxBvkdJ0x1JLHPjDeJJm8JfuwHOD9vRNO674QwIqT0Xxh4XZDW8u0YZcHjAdUoeQ279Q/0y/+Bd5A7Katdhla2qXVEujaK4lwTPgE6k8CEqTRw5bizykGowIyhbZoKBHsz51C4sfjfrnFH41OjrdpxoiWCG8e8yR63e16fkB8PNKAtej8uRnmj92W1BZeRud5UqWmLgp1MhpRtWRFsz2S9CVHrqiOvW8HpnmUvP8Tshl9lu3DOmcjfAytXCExY+aALFz0yxkIDSxZHumgVoVziW62iP0wjJRCdVp0JORJkS81u+gS1Naw9mzpNPhgvUHz1aC62KmlRKZZBUwdk+sjtX0/e/CgXJBirrGDZqyr4yO38y4aRzU2SJNeKSqzoMb4rkHfgVFYTUzu1oENU99es0077drZivdHIbvbqyR+qs+/7OQITNN/xcJ3h69I72cBvMB0Ierbn/avl+CO5yNSr4myqprv/17rbuNhOKOoO5/EOvDW4eRU9sMlPDF4A5GSyo05jnZiwKkKCR+NfnOpBE4uoutYZwanUXNE7tpKOmPm9UaaZvAbjMGFZqtezaIUJ9fKJXmzQeLSY+zWLUI7kRDuR0O6+V4joYCSXXFwQCThgOhJBNFXQchL+nRpTIHeEHywLfB+lupUcOefiekXOioCYIn74J4TpGBGnF7odmk/SaZHpYpR8SUgjsA1orUW9cmtreW8r6hArzQRoHvQKzaJ2U0xsI3jwyQBS6JjeKotns71ARg8XfcWRj4pVUM6BN8RFd3M7242hlGbndWKM5E3cXwjplUpePJrHDq14lBBNRuQbWD9pSYMZGUwJL6geknDgC7Oe85IO8wCRYlbWlsbCIu88h+ryVQ2MDTuoUfM+adoZUnkq5sVGZTch1+V1WnedmaPR2XuIc/eWkk4gRun8NJFj8uE09BbYwo7S7Qs1b05cowpoOXTN0dIT84us84iKxBlmgcOX89cHxx8n3VahAL6PQH2FrMAboVeNQvJ3Z2GSXAEklOEb13Pm78atA3CiG6zPi9snGDxDabjUUS7H/XfLHwzBsjGVw8McEShuV/KmapPKfT4WwFVKDEjr72TR0OmW6AKr5zmr9T+rhwAZ88KO082LZJ7dCQcSfYMePfKjnL2C9uoUMqjaahezjQVTqWHPAWFcvWv1sxGn6IW5GTYOAtXfunNre0UXB2vcqo1fIIrnYnxYR7qwvpNiWl5QNTRY0zlNbsSeyI+UkGoAUR8KTSF7+KlrZqlYsoGwgYiKnExtWURELgt8yYMhHCadFG7wtfW2qqFwnfIQUYW19M0yGjYRN7xrXMRyuFUd0+iWnIeBcFv4JQW9+AtLb+H4JwlyKiFDGZDkCPpnmgOUX/4pHeQc6HbBvyqp1sbf2VQ2Li0kVzs+XG+lgdnYOXSQM9sDjkuhNcIcwEQPCjNdRV84am029VcPaGd47OkwsCCmixULtPZhOm4kf94pvEXBg1RYC80/apY9wDKZZMmdtWQEVB8ZnO850zLV1441cBAHB+LthAza7vrI1EgkHgal9GVQ5Wm9zSxke6q0f2fe9Hy+gyNO9RhfCDBbCJsuUWT/Jj+t8WMalrbBLFMtfCp+7l0Kwer/K4qK9h7tXuaUwgu6WEAQE1MbFjZZujzpui1Sgq1rfszd9cp6oikz+IOBKzjgC1kqdDaLq932vkJ8kuffQuQsi4FbQQiHVP+zgnwq/IkTtsQVhBdbRFYz/kxWp3bn3/fcyTgwh/cTaS9guf8UcOeCD/b3PNzkznoGMv0zC8q156UuEXdcx3kFpRfff9zUvO1AbjpXu/6pYKtjhqo/QrjOFDugiMnkR0rZOv5WpMKm9YlkGmas8ACxXA0EXaOsXaX+TywoEBJmrgF6x1PYR8+Hcma9Jai0wwvnGAvkyAhQuJUFHqD0L14ipPia6gowm5RQskI9riY/205qdY8DVkgsbE8UUfnWnwhLoE2UwZrEIgnQfn45ZoznkmIw40COOiHpYGICOn0eIXaNhF02JcXTAClI7rdGjtiVQ9SyzX+QzZjKq1UuYsqV3m5eQiWEVfn448WC6OJoAeDzG4ruV9olPVFR3fgmDvuxBz0Irl0nLpDGdwLSZ2jPA8ivyj7no0QY6cbD19Nq163y+RmGWA6HpsS8lRrFXvLL8sd1zEk0nlH2F0KUhw9UtnHxKyJiWeCWsYCnTwsfaeIQWx+LmJ7K+6oqQ7oayK9V5ojGtp8dItdkojTOORwZK914UAv2CaN3DYvTRBxQAZQBGwWzqzwRmKS9/kmGDrfGRhUU571aYr05jsjGGSwMm30a84XEUfZVAS5yKrBuVdFHSotizegBUjTvONfRe67D3hIxJPDLzKahfBct2ua2D6eOaRQ0NkS32oVElC9SfePdj3N1IqkTen9bNIyAysG1pPqiP6R/4zDnpl59st8UZniUsOZlxaTCXrSM2ocunMQiQBLB13A6nhCAmdmtNEqCvqEIC3WURqunW1R6EEfvw0uOLcxwhG3wrJQA8lIVYinNclBwR5qBB2C0QyimutjkkGbQ2aVR2wGWnjFCLzwQE9JdECSpy0g03fIZH4ZnfPygaRSk9mCBJsSxe2+rqysaCs9Dr+Ds8abbsrxHT7UBZeNZPVdHulmWZOhyYyhCCiPewjj1fSQr0FdHceCDH64eCaBSh8+AJm6A57sAdoEUIg5c5oH4W4UZ5ujDBOBXEY5GXE3jmx3en1F4laE3b2G0QWqMShjsSg4CVW02CceDOrr0/yytcRE3wudw0UGi0pshXiUrga7gW+eTIkFsSYmFqBvuEv60HAnaje7dCft8/0cWYmEgEVdSKgBJPxSVdKcrRRPKDiVk5t+friFPCHu+rjLYn39cvgVVk8aoD5Tr2vjsjPIlh8Dt/z0Mvgrg9sgwxIpJW42oW3CM8LlCn1igJ/dld+tLbtarENzjX7yi2Mhp7YzCa+eyDHhpD5jWkoIxm3T1SyaZMbgTCQZEBex/rPuZtbAJxYJR29NpHiOSjwpVJHTHscYZkTSyQ1Vx693a+RP70UCYIaLlC17FjiOAG3xZrpspg4427+X1VSUYb7SjFm93t1opfhy/IjoiwCFdnu5/y4BJVWOoP74k/oVFt4L5QguZZcH0nESWgPj1NoOu8Vo47iabq/R4ito76AkMBGzn8DWMzvZyXoBKfkRUlaQwHkemFEnsWERhujg5c5Er+5IFXcp7+FULxSnweWZXnv18Yd1C+r1JUOJoBKGSXsOBzlKOuGbgTBHEPex94R0yHAdHeAoCUInror0qaEv3YZ1tNzjsDaiDyt+7rpTQBKil6t5ej1xNCQXni7woZS1nsav7qVnM+lRo00omgaUGt7sPEyt83CMvOwDI02PhpTLymsHTKpwnGNasVHyzlvNF/R8TNhE+/eP5v+IlDo36mmc8z+O1E602qunfsYtjEN/a/2e4ccyzClatV7xXg3SkVngzyhE4FgtdZOgWq1jPifImbRjF95NJdTVBYw1WNXtLDjpd8Iq16ddzJwpZK5bt0ZPpto1kEzlsYhFXjxdBhZa/0YZ9g00iDjC++HCSjfoQaqmHBUwrGGho0IlGPzqJlkLCMJV4u2UP0/WMIsXezLzbblqYy7wY7/fMDe6y7BMPeTIzYZw0GxOMiX9o01El/jXT8xPMkCRs5pXkXbe9NvuL3LmsE9qm0y38T8wqF7Ewg+0YLXpu7pJBOToXWW8G/Fz/gehEG9TUuRNXgzNiOED4eVnXPdIcmQ3JkyI0FVQ+Nn5CtOO7kTmWNNMYjTuMmLqRg7RIeKKr42CytD/aw+KwF/zguqnEIONQVCzYKxW7mWULpRMOceZcBVFKaDSYC1BRhqH1pRnd/sZ1lXbWgdJYEaPqK/UwMlmXS5iT/IzyaHB/SXCmwmy6IxdK2Lu04/HavfpnFstq7dAApsdvKcYYFb8+1QMRmQPU/8+s9bTk6M5v6uFRE0BtKW0FsWMAxdZnqMnwbq6ekGmLCPMX7aPFFcj6dFGsN/KlLmCNqdwUQh7rrLzVCykeSDmnnDDHwoBwVQgcixhrfpVAuIFn2+/0iLtipQnOSaqeSq18oV3lsauz7eQZzhCN/sAO2U/vLqZ/isO/I0XLsJnWsuKNuvBk3++mNr2Dlh4uyl0vND52E0+rdjaV+4CMJFW20NJ52CNBRcvCu6qWQDsAaGejdP19582lqky940PS0elXtgFK3eg2TLjFb59CYJN84C/OvSHtaKQimJkR07M4kmVYFL34g29gOJ+R2T+pnzjfDJ4MyZNDoOGi4sRymKlPIU9pypsJ85KmiLhvYG0ZN3KGuQX+gPSD3nD7MJaWliJPqyeyS49Zx7gxjHmolF4q/z9oW1Kek5+GyPBjrM1auZ1MVxKYCNfpvgcjQBUDEGwdWmqbtTRnWoE2hcjCpRc3pYXlhVVAwGenbT2yqGfDE7glwxxQxs8Jpmd0zIQgep/itgj6iTiYliFty6g4JK9L7NLs78LnTBKCZEZbWwPSHqjBFUUIttaqBG/8guKT7VquSS48KhGlWedbBvikfUco7LnffHlUhUfrechWcIhPk0AuTGe0pkwEVrOSW2t5d7rBoBbX5aK2IvW9c0wUYtnN2Vt5VbOrfuvZ46vXTx84V3RrgwZcgnzQ8ftwkgRJ5sX/yuSe9dmUD6YW60wP29z9T22vLZvtKSgw3Y7wn1ENdZkcjqJBbsvfAgmFwz5+XFUOcPbHHY/6WQmnORqtT9l368zgnC0W4E4Fn9wA/UKAQuy6dl+s30XKZFcrx5Aj2j8nr3mqgFkp8j9L94Vzqhd/GWuSf2ZPl+NALhZ08ujMcHPVeqsfNUgIH6jrCXTRyX9o+5FRehnwStcV9x6rntnsAOOLQG6ikRc2lbtXtbox2yAgdyhqD8GciKiWzcDXUASHC0xdP/wkcL5O4agmVSPiOPLu21AnQbbRv0QHJQH3I+r7zguzwwmOiX0GMtGW4FLu4Jj1N39bhjy40F7TuzJb/LaNspdPMbGzhDTEwI1CgSC/OKF7DFQq2NwWzuMMJJ4zYyyJh9yb3h0+it1glTE1Ss/45MVBHOFHpzcC8u8vdQmVcdZfNDJoAtyMkOKgZg/z9sDM2+/Z2octd1GunHHjw7QTnNjjXI59+/x9Gt8JTuZieC9G9z0j9wwlqeH3vKxezZKE3jVukoSvogtmB80o6JQbC5U7qz8ZRSQMjrIbpjnGD5YKjnCVRBxe1SorYIux0tlz5byFCTESUB0ig6vY5TVlmnbVI1NZ8z8w5o5YV6Nz7RRxcuVarD/r4AKDUM3GdJBuCX0EGu4uMqh/EWFTqoMz9UMT5NjJOkN8TBOzpUhFT5yq2k5+rrGKsDSRkRhvr6wdscZ4OELmHNuQoxoUMwx3Oxyh0Uk5CSj/AaXOTe2ZAFVmDh+g74Qa8yZn4OpSpR2YzWehNdW4FvUwtKElIUm8bivesf8nqkb+J//Dl4TZ/D5zfhhTaQL+64T1oIJse6skPn9xpLmU6qb4hHfhIgI639DfMZusI2T6aWfaZxo0yJ3eiQJkf5o36yWONvFJDB+b2fGY3LsGU1LnGQJJEzNf/Xu8d+E5Y34zuAwIXTDx4R+KbamQGtk8Fzhl0BvIwYXBFuZmYUTish2Rl8eTpWcFGERK44s0vubQqDmPiq/autexVREQIOiG+2YlIfjEw+dSYOWGpr00mXgeLWW3pvo84HSkrpz9ojOwPkgXBq29/wVJi9Fuj2vI4hsesIIZgtVLkFn9z4/0MrFlKQNzZVePs+lCW2bx2PD3/d5bgv5H2zmmHYLiNh3gN3jrcUXp8CFKgGpN8YVl3GwRY0ZXNwTnZfHaODrPSVFI+v3eKi2l/XeXEgyK3tGbGD7IJkxvsIeDTHQzmyLVnOx6lntjx2N98Gr0wgnBItmvgcapRb5OMAQAez+uH3CasSSAaZl4YH8zAJPBkXu2G17ce5m1KY2FIulEHUPRA0riqSdKC6O/zvIo/fnn3Bq8aLm6tefNmuarc2yqqiMtYL7R+rQCo9S29cgNytH6DW8oZmIE6B4ZJT3DI82kjazCg7RWDUjWHtR13nloUulJXlRFDLft7Pi0vUeWw7YytlEBCAhiiBgM4T7l6emj2Gw6t9QHpEceCPKQsVYJM8ndqGzZ2ezRoQnslFkP2skX/HXNqHFto4Mg0f1ebm4A+VwHs2CL4ICkqSAJ0qtLzvp6aviSzciKpn1z5M/jk0plWKCu0pZu1V3VdM5G+II1a6A7jY/JU/3OZOV2dpi6F+1Z+IoAECA2YA4s3r/olNiz7aiT2DNNJPwQG4tEbwim96k6xuV2f5kOAgBXX3/5BRBzEFbvooKLIAhLgZkzwxU65HRSF2VVBaAa54JiQgYsCsYhuiwewiN+zGwYkr4YLpxf+hYRfSXFfJbq9NEHWr8j5jAgoPvOIfrAPwsJMGl0hYNnyRSKmmz+k4e3hvibH8Nf2PqmPLD6sV6J9iqKfFkunxxKFUUKYRJoaYX/PDdTDRmNK1p+qjso919sI1MjtJ/JV2d/Z9dHfrU+T7YUyfbLDMrT4IM2Caxy1ZBrSKcz6TbzKLdaURLiwtl6RbwOtLvZCC5ubSPxp1gl9iKca486VRMkZEkYiTpT+TzBBc2BbAxeQwyzbc1kMda0QL/IJ+Fj8oiv9HNx3APh+idBNrANNxbXzGW3Zq8aN2NGKNf/0Vhx9sqe23sFYQ+kZLkIodc7oXdaZccWLUANIaQWPFu2jo7H7q4wFtVaZyGoATOYMACz7e+YwVTQkVzMgPdqt7q/XjcEd+t43EMniihIcjBN8DjDk8LTK1ACcjUVBQnSjAtPy9nJucS+3gRjg4SW54YMK+MUqlDhb/w2dIdV87DqLDWpGZ0etxBQiNpllfnjSw27bfMo+PbdFLxkGvQWxOBDHy9gC9xJvLR2JZ0rrQaWi0aU3dR5weo+7enTd+9i2OQl2BcRZwzK+bGWCWsFIsvGmzqHp3iEHozuiDjAw+Fn0Dx72TfukDiM9iizbxxg/tnd0iOZKWgLtaewPBdnRCXUba/jgg/mYcdI3F1Nb0luk0Zr8yD1Cz+vCsKJ/UfkpfKWgnl6scal6noTeyWtU2Sb0iap7+eoN2blTtDdpXGUpi2vP0+beCmr3MatZ7HeMXlJ3H+L66WEkr7Hh4nypzBW/sg5X8n2csWum+UHVKbV1Y6KmptHLQE8auEOCT0oYRzcv48MUhLR8wOMB+SBvqyVc9mdgzKd01fPX7khqO5Y3qKKIMzsnsrHJMT2Q8WUo9m5dVrYto81OGy2efQk6zcScQXI9DnTZYg1gn4oMXSuP/E9qqnR+MA+5pBXiAITV5PI3eWZdhjoAzLzYlaHYasxCjevipw1LJRiciS/c/2QFZL9VFQMfZi7oO/uQGRQUva51zmtXJqBXWPwnd9nmRDMzPGbhRUuZsN7IMSXDe1JjrEfTU+80+m8xVtS51BKUOXfqXilK65XWicXqYjmNyt696LHCW3hVIcK4AS9tX9bp3ScbAa3hBQtuarbhbfSBQl0N3hSTxKGZ99OQKWDMSBHAkyzCqiBT8+EXb2dCn1hLJDM9+IwaaNyP7RZy4SrwKWgGGO6dJc0Q/93a3H6cnbLTnZ8hlXz+zm9Yomxg60zNfs+mYXnsSPB5G6e3qC0+Mg9SpF30nWiRcCSLnR/QJOxo3UIGaN0E5ZMQQzFKV0+AaDgcd7g6OGJprZQ4ztYwTz2ORIpA4mFQAb/tP7XDsOjE324GTptyS00toVP1qu5omd0DF7FuRMgx7eMelpEOM+DXE/fielTKGFyTU2fmBCnfs7IAHJfEJ3SZBXK1Z4X6NoAbNRGihHwlXFRjRXjP5pjyqXidkqzucvsFPLBL74BfsqNQaRdnhVwrgf7pEApz1S+NpB2RFr2Q+EpN9jpddGhI89YOr1ih/WpdbUawEEqiAYaMDM9xfKX1ao4ZFJHt2ety14uHYaji9//zRWFa/gHPSF/yRzMcgjzjnmIwLmqq8Jz7zw8y0PFG5jo4dCd8tYy9W0XE0Yya9sawMTZN1EVaQY+488mQaq4R2cNIe/mvD3ATZB6X7aUePjfcyANvbRg14/QRPrf2WrCjPEQO/c24J5I2e3V9UHVDdkyhv/4QkgedIUJOHhH6QCAHbL8Li3NIwAIJ95PPiJidMuREL/hXs84Ghfir6nhfWLcWPR2pr5LK3g1BIA3GPw7CAbvTu2QYLDGKGmYR8jkwfv6r+lBmCjZnL3rpwAKo43m8DWiinirOfrtphyLWuH/uWItcXUQUBXh6+mJrztOIJ2GCnc8UKfN9f3oj8D4HogFnyXaj2Z/aLhaotV9QmEMUcKf+kYaFCTmo3ZYQd3H+BwEM78IGOC9QrKVcSlIxP8W5qGt54e+1RYAM6+ailebfyzFnsnmvyE4xy2G6hvB7RhMfk2j7pCTlCFY8XXYZpZp9OO1xlESnhQ9FSG+uNg/QoYm91c82WsyFBYm5wYiDCQ9Ia/mshe/Cpl82+2FRDFYMSvlHwB4ntumIcWkkFTRgn/fWwUAMwuFJ8GIhF6+2wmRnhFSqd7yXGghbbyM7dpyaaLdJiquUMns0mpx551/9Asl9v99WlMNB1Y9RlqBpQZ0JBXH1T631DpXw1qDp56ukvNCWty9uUXPJGx/+uwIVyG/HGRjVqAkOwsR6LMtwns4mWUEzXW8Da7pIiQ4uDwYJD/jo99ki+aMwqL199Qg8e/r1zLeuwYRfxGZ49mP68srNElq3zBVTroJXw5wdJABafsZFTiUHiRImv90cc6Sz1iE/1GpB8HRNuncXGtiIYM4R96IMEAlSrJDFNrZfSjihbEju/Kq5bT7qLBCilbEm249hA8W5+MFrrQjFjZ/dCNNodM/uQtFpgoR+TG7Y4MsEApGjUkKBGyd3aNMkVoUGaGzoVrkPfDHI1J/72fVfVFLi/jZ3KxnyQ5IV1neyZ+yPOLey7wyis1de0x6HTu/u4GbaHjD6h9Hi7VYmPzYP+6PSEfc6+KxfTcYi8C/a26B5OoLWsjFpmGPafDAlldkoGwNtV0KSClUosm7/NN//HLcEOmPgkmsK0PwrCSNXpiOQFlgW83y5vCZ/kvtnW8g/iikGvU/Cvi6zJjPVbfbfp2gI/AGSVEcU2n9pUFdUXnwzfzbqZ9KATCVK4VpGTpuEGzeiJliJrWLyLlO9a4upKR7/7Tpg59BFKJAceEJqVPRNosbc5LIjUkVNPZuffQMYwOvz/BeOaQZ/hZYHW3sgIwLxsH6I0h/iYU77EQZmbm7xezVf5GwK2lhTzuUcf9DaNp+hWdkCZd97IPUzjl7mZ+LL5/umRv9EyKntYkwwUO9eENVrwDgESPsCGRB9Jl84K8h+hQHEDX4bx+canWyHpQ+BCSt/b7DvaVXwDQbpSQdLIA/oAIfAVBiOiaGn2iwv3DKwcIdGuiGyZceki3kSmHQqvghBgKiYMXvmB/jbxs+6R95UvnAiezowyjuPXhIj/MhCuWp/rf7Qe3u0HWM0vFaoTa8tA8u996FfhZ4f+opSpnFGgrT6teyFEPJ9V/EdJoLvXTJAIfhTA8/oqumJtP338u566PPmGIK+xjCvAXf80Ct/TlpU8TS6ExGkIx2fegSxHEDkyjEfR2EDf/PapyqY31gzghhHzMa8Csb/1iLSbNWA5s6zcD1ZZatQhUrQyVTnbQBBCtiVOjeCxYjcZ6r4scW4oGlW0ABRduRppve8HKHettPValWrCBV8/y0QuxZZn6kwur8Tchnm/JrZgC1aJ+GlSZtQXYKuEu//AdHURSVtpA74A0a+vhk2Xp1SiN62YWhNkDgzTGvvQmctb61mdSxu8qGukoKSG+MFL94kaNVYFIumraMCy+MccUtiscyzhvauC5TBqt7oJCdYyvHeZ2X2t8S3rR607msZhuNiTo7Jy+hWn+NKzelv006p0lYqLOTDHUKokt3yyt5nba0+Yn8wpKGTEbjgXUSajgBAhtCpW3Q7yNFhluztFv0Cr6VSVqT3CQpOGmKKPiOY65qUp4JggHLjEDSA/3GlLBiKfhPxQAinXvUNO9Uqjby1JyVizZUd9pJCkTd7QiDHRk59LjhIcm8hLXFG6Exmu4x+vssfpRjngymTd8WNZq3vM4BLHMH8gBnUl3ETi2ylznp8lb+OLgRSc0S2NN5ee/t0ULPVqO/wjGbbRqJRHAwA/uFtQIPsob+UgfE2D7vJbMP/2C3PcPYySsv2GgX8ovT9fgE+VUA2u2ht5QPE6sM01ak2BzI5qVzE/C6BBFLolGtf2gMePrJyBETYgVOxI7Oqpz2crFmXmA5o7mMeJXeZqWnrwwD3lICpKhQ1VfComtCNGm8hc0ZTzc3ejg2y0caVXDoVUG/MGOZXb4QBdP7HuhArcnG2ZLjU3Hn5Ns5wA9mWLQ8PWF0c+696ESMR4opwLQmzP59ryARXxGSWkht96H9X/r4AQr0aSM3RViik6R+G0x9+40f2nxmOeFPj2B4FEi/SRrLoFt8fg6GylQydFfkiegYfDw9CfTDvZJ3Ixvm5HVt+dLdkokG2kZBDm/nFiNh4SOYIfGTOieYT0Cj8jchzl2noEqbsYOkbH5ny2pghGPnHVdXdQ8ml19qcQWBl2Oa6r424eGqXqHqHZRYM95g2ZqjeITTaie/mPzPwb77Ff9GSw7iOqL97XBovMMR6mxJ70hf8MoBYo696g/1aXo5KMHN+Ve+lYk6XtaAwZv71Ig1lHCel+RTtj4Bsb4AMbV6OK993pknJFJaCQkxjDj8lCr508lk2rUdqK0O9+Ca9V0Ql5TG8Dv1/gatc2H3G6MFNOHc+JxMn1XsK2b7ppUV70d3SdHrBvnqiXfJqPsd/ZgMoMNX5Y82U51ugyxFAfIbAl3FSUMISH7BG0zbd3+fJU4GpB583CQyApxlylgOO38KAFq0cmbeVPhb3RwsO6fubhSN8xZJF8QkvsBd0THsHpOLazJ1PtDbWJNDSQ4JzHTyUAVCb+INYOsjAn+b/VJ895uQ0RWBsEMM8oIHCFrCjBEm65MO9fV4kDgSn452x5tz2xi4MLPeLvWwyJ2SXgp3Z5zUl2KSL3BPmKHwYZPX3u+asN/Uru6s+bxOQchvYHW4LeeueqrzR4SvaTwBxpkZuJYs7BoBsnbofyKEL5nD6yD3YoZea44NRvVjcMVnQzU1CvVkO9iHlkKcl2SB2uNqwNPOdyKSRBOAe2RL0U/ujOoSt/N7rA6NqLYNNwZT8i40TdNFm+OU5x8fPj4jpiOMSx0i+dTDf+p4wXXrql4Uhe6l0VjvHlu2ItLyX7DDmSpXf5jY+MZSvUzmfhqohc9Q6L1ugT2ffQ4ttqKcNzl7mYe5Ydf1vf4KBp32iTIP2+KUPiPkDr81DpN/3bmqqUNfSf99jj1Vlj/raP0nMM7rfVjejdImXghWrHLTxJcKiaiN4IVnLLZPN9w3+4Sls84oxVqnQny1FiLRrJoftgPI9kXqTHU34gJMW7e43Ifm5wcUYtErDtcocNNinACsStwW2qethRB/GBj5QTCzx5G2/VPBW8JiSEK7XtniGeXtX/8vUk30sGvfpn8GuB6oiYTF2fKsMkn258XsM6K3cuh9TehzUYC7cCGUV6e/A+Ex5CQNr8biZkmjPX411erXQapMJtX9K5rxABpnPvy0nbJrVdQg63IUDCoeAeNvvGxr3g/QmzyO6cnTOQE1Y7NPC5mehspfBHFwZP6pvk6KHDMX/naxrKrg+qr4wmqg8zyhN0eiay1aG5f69LmLU6mDLl11MzWKIsVHrErNa9dH0S5mzSmtOpR2rK+g0yeve07GPMlRgLplJhgaWvPyXGsr8L1Talh4tP8Qm/MoJk0/rlcxK7RbmOk+PcChUD/JNi6RfA1TQZx4TH9o2wKWmWTCIK6mGweY51nKJyHH6/yjOsdoI50N/OCLGlx0dqTCGKSeXiK+VW/HYauQcl8vf8tAN0HR/Lpz7xdSCbnh4WpqxZ2hzf+yw0eLTfDSAt7V+WWJVjuI2l/X4urz0tQcgWZS9+inAmXDFWyVFHiWSWm+c+RdIk9tCLJPnnd9dF6hWLsc4gU6iuf4sVxsapITD5CiUJmHHBwG0OyKY3XQ372FExxNqhFBwIvmw44zGaUm3GyTo87WDxqqx8Y+NvFjVNAf2YR9oraCGWhduUMtMvx8cDOsfpei+CApdx3mJc6U4dnM3xlHQwZnxcWN2985EspZhERyR2cLUydSv4E0W94QuuKtk7Gu2/e3C85xLuQJgUJKFeDzrD1OURXQcD+pitf/xeYijzZbKzAWWQdbpzMGXrmb/p3nEUFsTGnR3Itj5ibDwfSyUHPkZ9obgL1EBpnnVULPmFy2OhtiDughvu/MvkSsr+HEV+1/aE9EKw4F52sEuwWYJzdzf7vy78lqrxrUEdh50jwVAjXDA6bjTeY17FmlE460Lzl4U3F+C6JDxrlDoexefUYWow3WJpoqPtffhNELNME6fj4dQaGDRcz0R5XoNo6WIpGrS9Qd+ww7joGbWdVra3ePbp723ObFXFkULdHoasDpTKJukTJ9jK3toGtHJbKU69SQPSPIdmAQcJJT0toYdm7k1Q8bxSRZ2F9ofEeNaxlvB+qX8y36aaHYwnJkdlw2buziBvmUDWydX7YK8xNKrYWgK4eYZJyazUZc1UmmNBSzD4f0EJoOjAEYRZTP2zhJnwq/LG23g6bZ6t2P4ayeeK3Nj9OhSdhHuJzHrt65R1OCR1tljvreXf9K2uwFAgeCsmkwGyFFYSCeVLGQRqSWcX7IXZapV0E6OIFvs7/Tq/qsPNT0kCB4baieHK2KuTsoVBvZRgjXpB518VchvCTHNta7oDJVqCyy7xF2UrE04gXYE1WNl2OdECK00Kc8QlX3K43IlP/n03kELtXdGr5R3PlK7AxolABGvloHJwU0aAnqLHNHxn5ThebKB5iHZfyI++BrsS33Pr71DD4rZ23GGg7csbifE1XnzIWWR+7LJLj0EVbHLfJmZSPANHvwKh2lgdWbsSz1ro54Tir84++6BfyhCM+QcUvddmDIhQrQO2fHS9EZDRmJH4FoHx0aNGgIbjb9jokbnrRj/aAOdfWotqPIBVeDj7hsusR9wOvF/eHW10Uoblt5vc2njeLbQNpbhowM92OqCO8vMFTbJ24QFgKQJUlpQtzMKtXhLTBPyEmCIc0Zq5zgayV+FuODxQI2YtXL1Y7Rf8OCuU+E20O/40eNWGhSxE8+f/nEp1bXH7ewPsUz74ok4VefuYguTeHVYum7sEyNR+NYMTgLXwevG+rF8fMpHT3Fj4z33LoU4pZ5b9klGPM/gqHtU3/w8nRtqq9PUjqpXi7vHFrbv4PUfnCGALEyH1rNphgNzq4fPCCWFwEhzTlauhlLsd4FB2yCLuJDsQgwICyNTuCU2S6TJAiWtMSAGR8ljY7Lto6AJAkw+Jlq68AlnZcvdmsAMKh2DyZXmXBDQAgQA9vIyIVGe0MlBc30+YKgYJY5WH7Be2PXW6clGsZki9yCZSQ6MNDF2++w+I8vABaAbDES4neIw2BqfZ6UkhK4H9DGXGb7lHTyg/CTGRkcMpT2FMMlSSww2aCoUDASIN3bRlfyLzel56pV1ExQCdKvA1F1rHcauGbbJ5kdWvfC/7WHhPTegl5NKqlvSEI82DkLjF3HpBx5qYlZu9E5EVORQH8by3ipasZ4kLnoQn4GDfo/0BmQvhdL67h56VqKJ0z7bv5jk7Cz5OUBLKha5uHrYM3paAsBkDLaxUOUQUqGGq8CtSXK8c7y+LtXUnWBCHV+KhF57UUhPoB25AI2QhFcGa5hY8ygpPZvUO7igJTiMuM+EyVgQQGqhjBDWuz0kyymYNYAEATYiNGwNm5tyi649ekWgSTYbtbzIwL4VgawtTeQ7VO4dJadkWEukWP0FlfA9y+ZnlgF2aqq/q/HHLY3nRA+AUXy//g5U+qRyAG+9pXfApJ/TsZryrM0XiuoiBs6/CZfKnrE/6qoAl5beOYEY7CPi0oShRTKmiCbkI+VWZABl4pGY+Yvey7BBB10iVx2QJF7tHjrvY4QrLXt9hq5iPVkE6kSnsStuBbQu3TFHKDVTG+UEDppK0IPSyJIoP95UNwHlDHmu/B7wdXpgCumm5jX85NHkLXDs/r2/FJNQBKu/l8LCG98D7fTCD6d+eeYdXKakTKpYOLyTSCe3QQEnrl0ctep1sD6mw6KZTGMc4uOeFq02gZb1kAlWPReg1Bd0uxgGF+1+5Q6GyZLNeZyS+8UF2MwFylQX7KYFU9g6YqL5egG8NWkAwFYzBNvs2L60Ti7Lc2ViN0E7unYneiKF5TNiITF3B9gwijOterkeS0ki6N9xYriR2IpLsi3GsfH7gEeR+VPenz6AasuiXHAnrkLAhlI26V6VKWL6mfc8qtWkZ+0zY8/5fR1pHHDTHjKJ/KX46OnaoHgdeePpGx8Dq5jim/KLA0K2Hv9RPxkOUANjNq7D7rjIvyFSN6l51DnEwSLyN8iO266mljK4dXYeO1bq/dDrV++vKKO+Gs0xWcLHlLECkyhYiQDMRe1cIwekEQ6k4It7x7DiGJtsX09svtWazv3gYHCja2rqG+roJaXwwXFNp7SNfS46B2fw+HpTgTIe25XVetKm/yHmZE2y+olPXUxTWZ/Sr6cr6KRhUVuxPZT18r7ZnEudmOODyGJTEInJcs1dJuhMkY9gNa1bvIJ1SfsKwUUQlbtFGphkR4q15gUJ+n6wUWG6wt7eBj9gzMRPBL+nrV7xUYqnEgUkACdmRcxDrUgBf+SJd64RQ6ip41I1dhtm0h0Imr8eMo1RMKI7ERaw++y+ACXk6D3BvzHxTijMf7PRZ5wCJIOpKhwUsURe3fNxDDLipvqG79wjzcs3BVnPZsfPo+3D3Nn5nR9OIzmLjhQHmp0GRnICytmettIwK5xCPN0Fxt+NzigtGeR49WGFIJAS4UG2Wi8akFDTuOoDMROgoraEvOER//imeEmm8uj6k/x8Gbu85axJXzEf2Z7ytQvm3XW9s+SZH8ILHgBcmoyIWb3Tm6pfjeQHwpSIRnk2bBjtp6+Wd7DSyj08G5BkriQz0/xfRCQZ318mLz5mUn4dUDOFMifD4sErz8F/E9gcM6MNPPD4XfA4wfM20eYcoFbECII/i9w0PCLBFJzYODouFdrRV8TFHFB8ktiSo6eU0bdMFQRXyFrU2VKzB5f2SBHc+VnwXVRFf8XXqX5UTCDNssSM4D9/HY2fD0zjWWS7yIJyPURjxQuNUzxdXswllrWbcskJAoTbuzBIzXeGw0yeCpcZWaYsulXuUF9wSI25k5IXIc7r69WRE0hDPuLviaDQ97NaTxGYXt6o9XVba6yC3XNcweWALY+Sn9+ztSdV9VURSiA9vZzXC5Yh6+Zr3nQe+3wqclkIZ/rYc3giNKqECytwUBRltUgTJ34RFofh+qx30LiAMTxKHI+keSRRc/81lwNzNuomw31s5Av87SGAeshLDA4BJuWZcQ2yWgo2PAen1nwO/02DthxhKAg2VDA75BxpgbVfpHNBxQqv5+MgnvTPknWOF5hTiVn4vJJKaWu9vS8Tdo1ZmsNXHn2g/GjxnyNgKUCo0+EID+T86zFeNBOvrKrikN8Ngnt59YjfCN6Nq2MOKR0P3zw9OQnQ6FYmA0xRr1rFL0uk2Sw8TRiYF7VhOFPUweuUtVjTkc2VctOLDI+7fpFbBhb9BfyWcBTI0ey+6qGKepG7IycnDwnWF6YiEx3pXqMWJECVmi0gXm4sgDal1qVKG5KMRogLgsm/0YlSljfygV0wXxli7zWG7FzLM1Ct1WQgzSvzxuX8rPUcZSxbOKzxcyXXtJf9iQ6W9upllnOwbWWRo3fJ2QiURV5j83bj4hIQC5CJmKdZK3v7kVRrsFUdyX8vEJMCImBK0BJIMsqnoMc8boDT0mXH/26ZP8XkI1fIKiOPNGXA5cVF0RG69TvvCd8+/lkL2E5SXEVxnzwZYOIVlxb1OOcVtwxScI1Zwhqx5xJoSbEE5vuNrTe1x2k0j008Je++t+I/4TAtXxHzVEAT39pYMdrNDVUhkt5NRCo/lYueZiEmB0Xt+dfvObDXKDIdDpCajP97nXbXEhz9bMRCtAYi2PCwl8kD1AigbRbpIFnJh7aduTf3X1qGqu/IZI3neXvXQOfN0eEmCzUk5NaGKAg9suL8RPTg8XpQlvsJwk90Ed7xRWV3LAE6al8ONp+O84bqnumfiGn03N+zxzdDc6C4A0P6v6lfTOKptdIWCTXvokY+ty34RHJ+B3e7LsmyfKu84VO59uoWiT+WKbf9QE+yIdGvN/mrk45FRgbgFXHu7MgyZiJ+QoKyXdoGk8oTkuIrTwkRmQUkI/eqfW/tPqhca/nOCloJBW3WDEBkUxDCw2IFpiHga2Mdgp/a14uxbPreFS/2buBkJoUewPMunsrUB4A/wne3L9RoE8BvNLtLaGcwQZu139HxG0+e2YGvtIwOGHFdvwFNkYAcfb+IidiXFV99ktyjtloguQLpNtXq4HADwXPVsDHJIl7l4ldus+f9Earu6gitUdud6BeNFG1Y7iC67jMD/88xgVGgKxkLbhWWeme+PQPN/v5/KB/h559N3+5O53Oyjdl96QVPlvDBT+vS+I5m/LTGArypQDw8dRKrbJb6IJoalkk5wXOyWwHxUUzCYqZI6FfF+JpGNcAsrFJz2+cxYJnbrSA9u+sTnss5hokPikI2HDPxzhAZTcNTa+s8p+jcq+Lcerx7w9aAOenMoc7hDb+e1zdsv2iAtx6mITZvOEpQ5aomkMwH65JRle/vax0D3SC0XIrPDWzO3VbBwiYiEB1YHZyoPKnIPNd3ld3M7SEBB3GPxqaq/5hRcdXF/va92e17k77vhLChQcVIJ0JTg0B9DFC47GvdjLI1DzYFPIVa88FL/qcwSYdyh8WcU8AOx+a1tZ8Ygua2ElLnujM7GvFAut4BMj9cNAcPuRyMWBukYZet8xCWQK0SHGGoSi+bEHh88N6fhKN2bQyj7po5+JSj1tmKq43BGBdHd2TPitV4pcIVJlVT6cDZy48HUbu85zkC7C/ieUlNtigHDEa+5j21aFkqblmbkC1OxSJoucs6xipFHuFnmlep2ZvZ9hIjaId9htipa9UMLyL8qRwShyxrhVPjDKPsgq2ZdjCWdva/e7NkmUSqlvpDQGRvs8rLnTYK67/XH69L+MCilvIzCL67fqFS9i7yVyp5lZO8WaGGjZCFCM+E+IX6RdOJXwjQYq/5wAux6/GsjtVycaKTv82xfS3d0L9siObOIrF+HF/EZWFtvNaTJEfxBOPdikNJV+rkLi5eAltSYsCokAzCVKDGzbeFk54Ow7dUM/IXqqsTtBebiCINoFFPwhJuRy3W+gJj77VEUIzjO9/r4oISxO/jEDC3o38/h5+4WYPKglLLvV3OlSEF0XDKlaYpALHaakdA/P+Rtt5aMmH47exRC5odN3LGCm+ZXY/Xi1VmoHlrE5LOq9ZEmjGsIcFuRlNIG+LIJaYrcJUcLOx7wkVEKN2dwRSrOZLa1/GY+xBg584cnOSWmfBTYp/NM09sztcBAQ8e7EO3fL0F9DocHpccZZc3k6Y+BSoWewAt1ZGpP4W6Jg88x9hWckKqeaPG3eU6D6ciOn5kgMK++05aRdn2UYuIpJ/sWphusSqwa9rLWxD9+O6bXlSYhaYh4oiQVrBaBjb/13l/2yHjAALcmNk2n0/mEKlj0G5K1qy+11qiCkj4rKaT21McsFmCoOvRA6I1q6lTvv7SNYp8IPXZeDIG4gzfrQ8DyQCW6RIi+u+uDrTpsLZM/uEAU6zG8oNTkViDOV5pKzKcNZr2iVxDAY67UJl9LLWyrvOqboYardiQD8ZFgCwrfdKTiVfGu/MTyaAHpW6oCWqf1j8HF6werjO6Lm5b6iw0cVDClEOoPJ0+QS/8dbL+TuQXxytRDvqc6DCc6BsHDmGbk5uFHQ/tIb+koApQzb+TzWaQ1Hu18k9jBegFTiLk9DUuKA998KHwhU2c16MNBYDSQOS9ln5+rEJ7bl6/F2NMvavEXDT/acjQTBpxCABMeHEtmA4Gt14Gg6WOwOJOUSvtHT5k0UrOoPK7rVaEdBYiRehbn1T/i2o8zklNjcHyTAx/xV6blhiHx1wTGD7/VhYKBoTqTp5hITevKOd8KcEz2XMS/ryTHkrQ0lAiv9+9PiL7lHVhGlkGu3KKkqE8DhDgQXpJqDBjXwqFBmEswDd7isQDzuIgd+hM53kvXYzQ/HA6mLIs+MVL2dpKRElMru80AOvs5H3sqkN3hIXmGgylfN9rFypZc+vbH07jWaMPhmI7gZuOqtiKCWzb5rdzQftK2oeO7K0S0HrTsK6E1B0ioU9xgtwQAKcdgqX67o166eCvcMRV4CfSLpuPI6k62UexydmRWJcR/5GBz5FufcxvNapnv+jythqoztxNi1D2l+Wxrzie81vOMcMYiqhbRRZ2fNYNBujTcO4PsRbkoubvRqO1TsZT+TP9IPO0sbLU6yeBAqN6DCVXalj30GL3jVfA3EBT9nwhgStjU4XRn/CGs3NoqTggqrZ99aJK1FITQs1ddnUDBSKusTaPInOcTjaS4XFZKXqbQePkTwDeCxItweZ8y+WgvUkiTNUCQQAbv11Dj3LMA9aNNjuLsm+PO5YY3pL3Bu3k/hPPXphgCn1UbLEu/YeTzESp3e04eFDVAg3poQDfocX/O0yzycb+s4wbUyaUtq48TX17W1FJjge4xV+kO+vOPweNgleJxKQC7Cm63uFF3xvxi5qK1I5cePpPa/HhSdEsz9qSH9DVJHasLR8eSF7Rab8wO5sWtRDQVdJicIke4GtXPkivTG0Tf0yd3jXSv3hH+q46hp8Tnsz+IICCDJmyQ8nSzcLY63Y5TFHh5x6a4haHwibjO5226wVX32mwAgdrcfESwgelUOCku8P3vKAO9DV7rVKvkMnpF73Ye/zNkD0Ah1ajjAIlj2Mi3FXj5fd6zO+CnzjbRy84Efr/E1CBmbmAMhAtS6KnrikM5iFpLXWVsZYKg21m+kOSExS/oEnMKLnRxRjMtAT8qvn9vEEI5oGhOtsYPbV0AV32GVtH5rZZ8gBPyaY8FxFgfyaCmyh6ohn16Bu1wzoNQwW3"/>
  <p:tag name="MEKKOXMLTAGS" val="1"/>
</p:tagLst>
</file>

<file path=ppt/theme/theme1.xml><?xml version="1.0" encoding="utf-8"?>
<a:theme xmlns:a="http://schemas.openxmlformats.org/drawingml/2006/main" name="Office Theme">
  <a:themeElements>
    <a:clrScheme name="SAM color scheme v1">
      <a:dk1>
        <a:sysClr val="windowText" lastClr="000000"/>
      </a:dk1>
      <a:lt1>
        <a:sysClr val="window" lastClr="FFFFFF"/>
      </a:lt1>
      <a:dk2>
        <a:srgbClr val="B31E3D"/>
      </a:dk2>
      <a:lt2>
        <a:srgbClr val="DCD6F7"/>
      </a:lt2>
      <a:accent1>
        <a:srgbClr val="B31E3D"/>
      </a:accent1>
      <a:accent2>
        <a:srgbClr val="B4869F"/>
      </a:accent2>
      <a:accent3>
        <a:srgbClr val="6C3F98"/>
      </a:accent3>
      <a:accent4>
        <a:srgbClr val="A6B1E1"/>
      </a:accent4>
      <a:accent5>
        <a:srgbClr val="DCD6F7"/>
      </a:accent5>
      <a:accent6>
        <a:srgbClr val="000000"/>
      </a:accent6>
      <a:hlink>
        <a:srgbClr val="6C3F98"/>
      </a:hlink>
      <a:folHlink>
        <a:srgbClr val="B31E3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err="1" smtClean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50716 - basic slide template (fullscreen) v1" id="{CDE12365-F0DE-4E58-ACAF-2CA876B8B65E}" vid="{96C9DAF5-01C4-4B2B-9F86-A561FD8C6D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14Sep2015 - SAM basic slide template (fullscreen) v1</Template>
  <TotalTime>771</TotalTime>
  <Words>1181</Words>
  <Application>Microsoft Macintosh PowerPoint</Application>
  <PresentationFormat>On-screen Show (4:3)</PresentationFormat>
  <Paragraphs>159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Roboto</vt:lpstr>
      <vt:lpstr>Wingdings</vt:lpstr>
      <vt:lpstr>Arial</vt:lpstr>
      <vt:lpstr>Calibri</vt:lpstr>
      <vt:lpstr>Roboto Medium</vt:lpstr>
      <vt:lpstr>Office Theme</vt:lpstr>
      <vt:lpstr>Marijuana: Impacts on the Opioid Crisis and the Workforce</vt:lpstr>
      <vt:lpstr>Agenda</vt:lpstr>
      <vt:lpstr>SAM promotes an evidence-based approach to marijuana policy that prioritizes public health</vt:lpstr>
      <vt:lpstr>Agenda</vt:lpstr>
      <vt:lpstr> </vt:lpstr>
      <vt:lpstr>The Marijuana Industry Sees a Business Opportunity</vt:lpstr>
      <vt:lpstr>Something doesn’t add up…</vt:lpstr>
      <vt:lpstr>Marijuana use goes hand-in-hand with increased prescription opioid abuse</vt:lpstr>
      <vt:lpstr>Agenda</vt:lpstr>
      <vt:lpstr>PowerPoint Presentation</vt:lpstr>
      <vt:lpstr>Marijuana use is forcing CO employers to hire out-of-state employees</vt:lpstr>
      <vt:lpstr>Marijuana use is rising across the board, since legalization laws became common</vt:lpstr>
      <vt:lpstr>Positive workplace marijuana test rates have tripled since the year Colorado legalized recreational pot</vt:lpstr>
      <vt:lpstr>Accidents, injuries, absenteeism, and disciplinary problems among pot users all increase costs</vt:lpstr>
      <vt:lpstr>PowerPoint Presentation</vt:lpstr>
      <vt:lpstr>The state loses, too:  in RI, estimates of just a few costs outweigh projected revenues by over 25%</vt:lpstr>
      <vt:lpstr>Agenda</vt:lpstr>
      <vt:lpstr>The marijuana industry has vowed to make employee “rights” to pot use a priority</vt:lpstr>
      <vt:lpstr>The highest court in Mass. says that firing a medical marijuana user can be discrimination</vt:lpstr>
      <vt:lpstr>A Rhode Island trial court recently extended protections to a medical marijuana user</vt:lpstr>
      <vt:lpstr>New Mexico courts force companies to pay for employees’ marijuana use</vt:lpstr>
      <vt:lpstr>Agenda</vt:lpstr>
      <vt:lpstr>Conclusions</vt:lpstr>
      <vt:lpstr>SAM Action is Active in Your State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Zinsmeister</dc:creator>
  <cp:lastModifiedBy>Garth Van Meter</cp:lastModifiedBy>
  <cp:revision>50</cp:revision>
  <dcterms:created xsi:type="dcterms:W3CDTF">2017-07-11T17:59:52Z</dcterms:created>
  <dcterms:modified xsi:type="dcterms:W3CDTF">2017-12-04T22:21:55Z</dcterms:modified>
</cp:coreProperties>
</file>