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09" r:id="rId4"/>
    <p:sldId id="259" r:id="rId5"/>
    <p:sldId id="260" r:id="rId6"/>
    <p:sldId id="300" r:id="rId7"/>
    <p:sldId id="301" r:id="rId8"/>
    <p:sldId id="302" r:id="rId9"/>
    <p:sldId id="261" r:id="rId10"/>
    <p:sldId id="262" r:id="rId11"/>
    <p:sldId id="263" r:id="rId12"/>
    <p:sldId id="264" r:id="rId13"/>
    <p:sldId id="303" r:id="rId14"/>
    <p:sldId id="304" r:id="rId15"/>
    <p:sldId id="305" r:id="rId16"/>
    <p:sldId id="286" r:id="rId17"/>
    <p:sldId id="284" r:id="rId18"/>
    <p:sldId id="265" r:id="rId19"/>
    <p:sldId id="266" r:id="rId20"/>
    <p:sldId id="290" r:id="rId21"/>
    <p:sldId id="310" r:id="rId22"/>
    <p:sldId id="271" r:id="rId23"/>
    <p:sldId id="272" r:id="rId24"/>
    <p:sldId id="273" r:id="rId25"/>
    <p:sldId id="311" r:id="rId26"/>
    <p:sldId id="291" r:id="rId27"/>
    <p:sldId id="283" r:id="rId28"/>
    <p:sldId id="267" r:id="rId29"/>
    <p:sldId id="268" r:id="rId30"/>
    <p:sldId id="269" r:id="rId31"/>
    <p:sldId id="270" r:id="rId32"/>
    <p:sldId id="312" r:id="rId33"/>
    <p:sldId id="288" r:id="rId34"/>
    <p:sldId id="299" r:id="rId35"/>
    <p:sldId id="274" r:id="rId36"/>
    <p:sldId id="306" r:id="rId37"/>
    <p:sldId id="307" r:id="rId38"/>
    <p:sldId id="280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611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2CB7D-3F7D-4B90-B840-9688C2954DB3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98FE1-12D7-41DC-ADC6-71D33FD15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949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2CB7D-3F7D-4B90-B840-9688C2954DB3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98FE1-12D7-41DC-ADC6-71D33FD15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110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2CB7D-3F7D-4B90-B840-9688C2954DB3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98FE1-12D7-41DC-ADC6-71D33FD15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587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2CB7D-3F7D-4B90-B840-9688C2954DB3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98FE1-12D7-41DC-ADC6-71D33FD15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758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2CB7D-3F7D-4B90-B840-9688C2954DB3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98FE1-12D7-41DC-ADC6-71D33FD15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295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2CB7D-3F7D-4B90-B840-9688C2954DB3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98FE1-12D7-41DC-ADC6-71D33FD15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290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2CB7D-3F7D-4B90-B840-9688C2954DB3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98FE1-12D7-41DC-ADC6-71D33FD15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063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2CB7D-3F7D-4B90-B840-9688C2954DB3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98FE1-12D7-41DC-ADC6-71D33FD15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302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2CB7D-3F7D-4B90-B840-9688C2954DB3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98FE1-12D7-41DC-ADC6-71D33FD15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785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2CB7D-3F7D-4B90-B840-9688C2954DB3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98FE1-12D7-41DC-ADC6-71D33FD15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383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2CB7D-3F7D-4B90-B840-9688C2954DB3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98FE1-12D7-41DC-ADC6-71D33FD15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492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2CB7D-3F7D-4B90-B840-9688C2954DB3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98FE1-12D7-41DC-ADC6-71D33FD15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359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darogers1@uabmc.edu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Wellness for Teams and Team Leaders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David A. Rogers, MD, MHPE</a:t>
            </a:r>
          </a:p>
          <a:p>
            <a:r>
              <a:rPr lang="en-US" sz="3600" dirty="0"/>
              <a:t>UAB Medicine Chief Wellness Officer</a:t>
            </a:r>
          </a:p>
        </p:txBody>
      </p:sp>
    </p:spTree>
    <p:extLst>
      <p:ext uri="{BB962C8B-B14F-4D97-AF65-F5344CB8AC3E}">
        <p14:creationId xmlns:p14="http://schemas.microsoft.com/office/powerpoint/2010/main" val="2743827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Burnout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99054"/>
            <a:ext cx="487213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Job burnout is as a state characterized by emotional exhaustion, low self-efficacy and depersonalization of others. </a:t>
            </a:r>
          </a:p>
        </p:txBody>
      </p:sp>
      <p:sp>
        <p:nvSpPr>
          <p:cNvPr id="4" name="Rectangle 3"/>
          <p:cNvSpPr/>
          <p:nvPr/>
        </p:nvSpPr>
        <p:spPr>
          <a:xfrm>
            <a:off x="3113662" y="6147841"/>
            <a:ext cx="4915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Maslach</a:t>
            </a:r>
            <a:r>
              <a:rPr lang="en-US" dirty="0"/>
              <a:t> C. Burnout: The cost of caring. </a:t>
            </a:r>
            <a:r>
              <a:rPr lang="en-US" dirty="0" err="1"/>
              <a:t>Ishk</a:t>
            </a:r>
            <a:r>
              <a:rPr lang="en-US" dirty="0"/>
              <a:t>; 2003.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4663" y="1499054"/>
            <a:ext cx="309887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142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Engagement and Burnout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780011" y="2204321"/>
          <a:ext cx="10515600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5444">
                  <a:extLst>
                    <a:ext uri="{9D8B030D-6E8A-4147-A177-3AD203B41FA5}">
                      <a16:colId xmlns:a16="http://schemas.microsoft.com/office/drawing/2014/main" val="2881711900"/>
                    </a:ext>
                  </a:extLst>
                </a:gridCol>
                <a:gridCol w="2594956">
                  <a:extLst>
                    <a:ext uri="{9D8B030D-6E8A-4147-A177-3AD203B41FA5}">
                      <a16:colId xmlns:a16="http://schemas.microsoft.com/office/drawing/2014/main" val="2045374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8756125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Burnout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Engagement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69546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Emotionally exhausted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Vigorous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75836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Depersonalizes others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Involvement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Connected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6122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Abiding sense</a:t>
                      </a:r>
                      <a:r>
                        <a:rPr lang="en-US" sz="3600" baseline="0" dirty="0"/>
                        <a:t> of failure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Efficacy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Confident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8470127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838200" y="5826914"/>
            <a:ext cx="10515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Day A, Leiter MP. The good and the bad of working relationships. Burnout at work. A psychological perspective. Psychological Press, London. 2014 Apr 24:56-79.</a:t>
            </a:r>
          </a:p>
        </p:txBody>
      </p:sp>
    </p:spTree>
    <p:extLst>
      <p:ext uri="{BB962C8B-B14F-4D97-AF65-F5344CB8AC3E}">
        <p14:creationId xmlns:p14="http://schemas.microsoft.com/office/powerpoint/2010/main" val="18197253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Resilience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872" y="1825625"/>
            <a:ext cx="4997193" cy="281092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65266" y="4008867"/>
            <a:ext cx="53533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‘‘…a process to harness resources in order to sustain well-being.’’</a:t>
            </a:r>
            <a:r>
              <a:rPr lang="en-US" sz="2800" baseline="30000" dirty="0"/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565266" y="5289402"/>
            <a:ext cx="103866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1. https://www.apa.org/helpcenter/road-resilience.aspx</a:t>
            </a:r>
          </a:p>
          <a:p>
            <a:r>
              <a:rPr lang="en-US" dirty="0"/>
              <a:t>2. </a:t>
            </a:r>
            <a:r>
              <a:rPr lang="en-US" dirty="0" err="1"/>
              <a:t>Panter</a:t>
            </a:r>
            <a:r>
              <a:rPr lang="en-US" dirty="0"/>
              <a:t>‐Brick C, </a:t>
            </a:r>
            <a:r>
              <a:rPr lang="en-US" dirty="0" err="1"/>
              <a:t>Leckman</a:t>
            </a:r>
            <a:r>
              <a:rPr lang="en-US" dirty="0"/>
              <a:t> JF. Editorial commentary: resilience in child development–interconnected pathways to wellbeing. Journal of child psychology and psychiatry. 2013 Apr 1;54(4):333-6.</a:t>
            </a:r>
          </a:p>
        </p:txBody>
      </p:sp>
      <p:sp>
        <p:nvSpPr>
          <p:cNvPr id="3" name="Rectangle 2"/>
          <p:cNvSpPr/>
          <p:nvPr/>
        </p:nvSpPr>
        <p:spPr>
          <a:xfrm>
            <a:off x="565266" y="1958890"/>
            <a:ext cx="486294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“The process of adapting well in the face of adversity, trauma, tragedy, threats or significant sources of stress”</a:t>
            </a:r>
            <a:r>
              <a:rPr lang="en-US" sz="2800" baseline="300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55309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537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16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869" y="695397"/>
            <a:ext cx="7174818" cy="385448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8200" y="5545174"/>
            <a:ext cx="85884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Rothenberger</a:t>
            </a:r>
            <a:r>
              <a:rPr lang="en-US" dirty="0"/>
              <a:t> DA. Physician burnout and well-being: a systematic review and framework for action. Diseases of the Colon &amp; Rectum. 2017;60:567-76.</a:t>
            </a:r>
          </a:p>
        </p:txBody>
      </p:sp>
    </p:spTree>
    <p:extLst>
      <p:ext uri="{BB962C8B-B14F-4D97-AF65-F5344CB8AC3E}">
        <p14:creationId xmlns:p14="http://schemas.microsoft.com/office/powerpoint/2010/main" val="17530163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Electronic Health Record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485" y="1445155"/>
            <a:ext cx="4512348" cy="496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717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291" y="94961"/>
            <a:ext cx="10515600" cy="1325563"/>
          </a:xfrm>
        </p:spPr>
        <p:txBody>
          <a:bodyPr/>
          <a:lstStyle/>
          <a:p>
            <a:r>
              <a:rPr lang="en-US" dirty="0"/>
              <a:t>The Critical Importance of Front-Line Leaders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011" y="1092149"/>
            <a:ext cx="9157854" cy="48178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31520" y="6026419"/>
            <a:ext cx="10728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Grus, Catherine, and Sandeep P. Kishore. "A Multifaceted Systems Approach to Addressing Stress Within Health Professions Education and Beyond." (2017).</a:t>
            </a:r>
          </a:p>
        </p:txBody>
      </p:sp>
    </p:spTree>
    <p:extLst>
      <p:ext uri="{BB962C8B-B14F-4D97-AF65-F5344CB8AC3E}">
        <p14:creationId xmlns:p14="http://schemas.microsoft.com/office/powerpoint/2010/main" val="21379717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Impact of Leaders on Their Teams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0256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/>
              <a:t>“Gallup estimates that the manager accounts for at least 70% of the variance in employee engagement scores across business units.”</a:t>
            </a:r>
          </a:p>
        </p:txBody>
      </p:sp>
      <p:sp>
        <p:nvSpPr>
          <p:cNvPr id="5" name="Rectangle 4"/>
          <p:cNvSpPr/>
          <p:nvPr/>
        </p:nvSpPr>
        <p:spPr>
          <a:xfrm>
            <a:off x="2219498" y="5973727"/>
            <a:ext cx="70824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https://www.gallup.com/services/182138/state-american-manager.aspx</a:t>
            </a:r>
          </a:p>
        </p:txBody>
      </p:sp>
    </p:spTree>
    <p:extLst>
      <p:ext uri="{BB962C8B-B14F-4D97-AF65-F5344CB8AC3E}">
        <p14:creationId xmlns:p14="http://schemas.microsoft.com/office/powerpoint/2010/main" val="22686400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699" y="525666"/>
            <a:ext cx="10638601" cy="580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6897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Nursing Work Environment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Managerial support for nursing</a:t>
            </a:r>
          </a:p>
          <a:p>
            <a:r>
              <a:rPr lang="en-US" sz="3600" dirty="0"/>
              <a:t>Responsiveness of management to correcting problems in care at the bedside identified by nurses</a:t>
            </a:r>
          </a:p>
          <a:p>
            <a:r>
              <a:rPr lang="en-US" sz="3600" dirty="0"/>
              <a:t>Doctor nurse relations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838200" y="5665569"/>
            <a:ext cx="10515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McHugh MD, </a:t>
            </a:r>
            <a:r>
              <a:rPr lang="en-US" dirty="0" err="1"/>
              <a:t>Kutney</a:t>
            </a:r>
            <a:r>
              <a:rPr lang="en-US" dirty="0"/>
              <a:t>-Lee A, </a:t>
            </a:r>
            <a:r>
              <a:rPr lang="en-US" dirty="0" err="1"/>
              <a:t>Cimiotti</a:t>
            </a:r>
            <a:r>
              <a:rPr lang="en-US" dirty="0"/>
              <a:t> JP, Sloane DM, Aiken LH. Nurses’ widespread job dissatisfaction, burnout, and frustration with health benefits signal problems for patient care. Health Affairs. 2011 Feb 1;30(2):202-10.</a:t>
            </a:r>
          </a:p>
        </p:txBody>
      </p:sp>
    </p:spTree>
    <p:extLst>
      <p:ext uri="{BB962C8B-B14F-4D97-AF65-F5344CB8AC3E}">
        <p14:creationId xmlns:p14="http://schemas.microsoft.com/office/powerpoint/2010/main" val="3540918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Describe the relationship between stress, burnout, resilience and engagement</a:t>
            </a:r>
          </a:p>
          <a:p>
            <a:r>
              <a:rPr lang="en-US" sz="3600" dirty="0"/>
              <a:t>Describe some of the unique causes and outcomes of burnout</a:t>
            </a:r>
          </a:p>
          <a:p>
            <a:r>
              <a:rPr lang="en-US" sz="3600" dirty="0"/>
              <a:t>Outline an approach to team wellness</a:t>
            </a:r>
          </a:p>
          <a:p>
            <a:r>
              <a:rPr lang="en-US" sz="3600" dirty="0"/>
              <a:t>Review resources to help the healthcare team to reduce stress and improve resilience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5521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Recommendations for Improving Team Wellness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940040"/>
          </a:xfrm>
        </p:spPr>
        <p:txBody>
          <a:bodyPr>
            <a:noAutofit/>
          </a:bodyPr>
          <a:lstStyle/>
          <a:p>
            <a:r>
              <a:rPr lang="en-US" sz="3600" dirty="0"/>
              <a:t>Monitor your own well-being</a:t>
            </a:r>
          </a:p>
          <a:p>
            <a:r>
              <a:rPr lang="en-US" sz="3600" dirty="0"/>
              <a:t>Engage in self-care</a:t>
            </a:r>
          </a:p>
          <a:p>
            <a:r>
              <a:rPr lang="en-US" sz="3600" dirty="0"/>
              <a:t>Develop your own leadership capacity</a:t>
            </a:r>
          </a:p>
          <a:p>
            <a:r>
              <a:rPr lang="en-US" sz="3600" dirty="0"/>
              <a:t>Challenge your team</a:t>
            </a:r>
          </a:p>
          <a:p>
            <a:r>
              <a:rPr lang="en-US" sz="3600" dirty="0"/>
              <a:t>Promote team compassion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813714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That You Were Wondering….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082" y="1765803"/>
            <a:ext cx="10779835" cy="37223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13667" y="6001434"/>
            <a:ext cx="7594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https://covid19.healthdata.org/united-states-of-america/alabama</a:t>
            </a:r>
          </a:p>
        </p:txBody>
      </p:sp>
    </p:spTree>
    <p:extLst>
      <p:ext uri="{BB962C8B-B14F-4D97-AF65-F5344CB8AC3E}">
        <p14:creationId xmlns:p14="http://schemas.microsoft.com/office/powerpoint/2010/main" val="20525588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Tracking Your Own Well-Being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132" y="1619842"/>
            <a:ext cx="11643735" cy="21882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0011" y="5738289"/>
            <a:ext cx="108910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Dyrbye</a:t>
            </a:r>
            <a:r>
              <a:rPr lang="en-US" dirty="0"/>
              <a:t> LN, </a:t>
            </a:r>
            <a:r>
              <a:rPr lang="en-US" dirty="0" err="1"/>
              <a:t>Satele</a:t>
            </a:r>
            <a:r>
              <a:rPr lang="en-US" dirty="0"/>
              <a:t> D, </a:t>
            </a:r>
            <a:r>
              <a:rPr lang="en-US" dirty="0" err="1"/>
              <a:t>Shanafelt</a:t>
            </a:r>
            <a:r>
              <a:rPr lang="en-US" dirty="0"/>
              <a:t> T. Ability of a 9-item well-being index to identify distress and stratify quality of life in US workers. J </a:t>
            </a:r>
            <a:r>
              <a:rPr lang="en-US" dirty="0" err="1"/>
              <a:t>Occup</a:t>
            </a:r>
            <a:r>
              <a:rPr lang="en-US" dirty="0"/>
              <a:t> Environ Med 2016;58:810-7.</a:t>
            </a:r>
          </a:p>
        </p:txBody>
      </p:sp>
    </p:spTree>
    <p:extLst>
      <p:ext uri="{BB962C8B-B14F-4D97-AF65-F5344CB8AC3E}">
        <p14:creationId xmlns:p14="http://schemas.microsoft.com/office/powerpoint/2010/main" val="15396724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ell-Being Index Application -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8" t="9437" r="2439" b="21812"/>
          <a:stretch/>
        </p:blipFill>
        <p:spPr>
          <a:xfrm>
            <a:off x="1102879" y="1030099"/>
            <a:ext cx="978408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0803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ll-Being Index Application -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t="12617" r="1586" b="14276"/>
          <a:stretch/>
        </p:blipFill>
        <p:spPr>
          <a:xfrm>
            <a:off x="608289" y="520648"/>
            <a:ext cx="11172542" cy="548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0870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Tracking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350" y="1942783"/>
            <a:ext cx="4462659" cy="410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6176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Leader Wellness Self-Care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2580" y="1690688"/>
            <a:ext cx="4570216" cy="450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0200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262" y="365125"/>
            <a:ext cx="11388436" cy="1325563"/>
          </a:xfrm>
        </p:spPr>
        <p:txBody>
          <a:bodyPr>
            <a:normAutofit/>
          </a:bodyPr>
          <a:lstStyle/>
          <a:p>
            <a:r>
              <a:rPr lang="en-US" dirty="0"/>
              <a:t>Cognitive Behavioral Approaches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652" y="1611060"/>
            <a:ext cx="10012488" cy="38644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47652" y="5907053"/>
            <a:ext cx="9912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Regehr C, </a:t>
            </a:r>
            <a:r>
              <a:rPr lang="en-US" dirty="0" err="1"/>
              <a:t>Glancy</a:t>
            </a:r>
            <a:r>
              <a:rPr lang="en-US" dirty="0"/>
              <a:t> D, Pitts A, LeBlanc VR. Interventions to reduce the consequences of stress in physicians: a review and meta-analysis. J </a:t>
            </a:r>
            <a:r>
              <a:rPr lang="en-US" dirty="0" err="1"/>
              <a:t>Nerv</a:t>
            </a:r>
            <a:r>
              <a:rPr lang="en-US" dirty="0"/>
              <a:t> </a:t>
            </a:r>
            <a:r>
              <a:rPr lang="en-US" dirty="0" err="1"/>
              <a:t>Ment</a:t>
            </a:r>
            <a:r>
              <a:rPr lang="en-US" dirty="0"/>
              <a:t> Dis. 2014 May;202(5):353-9.</a:t>
            </a:r>
          </a:p>
        </p:txBody>
      </p:sp>
    </p:spTree>
    <p:extLst>
      <p:ext uri="{BB962C8B-B14F-4D97-AF65-F5344CB8AC3E}">
        <p14:creationId xmlns:p14="http://schemas.microsoft.com/office/powerpoint/2010/main" val="16112882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 Model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10515600" cy="463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72262097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1333106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Day of the Week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Theme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4167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Monday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Gratitude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07227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Tuesday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Compassion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2184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Wednesday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Acceptance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38811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Thursday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79438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Friday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Forgiveness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76542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Saturday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Celebration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00324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Sunday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Rest and reflection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05165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15622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0673" y="1834404"/>
            <a:ext cx="5248893" cy="39366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45226" y="5914791"/>
            <a:ext cx="109015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Seligman ME, Steen TA, Park N, Peterson C. Positive psychology progress: empirical validation of interventions. American psychologist. 2005 Jul;60(5):410.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Gratitude</a:t>
            </a:r>
          </a:p>
        </p:txBody>
      </p:sp>
    </p:spTree>
    <p:extLst>
      <p:ext uri="{BB962C8B-B14F-4D97-AF65-F5344CB8AC3E}">
        <p14:creationId xmlns:p14="http://schemas.microsoft.com/office/powerpoint/2010/main" val="2531080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1981200" y="454025"/>
            <a:ext cx="8305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spcAft>
                <a:spcPct val="35000"/>
              </a:spcAft>
            </a:pPr>
            <a:r>
              <a:rPr lang="en-US" altLang="en-US" sz="3200" b="1" dirty="0">
                <a:latin typeface="Times New Roman" panose="02020603050405020304" pitchFamily="18" charset="0"/>
              </a:rPr>
              <a:t>David A. Rogers, MD, MHPE</a:t>
            </a:r>
            <a:br>
              <a:rPr lang="en-US" altLang="en-US" sz="3200" b="1" dirty="0">
                <a:latin typeface="Times New Roman" panose="02020603050405020304" pitchFamily="18" charset="0"/>
              </a:rPr>
            </a:br>
            <a:r>
              <a:rPr lang="en-US" altLang="en-US" sz="3200" b="1" dirty="0">
                <a:latin typeface="Times New Roman" panose="02020603050405020304" pitchFamily="18" charset="0"/>
              </a:rPr>
              <a:t>Disclosure Information</a:t>
            </a:r>
            <a:endParaRPr lang="en-US" altLang="en-US" sz="2100" dirty="0">
              <a:latin typeface="Times New Roman" panose="02020603050405020304" pitchFamily="18" charset="0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spcAft>
                <a:spcPct val="25000"/>
              </a:spcAft>
            </a:pPr>
            <a:endParaRPr lang="en-US" altLang="en-US" sz="2100" dirty="0">
              <a:solidFill>
                <a:schemeClr val="bg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51" name="Text Box 8"/>
          <p:cNvSpPr txBox="1">
            <a:spLocks noChangeArrowheads="1"/>
          </p:cNvSpPr>
          <p:nvPr/>
        </p:nvSpPr>
        <p:spPr bwMode="auto">
          <a:xfrm>
            <a:off x="1981200" y="1600200"/>
            <a:ext cx="82296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 sz="3600" dirty="0"/>
              <a:t> I have no financial relationships or affiliations to disclose.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3600" dirty="0"/>
              <a:t>AND</a:t>
            </a:r>
          </a:p>
          <a:p>
            <a:pPr eaLnBrk="1" hangingPunct="1">
              <a:spcBef>
                <a:spcPct val="50000"/>
              </a:spcBef>
              <a:buFontTx/>
              <a:buAutoNum type="arabicPeriod" startAt="2"/>
            </a:pPr>
            <a:r>
              <a:rPr lang="en-US" altLang="en-US" sz="3600" dirty="0">
                <a:solidFill>
                  <a:schemeClr val="tx2"/>
                </a:solidFill>
              </a:rPr>
              <a:t> I will not discuss off label use and/or investigational use in my presentation. </a:t>
            </a:r>
            <a:endParaRPr lang="en-US" altLang="en-US" sz="3600" dirty="0"/>
          </a:p>
        </p:txBody>
      </p:sp>
      <p:sp>
        <p:nvSpPr>
          <p:cNvPr id="8" name="Rectangle 7"/>
          <p:cNvSpPr/>
          <p:nvPr/>
        </p:nvSpPr>
        <p:spPr>
          <a:xfrm>
            <a:off x="1524000" y="6477000"/>
            <a:ext cx="9144000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5730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351" y="666007"/>
            <a:ext cx="3190696" cy="52954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41174" y="774681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/>
              <a:t>“The first crop paid off their debts and was bought by farmers seeking to change to peanut farming. Cotton was grown again, but farmers learned to diversify their crops, a practice which brought new money to Coffee County.” </a:t>
            </a:r>
          </a:p>
        </p:txBody>
      </p:sp>
      <p:sp>
        <p:nvSpPr>
          <p:cNvPr id="6" name="Rectangle 5"/>
          <p:cNvSpPr/>
          <p:nvPr/>
        </p:nvSpPr>
        <p:spPr>
          <a:xfrm>
            <a:off x="5146362" y="5776747"/>
            <a:ext cx="5295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https://en.wikipedia.org/wiki/Boll_Weevil_Monument</a:t>
            </a:r>
          </a:p>
        </p:txBody>
      </p:sp>
    </p:spTree>
    <p:extLst>
      <p:ext uri="{BB962C8B-B14F-4D97-AF65-F5344CB8AC3E}">
        <p14:creationId xmlns:p14="http://schemas.microsoft.com/office/powerpoint/2010/main" val="18051059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495" y="641893"/>
            <a:ext cx="3454199" cy="52190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6074" y="641893"/>
            <a:ext cx="3705225" cy="521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5219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Leadership Approach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174" y="1615873"/>
            <a:ext cx="6291812" cy="468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2414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3505"/>
          </a:xfrm>
        </p:spPr>
        <p:txBody>
          <a:bodyPr/>
          <a:lstStyle/>
          <a:p>
            <a:r>
              <a:rPr lang="en-US" dirty="0"/>
              <a:t>Leadership Behaviors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977" y="1198001"/>
            <a:ext cx="10359823" cy="46913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93977" y="5934670"/>
            <a:ext cx="103598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Shanafelt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TD,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Gorringe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Menaker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R, et al. Impact of organizational leadership on physician burnout and satisfaction. Mayo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2015;90:432-440.</a:t>
            </a:r>
          </a:p>
        </p:txBody>
      </p:sp>
    </p:spTree>
    <p:extLst>
      <p:ext uri="{BB962C8B-B14F-4D97-AF65-F5344CB8AC3E}">
        <p14:creationId xmlns:p14="http://schemas.microsoft.com/office/powerpoint/2010/main" val="31696116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 Wellness Team Challenge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997" y="1483216"/>
            <a:ext cx="7065818" cy="497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6709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Promote Compassion </a:t>
            </a:r>
          </a:p>
        </p:txBody>
      </p:sp>
      <p:pic>
        <p:nvPicPr>
          <p:cNvPr id="5" name="Picture 4" descr="https://www.uabmedicine.org/documents/205375/257824/core-values2.jpg/26881c02-f998-4af3-acda-59 -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" t="9436" r="33459" b="-1562"/>
          <a:stretch/>
        </p:blipFill>
        <p:spPr>
          <a:xfrm>
            <a:off x="2874818" y="1690688"/>
            <a:ext cx="5650517" cy="425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576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9300"/>
          </a:xfrm>
        </p:spPr>
        <p:txBody>
          <a:bodyPr/>
          <a:lstStyle/>
          <a:p>
            <a:r>
              <a:rPr lang="en-US" dirty="0"/>
              <a:t>Suicide Prevention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214426"/>
            <a:ext cx="10990811" cy="3533775"/>
          </a:xfrm>
        </p:spPr>
        <p:txBody>
          <a:bodyPr>
            <a:noAutofit/>
          </a:bodyPr>
          <a:lstStyle/>
          <a:p>
            <a:r>
              <a:rPr lang="en-US" sz="3600" dirty="0"/>
              <a:t>Take the person seriously</a:t>
            </a:r>
          </a:p>
          <a:p>
            <a:r>
              <a:rPr lang="en-US" sz="3600" dirty="0"/>
              <a:t>Stay with them</a:t>
            </a:r>
          </a:p>
          <a:p>
            <a:r>
              <a:rPr lang="en-US" sz="3600" dirty="0"/>
              <a:t>Help them remove lethal means</a:t>
            </a:r>
          </a:p>
          <a:p>
            <a:r>
              <a:rPr lang="en-US" sz="3600" dirty="0"/>
              <a:t>Call the National Suicide Prevention Lifeline: 1-800-273-8255</a:t>
            </a:r>
          </a:p>
          <a:p>
            <a:r>
              <a:rPr lang="en-US" sz="3600" dirty="0"/>
              <a:t>Text TALK to 741741 to text with a trained crisis counselor from the Crisis Text Line for free, 24/7</a:t>
            </a:r>
          </a:p>
          <a:p>
            <a:r>
              <a:rPr lang="en-US" sz="3600" dirty="0"/>
              <a:t>Escort them to mental health services or an emergency room</a:t>
            </a:r>
          </a:p>
          <a:p>
            <a:endParaRPr lang="en-US" sz="3600" dirty="0"/>
          </a:p>
        </p:txBody>
      </p:sp>
      <p:sp>
        <p:nvSpPr>
          <p:cNvPr id="6" name="Rectangle 5"/>
          <p:cNvSpPr/>
          <p:nvPr/>
        </p:nvSpPr>
        <p:spPr>
          <a:xfrm>
            <a:off x="4066904" y="6145167"/>
            <a:ext cx="71815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https://afsp.org/find-support/when-someone-is-at-risk/</a:t>
            </a:r>
          </a:p>
        </p:txBody>
      </p:sp>
    </p:spTree>
    <p:extLst>
      <p:ext uri="{BB962C8B-B14F-4D97-AF65-F5344CB8AC3E}">
        <p14:creationId xmlns:p14="http://schemas.microsoft.com/office/powerpoint/2010/main" val="38021366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Advocating for Team Support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“It is important that healthcare organizations develop formal systems to provide support for providers emotionally traumatized by an adverse patient event.” </a:t>
            </a:r>
          </a:p>
        </p:txBody>
      </p:sp>
      <p:sp>
        <p:nvSpPr>
          <p:cNvPr id="4" name="Rectangle 3"/>
          <p:cNvSpPr/>
          <p:nvPr/>
        </p:nvSpPr>
        <p:spPr>
          <a:xfrm>
            <a:off x="838200" y="5853797"/>
            <a:ext cx="100668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Marmon LM, </a:t>
            </a:r>
            <a:r>
              <a:rPr lang="en-US" dirty="0" err="1"/>
              <a:t>Heiss</a:t>
            </a:r>
            <a:r>
              <a:rPr lang="en-US" dirty="0"/>
              <a:t> K. Improving surgeon wellness: the second victim syndrome and quality of care. In Seminars in pediatric surgery 2015 Dec 1 (Vol. 24, No. 6, pp. 315-318). WB Saunders.</a:t>
            </a:r>
          </a:p>
        </p:txBody>
      </p:sp>
    </p:spTree>
    <p:extLst>
      <p:ext uri="{BB962C8B-B14F-4D97-AF65-F5344CB8AC3E}">
        <p14:creationId xmlns:p14="http://schemas.microsoft.com/office/powerpoint/2010/main" val="13591029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994" y="44308"/>
            <a:ext cx="10812376" cy="608196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5055" y="6126270"/>
            <a:ext cx="4563271" cy="6153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hlinkClick r:id="rId3"/>
              </a:rPr>
              <a:t>darogers1@uabmc.edu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83005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Optimal State</a:t>
            </a:r>
          </a:p>
        </p:txBody>
      </p:sp>
      <p:sp>
        <p:nvSpPr>
          <p:cNvPr id="5" name="Rectangle 4"/>
          <p:cNvSpPr/>
          <p:nvPr/>
        </p:nvSpPr>
        <p:spPr>
          <a:xfrm>
            <a:off x="838200" y="6041267"/>
            <a:ext cx="113304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Dodge R, Daly AP, </a:t>
            </a:r>
            <a:r>
              <a:rPr lang="en-US" dirty="0" err="1"/>
              <a:t>Huyton</a:t>
            </a:r>
            <a:r>
              <a:rPr lang="en-US" dirty="0"/>
              <a:t> J, Sanders LD. The challenge of defining wellbeing. </a:t>
            </a:r>
            <a:r>
              <a:rPr lang="en-US" dirty="0" err="1"/>
              <a:t>Int</a:t>
            </a:r>
            <a:r>
              <a:rPr lang="en-US" dirty="0"/>
              <a:t> J Wellbeing. 2012;29;2(3).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795" y="1690688"/>
            <a:ext cx="11330409" cy="320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229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3354" y="690216"/>
            <a:ext cx="5714381" cy="505502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0021" y="6145918"/>
            <a:ext cx="110084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Richardson, G. E.(2002). The metatheory of resilience and resiliency. Journal of Clinical Psychology, 58, 307-321.</a:t>
            </a:r>
          </a:p>
        </p:txBody>
      </p:sp>
    </p:spTree>
    <p:extLst>
      <p:ext uri="{BB962C8B-B14F-4D97-AF65-F5344CB8AC3E}">
        <p14:creationId xmlns:p14="http://schemas.microsoft.com/office/powerpoint/2010/main" val="31152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05874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“A state of mental or emotional strain or tension resulting from adverse or demanding circumstances.”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838200" y="4600399"/>
            <a:ext cx="49474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https://en.oxforddictionaries.com/definition/stress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755780"/>
            <a:ext cx="5290457" cy="529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958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Neural Effects of Chronic Stress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049684" cy="4351338"/>
          </a:xfrm>
        </p:spPr>
        <p:txBody>
          <a:bodyPr>
            <a:normAutofit/>
          </a:bodyPr>
          <a:lstStyle/>
          <a:p>
            <a:r>
              <a:rPr lang="en-US" sz="3600" dirty="0"/>
              <a:t>Less able to react effectively to stressors</a:t>
            </a:r>
          </a:p>
          <a:p>
            <a:r>
              <a:rPr lang="en-US" sz="3600" dirty="0"/>
              <a:t>Long term personal and professional consequences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2548" y="1690688"/>
            <a:ext cx="5306786" cy="417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442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579" y="455054"/>
            <a:ext cx="6783382" cy="53971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6704" y="6104051"/>
            <a:ext cx="114632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Salvagioni</a:t>
            </a:r>
            <a:r>
              <a:rPr lang="en-US" dirty="0"/>
              <a:t> DA, </a:t>
            </a:r>
            <a:r>
              <a:rPr lang="en-US" dirty="0" err="1"/>
              <a:t>Melanda</a:t>
            </a:r>
            <a:r>
              <a:rPr lang="en-US" dirty="0"/>
              <a:t> FN, Mesas AE, González AD, </a:t>
            </a:r>
            <a:r>
              <a:rPr lang="en-US" dirty="0" err="1"/>
              <a:t>Gabani</a:t>
            </a:r>
            <a:r>
              <a:rPr lang="en-US" dirty="0"/>
              <a:t> FL, de Andrade SM. Physical, psychological and occupational consequences of job burnout: a systematic review of prospective studies. </a:t>
            </a:r>
            <a:r>
              <a:rPr lang="en-US" dirty="0" err="1"/>
              <a:t>PloS</a:t>
            </a:r>
            <a:r>
              <a:rPr lang="en-US" dirty="0"/>
              <a:t> one. 2017 Oct 4;12(10):e0185781.</a:t>
            </a:r>
          </a:p>
        </p:txBody>
      </p:sp>
    </p:spTree>
    <p:extLst>
      <p:ext uri="{BB962C8B-B14F-4D97-AF65-F5344CB8AC3E}">
        <p14:creationId xmlns:p14="http://schemas.microsoft.com/office/powerpoint/2010/main" val="3541252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Stress and Burnout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717" y="1475062"/>
            <a:ext cx="6957371" cy="45184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60912" y="6231420"/>
            <a:ext cx="91786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http://www.thinkadvisor.com/2012/08/21/stressed-for-success-pt-2-helping-employees-to-per</a:t>
            </a:r>
          </a:p>
        </p:txBody>
      </p:sp>
    </p:spTree>
    <p:extLst>
      <p:ext uri="{BB962C8B-B14F-4D97-AF65-F5344CB8AC3E}">
        <p14:creationId xmlns:p14="http://schemas.microsoft.com/office/powerpoint/2010/main" val="26300908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</TotalTime>
  <Words>1017</Words>
  <Application>Microsoft Office PowerPoint</Application>
  <PresentationFormat>Widescreen</PresentationFormat>
  <Paragraphs>110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Times New Roman</vt:lpstr>
      <vt:lpstr>Office Theme</vt:lpstr>
      <vt:lpstr>Wellness for Teams and Team Leaders</vt:lpstr>
      <vt:lpstr>Objectives</vt:lpstr>
      <vt:lpstr>PowerPoint Presentation</vt:lpstr>
      <vt:lpstr>The Optimal State</vt:lpstr>
      <vt:lpstr>PowerPoint Presentation</vt:lpstr>
      <vt:lpstr>Stress</vt:lpstr>
      <vt:lpstr>The Neural Effects of Chronic Stress</vt:lpstr>
      <vt:lpstr>PowerPoint Presentation</vt:lpstr>
      <vt:lpstr>Stress and Burnout</vt:lpstr>
      <vt:lpstr>Burnout</vt:lpstr>
      <vt:lpstr>Engagement and Burnout</vt:lpstr>
      <vt:lpstr>Resilience</vt:lpstr>
      <vt:lpstr>PowerPoint Presentation</vt:lpstr>
      <vt:lpstr>Regulation</vt:lpstr>
      <vt:lpstr>The Electronic Health Record</vt:lpstr>
      <vt:lpstr>The Critical Importance of Front-Line Leaders</vt:lpstr>
      <vt:lpstr>The Impact of Leaders on Their Teams</vt:lpstr>
      <vt:lpstr>PowerPoint Presentation</vt:lpstr>
      <vt:lpstr>Nursing Work Environment </vt:lpstr>
      <vt:lpstr>Recommendations for Improving Team Wellness</vt:lpstr>
      <vt:lpstr>Not That You Were Wondering….</vt:lpstr>
      <vt:lpstr>Tracking Your Own Well-Being</vt:lpstr>
      <vt:lpstr>PowerPoint Presentation</vt:lpstr>
      <vt:lpstr>PowerPoint Presentation</vt:lpstr>
      <vt:lpstr>Alternative Tracking</vt:lpstr>
      <vt:lpstr>Leader Wellness Self-Care</vt:lpstr>
      <vt:lpstr>Cognitive Behavioral Approaches</vt:lpstr>
      <vt:lpstr>SMART Model</vt:lpstr>
      <vt:lpstr>Gratitude</vt:lpstr>
      <vt:lpstr>PowerPoint Presentation</vt:lpstr>
      <vt:lpstr>PowerPoint Presentation</vt:lpstr>
      <vt:lpstr>Overall Leadership Approach</vt:lpstr>
      <vt:lpstr>Leadership Behaviors</vt:lpstr>
      <vt:lpstr>A Wellness Team Challenge</vt:lpstr>
      <vt:lpstr>Promote Compassion </vt:lpstr>
      <vt:lpstr>Suicide Prevention </vt:lpstr>
      <vt:lpstr>Advocating for Team Support Systems</vt:lpstr>
      <vt:lpstr>PowerPoint Presentation</vt:lpstr>
    </vt:vector>
  </TitlesOfParts>
  <Company>UAB Medicine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Team Wellness</dc:title>
  <dc:creator>Rogers, David A</dc:creator>
  <cp:lastModifiedBy>Davis, Lisa B. (St. Vincent's Health System/Birmingham/Medical Affairs)</cp:lastModifiedBy>
  <cp:revision>24</cp:revision>
  <dcterms:created xsi:type="dcterms:W3CDTF">2019-07-02T17:59:48Z</dcterms:created>
  <dcterms:modified xsi:type="dcterms:W3CDTF">2020-06-30T18:44:55Z</dcterms:modified>
</cp:coreProperties>
</file>