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2" r:id="rId3"/>
    <p:sldId id="263" r:id="rId4"/>
    <p:sldId id="277" r:id="rId5"/>
    <p:sldId id="270" r:id="rId6"/>
    <p:sldId id="271" r:id="rId7"/>
    <p:sldId id="283" r:id="rId8"/>
    <p:sldId id="264" r:id="rId9"/>
    <p:sldId id="278" r:id="rId10"/>
    <p:sldId id="286" r:id="rId11"/>
    <p:sldId id="284" r:id="rId12"/>
    <p:sldId id="266" r:id="rId13"/>
    <p:sldId id="267" r:id="rId14"/>
    <p:sldId id="268"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B8"/>
    <a:srgbClr val="7030A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2233" autoAdjust="0"/>
  </p:normalViewPr>
  <p:slideViewPr>
    <p:cSldViewPr>
      <p:cViewPr varScale="1">
        <p:scale>
          <a:sx n="100" d="100"/>
          <a:sy n="100" d="100"/>
        </p:scale>
        <p:origin x="81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11832895888016"/>
          <c:y val="0.16708333333333336"/>
          <c:w val="0.40287467191601051"/>
          <c:h val="0.6714577865266842"/>
        </c:manualLayout>
      </c:layout>
      <c:pieChart>
        <c:varyColors val="1"/>
        <c:ser>
          <c:idx val="0"/>
          <c:order val="0"/>
          <c:dPt>
            <c:idx val="0"/>
            <c:bubble3D val="0"/>
            <c:spPr>
              <a:pattFill prst="pct50">
                <a:fgClr>
                  <a:srgbClr val="7030A0"/>
                </a:fgClr>
                <a:bgClr>
                  <a:schemeClr val="bg1"/>
                </a:bgClr>
              </a:pattFill>
              <a:ln w="19050">
                <a:solidFill>
                  <a:schemeClr val="lt1"/>
                </a:solidFill>
              </a:ln>
              <a:effectLst/>
            </c:spPr>
            <c:extLst>
              <c:ext xmlns:c16="http://schemas.microsoft.com/office/drawing/2014/chart" uri="{C3380CC4-5D6E-409C-BE32-E72D297353CC}">
                <c16:uniqueId val="{00000001-2AE2-46A6-9F45-2F31277D1E2F}"/>
              </c:ext>
            </c:extLst>
          </c:dPt>
          <c:dPt>
            <c:idx val="1"/>
            <c:bubble3D val="0"/>
            <c:spPr>
              <a:pattFill prst="ltHorz">
                <a:fgClr>
                  <a:srgbClr val="7030A0"/>
                </a:fgClr>
                <a:bgClr>
                  <a:schemeClr val="bg1"/>
                </a:bgClr>
              </a:pattFill>
              <a:ln w="19050">
                <a:solidFill>
                  <a:schemeClr val="lt1"/>
                </a:solidFill>
              </a:ln>
              <a:effectLst/>
            </c:spPr>
            <c:extLst>
              <c:ext xmlns:c16="http://schemas.microsoft.com/office/drawing/2014/chart" uri="{C3380CC4-5D6E-409C-BE32-E72D297353CC}">
                <c16:uniqueId val="{00000003-2AE2-46A6-9F45-2F31277D1E2F}"/>
              </c:ext>
            </c:extLst>
          </c:dPt>
          <c:dPt>
            <c:idx val="2"/>
            <c:bubble3D val="0"/>
            <c:explosion val="1"/>
            <c:spPr>
              <a:pattFill prst="pct40">
                <a:fgClr>
                  <a:srgbClr val="7030A0"/>
                </a:fgClr>
                <a:bgClr>
                  <a:schemeClr val="bg1"/>
                </a:bgClr>
              </a:pattFill>
              <a:ln w="19050">
                <a:solidFill>
                  <a:schemeClr val="lt1"/>
                </a:solidFill>
              </a:ln>
              <a:effectLst/>
            </c:spPr>
            <c:extLst>
              <c:ext xmlns:c16="http://schemas.microsoft.com/office/drawing/2014/chart" uri="{C3380CC4-5D6E-409C-BE32-E72D297353CC}">
                <c16:uniqueId val="{00000005-2AE2-46A6-9F45-2F31277D1E2F}"/>
              </c:ext>
            </c:extLst>
          </c:dPt>
          <c:dPt>
            <c:idx val="3"/>
            <c:bubble3D val="0"/>
            <c:spPr>
              <a:pattFill prst="lgGrid">
                <a:fgClr>
                  <a:srgbClr val="7030A0"/>
                </a:fgClr>
                <a:bgClr>
                  <a:schemeClr val="bg1"/>
                </a:bgClr>
              </a:pattFill>
              <a:ln w="19050">
                <a:solidFill>
                  <a:schemeClr val="lt1"/>
                </a:solidFill>
              </a:ln>
              <a:effectLst/>
            </c:spPr>
            <c:extLst>
              <c:ext xmlns:c16="http://schemas.microsoft.com/office/drawing/2014/chart" uri="{C3380CC4-5D6E-409C-BE32-E72D297353CC}">
                <c16:uniqueId val="{00000007-2AE2-46A6-9F45-2F31277D1E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AE2-46A6-9F45-2F31277D1E2F}"/>
              </c:ext>
            </c:extLst>
          </c:dPt>
          <c:dPt>
            <c:idx val="5"/>
            <c:bubble3D val="0"/>
            <c:spPr>
              <a:pattFill prst="trellis">
                <a:fgClr>
                  <a:srgbClr val="7030A0"/>
                </a:fgClr>
                <a:bgClr>
                  <a:schemeClr val="bg1"/>
                </a:bgClr>
              </a:pattFill>
              <a:ln w="19050">
                <a:solidFill>
                  <a:schemeClr val="lt1"/>
                </a:solidFill>
              </a:ln>
              <a:effectLst/>
            </c:spPr>
            <c:extLst>
              <c:ext xmlns:c16="http://schemas.microsoft.com/office/drawing/2014/chart" uri="{C3380CC4-5D6E-409C-BE32-E72D297353CC}">
                <c16:uniqueId val="{0000000B-2AE2-46A6-9F45-2F31277D1E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AE2-46A6-9F45-2F31277D1E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AE2-46A6-9F45-2F31277D1E2F}"/>
              </c:ext>
            </c:extLst>
          </c:dPt>
          <c:dPt>
            <c:idx val="8"/>
            <c:bubble3D val="0"/>
            <c:spPr>
              <a:pattFill prst="lgGrid">
                <a:fgClr>
                  <a:srgbClr val="7030A0"/>
                </a:fgClr>
                <a:bgClr>
                  <a:schemeClr val="bg1"/>
                </a:bgClr>
              </a:pattFill>
              <a:ln w="19050">
                <a:solidFill>
                  <a:schemeClr val="lt1"/>
                </a:solidFill>
              </a:ln>
              <a:effectLst/>
            </c:spPr>
            <c:extLst>
              <c:ext xmlns:c16="http://schemas.microsoft.com/office/drawing/2014/chart" uri="{C3380CC4-5D6E-409C-BE32-E72D297353CC}">
                <c16:uniqueId val="{00000011-2AE2-46A6-9F45-2F31277D1E2F}"/>
              </c:ext>
            </c:extLst>
          </c:dPt>
          <c:dPt>
            <c:idx val="9"/>
            <c:bubble3D val="0"/>
            <c:spPr>
              <a:pattFill prst="lgCheck">
                <a:fgClr>
                  <a:srgbClr val="7030A0"/>
                </a:fgClr>
                <a:bgClr>
                  <a:schemeClr val="bg1"/>
                </a:bgClr>
              </a:pattFill>
              <a:ln w="19050">
                <a:solidFill>
                  <a:schemeClr val="lt1"/>
                </a:solidFill>
              </a:ln>
              <a:effectLst/>
            </c:spPr>
            <c:extLst>
              <c:ext xmlns:c16="http://schemas.microsoft.com/office/drawing/2014/chart" uri="{C3380CC4-5D6E-409C-BE32-E72D297353CC}">
                <c16:uniqueId val="{00000013-2AE2-46A6-9F45-2F31277D1E2F}"/>
              </c:ext>
            </c:extLst>
          </c:dPt>
          <c:dPt>
            <c:idx val="10"/>
            <c:bubble3D val="0"/>
            <c:spPr>
              <a:pattFill prst="ltVert">
                <a:fgClr>
                  <a:srgbClr val="7030A0"/>
                </a:fgClr>
                <a:bgClr>
                  <a:schemeClr val="bg1"/>
                </a:bgClr>
              </a:pattFill>
              <a:ln w="19050">
                <a:solidFill>
                  <a:schemeClr val="lt1"/>
                </a:solidFill>
              </a:ln>
              <a:effectLst/>
            </c:spPr>
            <c:extLst>
              <c:ext xmlns:c16="http://schemas.microsoft.com/office/drawing/2014/chart" uri="{C3380CC4-5D6E-409C-BE32-E72D297353CC}">
                <c16:uniqueId val="{00000015-2AE2-46A6-9F45-2F31277D1E2F}"/>
              </c:ext>
            </c:extLst>
          </c:dPt>
          <c:dPt>
            <c:idx val="11"/>
            <c:bubble3D val="0"/>
            <c:spPr>
              <a:pattFill prst="smCheck">
                <a:fgClr>
                  <a:srgbClr val="7030A0"/>
                </a:fgClr>
                <a:bgClr>
                  <a:schemeClr val="bg1"/>
                </a:bgClr>
              </a:pattFill>
              <a:ln w="19050">
                <a:solidFill>
                  <a:schemeClr val="lt1"/>
                </a:solidFill>
              </a:ln>
              <a:effectLst/>
            </c:spPr>
            <c:extLst>
              <c:ext xmlns:c16="http://schemas.microsoft.com/office/drawing/2014/chart" uri="{C3380CC4-5D6E-409C-BE32-E72D297353CC}">
                <c16:uniqueId val="{00000017-2AE2-46A6-9F45-2F31277D1E2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AE2-46A6-9F45-2F31277D1E2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AE2-46A6-9F45-2F31277D1E2F}"/>
              </c:ext>
            </c:extLst>
          </c:dPt>
          <c:dPt>
            <c:idx val="14"/>
            <c:bubble3D val="0"/>
            <c:spPr>
              <a:solidFill>
                <a:srgbClr val="FFFF00"/>
              </a:solidFill>
              <a:ln w="19050">
                <a:solidFill>
                  <a:schemeClr val="lt1"/>
                </a:solidFill>
              </a:ln>
              <a:effectLst/>
            </c:spPr>
            <c:extLst>
              <c:ext xmlns:c16="http://schemas.microsoft.com/office/drawing/2014/chart" uri="{C3380CC4-5D6E-409C-BE32-E72D297353CC}">
                <c16:uniqueId val="{0000001D-2AE2-46A6-9F45-2F31277D1E2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AE2-46A6-9F45-2F31277D1E2F}"/>
              </c:ext>
            </c:extLst>
          </c:dPt>
          <c:dPt>
            <c:idx val="16"/>
            <c:bubble3D val="0"/>
            <c:spPr>
              <a:solidFill>
                <a:srgbClr val="00B0F0"/>
              </a:solidFill>
              <a:ln w="19050">
                <a:solidFill>
                  <a:schemeClr val="lt1"/>
                </a:solidFill>
              </a:ln>
              <a:effectLst/>
            </c:spPr>
            <c:extLst>
              <c:ext xmlns:c16="http://schemas.microsoft.com/office/drawing/2014/chart" uri="{C3380CC4-5D6E-409C-BE32-E72D297353CC}">
                <c16:uniqueId val="{00000021-2AE2-46A6-9F45-2F31277D1E2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AE2-46A6-9F45-2F31277D1E2F}"/>
              </c:ext>
            </c:extLst>
          </c:dPt>
          <c:dPt>
            <c:idx val="18"/>
            <c:bubble3D val="0"/>
            <c:spPr>
              <a:solidFill>
                <a:srgbClr val="FF0000"/>
              </a:solidFill>
              <a:ln w="19050">
                <a:solidFill>
                  <a:schemeClr val="lt1"/>
                </a:solidFill>
              </a:ln>
              <a:effectLst/>
            </c:spPr>
            <c:extLst>
              <c:ext xmlns:c16="http://schemas.microsoft.com/office/drawing/2014/chart" uri="{C3380CC4-5D6E-409C-BE32-E72D297353CC}">
                <c16:uniqueId val="{00000025-2AE2-46A6-9F45-2F31277D1E2F}"/>
              </c:ext>
            </c:extLst>
          </c:dPt>
          <c:dLbls>
            <c:dLbl>
              <c:idx val="0"/>
              <c:layout>
                <c:manualLayout>
                  <c:x val="1.4466546112115666E-2"/>
                  <c:y val="-7.66423357664233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E2-46A6-9F45-2F31277D1E2F}"/>
                </c:ext>
              </c:extLst>
            </c:dLbl>
            <c:dLbl>
              <c:idx val="1"/>
              <c:layout>
                <c:manualLayout>
                  <c:x val="1.6150740242261104E-2"/>
                  <c:y val="-7.7041602465331566E-3"/>
                </c:manualLayout>
              </c:layout>
              <c:tx>
                <c:rich>
                  <a:bodyPr/>
                  <a:lstStyle/>
                  <a:p>
                    <a:fld id="{119A3092-FAD7-4003-AE8D-2F97323ED82A}" type="CATEGORYNAME">
                      <a:rPr lang="en-US" sz="1200" baseline="0"/>
                      <a:pPr/>
                      <a:t>[CATEGORY NAME]</a:t>
                    </a:fld>
                    <a:r>
                      <a:rPr lang="en-US" baseline="0"/>
                      <a:t>
</a:t>
                    </a:r>
                    <a:fld id="{3E1D5647-4AB2-474F-A528-BF3DD71CD0FB}"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E2-46A6-9F45-2F31277D1E2F}"/>
                </c:ext>
              </c:extLst>
            </c:dLbl>
            <c:dLbl>
              <c:idx val="2"/>
              <c:layout>
                <c:manualLayout>
                  <c:x val="4.0376850605652759E-3"/>
                  <c:y val="0"/>
                </c:manualLayout>
              </c:layout>
              <c:tx>
                <c:rich>
                  <a:bodyPr/>
                  <a:lstStyle/>
                  <a:p>
                    <a:fld id="{D738AD7B-A751-4C33-9827-642AC8D04D0B}" type="CATEGORYNAME">
                      <a:rPr lang="en-US"/>
                      <a:pPr/>
                      <a:t>[CATEGORY NAME]</a:t>
                    </a:fld>
                    <a:r>
                      <a:rPr lang="en-US" baseline="0" dirty="0"/>
                      <a:t>
</a:t>
                    </a:r>
                    <a:fld id="{1FC34DA6-3F83-49B5-8DAC-BBC59E79BE28}" type="PERCENTAGE">
                      <a:rPr lang="en-US" baseline="0" smtClean="0"/>
                      <a:pPr/>
                      <a:t>[PERCENTAGE]</a:t>
                    </a:fld>
                    <a:r>
                      <a:rPr lang="en-US" baseline="0" dirty="0"/>
                      <a:t> (</a:t>
                    </a:r>
                    <a:r>
                      <a:rPr lang="en-US" baseline="0" dirty="0">
                        <a:solidFill>
                          <a:srgbClr val="7030A0"/>
                        </a:solidFill>
                      </a:rPr>
                      <a:t>9%</a:t>
                    </a:r>
                    <a:r>
                      <a:rPr lang="en-US" baseline="0" dirty="0"/>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E2-46A6-9F45-2F31277D1E2F}"/>
                </c:ext>
              </c:extLst>
            </c:dLbl>
            <c:dLbl>
              <c:idx val="3"/>
              <c:layout>
                <c:manualLayout>
                  <c:x val="1.3458950201883267E-3"/>
                  <c:y val="-9.244992295839809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AE2-46A6-9F45-2F31277D1E2F}"/>
                </c:ext>
              </c:extLst>
            </c:dLbl>
            <c:dLbl>
              <c:idx val="4"/>
              <c:layout>
                <c:manualLayout>
                  <c:x val="1.3996778330030317E-2"/>
                  <c:y val="-2.52634580153598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AE2-46A6-9F45-2F31277D1E2F}"/>
                </c:ext>
              </c:extLst>
            </c:dLbl>
            <c:dLbl>
              <c:idx val="5"/>
              <c:layout>
                <c:manualLayout>
                  <c:x val="2.4226110363391656E-2"/>
                  <c:y val="7.704160246533127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AE2-46A6-9F45-2F31277D1E2F}"/>
                </c:ext>
              </c:extLst>
            </c:dLbl>
            <c:dLbl>
              <c:idx val="8"/>
              <c:layout>
                <c:manualLayout>
                  <c:x val="5.9219380888290714E-2"/>
                  <c:y val="1.5408320493066256E-2"/>
                </c:manualLayout>
              </c:layout>
              <c:tx>
                <c:rich>
                  <a:bodyPr/>
                  <a:lstStyle/>
                  <a:p>
                    <a:fld id="{11F528AD-4459-4352-809A-3973C7628F7F}" type="CATEGORYNAME">
                      <a:rPr lang="en-US" sz="1200" baseline="0"/>
                      <a:pPr/>
                      <a:t>[CATEGORY NAME]</a:t>
                    </a:fld>
                    <a:r>
                      <a:rPr lang="en-US" baseline="0"/>
                      <a:t>
</a:t>
                    </a:r>
                    <a:fld id="{4C34FAEF-5CDC-4651-9B19-BA26C608332D}"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AE2-46A6-9F45-2F31277D1E2F}"/>
                </c:ext>
              </c:extLst>
            </c:dLbl>
            <c:dLbl>
              <c:idx val="9"/>
              <c:layout>
                <c:manualLayout>
                  <c:x val="2.9609690444145454E-2"/>
                  <c:y val="1.69491525423727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AE2-46A6-9F45-2F31277D1E2F}"/>
                </c:ext>
              </c:extLst>
            </c:dLbl>
            <c:dLbl>
              <c:idx val="10"/>
              <c:layout>
                <c:manualLayout>
                  <c:x val="1.0767160161507403E-2"/>
                  <c:y val="1.540838115574524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6.5235531628532975E-2"/>
                      <c:h val="6.517719568567025E-2"/>
                    </c:manualLayout>
                  </c15:layout>
                </c:ext>
                <c:ext xmlns:c16="http://schemas.microsoft.com/office/drawing/2014/chart" uri="{C3380CC4-5D6E-409C-BE32-E72D297353CC}">
                  <c16:uniqueId val="{00000015-2AE2-46A6-9F45-2F31277D1E2F}"/>
                </c:ext>
              </c:extLst>
            </c:dLbl>
            <c:dLbl>
              <c:idx val="11"/>
              <c:layout>
                <c:manualLayout>
                  <c:x val="-4.1591320072332731E-2"/>
                  <c:y val="4.19708029197080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AE2-46A6-9F45-2F31277D1E2F}"/>
                </c:ext>
              </c:extLst>
            </c:dLbl>
            <c:dLbl>
              <c:idx val="14"/>
              <c:layout>
                <c:manualLayout>
                  <c:x val="-1.4598540145985401E-2"/>
                  <c:y val="7.3746312684365781E-3"/>
                </c:manualLayout>
              </c:layout>
              <c:tx>
                <c:rich>
                  <a:bodyPr/>
                  <a:lstStyle/>
                  <a:p>
                    <a:fld id="{DA0A5E40-59B6-4C04-9E59-BB27FBF6A905}" type="CATEGORYNAME">
                      <a:rPr lang="en-US" sz="1200"/>
                      <a:pPr/>
                      <a:t>[CATEGORY NAME]</a:t>
                    </a:fld>
                    <a:r>
                      <a:rPr lang="en-US" sz="1200" baseline="0" dirty="0"/>
                      <a:t>
</a:t>
                    </a:r>
                    <a:fld id="{F28AFA10-5F84-4A26-A2C9-60D00FE67353}" type="PERCENTAGE">
                      <a:rPr lang="en-US" sz="1200" baseline="0" smtClean="0"/>
                      <a:pPr/>
                      <a:t>[PERCENTAGE]</a:t>
                    </a:fld>
                    <a:r>
                      <a:rPr lang="en-US" sz="1200" baseline="0" dirty="0"/>
                      <a:t> (</a:t>
                    </a:r>
                    <a:r>
                      <a:rPr lang="en-US" sz="1200" baseline="0" dirty="0">
                        <a:solidFill>
                          <a:srgbClr val="7030A0"/>
                        </a:solidFill>
                      </a:rPr>
                      <a:t>32%</a:t>
                    </a:r>
                    <a:r>
                      <a:rPr lang="en-US" sz="1200" baseline="0" dirty="0"/>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2AE2-46A6-9F45-2F31277D1E2F}"/>
                </c:ext>
              </c:extLst>
            </c:dLbl>
            <c:dLbl>
              <c:idx val="16"/>
              <c:layout>
                <c:manualLayout>
                  <c:x val="-1.3138686131386862E-2"/>
                  <c:y val="-4.424778761061946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2AE2-46A6-9F45-2F31277D1E2F}"/>
                </c:ext>
              </c:extLst>
            </c:dLbl>
            <c:dLbl>
              <c:idx val="18"/>
              <c:layout>
                <c:manualLayout>
                  <c:x val="6.7294751009421266E-4"/>
                  <c:y val="8.4745156085073055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1069594429902184"/>
                      <c:h val="9.3576064933331704E-2"/>
                    </c:manualLayout>
                  </c15:layout>
                </c:ext>
                <c:ext xmlns:c16="http://schemas.microsoft.com/office/drawing/2014/chart" uri="{C3380CC4-5D6E-409C-BE32-E72D297353CC}">
                  <c16:uniqueId val="{00000025-2AE2-46A6-9F45-2F31277D1E2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 budget pie chart'!$L$22:$L$40</c:f>
              <c:strCache>
                <c:ptCount val="19"/>
                <c:pt idx="0">
                  <c:v>Audit &amp; Tax Return</c:v>
                </c:pt>
                <c:pt idx="1">
                  <c:v>Bad Debt</c:v>
                </c:pt>
                <c:pt idx="2">
                  <c:v>Legal</c:v>
                </c:pt>
                <c:pt idx="3">
                  <c:v>Management</c:v>
                </c:pt>
                <c:pt idx="4">
                  <c:v>Taxes/Permits</c:v>
                </c:pt>
                <c:pt idx="5">
                  <c:v>Misc</c:v>
                </c:pt>
                <c:pt idx="7">
                  <c:v>Maint. &amp; Utilities</c:v>
                </c:pt>
                <c:pt idx="8">
                  <c:v>Electric &amp; Water</c:v>
                </c:pt>
                <c:pt idx="9">
                  <c:v>Holiday</c:v>
                </c:pt>
                <c:pt idx="10">
                  <c:v>Lake</c:v>
                </c:pt>
                <c:pt idx="11">
                  <c:v>Gen. Maint.</c:v>
                </c:pt>
                <c:pt idx="14">
                  <c:v>Landscape</c:v>
                </c:pt>
                <c:pt idx="16">
                  <c:v>Reserve</c:v>
                </c:pt>
                <c:pt idx="18">
                  <c:v>Insurance</c:v>
                </c:pt>
              </c:strCache>
            </c:strRef>
          </c:cat>
          <c:val>
            <c:numRef>
              <c:f>'2020 budget pie chart'!$M$22:$M$40</c:f>
              <c:numCache>
                <c:formatCode>_("$"* #,##0.00_);_("$"* \(#,##0.00\);_("$"* "-"??_);_(@_)</c:formatCode>
                <c:ptCount val="19"/>
                <c:pt idx="0">
                  <c:v>3200</c:v>
                </c:pt>
                <c:pt idx="1">
                  <c:v>10000</c:v>
                </c:pt>
                <c:pt idx="2">
                  <c:v>47854</c:v>
                </c:pt>
                <c:pt idx="3">
                  <c:v>60336</c:v>
                </c:pt>
                <c:pt idx="4">
                  <c:v>750</c:v>
                </c:pt>
                <c:pt idx="5">
                  <c:v>17000</c:v>
                </c:pt>
                <c:pt idx="8">
                  <c:v>38500</c:v>
                </c:pt>
                <c:pt idx="9">
                  <c:v>15000</c:v>
                </c:pt>
                <c:pt idx="10">
                  <c:v>22500</c:v>
                </c:pt>
                <c:pt idx="11">
                  <c:v>35500</c:v>
                </c:pt>
                <c:pt idx="14">
                  <c:v>185720</c:v>
                </c:pt>
                <c:pt idx="16">
                  <c:v>116867.8</c:v>
                </c:pt>
                <c:pt idx="18">
                  <c:v>42500</c:v>
                </c:pt>
              </c:numCache>
            </c:numRef>
          </c:val>
          <c:extLst>
            <c:ext xmlns:c16="http://schemas.microsoft.com/office/drawing/2014/chart" uri="{C3380CC4-5D6E-409C-BE32-E72D297353CC}">
              <c16:uniqueId val="{00000026-2AE2-46A6-9F45-2F31277D1E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F53B2-FE5A-4E58-8094-7D61366EA0A1}" type="datetimeFigureOut">
              <a:rPr lang="en-US" smtClean="0"/>
              <a:pPr/>
              <a:t>12/30/2019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4FAE5-21A6-4B8B-980D-1C696E8D3408}" type="slidenum">
              <a:rPr lang="en-US" smtClean="0"/>
              <a:pPr/>
              <a:t>‹#›</a:t>
            </a:fld>
            <a:endParaRPr lang="en-US"/>
          </a:p>
        </p:txBody>
      </p:sp>
    </p:spTree>
    <p:extLst>
      <p:ext uri="{BB962C8B-B14F-4D97-AF65-F5344CB8AC3E}">
        <p14:creationId xmlns:p14="http://schemas.microsoft.com/office/powerpoint/2010/main" val="42875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11</a:t>
            </a:fld>
            <a:endParaRPr lang="en-US"/>
          </a:p>
        </p:txBody>
      </p:sp>
    </p:spTree>
    <p:extLst>
      <p:ext uri="{BB962C8B-B14F-4D97-AF65-F5344CB8AC3E}">
        <p14:creationId xmlns:p14="http://schemas.microsoft.com/office/powerpoint/2010/main" val="377279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12</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13</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14</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15</a:t>
            </a:fld>
            <a:endParaRPr lang="en-US"/>
          </a:p>
        </p:txBody>
      </p:sp>
    </p:spTree>
    <p:extLst>
      <p:ext uri="{BB962C8B-B14F-4D97-AF65-F5344CB8AC3E}">
        <p14:creationId xmlns:p14="http://schemas.microsoft.com/office/powerpoint/2010/main" val="148814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2</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3</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4</a:t>
            </a:fld>
            <a:endParaRPr lang="en-US"/>
          </a:p>
        </p:txBody>
      </p:sp>
    </p:spTree>
    <p:extLst>
      <p:ext uri="{BB962C8B-B14F-4D97-AF65-F5344CB8AC3E}">
        <p14:creationId xmlns:p14="http://schemas.microsoft.com/office/powerpoint/2010/main" val="265419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4FAE5-21A6-4B8B-980D-1C696E8D3408}" type="slidenum">
              <a:rPr lang="en-US" smtClean="0"/>
              <a:pPr/>
              <a:t>5</a:t>
            </a:fld>
            <a:endParaRPr lang="en-US"/>
          </a:p>
        </p:txBody>
      </p:sp>
    </p:spTree>
    <p:extLst>
      <p:ext uri="{BB962C8B-B14F-4D97-AF65-F5344CB8AC3E}">
        <p14:creationId xmlns:p14="http://schemas.microsoft.com/office/powerpoint/2010/main" val="191431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7</a:t>
            </a:fld>
            <a:endParaRPr lang="en-US"/>
          </a:p>
        </p:txBody>
      </p:sp>
    </p:spTree>
    <p:extLst>
      <p:ext uri="{BB962C8B-B14F-4D97-AF65-F5344CB8AC3E}">
        <p14:creationId xmlns:p14="http://schemas.microsoft.com/office/powerpoint/2010/main" val="265419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8</a:t>
            </a:fld>
            <a:endParaRPr lang="en-US"/>
          </a:p>
        </p:txBody>
      </p:sp>
    </p:spTree>
    <p:extLst>
      <p:ext uri="{BB962C8B-B14F-4D97-AF65-F5344CB8AC3E}">
        <p14:creationId xmlns:p14="http://schemas.microsoft.com/office/powerpoint/2010/main" val="320950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9</a:t>
            </a:fld>
            <a:endParaRPr lang="en-US"/>
          </a:p>
        </p:txBody>
      </p:sp>
    </p:spTree>
    <p:extLst>
      <p:ext uri="{BB962C8B-B14F-4D97-AF65-F5344CB8AC3E}">
        <p14:creationId xmlns:p14="http://schemas.microsoft.com/office/powerpoint/2010/main" val="282006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4FAE5-21A6-4B8B-980D-1C696E8D3408}" type="slidenum">
              <a:rPr lang="en-US" smtClean="0"/>
              <a:pPr/>
              <a:t>10</a:t>
            </a:fld>
            <a:endParaRPr lang="en-US"/>
          </a:p>
        </p:txBody>
      </p:sp>
    </p:spTree>
    <p:extLst>
      <p:ext uri="{BB962C8B-B14F-4D97-AF65-F5344CB8AC3E}">
        <p14:creationId xmlns:p14="http://schemas.microsoft.com/office/powerpoint/2010/main" val="250507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A1B7C-CA73-4C68-8DE3-979A02B343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FD5E61-C56F-47E4-8CF0-03D42CF44CD8}"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58A1B7C-CA73-4C68-8DE3-979A02B3435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FD5E61-C56F-47E4-8CF0-03D42CF44CD8}" type="datetimeFigureOut">
              <a:rPr lang="en-US" smtClean="0"/>
              <a:pPr/>
              <a:t>12/30/2019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8A1B7C-CA73-4C68-8DE3-979A02B3435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146175"/>
            <a:ext cx="8942641" cy="5755422"/>
          </a:xfrm>
          <a:prstGeom prst="rect">
            <a:avLst/>
          </a:prstGeom>
          <a:noFill/>
        </p:spPr>
        <p:txBody>
          <a:bodyPr wrap="none" rtlCol="0">
            <a:spAutoFit/>
          </a:bodyPr>
          <a:lstStyle/>
          <a:p>
            <a:pPr marL="400050" lvl="0" indent="-400050">
              <a:buFont typeface="Wingdings" panose="05000000000000000000" pitchFamily="2" charset="2"/>
              <a:buChar char="v"/>
            </a:pPr>
            <a:r>
              <a:rPr lang="en-US" sz="1600" b="1" dirty="0">
                <a:solidFill>
                  <a:schemeClr val="bg2">
                    <a:lumMod val="25000"/>
                  </a:schemeClr>
                </a:solidFill>
              </a:rPr>
              <a:t>Introduction and reading of the minutes from last annual meeting – KATHY DOOLEY</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Election of Directors – HELEN BILYEU</a:t>
            </a:r>
          </a:p>
          <a:p>
            <a:pPr marL="857250" lvl="1" indent="-400050">
              <a:buFont typeface="Arial" panose="020B0604020202020204" pitchFamily="34" charset="0"/>
              <a:buChar char="•"/>
            </a:pPr>
            <a:r>
              <a:rPr lang="en-US" sz="1600" b="1" dirty="0">
                <a:solidFill>
                  <a:schemeClr val="bg2">
                    <a:lumMod val="25000"/>
                  </a:schemeClr>
                </a:solidFill>
              </a:rPr>
              <a:t>Nominations from the floor</a:t>
            </a:r>
          </a:p>
          <a:p>
            <a:pPr marL="857250" lvl="1" indent="-400050">
              <a:buFont typeface="Arial" panose="020B0604020202020204" pitchFamily="34" charset="0"/>
              <a:buChar char="•"/>
            </a:pPr>
            <a:r>
              <a:rPr lang="en-US" sz="1600" b="1" dirty="0">
                <a:solidFill>
                  <a:schemeClr val="bg2">
                    <a:lumMod val="25000"/>
                  </a:schemeClr>
                </a:solidFill>
              </a:rPr>
              <a:t>Introduction of known candidates - </a:t>
            </a:r>
            <a:r>
              <a:rPr lang="en-US" b="1" dirty="0">
                <a:solidFill>
                  <a:schemeClr val="bg2">
                    <a:lumMod val="25000"/>
                  </a:schemeClr>
                </a:solidFill>
              </a:rPr>
              <a:t> ** </a:t>
            </a:r>
            <a:r>
              <a:rPr lang="en-US" sz="1400" b="1" i="1" dirty="0">
                <a:solidFill>
                  <a:schemeClr val="bg2">
                    <a:lumMod val="25000"/>
                  </a:schemeClr>
                </a:solidFill>
              </a:rPr>
              <a:t>Please keep introductions down to no </a:t>
            </a:r>
          </a:p>
          <a:p>
            <a:pPr lvl="1"/>
            <a:r>
              <a:rPr lang="en-US" sz="1400" b="1" i="1" dirty="0">
                <a:solidFill>
                  <a:schemeClr val="bg2">
                    <a:lumMod val="25000"/>
                  </a:schemeClr>
                </a:solidFill>
              </a:rPr>
              <a:t>        more than 2 minutes.</a:t>
            </a:r>
          </a:p>
          <a:p>
            <a:pPr lvl="1"/>
            <a:r>
              <a:rPr lang="en-US" sz="1600" b="1" dirty="0">
                <a:solidFill>
                  <a:schemeClr val="bg2">
                    <a:lumMod val="25000"/>
                  </a:schemeClr>
                </a:solidFill>
              </a:rPr>
              <a:t>        </a:t>
            </a:r>
            <a:r>
              <a:rPr lang="en-US" sz="1600" b="1" dirty="0">
                <a:solidFill>
                  <a:srgbClr val="0070C0"/>
                </a:solidFill>
              </a:rPr>
              <a:t>John Fisher    -    Scarlett Kutch    -    Sam Prentice</a:t>
            </a:r>
          </a:p>
          <a:p>
            <a:pPr marL="857250" lvl="1" indent="-400050">
              <a:buFont typeface="Arial" panose="020B0604020202020204" pitchFamily="34" charset="0"/>
              <a:buChar char="•"/>
            </a:pPr>
            <a:r>
              <a:rPr lang="en-US" sz="1600" b="1" dirty="0">
                <a:solidFill>
                  <a:schemeClr val="bg2">
                    <a:lumMod val="25000"/>
                  </a:schemeClr>
                </a:solidFill>
              </a:rPr>
              <a:t>Turn in ballots for count</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Master and boards responsibilities – SANGEETA BAKSHI</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State of the Association/How you can participate</a:t>
            </a:r>
            <a:r>
              <a:rPr lang="en-US" sz="1600" dirty="0">
                <a:solidFill>
                  <a:schemeClr val="bg2">
                    <a:lumMod val="25000"/>
                  </a:schemeClr>
                </a:solidFill>
              </a:rPr>
              <a:t>  – </a:t>
            </a:r>
            <a:r>
              <a:rPr lang="en-US" sz="1600" b="1" dirty="0">
                <a:solidFill>
                  <a:schemeClr val="bg2">
                    <a:lumMod val="25000"/>
                  </a:schemeClr>
                </a:solidFill>
              </a:rPr>
              <a:t>HELEN BILYEU</a:t>
            </a:r>
          </a:p>
          <a:p>
            <a:pPr marL="400050" indent="-400050">
              <a:buFont typeface="Wingdings" panose="05000000000000000000" pitchFamily="2" charset="2"/>
              <a:buChar char="v"/>
            </a:pPr>
            <a:endParaRPr lang="en-US" sz="1600" b="1" dirty="0">
              <a:solidFill>
                <a:schemeClr val="bg2">
                  <a:lumMod val="25000"/>
                </a:schemeClr>
              </a:solidFill>
            </a:endParaRPr>
          </a:p>
          <a:p>
            <a:pPr marL="400050" indent="-400050">
              <a:buFont typeface="Wingdings" panose="05000000000000000000" pitchFamily="2" charset="2"/>
              <a:buChar char="v"/>
            </a:pPr>
            <a:r>
              <a:rPr lang="en-US" sz="1600" b="1" dirty="0">
                <a:solidFill>
                  <a:schemeClr val="bg2">
                    <a:lumMod val="25000"/>
                  </a:schemeClr>
                </a:solidFill>
              </a:rPr>
              <a:t>Financials – KATHY DOOLEY</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2020 Possible Projects – JOHN FISHER</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Q&amp;A While votes counted – VANESSA WILLIAMS  </a:t>
            </a:r>
          </a:p>
          <a:p>
            <a:pPr lvl="0"/>
            <a:r>
              <a:rPr lang="en-US" sz="1600" b="1" dirty="0">
                <a:solidFill>
                  <a:schemeClr val="bg2">
                    <a:lumMod val="25000"/>
                  </a:schemeClr>
                </a:solidFill>
              </a:rPr>
              <a:t>         </a:t>
            </a:r>
            <a:r>
              <a:rPr lang="en-US" sz="1400" b="1" dirty="0">
                <a:solidFill>
                  <a:schemeClr val="bg2">
                    <a:lumMod val="25000"/>
                  </a:schemeClr>
                </a:solidFill>
              </a:rPr>
              <a:t>** </a:t>
            </a:r>
            <a:r>
              <a:rPr lang="en-US" sz="1400" b="1" i="1" dirty="0">
                <a:solidFill>
                  <a:schemeClr val="bg2">
                    <a:lumMod val="25000"/>
                  </a:schemeClr>
                </a:solidFill>
              </a:rPr>
              <a:t>Please keep comments down to no more than 2 minutes.</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Election Results – KATHY DOOLEY</a:t>
            </a:r>
          </a:p>
          <a:p>
            <a:pPr marL="400050" lvl="0" indent="-400050">
              <a:buFont typeface="Wingdings" panose="05000000000000000000" pitchFamily="2" charset="2"/>
              <a:buChar char="v"/>
            </a:pPr>
            <a:endParaRPr lang="en-US" sz="1600" b="1" dirty="0">
              <a:solidFill>
                <a:schemeClr val="bg2">
                  <a:lumMod val="25000"/>
                </a:schemeClr>
              </a:solidFill>
            </a:endParaRPr>
          </a:p>
          <a:p>
            <a:pPr marL="400050" lvl="0" indent="-400050">
              <a:buFont typeface="Wingdings" panose="05000000000000000000" pitchFamily="2" charset="2"/>
              <a:buChar char="v"/>
            </a:pPr>
            <a:r>
              <a:rPr lang="en-US" sz="1600" b="1" dirty="0">
                <a:solidFill>
                  <a:schemeClr val="bg2">
                    <a:lumMod val="25000"/>
                  </a:schemeClr>
                </a:solidFill>
              </a:rPr>
              <a:t>Door Prize giveaway – SYLVIA NGUYEN</a:t>
            </a:r>
            <a:endParaRPr lang="en-US" sz="1600" dirty="0">
              <a:solidFill>
                <a:schemeClr val="bg2">
                  <a:lumMod val="25000"/>
                </a:schemeClr>
              </a:solidFill>
            </a:endParaRPr>
          </a:p>
        </p:txBody>
      </p:sp>
      <p:sp>
        <p:nvSpPr>
          <p:cNvPr id="6" name="Title 5"/>
          <p:cNvSpPr>
            <a:spLocks noGrp="1"/>
          </p:cNvSpPr>
          <p:nvPr>
            <p:ph type="title" idx="4294967295"/>
          </p:nvPr>
        </p:nvSpPr>
        <p:spPr>
          <a:xfrm>
            <a:off x="914400" y="3175"/>
            <a:ext cx="8229600" cy="1143000"/>
          </a:xfrm>
        </p:spPr>
        <p:txBody>
          <a:bodyPr>
            <a:normAutofit/>
          </a:bodyPr>
          <a:lstStyle/>
          <a:p>
            <a:r>
              <a:rPr lang="en-US" sz="2400" b="1" dirty="0"/>
              <a:t>SOUTHWYCK – ANNUAL MEETING, 2020</a:t>
            </a:r>
          </a:p>
        </p:txBody>
      </p:sp>
    </p:spTree>
    <p:extLst>
      <p:ext uri="{BB962C8B-B14F-4D97-AF65-F5344CB8AC3E}">
        <p14:creationId xmlns:p14="http://schemas.microsoft.com/office/powerpoint/2010/main" val="169451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7924800" cy="4278094"/>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State of the Association (continued)</a:t>
            </a:r>
            <a:r>
              <a:rPr lang="en-US" sz="2000" dirty="0">
                <a:solidFill>
                  <a:schemeClr val="bg2">
                    <a:lumMod val="25000"/>
                  </a:schemeClr>
                </a:solidFill>
              </a:rPr>
              <a:t>  –  </a:t>
            </a:r>
            <a:r>
              <a:rPr lang="en-US" sz="2000" b="1" dirty="0">
                <a:solidFill>
                  <a:schemeClr val="bg2">
                    <a:lumMod val="25000"/>
                  </a:schemeClr>
                </a:solidFill>
              </a:rPr>
              <a:t>HELEN BILYEU</a:t>
            </a:r>
          </a:p>
          <a:p>
            <a:pPr marL="742950" lvl="1" indent="-285750"/>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In 2019 Silverlake continues to share expenses for Southwyck Lake Park lake maintenance by helping with chemical treatments and fountain upkeep.</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Southwyck Lake Park  are used for soccer  and t-ball practice, volleyball games, exercise and meditation groups, triathlon, weddings, birthday parties, family reunion, community outreach groups, Boy Scout ceremony and elementary schools end of year activities and community events.</a:t>
            </a:r>
          </a:p>
          <a:p>
            <a:pPr marL="742950" lvl="1" indent="-285750">
              <a:buFont typeface="Arial" panose="020B0604020202020204" pitchFamily="34" charset="0"/>
              <a:buChar char="•"/>
            </a:pPr>
            <a:endParaRPr lang="en-US" b="1" i="1" dirty="0">
              <a:solidFill>
                <a:schemeClr val="bg2">
                  <a:lumMod val="25000"/>
                </a:schemeClr>
              </a:solidFill>
            </a:endParaRP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
        <p:nvSpPr>
          <p:cNvPr id="7"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161867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7924800" cy="6247864"/>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How you can participate in our association </a:t>
            </a:r>
            <a:r>
              <a:rPr lang="en-US" sz="2000" dirty="0">
                <a:solidFill>
                  <a:schemeClr val="bg2">
                    <a:lumMod val="25000"/>
                  </a:schemeClr>
                </a:solidFill>
              </a:rPr>
              <a:t> –  </a:t>
            </a:r>
            <a:r>
              <a:rPr lang="en-US" sz="2000" b="1" dirty="0">
                <a:solidFill>
                  <a:schemeClr val="bg2">
                    <a:lumMod val="25000"/>
                  </a:schemeClr>
                </a:solidFill>
              </a:rPr>
              <a:t>HELEN BILYEU</a:t>
            </a:r>
          </a:p>
          <a:p>
            <a:endParaRPr lang="en-US" b="1"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Community Events – </a:t>
            </a:r>
            <a:r>
              <a:rPr lang="en-US" dirty="0">
                <a:solidFill>
                  <a:schemeClr val="bg2">
                    <a:lumMod val="25000"/>
                  </a:schemeClr>
                </a:solidFill>
              </a:rPr>
              <a:t>assist in finding opportunities where we can get our communities to come together.  We are looking for low cost/no cost events and not the Disney World experience.  </a:t>
            </a:r>
          </a:p>
          <a:p>
            <a:pPr marL="285750" indent="-285750">
              <a:buFont typeface="Arial" panose="020B0604020202020204" pitchFamily="34" charset="0"/>
              <a:buChar char="•"/>
            </a:pPr>
            <a:endParaRPr lang="en-US" b="1"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Projects – </a:t>
            </a:r>
            <a:r>
              <a:rPr lang="en-US" dirty="0">
                <a:solidFill>
                  <a:schemeClr val="bg2">
                    <a:lumMod val="25000"/>
                  </a:schemeClr>
                </a:solidFill>
              </a:rPr>
              <a:t>throughout the year we have projects that we work on where we would like homeowner input.  That could be anything from input on fencing, tree replacement, entrance management to adding additional equipment at our parks or repairs to existing.</a:t>
            </a:r>
          </a:p>
          <a:p>
            <a:pPr marL="285750" indent="-285750">
              <a:buFont typeface="Arial" panose="020B0604020202020204" pitchFamily="34" charset="0"/>
              <a:buChar char="•"/>
            </a:pPr>
            <a:endParaRPr lang="en-US" dirty="0">
              <a:solidFill>
                <a:schemeClr val="bg2">
                  <a:lumMod val="25000"/>
                </a:schemeClr>
              </a:solidFill>
            </a:endParaRPr>
          </a:p>
          <a:p>
            <a:pPr marL="285750" indent="-285750">
              <a:buFont typeface="Arial" panose="020B0604020202020204" pitchFamily="34" charset="0"/>
              <a:buChar char="•"/>
            </a:pPr>
            <a:r>
              <a:rPr lang="en-US" b="1" dirty="0">
                <a:solidFill>
                  <a:schemeClr val="bg2">
                    <a:lumMod val="25000"/>
                  </a:schemeClr>
                </a:solidFill>
              </a:rPr>
              <a:t>Report</a:t>
            </a:r>
            <a:r>
              <a:rPr lang="en-US" dirty="0">
                <a:solidFill>
                  <a:schemeClr val="bg2">
                    <a:lumMod val="25000"/>
                  </a:schemeClr>
                </a:solidFill>
              </a:rPr>
              <a:t> – vandalism or damage to our property, malfunction of lights at parks, fountains in lake, drinking fountain, irrigation leaks by emailing to  directors@SouthwyckTexas.com.</a:t>
            </a:r>
          </a:p>
          <a:p>
            <a:endParaRPr lang="en-US" dirty="0">
              <a:solidFill>
                <a:schemeClr val="bg2">
                  <a:lumMod val="25000"/>
                </a:schemeClr>
              </a:solidFill>
            </a:endParaRPr>
          </a:p>
          <a:p>
            <a:r>
              <a:rPr lang="en-US" dirty="0">
                <a:solidFill>
                  <a:schemeClr val="bg2">
                    <a:lumMod val="25000"/>
                  </a:schemeClr>
                </a:solidFill>
              </a:rPr>
              <a:t>Southwyck Community Association believes that running a successful association requires teamwork.  We are once again looking for input/help from our homeowners.  If you are looking for a way to actually make a difference in our community, please consider volunteering. The Southwyck CAI board reserves the right to approve all volunteers.</a:t>
            </a:r>
          </a:p>
          <a:p>
            <a:pPr marL="400050" lvl="0" indent="-400050">
              <a:buFont typeface="Wingdings" panose="05000000000000000000" pitchFamily="2" charset="2"/>
              <a:buChar char="v"/>
            </a:pPr>
            <a:endParaRPr lang="en-US" sz="2000" b="1" dirty="0">
              <a:solidFill>
                <a:schemeClr val="bg2">
                  <a:lumMod val="25000"/>
                </a:schemeClr>
              </a:solidFill>
            </a:endParaRPr>
          </a:p>
          <a:p>
            <a:pPr marL="742950" lvl="1" indent="-285750"/>
            <a:endParaRPr lang="en-US" b="1" dirty="0">
              <a:solidFill>
                <a:schemeClr val="bg2">
                  <a:lumMod val="25000"/>
                </a:schemeClr>
              </a:solidFill>
            </a:endParaRPr>
          </a:p>
        </p:txBody>
      </p:sp>
      <p:sp>
        <p:nvSpPr>
          <p:cNvPr id="8"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300181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295400"/>
            <a:ext cx="3709605" cy="984885"/>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Financials – Kathy Dooley</a:t>
            </a:r>
          </a:p>
          <a:p>
            <a:pPr lvl="0"/>
            <a:r>
              <a:rPr lang="en-US" sz="2000" b="1" dirty="0">
                <a:solidFill>
                  <a:schemeClr val="bg2">
                    <a:lumMod val="25000"/>
                  </a:schemeClr>
                </a:solidFill>
              </a:rPr>
              <a:t>       2020 Budget</a:t>
            </a:r>
            <a:endParaRPr lang="en-US" sz="1000" dirty="0">
              <a:solidFill>
                <a:schemeClr val="bg2">
                  <a:lumMod val="25000"/>
                </a:schemeClr>
              </a:solidFill>
            </a:endParaRPr>
          </a:p>
          <a:p>
            <a:endParaRPr lang="en-US" dirty="0"/>
          </a:p>
        </p:txBody>
      </p:sp>
      <p:sp>
        <p:nvSpPr>
          <p:cNvPr id="12"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
        <p:nvSpPr>
          <p:cNvPr id="2" name="TextBox 1">
            <a:extLst>
              <a:ext uri="{FF2B5EF4-FFF2-40B4-BE49-F238E27FC236}">
                <a16:creationId xmlns:a16="http://schemas.microsoft.com/office/drawing/2014/main" id="{65189C4C-E512-4CD4-ACDF-6E913C35C6B9}"/>
              </a:ext>
            </a:extLst>
          </p:cNvPr>
          <p:cNvSpPr txBox="1"/>
          <p:nvPr/>
        </p:nvSpPr>
        <p:spPr>
          <a:xfrm>
            <a:off x="76200" y="6581001"/>
            <a:ext cx="2803716" cy="276999"/>
          </a:xfrm>
          <a:prstGeom prst="rect">
            <a:avLst/>
          </a:prstGeom>
          <a:noFill/>
        </p:spPr>
        <p:txBody>
          <a:bodyPr wrap="none" rtlCol="0">
            <a:spAutoFit/>
          </a:bodyPr>
          <a:lstStyle/>
          <a:p>
            <a:r>
              <a:rPr lang="en-US" sz="1200" dirty="0"/>
              <a:t>* Percent in parentheses is 2019 amount</a:t>
            </a:r>
          </a:p>
        </p:txBody>
      </p:sp>
      <p:graphicFrame>
        <p:nvGraphicFramePr>
          <p:cNvPr id="14" name="Chart 13">
            <a:extLst>
              <a:ext uri="{FF2B5EF4-FFF2-40B4-BE49-F238E27FC236}">
                <a16:creationId xmlns:a16="http://schemas.microsoft.com/office/drawing/2014/main" id="{66DA5885-C27A-4A2E-BF94-EB5E3F4D1898}"/>
              </a:ext>
            </a:extLst>
          </p:cNvPr>
          <p:cNvGraphicFramePr>
            <a:graphicFrameLocks/>
          </p:cNvGraphicFramePr>
          <p:nvPr>
            <p:extLst>
              <p:ext uri="{D42A27DB-BD31-4B8C-83A1-F6EECF244321}">
                <p14:modId xmlns:p14="http://schemas.microsoft.com/office/powerpoint/2010/main" val="651208910"/>
              </p:ext>
            </p:extLst>
          </p:nvPr>
        </p:nvGraphicFramePr>
        <p:xfrm>
          <a:off x="111690" y="228600"/>
          <a:ext cx="9144000" cy="800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56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689430" cy="6524863"/>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2020 – </a:t>
            </a:r>
            <a:r>
              <a:rPr lang="en-US" sz="2000" b="1" i="1" dirty="0">
                <a:solidFill>
                  <a:schemeClr val="bg2">
                    <a:lumMod val="25000"/>
                  </a:schemeClr>
                </a:solidFill>
              </a:rPr>
              <a:t>Possible</a:t>
            </a:r>
            <a:r>
              <a:rPr lang="en-US" sz="2000" b="1" dirty="0">
                <a:solidFill>
                  <a:schemeClr val="bg2">
                    <a:lumMod val="25000"/>
                  </a:schemeClr>
                </a:solidFill>
              </a:rPr>
              <a:t> Projects – JOHN FISHER</a:t>
            </a:r>
          </a:p>
          <a:p>
            <a:pPr lvl="0"/>
            <a:r>
              <a:rPr lang="en-US" sz="2000" dirty="0">
                <a:solidFill>
                  <a:schemeClr val="bg2">
                    <a:lumMod val="25000"/>
                  </a:schemeClr>
                </a:solidFill>
              </a:rPr>
              <a:t>		(Order is not order of priority)</a:t>
            </a:r>
          </a:p>
          <a:p>
            <a:pPr marL="742950" lvl="1" indent="-285750">
              <a:buFont typeface="Arial" panose="020B0604020202020204" pitchFamily="34" charset="0"/>
              <a:buChar char="•"/>
            </a:pPr>
            <a:r>
              <a:rPr lang="en-US" b="1" dirty="0">
                <a:solidFill>
                  <a:schemeClr val="bg2">
                    <a:lumMod val="25000"/>
                  </a:schemeClr>
                </a:solidFill>
              </a:rPr>
              <a:t>Huntington Park monument repairs.</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Continuing fence repair.</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Continued power washing program revolving entrances and fences.</a:t>
            </a:r>
          </a:p>
          <a:p>
            <a:pPr marL="742950" lvl="1" indent="-285750">
              <a:buFont typeface="Arial" panose="020B0604020202020204" pitchFamily="34" charset="0"/>
              <a:buChar char="•"/>
            </a:pPr>
            <a:endParaRPr lang="en-US" b="1" dirty="0">
              <a:solidFill>
                <a:schemeClr val="bg2">
                  <a:lumMod val="25000"/>
                </a:schemeClr>
              </a:solidFill>
            </a:endParaRPr>
          </a:p>
          <a:p>
            <a:pPr lvl="1">
              <a:buFont typeface="Arial" pitchFamily="34" charset="0"/>
              <a:buChar char="•"/>
            </a:pPr>
            <a:r>
              <a:rPr lang="en-US" b="1" dirty="0">
                <a:solidFill>
                  <a:schemeClr val="bg2">
                    <a:lumMod val="25000"/>
                  </a:schemeClr>
                </a:solidFill>
              </a:rPr>
              <a:t>    Update patio structure at </a:t>
            </a:r>
            <a:r>
              <a:rPr lang="en-US" b="1" dirty="0" err="1">
                <a:solidFill>
                  <a:schemeClr val="bg2">
                    <a:lumMod val="25000"/>
                  </a:schemeClr>
                </a:solidFill>
              </a:rPr>
              <a:t>Northfork</a:t>
            </a:r>
            <a:r>
              <a:rPr lang="en-US" b="1" dirty="0">
                <a:solidFill>
                  <a:schemeClr val="bg2">
                    <a:lumMod val="25000"/>
                  </a:schemeClr>
                </a:solidFill>
              </a:rPr>
              <a:t> at </a:t>
            </a:r>
            <a:r>
              <a:rPr lang="en-US" b="1" dirty="0" err="1">
                <a:solidFill>
                  <a:schemeClr val="bg2">
                    <a:lumMod val="25000"/>
                  </a:schemeClr>
                </a:solidFill>
              </a:rPr>
              <a:t>Lakecrest</a:t>
            </a:r>
            <a:r>
              <a:rPr lang="en-US" b="1" dirty="0">
                <a:solidFill>
                  <a:schemeClr val="bg2">
                    <a:lumMod val="25000"/>
                  </a:schemeClr>
                </a:solidFill>
              </a:rPr>
              <a:t>.</a:t>
            </a:r>
          </a:p>
          <a:p>
            <a:pPr lvl="1">
              <a:buFont typeface="Arial" pitchFamily="34" charset="0"/>
              <a:buChar char="•"/>
            </a:pPr>
            <a:endParaRPr lang="en-US" b="1" dirty="0">
              <a:solidFill>
                <a:schemeClr val="bg2">
                  <a:lumMod val="25000"/>
                </a:schemeClr>
              </a:solidFill>
            </a:endParaRPr>
          </a:p>
          <a:p>
            <a:pPr lvl="1">
              <a:buFont typeface="Arial" pitchFamily="34" charset="0"/>
              <a:buChar char="•"/>
            </a:pPr>
            <a:r>
              <a:rPr lang="en-US" b="1" dirty="0">
                <a:solidFill>
                  <a:schemeClr val="bg2">
                    <a:lumMod val="25000"/>
                  </a:schemeClr>
                </a:solidFill>
              </a:rPr>
              <a:t>    Additional tree/bush planting.</a:t>
            </a:r>
          </a:p>
          <a:p>
            <a:pPr lvl="1">
              <a:buFont typeface="Arial" pitchFamily="34" charset="0"/>
              <a:buChar char="•"/>
            </a:pPr>
            <a:endParaRPr lang="en-US" b="1" dirty="0">
              <a:solidFill>
                <a:schemeClr val="bg2">
                  <a:lumMod val="25000"/>
                </a:schemeClr>
              </a:solidFill>
            </a:endParaRPr>
          </a:p>
          <a:p>
            <a:pPr lvl="1">
              <a:buFont typeface="Arial" pitchFamily="34" charset="0"/>
              <a:buChar char="•"/>
            </a:pPr>
            <a:r>
              <a:rPr lang="en-US" b="1" dirty="0">
                <a:solidFill>
                  <a:schemeClr val="bg2">
                    <a:lumMod val="25000"/>
                  </a:schemeClr>
                </a:solidFill>
              </a:rPr>
              <a:t>    Additional electrical outlets added in at Southwyck Lake Park.</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Community events at Southwyck Lake Park.</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Explore engineering of clubhouse.</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rgbClr val="FF0000"/>
                </a:solidFill>
              </a:rPr>
              <a:t>** Should I mention the bulkhead and who actually does these repairs?  </a:t>
            </a:r>
          </a:p>
          <a:p>
            <a:pPr lvl="1"/>
            <a:r>
              <a:rPr lang="en-US" b="1" dirty="0">
                <a:solidFill>
                  <a:srgbClr val="FF0000"/>
                </a:solidFill>
              </a:rPr>
              <a:t>MUD?  KATHY to ask.</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lvl="1"/>
            <a:endParaRPr lang="en-US" b="1" dirty="0"/>
          </a:p>
        </p:txBody>
      </p:sp>
      <p:sp>
        <p:nvSpPr>
          <p:cNvPr id="7" name="Title 5"/>
          <p:cNvSpPr txBox="1">
            <a:spLocks/>
          </p:cNvSpPr>
          <p:nvPr/>
        </p:nvSpPr>
        <p:spPr>
          <a:xfrm>
            <a:off x="1066800" y="1555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170775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105552" cy="7632859"/>
          </a:xfrm>
          <a:prstGeom prst="rect">
            <a:avLst/>
          </a:prstGeom>
          <a:noFill/>
        </p:spPr>
        <p:txBody>
          <a:bodyPr wrap="none" rtlCol="0">
            <a:spAutoFit/>
          </a:bodyPr>
          <a:lstStyle/>
          <a:p>
            <a:pPr marL="857250" lvl="1" indent="-400050">
              <a:buFont typeface="Wingdings" panose="05000000000000000000" pitchFamily="2" charset="2"/>
              <a:buChar char="v"/>
            </a:pPr>
            <a:endParaRPr lang="en-US" sz="2000" b="1" dirty="0"/>
          </a:p>
          <a:p>
            <a:pPr marL="400050" lvl="0" indent="-400050">
              <a:buFont typeface="Wingdings" panose="05000000000000000000" pitchFamily="2" charset="2"/>
              <a:buChar char="v"/>
            </a:pPr>
            <a:r>
              <a:rPr lang="en-US" sz="2000" b="1" dirty="0">
                <a:solidFill>
                  <a:schemeClr val="bg2">
                    <a:lumMod val="25000"/>
                  </a:schemeClr>
                </a:solidFill>
              </a:rPr>
              <a:t>Q&amp;A while votes counted – VANESSA WILLIAMS</a:t>
            </a:r>
          </a:p>
          <a:p>
            <a:pPr marL="400050" lvl="0" indent="-400050">
              <a:buFont typeface="Wingdings" panose="05000000000000000000" pitchFamily="2" charset="2"/>
              <a:buChar char="v"/>
            </a:pPr>
            <a:endParaRPr lang="en-US" sz="2000" b="1" dirty="0">
              <a:solidFill>
                <a:schemeClr val="bg2">
                  <a:lumMod val="25000"/>
                </a:schemeClr>
              </a:solidFill>
            </a:endParaRPr>
          </a:p>
          <a:p>
            <a:pPr marL="400050" lvl="0" indent="-400050">
              <a:buFont typeface="Wingdings" panose="05000000000000000000" pitchFamily="2" charset="2"/>
              <a:buChar char="v"/>
            </a:pPr>
            <a:r>
              <a:rPr lang="en-US" sz="2000" b="1" dirty="0">
                <a:solidFill>
                  <a:schemeClr val="bg2">
                    <a:lumMod val="25000"/>
                  </a:schemeClr>
                </a:solidFill>
              </a:rPr>
              <a:t>Election Results – KATHY DOOLEY</a:t>
            </a:r>
          </a:p>
          <a:p>
            <a:pPr marL="400050" lvl="0" indent="-400050">
              <a:buFont typeface="Wingdings" panose="05000000000000000000" pitchFamily="2" charset="2"/>
              <a:buChar char="v"/>
            </a:pPr>
            <a:endParaRPr lang="en-US" sz="2000" b="1" dirty="0">
              <a:solidFill>
                <a:schemeClr val="bg2">
                  <a:lumMod val="25000"/>
                </a:schemeClr>
              </a:solidFill>
            </a:endParaRPr>
          </a:p>
          <a:p>
            <a:pPr marL="400050" lvl="0" indent="-400050">
              <a:buFont typeface="Wingdings" panose="05000000000000000000" pitchFamily="2" charset="2"/>
              <a:buChar char="v"/>
            </a:pPr>
            <a:r>
              <a:rPr lang="en-US" sz="2000" b="1" dirty="0">
                <a:solidFill>
                  <a:schemeClr val="bg2">
                    <a:lumMod val="25000"/>
                  </a:schemeClr>
                </a:solidFill>
              </a:rPr>
              <a:t>Door prize giveaway – SYLVIA NGUYEN</a:t>
            </a:r>
          </a:p>
          <a:p>
            <a:pPr marL="400050" lvl="0" indent="-400050">
              <a:buFont typeface="Wingdings" panose="05000000000000000000" pitchFamily="2" charset="2"/>
              <a:buChar char="v"/>
            </a:pPr>
            <a:endParaRPr lang="en-US" sz="2000" b="1" dirty="0">
              <a:solidFill>
                <a:schemeClr val="bg2">
                  <a:lumMod val="25000"/>
                </a:schemeClr>
              </a:solidFill>
            </a:endParaRPr>
          </a:p>
          <a:p>
            <a:pPr marL="400050" lvl="0" indent="-400050">
              <a:buFont typeface="Wingdings" panose="05000000000000000000" pitchFamily="2" charset="2"/>
              <a:buChar char="v"/>
            </a:pPr>
            <a:r>
              <a:rPr lang="en-US" sz="2000" b="1" dirty="0">
                <a:solidFill>
                  <a:schemeClr val="bg2">
                    <a:lumMod val="25000"/>
                  </a:schemeClr>
                </a:solidFill>
              </a:rPr>
              <a:t>Reminders:</a:t>
            </a:r>
          </a:p>
          <a:p>
            <a:pPr marL="857250" lvl="1" indent="-400050">
              <a:buFont typeface="Wingdings" panose="05000000000000000000" pitchFamily="2" charset="2"/>
              <a:buChar char="§"/>
            </a:pPr>
            <a:r>
              <a:rPr lang="en-US" b="1" dirty="0">
                <a:solidFill>
                  <a:schemeClr val="bg2">
                    <a:lumMod val="25000"/>
                  </a:schemeClr>
                </a:solidFill>
              </a:rPr>
              <a:t>Board meetings are </a:t>
            </a:r>
          </a:p>
          <a:p>
            <a:pPr marL="400050" lvl="0" indent="-400050"/>
            <a:r>
              <a:rPr lang="en-US" b="1" dirty="0">
                <a:solidFill>
                  <a:schemeClr val="bg2">
                    <a:lumMod val="25000"/>
                  </a:schemeClr>
                </a:solidFill>
              </a:rPr>
              <a:t>       		1</a:t>
            </a:r>
            <a:r>
              <a:rPr lang="en-US" b="1" baseline="30000" dirty="0">
                <a:solidFill>
                  <a:schemeClr val="bg2">
                    <a:lumMod val="25000"/>
                  </a:schemeClr>
                </a:solidFill>
              </a:rPr>
              <a:t>st</a:t>
            </a:r>
            <a:r>
              <a:rPr lang="en-US" b="1" dirty="0">
                <a:solidFill>
                  <a:schemeClr val="bg2">
                    <a:lumMod val="25000"/>
                  </a:schemeClr>
                </a:solidFill>
              </a:rPr>
              <a:t> Thursday of every month at 6:30 PM</a:t>
            </a:r>
          </a:p>
          <a:p>
            <a:pPr lvl="0"/>
            <a:r>
              <a:rPr lang="en-US" b="1" dirty="0">
                <a:solidFill>
                  <a:schemeClr val="bg2">
                    <a:lumMod val="25000"/>
                  </a:schemeClr>
                </a:solidFill>
              </a:rPr>
              <a:t>       	at Calvary Baptist Church.  </a:t>
            </a:r>
            <a:r>
              <a:rPr lang="en-US" b="1" dirty="0">
                <a:solidFill>
                  <a:srgbClr val="FF0000"/>
                </a:solidFill>
              </a:rPr>
              <a:t>Next meeting February 6th</a:t>
            </a:r>
            <a:r>
              <a:rPr lang="en-US" b="1" dirty="0">
                <a:solidFill>
                  <a:schemeClr val="bg2">
                    <a:lumMod val="25000"/>
                  </a:schemeClr>
                </a:solidFill>
              </a:rPr>
              <a:t>.</a:t>
            </a:r>
          </a:p>
          <a:p>
            <a:pPr lvl="0"/>
            <a:endParaRPr lang="en-US" b="1" dirty="0">
              <a:solidFill>
                <a:schemeClr val="bg2">
                  <a:lumMod val="25000"/>
                </a:schemeClr>
              </a:solidFill>
            </a:endParaRPr>
          </a:p>
          <a:p>
            <a:pPr marL="800100" lvl="1" indent="-342900">
              <a:buFont typeface="Wingdings" panose="05000000000000000000" pitchFamily="2" charset="2"/>
              <a:buChar char="§"/>
            </a:pPr>
            <a:r>
              <a:rPr lang="en-US" b="1" dirty="0">
                <a:solidFill>
                  <a:schemeClr val="bg2">
                    <a:lumMod val="25000"/>
                  </a:schemeClr>
                </a:solidFill>
              </a:rPr>
              <a:t>Check our website for updates, especially News &amp; Events page.</a:t>
            </a:r>
          </a:p>
          <a:p>
            <a:pPr marL="800100" lvl="1" indent="-342900">
              <a:buFont typeface="Wingdings" panose="05000000000000000000" pitchFamily="2" charset="2"/>
              <a:buChar char="§"/>
            </a:pPr>
            <a:endParaRPr lang="en-US" b="1" dirty="0">
              <a:solidFill>
                <a:schemeClr val="bg2">
                  <a:lumMod val="25000"/>
                </a:schemeClr>
              </a:solidFill>
            </a:endParaRPr>
          </a:p>
          <a:p>
            <a:pPr marL="800100" lvl="1" indent="-342900">
              <a:buFont typeface="Wingdings" panose="05000000000000000000" pitchFamily="2" charset="2"/>
              <a:buChar char="§"/>
            </a:pPr>
            <a:r>
              <a:rPr lang="en-US" b="1" dirty="0">
                <a:solidFill>
                  <a:schemeClr val="bg2">
                    <a:lumMod val="25000"/>
                  </a:schemeClr>
                </a:solidFill>
              </a:rPr>
              <a:t>We need volunteers for short time periods throughout the year.  </a:t>
            </a:r>
          </a:p>
          <a:p>
            <a:pPr lvl="1"/>
            <a:r>
              <a:rPr lang="en-US" b="1" dirty="0">
                <a:solidFill>
                  <a:schemeClr val="bg2">
                    <a:lumMod val="25000"/>
                  </a:schemeClr>
                </a:solidFill>
              </a:rPr>
              <a:t>      Email directors@SoutheyckTexas.com if you would like to help.</a:t>
            </a:r>
          </a:p>
          <a:p>
            <a:pPr lvl="0"/>
            <a:endParaRPr lang="en-US" b="1" dirty="0">
              <a:solidFill>
                <a:schemeClr val="bg2">
                  <a:lumMod val="25000"/>
                </a:schemeClr>
              </a:solidFill>
            </a:endParaRPr>
          </a:p>
          <a:p>
            <a:pPr marL="400050" indent="-400050">
              <a:buFont typeface="Wingdings" panose="05000000000000000000" pitchFamily="2" charset="2"/>
              <a:buChar char="v"/>
            </a:pPr>
            <a:r>
              <a:rPr lang="en-US" sz="2000" b="1" dirty="0">
                <a:solidFill>
                  <a:schemeClr val="bg2">
                    <a:lumMod val="25000"/>
                  </a:schemeClr>
                </a:solidFill>
              </a:rPr>
              <a:t>GET INVOLVED with your community association either at the </a:t>
            </a:r>
          </a:p>
          <a:p>
            <a:r>
              <a:rPr lang="en-US" sz="2000" b="1" dirty="0">
                <a:solidFill>
                  <a:schemeClr val="bg2">
                    <a:lumMod val="25000"/>
                  </a:schemeClr>
                </a:solidFill>
              </a:rPr>
              <a:t>       section level or master level.  We need your input!</a:t>
            </a:r>
          </a:p>
          <a:p>
            <a:pPr lvl="0"/>
            <a:endParaRPr lang="en-US" sz="2000" b="1" dirty="0"/>
          </a:p>
          <a:p>
            <a:pPr marL="400050" lvl="0" indent="-400050">
              <a:buFont typeface="Wingdings" panose="05000000000000000000" pitchFamily="2" charset="2"/>
              <a:buChar char="v"/>
            </a:pPr>
            <a:endParaRPr lang="en-US" sz="2000" b="1" dirty="0"/>
          </a:p>
          <a:p>
            <a:pPr marL="400050" lvl="0" indent="-400050">
              <a:buFont typeface="Wingdings" panose="05000000000000000000" pitchFamily="2" charset="2"/>
              <a:buChar char="v"/>
            </a:pPr>
            <a:endParaRPr lang="en-US" sz="2000" dirty="0"/>
          </a:p>
          <a:p>
            <a:pPr marL="400050" lvl="0" indent="-400050">
              <a:buFont typeface="Wingdings" panose="05000000000000000000" pitchFamily="2" charset="2"/>
              <a:buChar char="v"/>
            </a:pPr>
            <a:endParaRPr lang="en-US" sz="2000" dirty="0"/>
          </a:p>
          <a:p>
            <a:pPr lvl="1"/>
            <a:r>
              <a:rPr lang="en-US" sz="2000" b="1" dirty="0"/>
              <a:t>	</a:t>
            </a:r>
            <a:endParaRPr lang="en-US" sz="1000" dirty="0"/>
          </a:p>
          <a:p>
            <a:pPr marL="742950" lvl="1" indent="-285750">
              <a:buFont typeface="Arial" panose="020B0604020202020204" pitchFamily="34" charset="0"/>
              <a:buChar char="•"/>
            </a:pPr>
            <a:endParaRPr lang="en-US" sz="1000" dirty="0"/>
          </a:p>
          <a:p>
            <a:endParaRPr lang="en-US" dirty="0"/>
          </a:p>
        </p:txBody>
      </p:sp>
      <p:sp>
        <p:nvSpPr>
          <p:cNvPr id="8"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341765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814593" cy="6647974"/>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DOOR PRIZE GIVEAWAY!</a:t>
            </a:r>
          </a:p>
          <a:p>
            <a:pPr marL="400050" lvl="0" indent="-400050">
              <a:buFont typeface="Wingdings" panose="05000000000000000000" pitchFamily="2" charset="2"/>
              <a:buChar char="v"/>
            </a:pPr>
            <a:endParaRPr lang="en-US" sz="2000" dirty="0"/>
          </a:p>
          <a:p>
            <a:pPr marL="400050" lvl="0" indent="-400050"/>
            <a:r>
              <a:rPr lang="en-US" sz="2000" b="1" i="1" dirty="0">
                <a:solidFill>
                  <a:srgbClr val="FF0000"/>
                </a:solidFill>
              </a:rPr>
              <a:t>The </a:t>
            </a:r>
            <a:r>
              <a:rPr lang="en-US" sz="2000" b="1" i="1" dirty="0" err="1">
                <a:solidFill>
                  <a:srgbClr val="FF0000"/>
                </a:solidFill>
              </a:rPr>
              <a:t>Southwyck</a:t>
            </a:r>
            <a:r>
              <a:rPr lang="en-US" sz="2000" b="1" i="1" dirty="0">
                <a:solidFill>
                  <a:srgbClr val="FF0000"/>
                </a:solidFill>
              </a:rPr>
              <a:t> CAI board thanks you for attending our annual meeting!</a:t>
            </a:r>
          </a:p>
          <a:p>
            <a:pPr lvl="1"/>
            <a:r>
              <a:rPr lang="en-US" sz="2000" b="1" dirty="0"/>
              <a:t>	</a:t>
            </a:r>
            <a:r>
              <a:rPr lang="en-US" sz="1600" b="1" dirty="0">
                <a:solidFill>
                  <a:schemeClr val="bg2">
                    <a:lumMod val="25000"/>
                  </a:schemeClr>
                </a:solidFill>
              </a:rPr>
              <a:t>President – Helen </a:t>
            </a:r>
            <a:r>
              <a:rPr lang="en-US" sz="1600" b="1" dirty="0" err="1">
                <a:solidFill>
                  <a:schemeClr val="bg2">
                    <a:lumMod val="25000"/>
                  </a:schemeClr>
                </a:solidFill>
              </a:rPr>
              <a:t>Bilyeu</a:t>
            </a:r>
            <a:r>
              <a:rPr lang="en-US" sz="1600" b="1" dirty="0">
                <a:solidFill>
                  <a:schemeClr val="bg2">
                    <a:lumMod val="25000"/>
                  </a:schemeClr>
                </a:solidFill>
              </a:rPr>
              <a:t> (2020) </a:t>
            </a:r>
          </a:p>
          <a:p>
            <a:pPr lvl="1"/>
            <a:endParaRPr lang="en-US" sz="1600" b="1" dirty="0">
              <a:solidFill>
                <a:schemeClr val="bg2">
                  <a:lumMod val="25000"/>
                </a:schemeClr>
              </a:solidFill>
            </a:endParaRPr>
          </a:p>
          <a:p>
            <a:pPr lvl="1"/>
            <a:r>
              <a:rPr lang="en-US" sz="1600" b="1" dirty="0">
                <a:solidFill>
                  <a:schemeClr val="bg2">
                    <a:lumMod val="25000"/>
                  </a:schemeClr>
                </a:solidFill>
              </a:rPr>
              <a:t>	Vice President –John Fisher (2019)</a:t>
            </a:r>
          </a:p>
          <a:p>
            <a:pPr lvl="1"/>
            <a:endParaRPr lang="en-US" sz="1600" b="1" dirty="0">
              <a:solidFill>
                <a:schemeClr val="bg2">
                  <a:lumMod val="25000"/>
                </a:schemeClr>
              </a:solidFill>
            </a:endParaRPr>
          </a:p>
          <a:p>
            <a:pPr lvl="1"/>
            <a:r>
              <a:rPr lang="en-US" sz="1600" b="1" dirty="0">
                <a:solidFill>
                  <a:schemeClr val="bg2">
                    <a:lumMod val="25000"/>
                  </a:schemeClr>
                </a:solidFill>
              </a:rPr>
              <a:t>	Secretary –Vanessa Williams (2021)</a:t>
            </a:r>
          </a:p>
          <a:p>
            <a:pPr lvl="1"/>
            <a:endParaRPr lang="en-US" sz="1600" b="1" dirty="0">
              <a:solidFill>
                <a:schemeClr val="bg2">
                  <a:lumMod val="25000"/>
                </a:schemeClr>
              </a:solidFill>
            </a:endParaRPr>
          </a:p>
          <a:p>
            <a:pPr lvl="1"/>
            <a:r>
              <a:rPr lang="en-US" sz="1600" b="1" dirty="0">
                <a:solidFill>
                  <a:schemeClr val="bg2">
                    <a:lumMod val="25000"/>
                  </a:schemeClr>
                </a:solidFill>
              </a:rPr>
              <a:t>	Treasurer – Sangeeta </a:t>
            </a:r>
            <a:r>
              <a:rPr lang="en-US" sz="1600" b="1" dirty="0" err="1">
                <a:solidFill>
                  <a:schemeClr val="bg2">
                    <a:lumMod val="25000"/>
                  </a:schemeClr>
                </a:solidFill>
              </a:rPr>
              <a:t>Bakshi</a:t>
            </a:r>
            <a:r>
              <a:rPr lang="en-US" sz="1600" b="1" dirty="0">
                <a:solidFill>
                  <a:schemeClr val="bg2">
                    <a:lumMod val="25000"/>
                  </a:schemeClr>
                </a:solidFill>
              </a:rPr>
              <a:t> (2021)</a:t>
            </a:r>
          </a:p>
          <a:p>
            <a:pPr lvl="1"/>
            <a:endParaRPr lang="en-US" sz="1600" b="1" dirty="0">
              <a:solidFill>
                <a:schemeClr val="bg2">
                  <a:lumMod val="25000"/>
                </a:schemeClr>
              </a:solidFill>
            </a:endParaRPr>
          </a:p>
          <a:p>
            <a:pPr lvl="1"/>
            <a:r>
              <a:rPr lang="en-US" sz="1600" b="1" dirty="0">
                <a:solidFill>
                  <a:schemeClr val="bg2">
                    <a:lumMod val="25000"/>
                  </a:schemeClr>
                </a:solidFill>
              </a:rPr>
              <a:t>	Director – Sylvia Nguyen (2020)</a:t>
            </a:r>
          </a:p>
          <a:p>
            <a:pPr lvl="1"/>
            <a:endParaRPr lang="en-US" b="1" dirty="0">
              <a:solidFill>
                <a:schemeClr val="bg2">
                  <a:lumMod val="25000"/>
                </a:schemeClr>
              </a:solidFill>
            </a:endParaRPr>
          </a:p>
          <a:p>
            <a:r>
              <a:rPr lang="en-US" sz="1600" b="1" dirty="0">
                <a:solidFill>
                  <a:schemeClr val="bg2">
                    <a:lumMod val="25000"/>
                  </a:schemeClr>
                </a:solidFill>
              </a:rPr>
              <a:t>We challenge homeowners to try to make it to at least a couple of our monthly </a:t>
            </a:r>
          </a:p>
          <a:p>
            <a:r>
              <a:rPr lang="en-US" sz="1600" b="1" dirty="0">
                <a:solidFill>
                  <a:schemeClr val="bg2">
                    <a:lumMod val="25000"/>
                  </a:schemeClr>
                </a:solidFill>
              </a:rPr>
              <a:t>meetings a year or to at least stay informed by checking out website, </a:t>
            </a:r>
          </a:p>
          <a:p>
            <a:r>
              <a:rPr lang="en-US" sz="1600" b="1" dirty="0">
                <a:solidFill>
                  <a:srgbClr val="FF0000"/>
                </a:solidFill>
              </a:rPr>
              <a:t>www.SouthwyckTexas.com </a:t>
            </a:r>
            <a:r>
              <a:rPr lang="en-US" sz="1600" b="1" dirty="0">
                <a:solidFill>
                  <a:schemeClr val="bg2">
                    <a:lumMod val="25000"/>
                  </a:schemeClr>
                </a:solidFill>
              </a:rPr>
              <a:t>News &amp; Events page which is updated shortly after </a:t>
            </a:r>
          </a:p>
          <a:p>
            <a:r>
              <a:rPr lang="en-US" sz="1600" b="1" dirty="0">
                <a:solidFill>
                  <a:schemeClr val="bg2">
                    <a:lumMod val="25000"/>
                  </a:schemeClr>
                </a:solidFill>
              </a:rPr>
              <a:t>every board meeting to help you stay  informed.  The first 30 minutes of each </a:t>
            </a:r>
          </a:p>
          <a:p>
            <a:r>
              <a:rPr lang="en-US" sz="1600" b="1" dirty="0">
                <a:solidFill>
                  <a:schemeClr val="bg2">
                    <a:lumMod val="25000"/>
                  </a:schemeClr>
                </a:solidFill>
              </a:rPr>
              <a:t>meeting is for homeowner input.</a:t>
            </a:r>
          </a:p>
          <a:p>
            <a:endParaRPr lang="en-US" b="1" dirty="0"/>
          </a:p>
          <a:p>
            <a:r>
              <a:rPr lang="en-US" sz="1400" b="1" i="1" dirty="0">
                <a:solidFill>
                  <a:schemeClr val="bg2">
                    <a:lumMod val="25000"/>
                  </a:schemeClr>
                </a:solidFill>
              </a:rPr>
              <a:t>If you have questions about </a:t>
            </a:r>
            <a:r>
              <a:rPr lang="en-US" sz="1400" b="1" i="1" dirty="0" err="1">
                <a:solidFill>
                  <a:schemeClr val="bg2">
                    <a:lumMod val="25000"/>
                  </a:schemeClr>
                </a:solidFill>
              </a:rPr>
              <a:t>Southwyck</a:t>
            </a:r>
            <a:r>
              <a:rPr lang="en-US" sz="1400" b="1" i="1" dirty="0">
                <a:solidFill>
                  <a:schemeClr val="bg2">
                    <a:lumMod val="25000"/>
                  </a:schemeClr>
                </a:solidFill>
              </a:rPr>
              <a:t> CAI, please email us at</a:t>
            </a:r>
          </a:p>
          <a:p>
            <a:r>
              <a:rPr lang="en-US" sz="1400" b="1" i="1" dirty="0">
                <a:solidFill>
                  <a:srgbClr val="FF0000"/>
                </a:solidFill>
              </a:rPr>
              <a:t>directors@SouthwyckTexas.com </a:t>
            </a:r>
            <a:r>
              <a:rPr lang="en-US" sz="1400" b="1" i="1" dirty="0"/>
              <a:t> </a:t>
            </a:r>
            <a:r>
              <a:rPr lang="en-US" sz="1400" b="1" i="1" dirty="0">
                <a:solidFill>
                  <a:schemeClr val="bg2">
                    <a:lumMod val="25000"/>
                  </a:schemeClr>
                </a:solidFill>
              </a:rPr>
              <a:t>and we will try to answer any question you have.</a:t>
            </a:r>
          </a:p>
          <a:p>
            <a:pPr lvl="1"/>
            <a:endParaRPr lang="en-US" b="1" dirty="0"/>
          </a:p>
          <a:p>
            <a:pPr lvl="1"/>
            <a:endParaRPr lang="en-US" b="1" dirty="0"/>
          </a:p>
          <a:p>
            <a:pPr marL="400050" lvl="0" indent="-400050">
              <a:buFont typeface="+mj-lt"/>
              <a:buAutoNum type="romanUcPeriod" startAt="3"/>
            </a:pPr>
            <a:endParaRPr lang="en-US" sz="1000" dirty="0"/>
          </a:p>
          <a:p>
            <a:pPr marL="742950" lvl="1" indent="-285750">
              <a:buFont typeface="Arial" panose="020B0604020202020204" pitchFamily="34" charset="0"/>
              <a:buChar char="•"/>
            </a:pPr>
            <a:endParaRPr lang="en-US" sz="1000" dirty="0"/>
          </a:p>
          <a:p>
            <a:endParaRPr lang="en-US" dirty="0"/>
          </a:p>
        </p:txBody>
      </p:sp>
      <p:sp>
        <p:nvSpPr>
          <p:cNvPr id="8"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196907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5894755" cy="4955203"/>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Welcome &amp; Introduction –  KATHY DOOLEY</a:t>
            </a:r>
          </a:p>
          <a:p>
            <a:pPr marL="400050" lvl="0" indent="-400050">
              <a:buFont typeface="Wingdings" panose="05000000000000000000" pitchFamily="2" charset="2"/>
              <a:buChar char="v"/>
            </a:pPr>
            <a:endParaRPr lang="en-US" sz="2000" dirty="0">
              <a:solidFill>
                <a:schemeClr val="bg2">
                  <a:lumMod val="25000"/>
                </a:schemeClr>
              </a:solidFill>
            </a:endParaRPr>
          </a:p>
          <a:p>
            <a:pPr lvl="1"/>
            <a:r>
              <a:rPr lang="en-US" sz="2000" b="1" dirty="0">
                <a:solidFill>
                  <a:schemeClr val="bg2">
                    <a:lumMod val="25000"/>
                  </a:schemeClr>
                </a:solidFill>
              </a:rPr>
              <a:t>	Community Manager – Kathy Dooley</a:t>
            </a:r>
          </a:p>
          <a:p>
            <a:pPr lvl="1"/>
            <a:r>
              <a:rPr lang="en-US" sz="2000" b="1" dirty="0">
                <a:solidFill>
                  <a:schemeClr val="bg2">
                    <a:lumMod val="25000"/>
                  </a:schemeClr>
                </a:solidFill>
              </a:rPr>
              <a:t>	</a:t>
            </a:r>
          </a:p>
          <a:p>
            <a:pPr lvl="1"/>
            <a:r>
              <a:rPr lang="en-US" b="1" dirty="0">
                <a:solidFill>
                  <a:schemeClr val="bg2">
                    <a:lumMod val="25000"/>
                  </a:schemeClr>
                </a:solidFill>
              </a:rPr>
              <a:t>	President – Helen </a:t>
            </a:r>
            <a:r>
              <a:rPr lang="en-US" b="1" dirty="0" err="1">
                <a:solidFill>
                  <a:schemeClr val="bg2">
                    <a:lumMod val="25000"/>
                  </a:schemeClr>
                </a:solidFill>
              </a:rPr>
              <a:t>Bilyeu</a:t>
            </a:r>
            <a:r>
              <a:rPr lang="en-US" b="1" dirty="0">
                <a:solidFill>
                  <a:schemeClr val="bg2">
                    <a:lumMod val="25000"/>
                  </a:schemeClr>
                </a:solidFill>
              </a:rPr>
              <a:t> (2020) </a:t>
            </a:r>
          </a:p>
          <a:p>
            <a:pPr lvl="1"/>
            <a:endParaRPr lang="en-US" b="1" dirty="0">
              <a:solidFill>
                <a:schemeClr val="bg2">
                  <a:lumMod val="25000"/>
                </a:schemeClr>
              </a:solidFill>
            </a:endParaRPr>
          </a:p>
          <a:p>
            <a:pPr lvl="1"/>
            <a:r>
              <a:rPr lang="en-US" b="1" dirty="0">
                <a:solidFill>
                  <a:schemeClr val="bg2">
                    <a:lumMod val="25000"/>
                  </a:schemeClr>
                </a:solidFill>
              </a:rPr>
              <a:t>	Vice President –John Fisher (2019)</a:t>
            </a:r>
          </a:p>
          <a:p>
            <a:pPr lvl="1"/>
            <a:endParaRPr lang="en-US" b="1" dirty="0">
              <a:solidFill>
                <a:schemeClr val="bg2">
                  <a:lumMod val="25000"/>
                </a:schemeClr>
              </a:solidFill>
            </a:endParaRPr>
          </a:p>
          <a:p>
            <a:pPr lvl="1"/>
            <a:r>
              <a:rPr lang="en-US" b="1" dirty="0">
                <a:solidFill>
                  <a:schemeClr val="bg2">
                    <a:lumMod val="25000"/>
                  </a:schemeClr>
                </a:solidFill>
              </a:rPr>
              <a:t>	Secretary –Vanessa Williams (2021)</a:t>
            </a:r>
          </a:p>
          <a:p>
            <a:pPr lvl="1"/>
            <a:endParaRPr lang="en-US" b="1" dirty="0">
              <a:solidFill>
                <a:schemeClr val="bg2">
                  <a:lumMod val="25000"/>
                </a:schemeClr>
              </a:solidFill>
            </a:endParaRPr>
          </a:p>
          <a:p>
            <a:pPr lvl="1"/>
            <a:r>
              <a:rPr lang="en-US" b="1" dirty="0">
                <a:solidFill>
                  <a:schemeClr val="bg2">
                    <a:lumMod val="25000"/>
                  </a:schemeClr>
                </a:solidFill>
              </a:rPr>
              <a:t>	Treasurer – Sangeeta </a:t>
            </a:r>
            <a:r>
              <a:rPr lang="en-US" b="1" dirty="0" err="1">
                <a:solidFill>
                  <a:schemeClr val="bg2">
                    <a:lumMod val="25000"/>
                  </a:schemeClr>
                </a:solidFill>
              </a:rPr>
              <a:t>Bakshi</a:t>
            </a:r>
            <a:r>
              <a:rPr lang="en-US" b="1" dirty="0">
                <a:solidFill>
                  <a:schemeClr val="bg2">
                    <a:lumMod val="25000"/>
                  </a:schemeClr>
                </a:solidFill>
              </a:rPr>
              <a:t> (2021)</a:t>
            </a:r>
          </a:p>
          <a:p>
            <a:pPr lvl="1"/>
            <a:endParaRPr lang="en-US" b="1" dirty="0">
              <a:solidFill>
                <a:schemeClr val="bg2">
                  <a:lumMod val="25000"/>
                </a:schemeClr>
              </a:solidFill>
            </a:endParaRPr>
          </a:p>
          <a:p>
            <a:pPr lvl="1"/>
            <a:r>
              <a:rPr lang="en-US" b="1" dirty="0">
                <a:solidFill>
                  <a:schemeClr val="bg2">
                    <a:lumMod val="25000"/>
                  </a:schemeClr>
                </a:solidFill>
              </a:rPr>
              <a:t>	Director –  Sylvia Nguyen (2020) </a:t>
            </a:r>
          </a:p>
          <a:p>
            <a:pPr lvl="1"/>
            <a:r>
              <a:rPr lang="en-US" b="1" dirty="0">
                <a:solidFill>
                  <a:schemeClr val="bg2">
                    <a:lumMod val="25000"/>
                  </a:schemeClr>
                </a:solidFill>
              </a:rPr>
              <a:t>	</a:t>
            </a:r>
          </a:p>
          <a:p>
            <a:pPr lvl="1"/>
            <a:r>
              <a:rPr lang="en-US" b="1" dirty="0">
                <a:solidFill>
                  <a:schemeClr val="bg2">
                    <a:lumMod val="25000"/>
                  </a:schemeClr>
                </a:solidFill>
              </a:rPr>
              <a:t>	Attorney – Trisha </a:t>
            </a:r>
            <a:r>
              <a:rPr lang="en-US" b="1" dirty="0" err="1">
                <a:solidFill>
                  <a:schemeClr val="bg2">
                    <a:lumMod val="25000"/>
                  </a:schemeClr>
                </a:solidFill>
              </a:rPr>
              <a:t>Farine</a:t>
            </a:r>
            <a:endParaRPr lang="en-US" b="1" dirty="0">
              <a:solidFill>
                <a:schemeClr val="bg2">
                  <a:lumMod val="25000"/>
                </a:schemeClr>
              </a:solidFill>
            </a:endParaRPr>
          </a:p>
          <a:p>
            <a:pPr marL="400050" lvl="0" indent="-400050">
              <a:buFont typeface="+mj-lt"/>
              <a:buAutoNum type="romanUcPeriod" startAt="3"/>
            </a:pPr>
            <a:endParaRPr lang="en-US" sz="1000" dirty="0"/>
          </a:p>
          <a:p>
            <a:pPr marL="742950" lvl="1" indent="-285750">
              <a:buFont typeface="Arial" panose="020B0604020202020204" pitchFamily="34" charset="0"/>
              <a:buChar char="•"/>
            </a:pPr>
            <a:endParaRPr lang="en-US" sz="1000" dirty="0"/>
          </a:p>
          <a:p>
            <a:endParaRPr lang="en-US" dirty="0"/>
          </a:p>
        </p:txBody>
      </p:sp>
      <p:sp>
        <p:nvSpPr>
          <p:cNvPr id="8"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37260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638070" cy="5139869"/>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Master and boards responsibilities – SANGEETA BAKSHI</a:t>
            </a:r>
          </a:p>
          <a:p>
            <a:pPr marL="857250" lvl="1" indent="-400050">
              <a:buFont typeface="Wingdings" panose="05000000000000000000" pitchFamily="2" charset="2"/>
              <a:buChar char="v"/>
            </a:pPr>
            <a:endParaRPr lang="en-US" sz="2000"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Collection of assessments and distribution of each section’s portion of </a:t>
            </a:r>
          </a:p>
          <a:p>
            <a:pPr lvl="1"/>
            <a:r>
              <a:rPr lang="en-US" b="1" dirty="0">
                <a:solidFill>
                  <a:schemeClr val="bg2">
                    <a:lumMod val="25000"/>
                  </a:schemeClr>
                </a:solidFill>
              </a:rPr>
              <a:t>       the assessments which they set each year. Interest on the section’s late </a:t>
            </a:r>
          </a:p>
          <a:p>
            <a:pPr lvl="1"/>
            <a:r>
              <a:rPr lang="en-US" b="1" dirty="0">
                <a:solidFill>
                  <a:schemeClr val="bg2">
                    <a:lumMod val="25000"/>
                  </a:schemeClr>
                </a:solidFill>
              </a:rPr>
              <a:t>       payments.</a:t>
            </a:r>
          </a:p>
          <a:p>
            <a:pPr lvl="1"/>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Landscape maintenance including but not limited to mowing, edging, </a:t>
            </a:r>
          </a:p>
          <a:p>
            <a:pPr marL="800100" lvl="1" indent="-342900"/>
            <a:r>
              <a:rPr lang="en-US" b="1" dirty="0">
                <a:solidFill>
                  <a:schemeClr val="bg2">
                    <a:lumMod val="25000"/>
                  </a:schemeClr>
                </a:solidFill>
              </a:rPr>
              <a:t>       blowing, plantings, mulching, pest control, irrigation system and </a:t>
            </a:r>
          </a:p>
          <a:p>
            <a:pPr lvl="1"/>
            <a:r>
              <a:rPr lang="en-US" b="1" dirty="0">
                <a:solidFill>
                  <a:schemeClr val="bg2">
                    <a:lumMod val="25000"/>
                  </a:schemeClr>
                </a:solidFill>
              </a:rPr>
              <a:t>       watering of  18 entrances and 2 parks.</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All costs associated with the lighting &amp; irrigation for all 18 entrances </a:t>
            </a:r>
          </a:p>
          <a:p>
            <a:pPr lvl="1"/>
            <a:r>
              <a:rPr lang="en-US" b="1" dirty="0">
                <a:solidFill>
                  <a:schemeClr val="bg2">
                    <a:lumMod val="25000"/>
                  </a:schemeClr>
                </a:solidFill>
              </a:rPr>
              <a:t>      and 2 parks.</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Tree trimming.</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Repair/replacement of all perimeter fences.</a:t>
            </a:r>
          </a:p>
          <a:p>
            <a:pPr marL="800100" lvl="1" indent="-342900">
              <a:buFont typeface="Arial" panose="020B0604020202020204" pitchFamily="34" charset="0"/>
              <a:buChar char="•"/>
            </a:pPr>
            <a:endParaRPr lang="en-US" b="1" dirty="0"/>
          </a:p>
          <a:p>
            <a:pPr marL="800100" lvl="1" indent="-342900">
              <a:buFont typeface="Arial" panose="020B0604020202020204" pitchFamily="34" charset="0"/>
              <a:buChar char="•"/>
            </a:pPr>
            <a:endParaRPr lang="en-US" b="1" dirty="0"/>
          </a:p>
        </p:txBody>
      </p:sp>
      <p:sp>
        <p:nvSpPr>
          <p:cNvPr id="7"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414684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852360" cy="4832092"/>
          </a:xfrm>
          <a:prstGeom prst="rect">
            <a:avLst/>
          </a:prstGeom>
          <a:noFill/>
        </p:spPr>
        <p:txBody>
          <a:bodyPr wrap="none" rtlCol="0">
            <a:spAutoFit/>
          </a:bodyPr>
          <a:lstStyle/>
          <a:p>
            <a:pPr marL="400050" lvl="0" indent="-400050">
              <a:buFont typeface="Wingdings" panose="05000000000000000000" pitchFamily="2" charset="2"/>
              <a:buChar char="v"/>
            </a:pPr>
            <a:r>
              <a:rPr lang="en-US" sz="2000" b="1" dirty="0">
                <a:solidFill>
                  <a:schemeClr val="bg2">
                    <a:lumMod val="25000"/>
                  </a:schemeClr>
                </a:solidFill>
              </a:rPr>
              <a:t>Master and boards responsibilities (continued) – SANGEETA BAKSHI</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Play equipment, sun shades, picnic tables, benches, swings, </a:t>
            </a:r>
          </a:p>
          <a:p>
            <a:pPr lvl="1"/>
            <a:r>
              <a:rPr lang="en-US" b="1" dirty="0">
                <a:solidFill>
                  <a:schemeClr val="bg2">
                    <a:lumMod val="25000"/>
                  </a:schemeClr>
                </a:solidFill>
              </a:rPr>
              <a:t>      water fountains &amp; foot washing station, volley ball court, sand box, </a:t>
            </a:r>
          </a:p>
          <a:p>
            <a:pPr lvl="1"/>
            <a:r>
              <a:rPr lang="en-US" b="1" dirty="0">
                <a:solidFill>
                  <a:schemeClr val="bg2">
                    <a:lumMod val="25000"/>
                  </a:schemeClr>
                </a:solidFill>
              </a:rPr>
              <a:t>      trash cans and doggy stations in our 2 parks.</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Upkeep of the lake &amp; fountain with cost sharing with Silverlake.</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Upkeep of covered structures and the 2 patio structures at our 2 parks.</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Power washing of entrances, fences, play equipment, patios/pavilions </a:t>
            </a:r>
          </a:p>
          <a:p>
            <a:pPr lvl="1"/>
            <a:r>
              <a:rPr lang="en-US" b="1" dirty="0">
                <a:solidFill>
                  <a:schemeClr val="bg2">
                    <a:lumMod val="25000"/>
                  </a:schemeClr>
                </a:solidFill>
              </a:rPr>
              <a:t>      and graffiti removal.</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Casualty insurance for  master and sections at no charge to sections.</a:t>
            </a:r>
          </a:p>
          <a:p>
            <a:pPr marL="800100" lvl="1" indent="-342900">
              <a:buFont typeface="Arial" panose="020B0604020202020204" pitchFamily="34" charset="0"/>
              <a:buChar char="•"/>
            </a:pPr>
            <a:endParaRPr lang="en-US" b="1" dirty="0">
              <a:solidFill>
                <a:schemeClr val="bg2">
                  <a:lumMod val="25000"/>
                </a:schemeClr>
              </a:solidFill>
            </a:endParaRPr>
          </a:p>
          <a:p>
            <a:pPr marL="800100" lvl="1" indent="-342900">
              <a:buFont typeface="Arial" panose="020B0604020202020204" pitchFamily="34" charset="0"/>
              <a:buChar char="•"/>
            </a:pPr>
            <a:r>
              <a:rPr lang="en-US" b="1" dirty="0">
                <a:solidFill>
                  <a:schemeClr val="bg2">
                    <a:lumMod val="25000"/>
                  </a:schemeClr>
                </a:solidFill>
              </a:rPr>
              <a:t>Directors and officers liability insurance for the master board.</a:t>
            </a:r>
          </a:p>
          <a:p>
            <a:pPr lvl="1"/>
            <a:endParaRPr lang="en-US" b="1" dirty="0">
              <a:solidFill>
                <a:schemeClr val="bg2">
                  <a:lumMod val="25000"/>
                </a:schemeClr>
              </a:solidFill>
            </a:endParaRPr>
          </a:p>
        </p:txBody>
      </p:sp>
      <p:sp>
        <p:nvSpPr>
          <p:cNvPr id="7"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252129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0" y="117989"/>
            <a:ext cx="9072566" cy="6592645"/>
            <a:chOff x="-4125" y="167746"/>
            <a:chExt cx="9072566" cy="6592645"/>
          </a:xfrm>
        </p:grpSpPr>
        <p:grpSp>
          <p:nvGrpSpPr>
            <p:cNvPr id="44" name="Group 43"/>
            <p:cNvGrpSpPr/>
            <p:nvPr/>
          </p:nvGrpSpPr>
          <p:grpSpPr>
            <a:xfrm>
              <a:off x="-4125" y="167746"/>
              <a:ext cx="9072566" cy="6592645"/>
              <a:chOff x="-4125" y="167746"/>
              <a:chExt cx="9072566" cy="6592645"/>
            </a:xfrm>
          </p:grpSpPr>
          <p:sp>
            <p:nvSpPr>
              <p:cNvPr id="23" name="Rectangle 22"/>
              <p:cNvSpPr/>
              <p:nvPr/>
            </p:nvSpPr>
            <p:spPr>
              <a:xfrm>
                <a:off x="2400427" y="784225"/>
                <a:ext cx="5417183"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6702" y="167746"/>
                <a:ext cx="8981739" cy="659264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457200" y="228599"/>
                <a:ext cx="8130016" cy="6494865"/>
                <a:chOff x="457200" y="228599"/>
                <a:chExt cx="8130016" cy="6494865"/>
              </a:xfrm>
            </p:grpSpPr>
            <p:pic>
              <p:nvPicPr>
                <p:cNvPr id="27" name="Picture 2" descr="C:\Users\hbilyeu\Downloads\Monument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599"/>
                  <a:ext cx="8130016" cy="6494865"/>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27"/>
                <p:cNvSpPr/>
                <p:nvPr/>
              </p:nvSpPr>
              <p:spPr>
                <a:xfrm>
                  <a:off x="6172200" y="1223009"/>
                  <a:ext cx="2295525" cy="3219450"/>
                </a:xfrm>
                <a:custGeom>
                  <a:avLst/>
                  <a:gdLst>
                    <a:gd name="connsiteX0" fmla="*/ 2266950 w 2295525"/>
                    <a:gd name="connsiteY0" fmla="*/ 0 h 3219450"/>
                    <a:gd name="connsiteX1" fmla="*/ 4762 w 2295525"/>
                    <a:gd name="connsiteY1" fmla="*/ 28575 h 3219450"/>
                    <a:gd name="connsiteX2" fmla="*/ 0 w 2295525"/>
                    <a:gd name="connsiteY2" fmla="*/ 542925 h 3219450"/>
                    <a:gd name="connsiteX3" fmla="*/ 9525 w 2295525"/>
                    <a:gd name="connsiteY3" fmla="*/ 1281113 h 3219450"/>
                    <a:gd name="connsiteX4" fmla="*/ 33337 w 2295525"/>
                    <a:gd name="connsiteY4" fmla="*/ 2314575 h 3219450"/>
                    <a:gd name="connsiteX5" fmla="*/ 23812 w 2295525"/>
                    <a:gd name="connsiteY5" fmla="*/ 3052763 h 3219450"/>
                    <a:gd name="connsiteX6" fmla="*/ 190500 w 2295525"/>
                    <a:gd name="connsiteY6" fmla="*/ 3052763 h 3219450"/>
                    <a:gd name="connsiteX7" fmla="*/ 328612 w 2295525"/>
                    <a:gd name="connsiteY7" fmla="*/ 3052763 h 3219450"/>
                    <a:gd name="connsiteX8" fmla="*/ 533400 w 2295525"/>
                    <a:gd name="connsiteY8" fmla="*/ 3086100 h 3219450"/>
                    <a:gd name="connsiteX9" fmla="*/ 942975 w 2295525"/>
                    <a:gd name="connsiteY9" fmla="*/ 3143250 h 3219450"/>
                    <a:gd name="connsiteX10" fmla="*/ 1214437 w 2295525"/>
                    <a:gd name="connsiteY10" fmla="*/ 3181350 h 3219450"/>
                    <a:gd name="connsiteX11" fmla="*/ 1376362 w 2295525"/>
                    <a:gd name="connsiteY11" fmla="*/ 3200400 h 3219450"/>
                    <a:gd name="connsiteX12" fmla="*/ 1647825 w 2295525"/>
                    <a:gd name="connsiteY12" fmla="*/ 3219450 h 3219450"/>
                    <a:gd name="connsiteX13" fmla="*/ 2295525 w 2295525"/>
                    <a:gd name="connsiteY13" fmla="*/ 3181350 h 3219450"/>
                    <a:gd name="connsiteX14" fmla="*/ 2266950 w 2295525"/>
                    <a:gd name="connsiteY14" fmla="*/ 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5525" h="3219450">
                      <a:moveTo>
                        <a:pt x="2266950" y="0"/>
                      </a:moveTo>
                      <a:lnTo>
                        <a:pt x="4762" y="28575"/>
                      </a:lnTo>
                      <a:cubicBezTo>
                        <a:pt x="3175" y="200025"/>
                        <a:pt x="1587" y="371475"/>
                        <a:pt x="0" y="542925"/>
                      </a:cubicBezTo>
                      <a:lnTo>
                        <a:pt x="9525" y="1281113"/>
                      </a:lnTo>
                      <a:lnTo>
                        <a:pt x="33337" y="2314575"/>
                      </a:lnTo>
                      <a:lnTo>
                        <a:pt x="23812" y="3052763"/>
                      </a:lnTo>
                      <a:lnTo>
                        <a:pt x="190500" y="3052763"/>
                      </a:lnTo>
                      <a:lnTo>
                        <a:pt x="328612" y="3052763"/>
                      </a:lnTo>
                      <a:lnTo>
                        <a:pt x="533400" y="3086100"/>
                      </a:lnTo>
                      <a:lnTo>
                        <a:pt x="942975" y="3143250"/>
                      </a:lnTo>
                      <a:lnTo>
                        <a:pt x="1214437" y="3181350"/>
                      </a:lnTo>
                      <a:lnTo>
                        <a:pt x="1376362" y="3200400"/>
                      </a:lnTo>
                      <a:lnTo>
                        <a:pt x="1647825" y="3219450"/>
                      </a:lnTo>
                      <a:lnTo>
                        <a:pt x="2295525" y="3181350"/>
                      </a:lnTo>
                      <a:lnTo>
                        <a:pt x="2266950" y="0"/>
                      </a:lnTo>
                      <a:close/>
                    </a:path>
                  </a:pathLst>
                </a:custGeom>
                <a:solidFill>
                  <a:schemeClr val="accent6">
                    <a:lumMod val="60000"/>
                    <a:lumOff val="40000"/>
                    <a:alpha val="4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756524" y="439674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731125" y="4267200"/>
                  <a:ext cx="372218" cy="215444"/>
                </a:xfrm>
                <a:prstGeom prst="rect">
                  <a:avLst/>
                </a:prstGeom>
                <a:noFill/>
              </p:spPr>
              <p:txBody>
                <a:bodyPr wrap="none" rtlCol="0">
                  <a:spAutoFit/>
                </a:bodyPr>
                <a:lstStyle/>
                <a:p>
                  <a:r>
                    <a:rPr lang="en-US" sz="400" b="1" dirty="0">
                      <a:solidFill>
                        <a:srgbClr val="FF0000"/>
                      </a:solidFill>
                    </a:rPr>
                    <a:t>Emerald </a:t>
                  </a:r>
                </a:p>
                <a:p>
                  <a:r>
                    <a:rPr lang="en-US" sz="400" b="1" dirty="0">
                      <a:solidFill>
                        <a:srgbClr val="FF0000"/>
                      </a:solidFill>
                    </a:rPr>
                    <a:t>Pointe</a:t>
                  </a:r>
                </a:p>
              </p:txBody>
            </p:sp>
          </p:grpSp>
          <p:sp>
            <p:nvSpPr>
              <p:cNvPr id="31" name="Freeform 30"/>
              <p:cNvSpPr/>
              <p:nvPr/>
            </p:nvSpPr>
            <p:spPr>
              <a:xfrm>
                <a:off x="2514600" y="2216150"/>
                <a:ext cx="1181100" cy="1428750"/>
              </a:xfrm>
              <a:custGeom>
                <a:avLst/>
                <a:gdLst>
                  <a:gd name="connsiteX0" fmla="*/ 1181100 w 1181100"/>
                  <a:gd name="connsiteY0" fmla="*/ 1397000 h 1428750"/>
                  <a:gd name="connsiteX1" fmla="*/ 1152525 w 1181100"/>
                  <a:gd name="connsiteY1" fmla="*/ 174625 h 1428750"/>
                  <a:gd name="connsiteX2" fmla="*/ 965200 w 1181100"/>
                  <a:gd name="connsiteY2" fmla="*/ 184150 h 1428750"/>
                  <a:gd name="connsiteX3" fmla="*/ 781050 w 1181100"/>
                  <a:gd name="connsiteY3" fmla="*/ 177800 h 1428750"/>
                  <a:gd name="connsiteX4" fmla="*/ 568325 w 1181100"/>
                  <a:gd name="connsiteY4" fmla="*/ 149225 h 1428750"/>
                  <a:gd name="connsiteX5" fmla="*/ 130175 w 1181100"/>
                  <a:gd name="connsiteY5" fmla="*/ 0 h 1428750"/>
                  <a:gd name="connsiteX6" fmla="*/ 0 w 1181100"/>
                  <a:gd name="connsiteY6" fmla="*/ 155575 h 1428750"/>
                  <a:gd name="connsiteX7" fmla="*/ 47625 w 1181100"/>
                  <a:gd name="connsiteY7" fmla="*/ 190500 h 1428750"/>
                  <a:gd name="connsiteX8" fmla="*/ 66675 w 1181100"/>
                  <a:gd name="connsiteY8" fmla="*/ 250825 h 1428750"/>
                  <a:gd name="connsiteX9" fmla="*/ 76200 w 1181100"/>
                  <a:gd name="connsiteY9" fmla="*/ 330200 h 1428750"/>
                  <a:gd name="connsiteX10" fmla="*/ 41275 w 1181100"/>
                  <a:gd name="connsiteY10" fmla="*/ 390525 h 1428750"/>
                  <a:gd name="connsiteX11" fmla="*/ 9525 w 1181100"/>
                  <a:gd name="connsiteY11" fmla="*/ 469900 h 1428750"/>
                  <a:gd name="connsiteX12" fmla="*/ 9525 w 1181100"/>
                  <a:gd name="connsiteY12" fmla="*/ 530225 h 1428750"/>
                  <a:gd name="connsiteX13" fmla="*/ 38100 w 1181100"/>
                  <a:gd name="connsiteY13" fmla="*/ 615950 h 1428750"/>
                  <a:gd name="connsiteX14" fmla="*/ 69850 w 1181100"/>
                  <a:gd name="connsiteY14" fmla="*/ 666750 h 1428750"/>
                  <a:gd name="connsiteX15" fmla="*/ 142875 w 1181100"/>
                  <a:gd name="connsiteY15" fmla="*/ 704850 h 1428750"/>
                  <a:gd name="connsiteX16" fmla="*/ 209550 w 1181100"/>
                  <a:gd name="connsiteY16" fmla="*/ 758825 h 1428750"/>
                  <a:gd name="connsiteX17" fmla="*/ 250825 w 1181100"/>
                  <a:gd name="connsiteY17" fmla="*/ 809625 h 1428750"/>
                  <a:gd name="connsiteX18" fmla="*/ 285750 w 1181100"/>
                  <a:gd name="connsiteY18" fmla="*/ 889000 h 1428750"/>
                  <a:gd name="connsiteX19" fmla="*/ 285750 w 1181100"/>
                  <a:gd name="connsiteY19" fmla="*/ 977900 h 1428750"/>
                  <a:gd name="connsiteX20" fmla="*/ 273050 w 1181100"/>
                  <a:gd name="connsiteY20" fmla="*/ 1066800 h 1428750"/>
                  <a:gd name="connsiteX21" fmla="*/ 282575 w 1181100"/>
                  <a:gd name="connsiteY21" fmla="*/ 1168400 h 1428750"/>
                  <a:gd name="connsiteX22" fmla="*/ 304800 w 1181100"/>
                  <a:gd name="connsiteY22" fmla="*/ 1231900 h 1428750"/>
                  <a:gd name="connsiteX23" fmla="*/ 352425 w 1181100"/>
                  <a:gd name="connsiteY23" fmla="*/ 1295400 h 1428750"/>
                  <a:gd name="connsiteX24" fmla="*/ 422275 w 1181100"/>
                  <a:gd name="connsiteY24" fmla="*/ 1355725 h 1428750"/>
                  <a:gd name="connsiteX25" fmla="*/ 539750 w 1181100"/>
                  <a:gd name="connsiteY25" fmla="*/ 1412875 h 1428750"/>
                  <a:gd name="connsiteX26" fmla="*/ 628650 w 1181100"/>
                  <a:gd name="connsiteY26" fmla="*/ 1428750 h 1428750"/>
                  <a:gd name="connsiteX27" fmla="*/ 736600 w 1181100"/>
                  <a:gd name="connsiteY27" fmla="*/ 1425575 h 1428750"/>
                  <a:gd name="connsiteX28" fmla="*/ 828675 w 1181100"/>
                  <a:gd name="connsiteY28" fmla="*/ 1406525 h 1428750"/>
                  <a:gd name="connsiteX29" fmla="*/ 908050 w 1181100"/>
                  <a:gd name="connsiteY29" fmla="*/ 1387475 h 1428750"/>
                  <a:gd name="connsiteX30" fmla="*/ 968375 w 1181100"/>
                  <a:gd name="connsiteY30" fmla="*/ 1400175 h 1428750"/>
                  <a:gd name="connsiteX31" fmla="*/ 1006475 w 1181100"/>
                  <a:gd name="connsiteY31" fmla="*/ 1416050 h 1428750"/>
                  <a:gd name="connsiteX32" fmla="*/ 1060450 w 1181100"/>
                  <a:gd name="connsiteY32" fmla="*/ 1409700 h 1428750"/>
                  <a:gd name="connsiteX33" fmla="*/ 1181100 w 1181100"/>
                  <a:gd name="connsiteY33" fmla="*/ 139700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1100" h="1428750">
                    <a:moveTo>
                      <a:pt x="1181100" y="1397000"/>
                    </a:moveTo>
                    <a:lnTo>
                      <a:pt x="1152525" y="174625"/>
                    </a:lnTo>
                    <a:lnTo>
                      <a:pt x="965200" y="184150"/>
                    </a:lnTo>
                    <a:lnTo>
                      <a:pt x="781050" y="177800"/>
                    </a:lnTo>
                    <a:lnTo>
                      <a:pt x="568325" y="149225"/>
                    </a:lnTo>
                    <a:lnTo>
                      <a:pt x="130175" y="0"/>
                    </a:lnTo>
                    <a:lnTo>
                      <a:pt x="0" y="155575"/>
                    </a:lnTo>
                    <a:lnTo>
                      <a:pt x="47625" y="190500"/>
                    </a:lnTo>
                    <a:lnTo>
                      <a:pt x="66675" y="250825"/>
                    </a:lnTo>
                    <a:lnTo>
                      <a:pt x="76200" y="330200"/>
                    </a:lnTo>
                    <a:lnTo>
                      <a:pt x="41275" y="390525"/>
                    </a:lnTo>
                    <a:lnTo>
                      <a:pt x="9525" y="469900"/>
                    </a:lnTo>
                    <a:lnTo>
                      <a:pt x="9525" y="530225"/>
                    </a:lnTo>
                    <a:lnTo>
                      <a:pt x="38100" y="615950"/>
                    </a:lnTo>
                    <a:lnTo>
                      <a:pt x="69850" y="666750"/>
                    </a:lnTo>
                    <a:lnTo>
                      <a:pt x="142875" y="704850"/>
                    </a:lnTo>
                    <a:lnTo>
                      <a:pt x="209550" y="758825"/>
                    </a:lnTo>
                    <a:lnTo>
                      <a:pt x="250825" y="809625"/>
                    </a:lnTo>
                    <a:lnTo>
                      <a:pt x="285750" y="889000"/>
                    </a:lnTo>
                    <a:lnTo>
                      <a:pt x="285750" y="977900"/>
                    </a:lnTo>
                    <a:lnTo>
                      <a:pt x="273050" y="1066800"/>
                    </a:lnTo>
                    <a:lnTo>
                      <a:pt x="282575" y="1168400"/>
                    </a:lnTo>
                    <a:lnTo>
                      <a:pt x="304800" y="1231900"/>
                    </a:lnTo>
                    <a:lnTo>
                      <a:pt x="352425" y="1295400"/>
                    </a:lnTo>
                    <a:lnTo>
                      <a:pt x="422275" y="1355725"/>
                    </a:lnTo>
                    <a:lnTo>
                      <a:pt x="539750" y="1412875"/>
                    </a:lnTo>
                    <a:lnTo>
                      <a:pt x="628650" y="1428750"/>
                    </a:lnTo>
                    <a:lnTo>
                      <a:pt x="736600" y="1425575"/>
                    </a:lnTo>
                    <a:lnTo>
                      <a:pt x="828675" y="1406525"/>
                    </a:lnTo>
                    <a:lnTo>
                      <a:pt x="908050" y="1387475"/>
                    </a:lnTo>
                    <a:lnTo>
                      <a:pt x="968375" y="1400175"/>
                    </a:lnTo>
                    <a:lnTo>
                      <a:pt x="1006475" y="1416050"/>
                    </a:lnTo>
                    <a:lnTo>
                      <a:pt x="1060450" y="1409700"/>
                    </a:lnTo>
                    <a:lnTo>
                      <a:pt x="1181100" y="1397000"/>
                    </a:lnTo>
                    <a:close/>
                  </a:path>
                </a:pathLst>
              </a:cu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82625" y="288925"/>
                <a:ext cx="3057525" cy="2057400"/>
              </a:xfrm>
              <a:custGeom>
                <a:avLst/>
                <a:gdLst>
                  <a:gd name="connsiteX0" fmla="*/ 3057525 w 3057525"/>
                  <a:gd name="connsiteY0" fmla="*/ 2044700 h 2057400"/>
                  <a:gd name="connsiteX1" fmla="*/ 3032125 w 3057525"/>
                  <a:gd name="connsiteY1" fmla="*/ 1238250 h 2057400"/>
                  <a:gd name="connsiteX2" fmla="*/ 2851150 w 3057525"/>
                  <a:gd name="connsiteY2" fmla="*/ 1247775 h 2057400"/>
                  <a:gd name="connsiteX3" fmla="*/ 2828925 w 3057525"/>
                  <a:gd name="connsiteY3" fmla="*/ 1219200 h 2057400"/>
                  <a:gd name="connsiteX4" fmla="*/ 2813050 w 3057525"/>
                  <a:gd name="connsiteY4" fmla="*/ 1079500 h 2057400"/>
                  <a:gd name="connsiteX5" fmla="*/ 1565275 w 3057525"/>
                  <a:gd name="connsiteY5" fmla="*/ 1101725 h 2057400"/>
                  <a:gd name="connsiteX6" fmla="*/ 1558925 w 3057525"/>
                  <a:gd name="connsiteY6" fmla="*/ 1003300 h 2057400"/>
                  <a:gd name="connsiteX7" fmla="*/ 1349375 w 3057525"/>
                  <a:gd name="connsiteY7" fmla="*/ 1006475 h 2057400"/>
                  <a:gd name="connsiteX8" fmla="*/ 1320800 w 3057525"/>
                  <a:gd name="connsiteY8" fmla="*/ 9525 h 2057400"/>
                  <a:gd name="connsiteX9" fmla="*/ 850900 w 3057525"/>
                  <a:gd name="connsiteY9" fmla="*/ 31750 h 2057400"/>
                  <a:gd name="connsiteX10" fmla="*/ 835025 w 3057525"/>
                  <a:gd name="connsiteY10" fmla="*/ 0 h 2057400"/>
                  <a:gd name="connsiteX11" fmla="*/ 485775 w 3057525"/>
                  <a:gd name="connsiteY11" fmla="*/ 9525 h 2057400"/>
                  <a:gd name="connsiteX12" fmla="*/ 384175 w 3057525"/>
                  <a:gd name="connsiteY12" fmla="*/ 31750 h 2057400"/>
                  <a:gd name="connsiteX13" fmla="*/ 384175 w 3057525"/>
                  <a:gd name="connsiteY13" fmla="*/ 139700 h 2057400"/>
                  <a:gd name="connsiteX14" fmla="*/ 381000 w 3057525"/>
                  <a:gd name="connsiteY14" fmla="*/ 282575 h 2057400"/>
                  <a:gd name="connsiteX15" fmla="*/ 374650 w 3057525"/>
                  <a:gd name="connsiteY15" fmla="*/ 482600 h 2057400"/>
                  <a:gd name="connsiteX16" fmla="*/ 336550 w 3057525"/>
                  <a:gd name="connsiteY16" fmla="*/ 727075 h 2057400"/>
                  <a:gd name="connsiteX17" fmla="*/ 295275 w 3057525"/>
                  <a:gd name="connsiteY17" fmla="*/ 930275 h 2057400"/>
                  <a:gd name="connsiteX18" fmla="*/ 542925 w 3057525"/>
                  <a:gd name="connsiteY18" fmla="*/ 1019175 h 2057400"/>
                  <a:gd name="connsiteX19" fmla="*/ 482600 w 3057525"/>
                  <a:gd name="connsiteY19" fmla="*/ 1162050 h 2057400"/>
                  <a:gd name="connsiteX20" fmla="*/ 352425 w 3057525"/>
                  <a:gd name="connsiteY20" fmla="*/ 1431925 h 2057400"/>
                  <a:gd name="connsiteX21" fmla="*/ 0 w 3057525"/>
                  <a:gd name="connsiteY21" fmla="*/ 1450975 h 2057400"/>
                  <a:gd name="connsiteX22" fmla="*/ 9525 w 3057525"/>
                  <a:gd name="connsiteY22" fmla="*/ 1708150 h 2057400"/>
                  <a:gd name="connsiteX23" fmla="*/ 377825 w 3057525"/>
                  <a:gd name="connsiteY23" fmla="*/ 1708150 h 2057400"/>
                  <a:gd name="connsiteX24" fmla="*/ 409575 w 3057525"/>
                  <a:gd name="connsiteY24" fmla="*/ 1635125 h 2057400"/>
                  <a:gd name="connsiteX25" fmla="*/ 542925 w 3057525"/>
                  <a:gd name="connsiteY25" fmla="*/ 1701800 h 2057400"/>
                  <a:gd name="connsiteX26" fmla="*/ 787400 w 3057525"/>
                  <a:gd name="connsiteY26" fmla="*/ 1193800 h 2057400"/>
                  <a:gd name="connsiteX27" fmla="*/ 815975 w 3057525"/>
                  <a:gd name="connsiteY27" fmla="*/ 1133475 h 2057400"/>
                  <a:gd name="connsiteX28" fmla="*/ 955675 w 3057525"/>
                  <a:gd name="connsiteY28" fmla="*/ 1212850 h 2057400"/>
                  <a:gd name="connsiteX29" fmla="*/ 1174750 w 3057525"/>
                  <a:gd name="connsiteY29" fmla="*/ 1327150 h 2057400"/>
                  <a:gd name="connsiteX30" fmla="*/ 1365250 w 3057525"/>
                  <a:gd name="connsiteY30" fmla="*/ 1438275 h 2057400"/>
                  <a:gd name="connsiteX31" fmla="*/ 1514475 w 3057525"/>
                  <a:gd name="connsiteY31" fmla="*/ 1562100 h 2057400"/>
                  <a:gd name="connsiteX32" fmla="*/ 1660525 w 3057525"/>
                  <a:gd name="connsiteY32" fmla="*/ 1682750 h 2057400"/>
                  <a:gd name="connsiteX33" fmla="*/ 1809750 w 3057525"/>
                  <a:gd name="connsiteY33" fmla="*/ 1781175 h 2057400"/>
                  <a:gd name="connsiteX34" fmla="*/ 1987550 w 3057525"/>
                  <a:gd name="connsiteY34" fmla="*/ 1876425 h 2057400"/>
                  <a:gd name="connsiteX35" fmla="*/ 2200275 w 3057525"/>
                  <a:gd name="connsiteY35" fmla="*/ 1974850 h 2057400"/>
                  <a:gd name="connsiteX36" fmla="*/ 2403475 w 3057525"/>
                  <a:gd name="connsiteY36" fmla="*/ 2019300 h 2057400"/>
                  <a:gd name="connsiteX37" fmla="*/ 2676525 w 3057525"/>
                  <a:gd name="connsiteY37" fmla="*/ 2057400 h 2057400"/>
                  <a:gd name="connsiteX38" fmla="*/ 3057525 w 3057525"/>
                  <a:gd name="connsiteY38" fmla="*/ 20447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57525" h="2057400">
                    <a:moveTo>
                      <a:pt x="3057525" y="2044700"/>
                    </a:moveTo>
                    <a:lnTo>
                      <a:pt x="3032125" y="1238250"/>
                    </a:lnTo>
                    <a:lnTo>
                      <a:pt x="2851150" y="1247775"/>
                    </a:lnTo>
                    <a:lnTo>
                      <a:pt x="2828925" y="1219200"/>
                    </a:lnTo>
                    <a:lnTo>
                      <a:pt x="2813050" y="1079500"/>
                    </a:lnTo>
                    <a:lnTo>
                      <a:pt x="1565275" y="1101725"/>
                    </a:lnTo>
                    <a:lnTo>
                      <a:pt x="1558925" y="1003300"/>
                    </a:lnTo>
                    <a:lnTo>
                      <a:pt x="1349375" y="1006475"/>
                    </a:lnTo>
                    <a:lnTo>
                      <a:pt x="1320800" y="9525"/>
                    </a:lnTo>
                    <a:lnTo>
                      <a:pt x="850900" y="31750"/>
                    </a:lnTo>
                    <a:lnTo>
                      <a:pt x="835025" y="0"/>
                    </a:lnTo>
                    <a:lnTo>
                      <a:pt x="485775" y="9525"/>
                    </a:lnTo>
                    <a:lnTo>
                      <a:pt x="384175" y="31750"/>
                    </a:lnTo>
                    <a:lnTo>
                      <a:pt x="384175" y="139700"/>
                    </a:lnTo>
                    <a:cubicBezTo>
                      <a:pt x="383117" y="187325"/>
                      <a:pt x="382058" y="234950"/>
                      <a:pt x="381000" y="282575"/>
                    </a:cubicBezTo>
                    <a:lnTo>
                      <a:pt x="374650" y="482600"/>
                    </a:lnTo>
                    <a:lnTo>
                      <a:pt x="336550" y="727075"/>
                    </a:lnTo>
                    <a:lnTo>
                      <a:pt x="295275" y="930275"/>
                    </a:lnTo>
                    <a:lnTo>
                      <a:pt x="542925" y="1019175"/>
                    </a:lnTo>
                    <a:lnTo>
                      <a:pt x="482600" y="1162050"/>
                    </a:lnTo>
                    <a:lnTo>
                      <a:pt x="352425" y="1431925"/>
                    </a:lnTo>
                    <a:lnTo>
                      <a:pt x="0" y="1450975"/>
                    </a:lnTo>
                    <a:lnTo>
                      <a:pt x="9525" y="1708150"/>
                    </a:lnTo>
                    <a:lnTo>
                      <a:pt x="377825" y="1708150"/>
                    </a:lnTo>
                    <a:lnTo>
                      <a:pt x="409575" y="1635125"/>
                    </a:lnTo>
                    <a:lnTo>
                      <a:pt x="542925" y="1701800"/>
                    </a:lnTo>
                    <a:lnTo>
                      <a:pt x="787400" y="1193800"/>
                    </a:lnTo>
                    <a:lnTo>
                      <a:pt x="815975" y="1133475"/>
                    </a:lnTo>
                    <a:lnTo>
                      <a:pt x="955675" y="1212850"/>
                    </a:lnTo>
                    <a:lnTo>
                      <a:pt x="1174750" y="1327150"/>
                    </a:lnTo>
                    <a:lnTo>
                      <a:pt x="1365250" y="1438275"/>
                    </a:lnTo>
                    <a:lnTo>
                      <a:pt x="1514475" y="1562100"/>
                    </a:lnTo>
                    <a:lnTo>
                      <a:pt x="1660525" y="1682750"/>
                    </a:lnTo>
                    <a:lnTo>
                      <a:pt x="1809750" y="1781175"/>
                    </a:lnTo>
                    <a:lnTo>
                      <a:pt x="1987550" y="1876425"/>
                    </a:lnTo>
                    <a:lnTo>
                      <a:pt x="2200275" y="1974850"/>
                    </a:lnTo>
                    <a:lnTo>
                      <a:pt x="2403475" y="2019300"/>
                    </a:lnTo>
                    <a:lnTo>
                      <a:pt x="2676525" y="2057400"/>
                    </a:lnTo>
                    <a:lnTo>
                      <a:pt x="3057525" y="2044700"/>
                    </a:lnTo>
                    <a:close/>
                  </a:path>
                </a:pathLst>
              </a:custGeom>
              <a:solidFill>
                <a:srgbClr val="7030A0">
                  <a:alpha val="3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86163" y="3519488"/>
                <a:ext cx="2543175" cy="1135856"/>
              </a:xfrm>
              <a:custGeom>
                <a:avLst/>
                <a:gdLst>
                  <a:gd name="connsiteX0" fmla="*/ 2543175 w 2543175"/>
                  <a:gd name="connsiteY0" fmla="*/ 740568 h 1135856"/>
                  <a:gd name="connsiteX1" fmla="*/ 2533650 w 2543175"/>
                  <a:gd name="connsiteY1" fmla="*/ 0 h 1135856"/>
                  <a:gd name="connsiteX2" fmla="*/ 1426368 w 2543175"/>
                  <a:gd name="connsiteY2" fmla="*/ 23812 h 1135856"/>
                  <a:gd name="connsiteX3" fmla="*/ 1423987 w 2543175"/>
                  <a:gd name="connsiteY3" fmla="*/ 133350 h 1135856"/>
                  <a:gd name="connsiteX4" fmla="*/ 171450 w 2543175"/>
                  <a:gd name="connsiteY4" fmla="*/ 150018 h 1135856"/>
                  <a:gd name="connsiteX5" fmla="*/ 161925 w 2543175"/>
                  <a:gd name="connsiteY5" fmla="*/ 242887 h 1135856"/>
                  <a:gd name="connsiteX6" fmla="*/ 140493 w 2543175"/>
                  <a:gd name="connsiteY6" fmla="*/ 366712 h 1135856"/>
                  <a:gd name="connsiteX7" fmla="*/ 95250 w 2543175"/>
                  <a:gd name="connsiteY7" fmla="*/ 502443 h 1135856"/>
                  <a:gd name="connsiteX8" fmla="*/ 54768 w 2543175"/>
                  <a:gd name="connsiteY8" fmla="*/ 616743 h 1135856"/>
                  <a:gd name="connsiteX9" fmla="*/ 28575 w 2543175"/>
                  <a:gd name="connsiteY9" fmla="*/ 690562 h 1135856"/>
                  <a:gd name="connsiteX10" fmla="*/ 2381 w 2543175"/>
                  <a:gd name="connsiteY10" fmla="*/ 792956 h 1135856"/>
                  <a:gd name="connsiteX11" fmla="*/ 0 w 2543175"/>
                  <a:gd name="connsiteY11" fmla="*/ 902493 h 1135856"/>
                  <a:gd name="connsiteX12" fmla="*/ 11906 w 2543175"/>
                  <a:gd name="connsiteY12" fmla="*/ 1012031 h 1135856"/>
                  <a:gd name="connsiteX13" fmla="*/ 54768 w 2543175"/>
                  <a:gd name="connsiteY13" fmla="*/ 1135856 h 1135856"/>
                  <a:gd name="connsiteX14" fmla="*/ 683418 w 2543175"/>
                  <a:gd name="connsiteY14" fmla="*/ 876300 h 1135856"/>
                  <a:gd name="connsiteX15" fmla="*/ 926306 w 2543175"/>
                  <a:gd name="connsiteY15" fmla="*/ 802481 h 1135856"/>
                  <a:gd name="connsiteX16" fmla="*/ 1012031 w 2543175"/>
                  <a:gd name="connsiteY16" fmla="*/ 788193 h 1135856"/>
                  <a:gd name="connsiteX17" fmla="*/ 1262062 w 2543175"/>
                  <a:gd name="connsiteY17" fmla="*/ 764381 h 1135856"/>
                  <a:gd name="connsiteX18" fmla="*/ 1612106 w 2543175"/>
                  <a:gd name="connsiteY18" fmla="*/ 752475 h 1135856"/>
                  <a:gd name="connsiteX19" fmla="*/ 2543175 w 2543175"/>
                  <a:gd name="connsiteY19" fmla="*/ 740568 h 113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3175" h="1135856">
                    <a:moveTo>
                      <a:pt x="2543175" y="740568"/>
                    </a:moveTo>
                    <a:lnTo>
                      <a:pt x="2533650" y="0"/>
                    </a:lnTo>
                    <a:lnTo>
                      <a:pt x="1426368" y="23812"/>
                    </a:lnTo>
                    <a:cubicBezTo>
                      <a:pt x="1425574" y="60325"/>
                      <a:pt x="1424781" y="96837"/>
                      <a:pt x="1423987" y="133350"/>
                    </a:cubicBezTo>
                    <a:lnTo>
                      <a:pt x="171450" y="150018"/>
                    </a:lnTo>
                    <a:lnTo>
                      <a:pt x="161925" y="242887"/>
                    </a:lnTo>
                    <a:lnTo>
                      <a:pt x="140493" y="366712"/>
                    </a:lnTo>
                    <a:lnTo>
                      <a:pt x="95250" y="502443"/>
                    </a:lnTo>
                    <a:lnTo>
                      <a:pt x="54768" y="616743"/>
                    </a:lnTo>
                    <a:lnTo>
                      <a:pt x="28575" y="690562"/>
                    </a:lnTo>
                    <a:lnTo>
                      <a:pt x="2381" y="792956"/>
                    </a:lnTo>
                    <a:cubicBezTo>
                      <a:pt x="1587" y="829468"/>
                      <a:pt x="794" y="865981"/>
                      <a:pt x="0" y="902493"/>
                    </a:cubicBezTo>
                    <a:lnTo>
                      <a:pt x="11906" y="1012031"/>
                    </a:lnTo>
                    <a:lnTo>
                      <a:pt x="54768" y="1135856"/>
                    </a:lnTo>
                    <a:lnTo>
                      <a:pt x="683418" y="876300"/>
                    </a:lnTo>
                    <a:lnTo>
                      <a:pt x="926306" y="802481"/>
                    </a:lnTo>
                    <a:lnTo>
                      <a:pt x="1012031" y="788193"/>
                    </a:lnTo>
                    <a:lnTo>
                      <a:pt x="1262062" y="764381"/>
                    </a:lnTo>
                    <a:lnTo>
                      <a:pt x="1612106" y="752475"/>
                    </a:lnTo>
                    <a:lnTo>
                      <a:pt x="2543175" y="740568"/>
                    </a:lnTo>
                    <a:close/>
                  </a:path>
                </a:pathLst>
              </a:custGeom>
              <a:solidFill>
                <a:srgbClr val="7030A0">
                  <a:alpha val="3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125" y="3707254"/>
                <a:ext cx="3974229" cy="3016210"/>
              </a:xfrm>
              <a:prstGeom prst="rect">
                <a:avLst/>
              </a:prstGeom>
              <a:noFill/>
            </p:spPr>
            <p:txBody>
              <a:bodyPr wrap="none" rtlCol="0">
                <a:spAutoFit/>
              </a:bodyPr>
              <a:lstStyle/>
              <a:p>
                <a:r>
                  <a:rPr lang="en-US" sz="1400" b="1" dirty="0"/>
                  <a:t>Section I</a:t>
                </a:r>
                <a:r>
                  <a:rPr lang="en-US" sz="1400" dirty="0"/>
                  <a:t> – 4 monuments, 4 entrances,</a:t>
                </a:r>
              </a:p>
              <a:p>
                <a:r>
                  <a:rPr lang="en-US" sz="1400" dirty="0"/>
                  <a:t>1 pool &amp; pool house, 1 open field, 2 playgrounds</a:t>
                </a:r>
              </a:p>
              <a:p>
                <a:endParaRPr lang="en-US" sz="1400" dirty="0"/>
              </a:p>
              <a:p>
                <a:r>
                  <a:rPr lang="en-US" sz="1400" b="1" dirty="0"/>
                  <a:t>Section IV </a:t>
                </a:r>
                <a:r>
                  <a:rPr lang="en-US" sz="1400" dirty="0"/>
                  <a:t>– 10 monuments, 14 entrances,</a:t>
                </a:r>
              </a:p>
              <a:p>
                <a:r>
                  <a:rPr lang="en-US" sz="1400" dirty="0"/>
                  <a:t>1 pool &amp; pool house, 1 baseball field, </a:t>
                </a:r>
              </a:p>
              <a:p>
                <a:r>
                  <a:rPr lang="en-US" sz="1400" dirty="0"/>
                  <a:t>1 playground</a:t>
                </a:r>
              </a:p>
              <a:p>
                <a:endParaRPr lang="en-US" sz="1400" dirty="0"/>
              </a:p>
              <a:p>
                <a:r>
                  <a:rPr lang="en-US" sz="1400" b="1" dirty="0"/>
                  <a:t>Section V</a:t>
                </a:r>
                <a:r>
                  <a:rPr lang="en-US" sz="1400" dirty="0"/>
                  <a:t> – 2 monuments, 2 entrances,</a:t>
                </a:r>
              </a:p>
              <a:p>
                <a:r>
                  <a:rPr lang="en-US" sz="1400" dirty="0"/>
                  <a:t>1 fishing pier</a:t>
                </a:r>
              </a:p>
              <a:p>
                <a:endParaRPr lang="en-US" sz="1400" dirty="0"/>
              </a:p>
              <a:p>
                <a:r>
                  <a:rPr lang="en-US" sz="1400" b="1" dirty="0"/>
                  <a:t>Master</a:t>
                </a:r>
                <a:r>
                  <a:rPr lang="en-US" sz="1400" dirty="0"/>
                  <a:t> </a:t>
                </a:r>
                <a:r>
                  <a:rPr lang="en-US" sz="1400"/>
                  <a:t>– 2 monuments, 1 </a:t>
                </a:r>
                <a:r>
                  <a:rPr lang="en-US" sz="1400" dirty="0"/>
                  <a:t>open field, 1 playground, </a:t>
                </a:r>
              </a:p>
              <a:p>
                <a:r>
                  <a:rPr lang="en-US" sz="1400" dirty="0"/>
                  <a:t>2 pavilions &amp; 1 patios </a:t>
                </a:r>
                <a:r>
                  <a:rPr lang="en-US" dirty="0"/>
                  <a:t> </a:t>
                </a:r>
              </a:p>
              <a:p>
                <a:endParaRPr lang="en-US" dirty="0"/>
              </a:p>
            </p:txBody>
          </p:sp>
          <p:grpSp>
            <p:nvGrpSpPr>
              <p:cNvPr id="35" name="Group 34"/>
              <p:cNvGrpSpPr/>
              <p:nvPr/>
            </p:nvGrpSpPr>
            <p:grpSpPr>
              <a:xfrm>
                <a:off x="5293936" y="4780232"/>
                <a:ext cx="3633405" cy="1129480"/>
                <a:chOff x="5293936" y="4780232"/>
                <a:chExt cx="3633405" cy="1129480"/>
              </a:xfrm>
            </p:grpSpPr>
            <p:sp>
              <p:nvSpPr>
                <p:cNvPr id="36" name="Rectangle 35"/>
                <p:cNvSpPr/>
                <p:nvPr/>
              </p:nvSpPr>
              <p:spPr>
                <a:xfrm>
                  <a:off x="5293936" y="4861220"/>
                  <a:ext cx="228600" cy="145256"/>
                </a:xfrm>
                <a:prstGeom prst="rect">
                  <a:avLst/>
                </a:prstGeom>
                <a:solidFill>
                  <a:schemeClr val="accent6">
                    <a:lumMod val="75000"/>
                    <a:alpha val="4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303363" y="5253144"/>
                  <a:ext cx="228600" cy="145256"/>
                </a:xfrm>
                <a:prstGeom prst="rect">
                  <a:avLst/>
                </a:prstGeom>
                <a:solidFill>
                  <a:srgbClr val="7030A0">
                    <a:alpha val="3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293936" y="5672149"/>
                  <a:ext cx="228600" cy="145256"/>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76973" y="4780232"/>
                  <a:ext cx="3450368" cy="307777"/>
                </a:xfrm>
                <a:prstGeom prst="rect">
                  <a:avLst/>
                </a:prstGeom>
                <a:noFill/>
              </p:spPr>
              <p:txBody>
                <a:bodyPr wrap="none" rtlCol="0">
                  <a:spAutoFit/>
                </a:bodyPr>
                <a:lstStyle/>
                <a:p>
                  <a:r>
                    <a:rPr lang="en-US" sz="1400" dirty="0"/>
                    <a:t>Section I – </a:t>
                  </a:r>
                  <a:r>
                    <a:rPr lang="en-US" sz="1400" dirty="0" err="1"/>
                    <a:t>Southglen</a:t>
                  </a:r>
                  <a:r>
                    <a:rPr lang="en-US" sz="1400" dirty="0"/>
                    <a:t> &amp; Emerald Pointe (865)</a:t>
                  </a:r>
                </a:p>
              </p:txBody>
            </p:sp>
            <p:sp>
              <p:nvSpPr>
                <p:cNvPr id="40" name="TextBox 39"/>
                <p:cNvSpPr txBox="1"/>
                <p:nvPr/>
              </p:nvSpPr>
              <p:spPr>
                <a:xfrm>
                  <a:off x="5476973" y="5083461"/>
                  <a:ext cx="3448252" cy="523220"/>
                </a:xfrm>
                <a:prstGeom prst="rect">
                  <a:avLst/>
                </a:prstGeom>
                <a:noFill/>
              </p:spPr>
              <p:txBody>
                <a:bodyPr wrap="none" rtlCol="0">
                  <a:spAutoFit/>
                </a:bodyPr>
                <a:lstStyle/>
                <a:p>
                  <a:r>
                    <a:rPr lang="en-US" sz="1400" dirty="0"/>
                    <a:t>Section IV– South Manor, Edgewater Estates,</a:t>
                  </a:r>
                </a:p>
                <a:p>
                  <a:r>
                    <a:rPr lang="en-US" sz="1400" dirty="0"/>
                    <a:t>Southfield Village &amp; Huntington Park (755)</a:t>
                  </a:r>
                </a:p>
              </p:txBody>
            </p:sp>
            <p:sp>
              <p:nvSpPr>
                <p:cNvPr id="41" name="TextBox 40"/>
                <p:cNvSpPr txBox="1"/>
                <p:nvPr/>
              </p:nvSpPr>
              <p:spPr>
                <a:xfrm>
                  <a:off x="5476973" y="5601935"/>
                  <a:ext cx="2609753" cy="307777"/>
                </a:xfrm>
                <a:prstGeom prst="rect">
                  <a:avLst/>
                </a:prstGeom>
                <a:noFill/>
              </p:spPr>
              <p:txBody>
                <a:bodyPr wrap="none" rtlCol="0">
                  <a:spAutoFit/>
                </a:bodyPr>
                <a:lstStyle/>
                <a:p>
                  <a:r>
                    <a:rPr lang="en-US" sz="1400" dirty="0"/>
                    <a:t>Section V – </a:t>
                  </a:r>
                  <a:r>
                    <a:rPr lang="en-US" sz="1400" dirty="0" err="1"/>
                    <a:t>Lakecrest</a:t>
                  </a:r>
                  <a:r>
                    <a:rPr lang="en-US" sz="1400" dirty="0"/>
                    <a:t> Estates (53)</a:t>
                  </a:r>
                </a:p>
              </p:txBody>
            </p:sp>
          </p:grpSp>
          <p:sp>
            <p:nvSpPr>
              <p:cNvPr id="43" name="Rectangle 42"/>
              <p:cNvSpPr/>
              <p:nvPr/>
            </p:nvSpPr>
            <p:spPr>
              <a:xfrm>
                <a:off x="2376779" y="490911"/>
                <a:ext cx="5440831" cy="560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11387" y="274227"/>
                <a:ext cx="4922758" cy="646331"/>
              </a:xfrm>
              <a:prstGeom prst="rect">
                <a:avLst/>
              </a:prstGeom>
              <a:noFill/>
            </p:spPr>
            <p:txBody>
              <a:bodyPr wrap="none" rtlCol="0">
                <a:spAutoFit/>
              </a:bodyPr>
              <a:lstStyle/>
              <a:p>
                <a:r>
                  <a:rPr lang="en-US" b="1" dirty="0" err="1"/>
                  <a:t>Southwyck</a:t>
                </a:r>
                <a:r>
                  <a:rPr lang="en-US" b="1" dirty="0"/>
                  <a:t> Community Association – 1673 homes</a:t>
                </a:r>
              </a:p>
              <a:p>
                <a:endParaRPr lang="en-US" dirty="0"/>
              </a:p>
            </p:txBody>
          </p:sp>
        </p:grpSp>
        <p:sp>
          <p:nvSpPr>
            <p:cNvPr id="3" name="Oval 2"/>
            <p:cNvSpPr/>
            <p:nvPr/>
          </p:nvSpPr>
          <p:spPr>
            <a:xfrm flipV="1">
              <a:off x="2258392" y="2005012"/>
              <a:ext cx="19202" cy="153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V="1">
              <a:off x="2589386" y="2209800"/>
              <a:ext cx="19202" cy="153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reeform 1"/>
          <p:cNvSpPr/>
          <p:nvPr/>
        </p:nvSpPr>
        <p:spPr>
          <a:xfrm>
            <a:off x="3486150" y="4524375"/>
            <a:ext cx="1481138" cy="2138363"/>
          </a:xfrm>
          <a:custGeom>
            <a:avLst/>
            <a:gdLst>
              <a:gd name="connsiteX0" fmla="*/ 1433513 w 1481138"/>
              <a:gd name="connsiteY0" fmla="*/ 9525 h 2138363"/>
              <a:gd name="connsiteX1" fmla="*/ 1481138 w 1481138"/>
              <a:gd name="connsiteY1" fmla="*/ 2138363 h 2138363"/>
              <a:gd name="connsiteX2" fmla="*/ 0 w 1481138"/>
              <a:gd name="connsiteY2" fmla="*/ 1319213 h 2138363"/>
              <a:gd name="connsiteX3" fmla="*/ 100013 w 1481138"/>
              <a:gd name="connsiteY3" fmla="*/ 1138238 h 2138363"/>
              <a:gd name="connsiteX4" fmla="*/ 233363 w 1481138"/>
              <a:gd name="connsiteY4" fmla="*/ 876300 h 2138363"/>
              <a:gd name="connsiteX5" fmla="*/ 290513 w 1481138"/>
              <a:gd name="connsiteY5" fmla="*/ 738188 h 2138363"/>
              <a:gd name="connsiteX6" fmla="*/ 309563 w 1481138"/>
              <a:gd name="connsiteY6" fmla="*/ 590550 h 2138363"/>
              <a:gd name="connsiteX7" fmla="*/ 242888 w 1481138"/>
              <a:gd name="connsiteY7" fmla="*/ 357188 h 2138363"/>
              <a:gd name="connsiteX8" fmla="*/ 538163 w 1481138"/>
              <a:gd name="connsiteY8" fmla="*/ 242888 h 2138363"/>
              <a:gd name="connsiteX9" fmla="*/ 876300 w 1481138"/>
              <a:gd name="connsiteY9" fmla="*/ 104775 h 2138363"/>
              <a:gd name="connsiteX10" fmla="*/ 1166813 w 1481138"/>
              <a:gd name="connsiteY10" fmla="*/ 33338 h 2138363"/>
              <a:gd name="connsiteX11" fmla="*/ 1362075 w 1481138"/>
              <a:gd name="connsiteY11" fmla="*/ 0 h 2138363"/>
              <a:gd name="connsiteX12" fmla="*/ 1433513 w 1481138"/>
              <a:gd name="connsiteY12" fmla="*/ 9525 h 213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138" h="2138363">
                <a:moveTo>
                  <a:pt x="1433513" y="9525"/>
                </a:moveTo>
                <a:lnTo>
                  <a:pt x="1481138" y="2138363"/>
                </a:lnTo>
                <a:lnTo>
                  <a:pt x="0" y="1319213"/>
                </a:lnTo>
                <a:lnTo>
                  <a:pt x="100013" y="1138238"/>
                </a:lnTo>
                <a:lnTo>
                  <a:pt x="233363" y="876300"/>
                </a:lnTo>
                <a:lnTo>
                  <a:pt x="290513" y="738188"/>
                </a:lnTo>
                <a:lnTo>
                  <a:pt x="309563" y="590550"/>
                </a:lnTo>
                <a:lnTo>
                  <a:pt x="242888" y="357188"/>
                </a:lnTo>
                <a:lnTo>
                  <a:pt x="538163" y="242888"/>
                </a:lnTo>
                <a:lnTo>
                  <a:pt x="876300" y="104775"/>
                </a:lnTo>
                <a:lnTo>
                  <a:pt x="1166813" y="33338"/>
                </a:lnTo>
                <a:lnTo>
                  <a:pt x="1362075" y="0"/>
                </a:lnTo>
                <a:lnTo>
                  <a:pt x="1433513" y="9525"/>
                </a:lnTo>
                <a:close/>
              </a:path>
            </a:pathLst>
          </a:custGeom>
          <a:solidFill>
            <a:srgbClr val="7030A0">
              <a:alpha val="3098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84325" y="6012747"/>
            <a:ext cx="66675" cy="7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76973" y="5928880"/>
            <a:ext cx="2241511" cy="307777"/>
          </a:xfrm>
          <a:prstGeom prst="rect">
            <a:avLst/>
          </a:prstGeom>
          <a:noFill/>
        </p:spPr>
        <p:txBody>
          <a:bodyPr wrap="none" rtlCol="0">
            <a:spAutoFit/>
          </a:bodyPr>
          <a:lstStyle/>
          <a:p>
            <a:r>
              <a:rPr lang="en-US" sz="1400" dirty="0"/>
              <a:t>Entrances in Southwyck (18)</a:t>
            </a:r>
          </a:p>
        </p:txBody>
      </p:sp>
    </p:spTree>
    <p:extLst>
      <p:ext uri="{BB962C8B-B14F-4D97-AF65-F5344CB8AC3E}">
        <p14:creationId xmlns:p14="http://schemas.microsoft.com/office/powerpoint/2010/main" val="164084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238125"/>
            <a:ext cx="815340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3818374" y="1065125"/>
            <a:ext cx="4771687" cy="3788229"/>
          </a:xfrm>
          <a:custGeom>
            <a:avLst/>
            <a:gdLst>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35390 w 4037845"/>
              <a:gd name="connsiteY24" fmla="*/ 851026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20982 w 4037845"/>
              <a:gd name="connsiteY45" fmla="*/ 1874067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20982 w 4037845"/>
              <a:gd name="connsiteY45" fmla="*/ 1874067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59082 w 4037845"/>
              <a:gd name="connsiteY45" fmla="*/ 1888354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541446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59141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92008 w 4037845"/>
              <a:gd name="connsiteY51" fmla="*/ 2445850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706295 w 4037845"/>
              <a:gd name="connsiteY52" fmla="*/ 2604993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601520 w 4037845"/>
              <a:gd name="connsiteY52" fmla="*/ 2614518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508409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601520 w 4037845"/>
              <a:gd name="connsiteY52" fmla="*/ 2614518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61597 w 4052132"/>
              <a:gd name="connsiteY0" fmla="*/ 344032 h 3213980"/>
              <a:gd name="connsiteX1" fmla="*/ 2811807 w 4052132"/>
              <a:gd name="connsiteY1" fmla="*/ 425513 h 3213980"/>
              <a:gd name="connsiteX2" fmla="*/ 2857075 w 4052132"/>
              <a:gd name="connsiteY2" fmla="*/ 1575303 h 3213980"/>
              <a:gd name="connsiteX3" fmla="*/ 1671071 w 4052132"/>
              <a:gd name="connsiteY3" fmla="*/ 1620570 h 3213980"/>
              <a:gd name="connsiteX4" fmla="*/ 1616750 w 4052132"/>
              <a:gd name="connsiteY4" fmla="*/ 606582 h 3213980"/>
              <a:gd name="connsiteX5" fmla="*/ 1462841 w 4052132"/>
              <a:gd name="connsiteY5" fmla="*/ 606582 h 3213980"/>
              <a:gd name="connsiteX6" fmla="*/ 1435681 w 4052132"/>
              <a:gd name="connsiteY6" fmla="*/ 534155 h 3213980"/>
              <a:gd name="connsiteX7" fmla="*/ 919633 w 4052132"/>
              <a:gd name="connsiteY7" fmla="*/ 552262 h 3213980"/>
              <a:gd name="connsiteX8" fmla="*/ 792885 w 4052132"/>
              <a:gd name="connsiteY8" fmla="*/ 506994 h 3213980"/>
              <a:gd name="connsiteX9" fmla="*/ 693296 w 4052132"/>
              <a:gd name="connsiteY9" fmla="*/ 497941 h 3213980"/>
              <a:gd name="connsiteX10" fmla="*/ 666136 w 4052132"/>
              <a:gd name="connsiteY10" fmla="*/ 0 h 3213980"/>
              <a:gd name="connsiteX11" fmla="*/ 231570 w 4052132"/>
              <a:gd name="connsiteY11" fmla="*/ 9054 h 3213980"/>
              <a:gd name="connsiteX12" fmla="*/ 240623 w 4052132"/>
              <a:gd name="connsiteY12" fmla="*/ 126749 h 3213980"/>
              <a:gd name="connsiteX13" fmla="*/ 240623 w 4052132"/>
              <a:gd name="connsiteY13" fmla="*/ 280658 h 3213980"/>
              <a:gd name="connsiteX14" fmla="*/ 231570 w 4052132"/>
              <a:gd name="connsiteY14" fmla="*/ 416460 h 3213980"/>
              <a:gd name="connsiteX15" fmla="*/ 204409 w 4052132"/>
              <a:gd name="connsiteY15" fmla="*/ 497941 h 3213980"/>
              <a:gd name="connsiteX16" fmla="*/ 14287 w 4052132"/>
              <a:gd name="connsiteY16" fmla="*/ 508409 h 3213980"/>
              <a:gd name="connsiteX17" fmla="*/ 0 w 4052132"/>
              <a:gd name="connsiteY17" fmla="*/ 577488 h 3213980"/>
              <a:gd name="connsiteX18" fmla="*/ 267784 w 4052132"/>
              <a:gd name="connsiteY18" fmla="*/ 552262 h 3213980"/>
              <a:gd name="connsiteX19" fmla="*/ 195356 w 4052132"/>
              <a:gd name="connsiteY19" fmla="*/ 733331 h 3213980"/>
              <a:gd name="connsiteX20" fmla="*/ 14287 w 4052132"/>
              <a:gd name="connsiteY20" fmla="*/ 742384 h 3213980"/>
              <a:gd name="connsiteX21" fmla="*/ 32393 w 4052132"/>
              <a:gd name="connsiteY21" fmla="*/ 878186 h 3213980"/>
              <a:gd name="connsiteX22" fmla="*/ 195356 w 4052132"/>
              <a:gd name="connsiteY22" fmla="*/ 860079 h 3213980"/>
              <a:gd name="connsiteX23" fmla="*/ 249677 w 4052132"/>
              <a:gd name="connsiteY23" fmla="*/ 851026 h 3213980"/>
              <a:gd name="connsiteX24" fmla="*/ 297302 w 4052132"/>
              <a:gd name="connsiteY24" fmla="*/ 865313 h 3213980"/>
              <a:gd name="connsiteX25" fmla="*/ 430746 w 4052132"/>
              <a:gd name="connsiteY25" fmla="*/ 615636 h 3213980"/>
              <a:gd name="connsiteX26" fmla="*/ 747617 w 4052132"/>
              <a:gd name="connsiteY26" fmla="*/ 778598 h 3213980"/>
              <a:gd name="connsiteX27" fmla="*/ 774778 w 4052132"/>
              <a:gd name="connsiteY27" fmla="*/ 769545 h 3213980"/>
              <a:gd name="connsiteX28" fmla="*/ 838152 w 4052132"/>
              <a:gd name="connsiteY28" fmla="*/ 832919 h 3213980"/>
              <a:gd name="connsiteX29" fmla="*/ 829098 w 4052132"/>
              <a:gd name="connsiteY29" fmla="*/ 851026 h 3213980"/>
              <a:gd name="connsiteX30" fmla="*/ 901526 w 4052132"/>
              <a:gd name="connsiteY30" fmla="*/ 914400 h 3213980"/>
              <a:gd name="connsiteX31" fmla="*/ 1037328 w 4052132"/>
              <a:gd name="connsiteY31" fmla="*/ 959667 h 3213980"/>
              <a:gd name="connsiteX32" fmla="*/ 964900 w 4052132"/>
              <a:gd name="connsiteY32" fmla="*/ 1041149 h 3213980"/>
              <a:gd name="connsiteX33" fmla="*/ 983007 w 4052132"/>
              <a:gd name="connsiteY33" fmla="*/ 1131683 h 3213980"/>
              <a:gd name="connsiteX34" fmla="*/ 964900 w 4052132"/>
              <a:gd name="connsiteY34" fmla="*/ 1213164 h 3213980"/>
              <a:gd name="connsiteX35" fmla="*/ 973954 w 4052132"/>
              <a:gd name="connsiteY35" fmla="*/ 1285592 h 3213980"/>
              <a:gd name="connsiteX36" fmla="*/ 1055435 w 4052132"/>
              <a:gd name="connsiteY36" fmla="*/ 1330860 h 3213980"/>
              <a:gd name="connsiteX37" fmla="*/ 1082595 w 4052132"/>
              <a:gd name="connsiteY37" fmla="*/ 1376127 h 3213980"/>
              <a:gd name="connsiteX38" fmla="*/ 1109756 w 4052132"/>
              <a:gd name="connsiteY38" fmla="*/ 1466662 h 3213980"/>
              <a:gd name="connsiteX39" fmla="*/ 1100702 w 4052132"/>
              <a:gd name="connsiteY39" fmla="*/ 1539089 h 3213980"/>
              <a:gd name="connsiteX40" fmla="*/ 1155023 w 4052132"/>
              <a:gd name="connsiteY40" fmla="*/ 1620570 h 3213980"/>
              <a:gd name="connsiteX41" fmla="*/ 1254611 w 4052132"/>
              <a:gd name="connsiteY41" fmla="*/ 1665838 h 3213980"/>
              <a:gd name="connsiteX42" fmla="*/ 1435681 w 4052132"/>
              <a:gd name="connsiteY42" fmla="*/ 1665838 h 3213980"/>
              <a:gd name="connsiteX43" fmla="*/ 1571483 w 4052132"/>
              <a:gd name="connsiteY43" fmla="*/ 1665838 h 3213980"/>
              <a:gd name="connsiteX44" fmla="*/ 1571483 w 4052132"/>
              <a:gd name="connsiteY44" fmla="*/ 1774479 h 3213980"/>
              <a:gd name="connsiteX45" fmla="*/ 1549556 w 4052132"/>
              <a:gd name="connsiteY45" fmla="*/ 1883592 h 3213980"/>
              <a:gd name="connsiteX46" fmla="*/ 1526215 w 4052132"/>
              <a:gd name="connsiteY46" fmla="*/ 1982709 h 3213980"/>
              <a:gd name="connsiteX47" fmla="*/ 1512870 w 4052132"/>
              <a:gd name="connsiteY47" fmla="*/ 2086589 h 3213980"/>
              <a:gd name="connsiteX48" fmla="*/ 1535269 w 4052132"/>
              <a:gd name="connsiteY48" fmla="*/ 2172832 h 3213980"/>
              <a:gd name="connsiteX49" fmla="*/ 1535269 w 4052132"/>
              <a:gd name="connsiteY49" fmla="*/ 2172832 h 3213980"/>
              <a:gd name="connsiteX50" fmla="*/ 1635328 w 4052132"/>
              <a:gd name="connsiteY50" fmla="*/ 2318159 h 3213980"/>
              <a:gd name="connsiteX51" fmla="*/ 1658670 w 4052132"/>
              <a:gd name="connsiteY51" fmla="*/ 2445850 h 3213980"/>
              <a:gd name="connsiteX52" fmla="*/ 1615807 w 4052132"/>
              <a:gd name="connsiteY52" fmla="*/ 2614518 h 3213980"/>
              <a:gd name="connsiteX53" fmla="*/ 1544322 w 4052132"/>
              <a:gd name="connsiteY53" fmla="*/ 2716040 h 3213980"/>
              <a:gd name="connsiteX54" fmla="*/ 1517162 w 4052132"/>
              <a:gd name="connsiteY54" fmla="*/ 2788467 h 3213980"/>
              <a:gd name="connsiteX55" fmla="*/ 2331974 w 4052132"/>
              <a:gd name="connsiteY55" fmla="*/ 3213980 h 3213980"/>
              <a:gd name="connsiteX56" fmla="*/ 2277653 w 4052132"/>
              <a:gd name="connsiteY56" fmla="*/ 2181885 h 3213980"/>
              <a:gd name="connsiteX57" fmla="*/ 2205225 w 4052132"/>
              <a:gd name="connsiteY57" fmla="*/ 2172832 h 3213980"/>
              <a:gd name="connsiteX58" fmla="*/ 2205225 w 4052132"/>
              <a:gd name="connsiteY58" fmla="*/ 2018923 h 3213980"/>
              <a:gd name="connsiteX59" fmla="*/ 2875182 w 4052132"/>
              <a:gd name="connsiteY59" fmla="*/ 1973656 h 3213980"/>
              <a:gd name="connsiteX60" fmla="*/ 2875182 w 4052132"/>
              <a:gd name="connsiteY60" fmla="*/ 1973656 h 3213980"/>
              <a:gd name="connsiteX61" fmla="*/ 2956663 w 4052132"/>
              <a:gd name="connsiteY61" fmla="*/ 1937442 h 3213980"/>
              <a:gd name="connsiteX62" fmla="*/ 3146786 w 4052132"/>
              <a:gd name="connsiteY62" fmla="*/ 1964602 h 3213980"/>
              <a:gd name="connsiteX63" fmla="*/ 3146786 w 4052132"/>
              <a:gd name="connsiteY63" fmla="*/ 1964602 h 3213980"/>
              <a:gd name="connsiteX64" fmla="*/ 3228267 w 4052132"/>
              <a:gd name="connsiteY64" fmla="*/ 1991763 h 3213980"/>
              <a:gd name="connsiteX65" fmla="*/ 3617566 w 4052132"/>
              <a:gd name="connsiteY65" fmla="*/ 2018923 h 3213980"/>
              <a:gd name="connsiteX66" fmla="*/ 4052132 w 4052132"/>
              <a:gd name="connsiteY66" fmla="*/ 2009869 h 3213980"/>
              <a:gd name="connsiteX67" fmla="*/ 3961597 w 4052132"/>
              <a:gd name="connsiteY67" fmla="*/ 344032 h 3213980"/>
              <a:gd name="connsiteX0" fmla="*/ 3961597 w 4052132"/>
              <a:gd name="connsiteY0" fmla="*/ 344032 h 3213980"/>
              <a:gd name="connsiteX1" fmla="*/ 2811807 w 4052132"/>
              <a:gd name="connsiteY1" fmla="*/ 425513 h 3213980"/>
              <a:gd name="connsiteX2" fmla="*/ 2857075 w 4052132"/>
              <a:gd name="connsiteY2" fmla="*/ 1575303 h 3213980"/>
              <a:gd name="connsiteX3" fmla="*/ 1671071 w 4052132"/>
              <a:gd name="connsiteY3" fmla="*/ 1620570 h 3213980"/>
              <a:gd name="connsiteX4" fmla="*/ 1616750 w 4052132"/>
              <a:gd name="connsiteY4" fmla="*/ 606582 h 3213980"/>
              <a:gd name="connsiteX5" fmla="*/ 1462841 w 4052132"/>
              <a:gd name="connsiteY5" fmla="*/ 606582 h 3213980"/>
              <a:gd name="connsiteX6" fmla="*/ 1435681 w 4052132"/>
              <a:gd name="connsiteY6" fmla="*/ 534155 h 3213980"/>
              <a:gd name="connsiteX7" fmla="*/ 919633 w 4052132"/>
              <a:gd name="connsiteY7" fmla="*/ 552262 h 3213980"/>
              <a:gd name="connsiteX8" fmla="*/ 792885 w 4052132"/>
              <a:gd name="connsiteY8" fmla="*/ 506994 h 3213980"/>
              <a:gd name="connsiteX9" fmla="*/ 693296 w 4052132"/>
              <a:gd name="connsiteY9" fmla="*/ 497941 h 3213980"/>
              <a:gd name="connsiteX10" fmla="*/ 666136 w 4052132"/>
              <a:gd name="connsiteY10" fmla="*/ 0 h 3213980"/>
              <a:gd name="connsiteX11" fmla="*/ 231570 w 4052132"/>
              <a:gd name="connsiteY11" fmla="*/ 9054 h 3213980"/>
              <a:gd name="connsiteX12" fmla="*/ 240623 w 4052132"/>
              <a:gd name="connsiteY12" fmla="*/ 126749 h 3213980"/>
              <a:gd name="connsiteX13" fmla="*/ 240623 w 4052132"/>
              <a:gd name="connsiteY13" fmla="*/ 280658 h 3213980"/>
              <a:gd name="connsiteX14" fmla="*/ 231570 w 4052132"/>
              <a:gd name="connsiteY14" fmla="*/ 416460 h 3213980"/>
              <a:gd name="connsiteX15" fmla="*/ 204409 w 4052132"/>
              <a:gd name="connsiteY15" fmla="*/ 497941 h 3213980"/>
              <a:gd name="connsiteX16" fmla="*/ 9524 w 4052132"/>
              <a:gd name="connsiteY16" fmla="*/ 456022 h 3213980"/>
              <a:gd name="connsiteX17" fmla="*/ 0 w 4052132"/>
              <a:gd name="connsiteY17" fmla="*/ 577488 h 3213980"/>
              <a:gd name="connsiteX18" fmla="*/ 267784 w 4052132"/>
              <a:gd name="connsiteY18" fmla="*/ 552262 h 3213980"/>
              <a:gd name="connsiteX19" fmla="*/ 195356 w 4052132"/>
              <a:gd name="connsiteY19" fmla="*/ 733331 h 3213980"/>
              <a:gd name="connsiteX20" fmla="*/ 14287 w 4052132"/>
              <a:gd name="connsiteY20" fmla="*/ 742384 h 3213980"/>
              <a:gd name="connsiteX21" fmla="*/ 32393 w 4052132"/>
              <a:gd name="connsiteY21" fmla="*/ 878186 h 3213980"/>
              <a:gd name="connsiteX22" fmla="*/ 195356 w 4052132"/>
              <a:gd name="connsiteY22" fmla="*/ 860079 h 3213980"/>
              <a:gd name="connsiteX23" fmla="*/ 249677 w 4052132"/>
              <a:gd name="connsiteY23" fmla="*/ 851026 h 3213980"/>
              <a:gd name="connsiteX24" fmla="*/ 297302 w 4052132"/>
              <a:gd name="connsiteY24" fmla="*/ 865313 h 3213980"/>
              <a:gd name="connsiteX25" fmla="*/ 430746 w 4052132"/>
              <a:gd name="connsiteY25" fmla="*/ 615636 h 3213980"/>
              <a:gd name="connsiteX26" fmla="*/ 747617 w 4052132"/>
              <a:gd name="connsiteY26" fmla="*/ 778598 h 3213980"/>
              <a:gd name="connsiteX27" fmla="*/ 774778 w 4052132"/>
              <a:gd name="connsiteY27" fmla="*/ 769545 h 3213980"/>
              <a:gd name="connsiteX28" fmla="*/ 838152 w 4052132"/>
              <a:gd name="connsiteY28" fmla="*/ 832919 h 3213980"/>
              <a:gd name="connsiteX29" fmla="*/ 829098 w 4052132"/>
              <a:gd name="connsiteY29" fmla="*/ 851026 h 3213980"/>
              <a:gd name="connsiteX30" fmla="*/ 901526 w 4052132"/>
              <a:gd name="connsiteY30" fmla="*/ 914400 h 3213980"/>
              <a:gd name="connsiteX31" fmla="*/ 1037328 w 4052132"/>
              <a:gd name="connsiteY31" fmla="*/ 959667 h 3213980"/>
              <a:gd name="connsiteX32" fmla="*/ 964900 w 4052132"/>
              <a:gd name="connsiteY32" fmla="*/ 1041149 h 3213980"/>
              <a:gd name="connsiteX33" fmla="*/ 983007 w 4052132"/>
              <a:gd name="connsiteY33" fmla="*/ 1131683 h 3213980"/>
              <a:gd name="connsiteX34" fmla="*/ 964900 w 4052132"/>
              <a:gd name="connsiteY34" fmla="*/ 1213164 h 3213980"/>
              <a:gd name="connsiteX35" fmla="*/ 973954 w 4052132"/>
              <a:gd name="connsiteY35" fmla="*/ 1285592 h 3213980"/>
              <a:gd name="connsiteX36" fmla="*/ 1055435 w 4052132"/>
              <a:gd name="connsiteY36" fmla="*/ 1330860 h 3213980"/>
              <a:gd name="connsiteX37" fmla="*/ 1082595 w 4052132"/>
              <a:gd name="connsiteY37" fmla="*/ 1376127 h 3213980"/>
              <a:gd name="connsiteX38" fmla="*/ 1109756 w 4052132"/>
              <a:gd name="connsiteY38" fmla="*/ 1466662 h 3213980"/>
              <a:gd name="connsiteX39" fmla="*/ 1100702 w 4052132"/>
              <a:gd name="connsiteY39" fmla="*/ 1539089 h 3213980"/>
              <a:gd name="connsiteX40" fmla="*/ 1155023 w 4052132"/>
              <a:gd name="connsiteY40" fmla="*/ 1620570 h 3213980"/>
              <a:gd name="connsiteX41" fmla="*/ 1254611 w 4052132"/>
              <a:gd name="connsiteY41" fmla="*/ 1665838 h 3213980"/>
              <a:gd name="connsiteX42" fmla="*/ 1435681 w 4052132"/>
              <a:gd name="connsiteY42" fmla="*/ 1665838 h 3213980"/>
              <a:gd name="connsiteX43" fmla="*/ 1571483 w 4052132"/>
              <a:gd name="connsiteY43" fmla="*/ 1665838 h 3213980"/>
              <a:gd name="connsiteX44" fmla="*/ 1571483 w 4052132"/>
              <a:gd name="connsiteY44" fmla="*/ 1774479 h 3213980"/>
              <a:gd name="connsiteX45" fmla="*/ 1549556 w 4052132"/>
              <a:gd name="connsiteY45" fmla="*/ 1883592 h 3213980"/>
              <a:gd name="connsiteX46" fmla="*/ 1526215 w 4052132"/>
              <a:gd name="connsiteY46" fmla="*/ 1982709 h 3213980"/>
              <a:gd name="connsiteX47" fmla="*/ 1512870 w 4052132"/>
              <a:gd name="connsiteY47" fmla="*/ 2086589 h 3213980"/>
              <a:gd name="connsiteX48" fmla="*/ 1535269 w 4052132"/>
              <a:gd name="connsiteY48" fmla="*/ 2172832 h 3213980"/>
              <a:gd name="connsiteX49" fmla="*/ 1535269 w 4052132"/>
              <a:gd name="connsiteY49" fmla="*/ 2172832 h 3213980"/>
              <a:gd name="connsiteX50" fmla="*/ 1635328 w 4052132"/>
              <a:gd name="connsiteY50" fmla="*/ 2318159 h 3213980"/>
              <a:gd name="connsiteX51" fmla="*/ 1658670 w 4052132"/>
              <a:gd name="connsiteY51" fmla="*/ 2445850 h 3213980"/>
              <a:gd name="connsiteX52" fmla="*/ 1615807 w 4052132"/>
              <a:gd name="connsiteY52" fmla="*/ 2614518 h 3213980"/>
              <a:gd name="connsiteX53" fmla="*/ 1544322 w 4052132"/>
              <a:gd name="connsiteY53" fmla="*/ 2716040 h 3213980"/>
              <a:gd name="connsiteX54" fmla="*/ 1517162 w 4052132"/>
              <a:gd name="connsiteY54" fmla="*/ 2788467 h 3213980"/>
              <a:gd name="connsiteX55" fmla="*/ 2331974 w 4052132"/>
              <a:gd name="connsiteY55" fmla="*/ 3213980 h 3213980"/>
              <a:gd name="connsiteX56" fmla="*/ 2277653 w 4052132"/>
              <a:gd name="connsiteY56" fmla="*/ 2181885 h 3213980"/>
              <a:gd name="connsiteX57" fmla="*/ 2205225 w 4052132"/>
              <a:gd name="connsiteY57" fmla="*/ 2172832 h 3213980"/>
              <a:gd name="connsiteX58" fmla="*/ 2205225 w 4052132"/>
              <a:gd name="connsiteY58" fmla="*/ 2018923 h 3213980"/>
              <a:gd name="connsiteX59" fmla="*/ 2875182 w 4052132"/>
              <a:gd name="connsiteY59" fmla="*/ 1973656 h 3213980"/>
              <a:gd name="connsiteX60" fmla="*/ 2875182 w 4052132"/>
              <a:gd name="connsiteY60" fmla="*/ 1973656 h 3213980"/>
              <a:gd name="connsiteX61" fmla="*/ 2956663 w 4052132"/>
              <a:gd name="connsiteY61" fmla="*/ 1937442 h 3213980"/>
              <a:gd name="connsiteX62" fmla="*/ 3146786 w 4052132"/>
              <a:gd name="connsiteY62" fmla="*/ 1964602 h 3213980"/>
              <a:gd name="connsiteX63" fmla="*/ 3146786 w 4052132"/>
              <a:gd name="connsiteY63" fmla="*/ 1964602 h 3213980"/>
              <a:gd name="connsiteX64" fmla="*/ 3228267 w 4052132"/>
              <a:gd name="connsiteY64" fmla="*/ 1991763 h 3213980"/>
              <a:gd name="connsiteX65" fmla="*/ 3617566 w 4052132"/>
              <a:gd name="connsiteY65" fmla="*/ 2018923 h 3213980"/>
              <a:gd name="connsiteX66" fmla="*/ 4052132 w 4052132"/>
              <a:gd name="connsiteY66" fmla="*/ 2009869 h 3213980"/>
              <a:gd name="connsiteX67" fmla="*/ 3961597 w 4052132"/>
              <a:gd name="connsiteY67" fmla="*/ 344032 h 3213980"/>
              <a:gd name="connsiteX0" fmla="*/ 3956834 w 4047369"/>
              <a:gd name="connsiteY0" fmla="*/ 344032 h 3213980"/>
              <a:gd name="connsiteX1" fmla="*/ 2807044 w 4047369"/>
              <a:gd name="connsiteY1" fmla="*/ 425513 h 3213980"/>
              <a:gd name="connsiteX2" fmla="*/ 2852312 w 4047369"/>
              <a:gd name="connsiteY2" fmla="*/ 1575303 h 3213980"/>
              <a:gd name="connsiteX3" fmla="*/ 1666308 w 4047369"/>
              <a:gd name="connsiteY3" fmla="*/ 1620570 h 3213980"/>
              <a:gd name="connsiteX4" fmla="*/ 1611987 w 4047369"/>
              <a:gd name="connsiteY4" fmla="*/ 606582 h 3213980"/>
              <a:gd name="connsiteX5" fmla="*/ 1458078 w 4047369"/>
              <a:gd name="connsiteY5" fmla="*/ 606582 h 3213980"/>
              <a:gd name="connsiteX6" fmla="*/ 1430918 w 4047369"/>
              <a:gd name="connsiteY6" fmla="*/ 534155 h 3213980"/>
              <a:gd name="connsiteX7" fmla="*/ 914870 w 4047369"/>
              <a:gd name="connsiteY7" fmla="*/ 552262 h 3213980"/>
              <a:gd name="connsiteX8" fmla="*/ 788122 w 4047369"/>
              <a:gd name="connsiteY8" fmla="*/ 506994 h 3213980"/>
              <a:gd name="connsiteX9" fmla="*/ 688533 w 4047369"/>
              <a:gd name="connsiteY9" fmla="*/ 497941 h 3213980"/>
              <a:gd name="connsiteX10" fmla="*/ 661373 w 4047369"/>
              <a:gd name="connsiteY10" fmla="*/ 0 h 3213980"/>
              <a:gd name="connsiteX11" fmla="*/ 226807 w 4047369"/>
              <a:gd name="connsiteY11" fmla="*/ 9054 h 3213980"/>
              <a:gd name="connsiteX12" fmla="*/ 235860 w 4047369"/>
              <a:gd name="connsiteY12" fmla="*/ 126749 h 3213980"/>
              <a:gd name="connsiteX13" fmla="*/ 235860 w 4047369"/>
              <a:gd name="connsiteY13" fmla="*/ 280658 h 3213980"/>
              <a:gd name="connsiteX14" fmla="*/ 226807 w 4047369"/>
              <a:gd name="connsiteY14" fmla="*/ 416460 h 3213980"/>
              <a:gd name="connsiteX15" fmla="*/ 199646 w 4047369"/>
              <a:gd name="connsiteY15" fmla="*/ 497941 h 3213980"/>
              <a:gd name="connsiteX16" fmla="*/ 4761 w 4047369"/>
              <a:gd name="connsiteY16" fmla="*/ 456022 h 3213980"/>
              <a:gd name="connsiteX17" fmla="*/ 0 w 4047369"/>
              <a:gd name="connsiteY17" fmla="*/ 525100 h 3213980"/>
              <a:gd name="connsiteX18" fmla="*/ 263021 w 4047369"/>
              <a:gd name="connsiteY18" fmla="*/ 552262 h 3213980"/>
              <a:gd name="connsiteX19" fmla="*/ 190593 w 4047369"/>
              <a:gd name="connsiteY19" fmla="*/ 733331 h 3213980"/>
              <a:gd name="connsiteX20" fmla="*/ 9524 w 4047369"/>
              <a:gd name="connsiteY20" fmla="*/ 742384 h 3213980"/>
              <a:gd name="connsiteX21" fmla="*/ 27630 w 4047369"/>
              <a:gd name="connsiteY21" fmla="*/ 878186 h 3213980"/>
              <a:gd name="connsiteX22" fmla="*/ 190593 w 4047369"/>
              <a:gd name="connsiteY22" fmla="*/ 860079 h 3213980"/>
              <a:gd name="connsiteX23" fmla="*/ 244914 w 4047369"/>
              <a:gd name="connsiteY23" fmla="*/ 851026 h 3213980"/>
              <a:gd name="connsiteX24" fmla="*/ 292539 w 4047369"/>
              <a:gd name="connsiteY24" fmla="*/ 865313 h 3213980"/>
              <a:gd name="connsiteX25" fmla="*/ 425983 w 4047369"/>
              <a:gd name="connsiteY25" fmla="*/ 615636 h 3213980"/>
              <a:gd name="connsiteX26" fmla="*/ 742854 w 4047369"/>
              <a:gd name="connsiteY26" fmla="*/ 778598 h 3213980"/>
              <a:gd name="connsiteX27" fmla="*/ 770015 w 4047369"/>
              <a:gd name="connsiteY27" fmla="*/ 769545 h 3213980"/>
              <a:gd name="connsiteX28" fmla="*/ 833389 w 4047369"/>
              <a:gd name="connsiteY28" fmla="*/ 832919 h 3213980"/>
              <a:gd name="connsiteX29" fmla="*/ 824335 w 4047369"/>
              <a:gd name="connsiteY29" fmla="*/ 851026 h 3213980"/>
              <a:gd name="connsiteX30" fmla="*/ 896763 w 4047369"/>
              <a:gd name="connsiteY30" fmla="*/ 914400 h 3213980"/>
              <a:gd name="connsiteX31" fmla="*/ 1032565 w 4047369"/>
              <a:gd name="connsiteY31" fmla="*/ 959667 h 3213980"/>
              <a:gd name="connsiteX32" fmla="*/ 960137 w 4047369"/>
              <a:gd name="connsiteY32" fmla="*/ 1041149 h 3213980"/>
              <a:gd name="connsiteX33" fmla="*/ 978244 w 4047369"/>
              <a:gd name="connsiteY33" fmla="*/ 1131683 h 3213980"/>
              <a:gd name="connsiteX34" fmla="*/ 960137 w 4047369"/>
              <a:gd name="connsiteY34" fmla="*/ 1213164 h 3213980"/>
              <a:gd name="connsiteX35" fmla="*/ 969191 w 4047369"/>
              <a:gd name="connsiteY35" fmla="*/ 1285592 h 3213980"/>
              <a:gd name="connsiteX36" fmla="*/ 1050672 w 4047369"/>
              <a:gd name="connsiteY36" fmla="*/ 1330860 h 3213980"/>
              <a:gd name="connsiteX37" fmla="*/ 1077832 w 4047369"/>
              <a:gd name="connsiteY37" fmla="*/ 1376127 h 3213980"/>
              <a:gd name="connsiteX38" fmla="*/ 1104993 w 4047369"/>
              <a:gd name="connsiteY38" fmla="*/ 1466662 h 3213980"/>
              <a:gd name="connsiteX39" fmla="*/ 1095939 w 4047369"/>
              <a:gd name="connsiteY39" fmla="*/ 1539089 h 3213980"/>
              <a:gd name="connsiteX40" fmla="*/ 1150260 w 4047369"/>
              <a:gd name="connsiteY40" fmla="*/ 1620570 h 3213980"/>
              <a:gd name="connsiteX41" fmla="*/ 1249848 w 4047369"/>
              <a:gd name="connsiteY41" fmla="*/ 1665838 h 3213980"/>
              <a:gd name="connsiteX42" fmla="*/ 1430918 w 4047369"/>
              <a:gd name="connsiteY42" fmla="*/ 1665838 h 3213980"/>
              <a:gd name="connsiteX43" fmla="*/ 1566720 w 4047369"/>
              <a:gd name="connsiteY43" fmla="*/ 1665838 h 3213980"/>
              <a:gd name="connsiteX44" fmla="*/ 1566720 w 4047369"/>
              <a:gd name="connsiteY44" fmla="*/ 1774479 h 3213980"/>
              <a:gd name="connsiteX45" fmla="*/ 1544793 w 4047369"/>
              <a:gd name="connsiteY45" fmla="*/ 1883592 h 3213980"/>
              <a:gd name="connsiteX46" fmla="*/ 1521452 w 4047369"/>
              <a:gd name="connsiteY46" fmla="*/ 1982709 h 3213980"/>
              <a:gd name="connsiteX47" fmla="*/ 1508107 w 4047369"/>
              <a:gd name="connsiteY47" fmla="*/ 2086589 h 3213980"/>
              <a:gd name="connsiteX48" fmla="*/ 1530506 w 4047369"/>
              <a:gd name="connsiteY48" fmla="*/ 2172832 h 3213980"/>
              <a:gd name="connsiteX49" fmla="*/ 1530506 w 4047369"/>
              <a:gd name="connsiteY49" fmla="*/ 2172832 h 3213980"/>
              <a:gd name="connsiteX50" fmla="*/ 1630565 w 4047369"/>
              <a:gd name="connsiteY50" fmla="*/ 2318159 h 3213980"/>
              <a:gd name="connsiteX51" fmla="*/ 1653907 w 4047369"/>
              <a:gd name="connsiteY51" fmla="*/ 2445850 h 3213980"/>
              <a:gd name="connsiteX52" fmla="*/ 1611044 w 4047369"/>
              <a:gd name="connsiteY52" fmla="*/ 2614518 h 3213980"/>
              <a:gd name="connsiteX53" fmla="*/ 1539559 w 4047369"/>
              <a:gd name="connsiteY53" fmla="*/ 2716040 h 3213980"/>
              <a:gd name="connsiteX54" fmla="*/ 1512399 w 4047369"/>
              <a:gd name="connsiteY54" fmla="*/ 2788467 h 3213980"/>
              <a:gd name="connsiteX55" fmla="*/ 2327211 w 4047369"/>
              <a:gd name="connsiteY55" fmla="*/ 3213980 h 3213980"/>
              <a:gd name="connsiteX56" fmla="*/ 2272890 w 4047369"/>
              <a:gd name="connsiteY56" fmla="*/ 2181885 h 3213980"/>
              <a:gd name="connsiteX57" fmla="*/ 2200462 w 4047369"/>
              <a:gd name="connsiteY57" fmla="*/ 2172832 h 3213980"/>
              <a:gd name="connsiteX58" fmla="*/ 2200462 w 4047369"/>
              <a:gd name="connsiteY58" fmla="*/ 2018923 h 3213980"/>
              <a:gd name="connsiteX59" fmla="*/ 2870419 w 4047369"/>
              <a:gd name="connsiteY59" fmla="*/ 1973656 h 3213980"/>
              <a:gd name="connsiteX60" fmla="*/ 2870419 w 4047369"/>
              <a:gd name="connsiteY60" fmla="*/ 1973656 h 3213980"/>
              <a:gd name="connsiteX61" fmla="*/ 2951900 w 4047369"/>
              <a:gd name="connsiteY61" fmla="*/ 1937442 h 3213980"/>
              <a:gd name="connsiteX62" fmla="*/ 3142023 w 4047369"/>
              <a:gd name="connsiteY62" fmla="*/ 1964602 h 3213980"/>
              <a:gd name="connsiteX63" fmla="*/ 3142023 w 4047369"/>
              <a:gd name="connsiteY63" fmla="*/ 1964602 h 3213980"/>
              <a:gd name="connsiteX64" fmla="*/ 3223504 w 4047369"/>
              <a:gd name="connsiteY64" fmla="*/ 1991763 h 3213980"/>
              <a:gd name="connsiteX65" fmla="*/ 3612803 w 4047369"/>
              <a:gd name="connsiteY65" fmla="*/ 2018923 h 3213980"/>
              <a:gd name="connsiteX66" fmla="*/ 4047369 w 4047369"/>
              <a:gd name="connsiteY66" fmla="*/ 2009869 h 3213980"/>
              <a:gd name="connsiteX67" fmla="*/ 3956834 w 4047369"/>
              <a:gd name="connsiteY67" fmla="*/ 344032 h 3213980"/>
              <a:gd name="connsiteX0" fmla="*/ 3956834 w 4047369"/>
              <a:gd name="connsiteY0" fmla="*/ 344032 h 3213980"/>
              <a:gd name="connsiteX1" fmla="*/ 2807044 w 4047369"/>
              <a:gd name="connsiteY1" fmla="*/ 425513 h 3213980"/>
              <a:gd name="connsiteX2" fmla="*/ 2852312 w 4047369"/>
              <a:gd name="connsiteY2" fmla="*/ 1575303 h 3213980"/>
              <a:gd name="connsiteX3" fmla="*/ 1666308 w 4047369"/>
              <a:gd name="connsiteY3" fmla="*/ 1620570 h 3213980"/>
              <a:gd name="connsiteX4" fmla="*/ 1611987 w 4047369"/>
              <a:gd name="connsiteY4" fmla="*/ 606582 h 3213980"/>
              <a:gd name="connsiteX5" fmla="*/ 1458078 w 4047369"/>
              <a:gd name="connsiteY5" fmla="*/ 606582 h 3213980"/>
              <a:gd name="connsiteX6" fmla="*/ 1430918 w 4047369"/>
              <a:gd name="connsiteY6" fmla="*/ 534155 h 3213980"/>
              <a:gd name="connsiteX7" fmla="*/ 914870 w 4047369"/>
              <a:gd name="connsiteY7" fmla="*/ 552262 h 3213980"/>
              <a:gd name="connsiteX8" fmla="*/ 788122 w 4047369"/>
              <a:gd name="connsiteY8" fmla="*/ 506994 h 3213980"/>
              <a:gd name="connsiteX9" fmla="*/ 688533 w 4047369"/>
              <a:gd name="connsiteY9" fmla="*/ 497941 h 3213980"/>
              <a:gd name="connsiteX10" fmla="*/ 661373 w 4047369"/>
              <a:gd name="connsiteY10" fmla="*/ 0 h 3213980"/>
              <a:gd name="connsiteX11" fmla="*/ 226807 w 4047369"/>
              <a:gd name="connsiteY11" fmla="*/ 9054 h 3213980"/>
              <a:gd name="connsiteX12" fmla="*/ 235860 w 4047369"/>
              <a:gd name="connsiteY12" fmla="*/ 126749 h 3213980"/>
              <a:gd name="connsiteX13" fmla="*/ 235860 w 4047369"/>
              <a:gd name="connsiteY13" fmla="*/ 280658 h 3213980"/>
              <a:gd name="connsiteX14" fmla="*/ 226807 w 4047369"/>
              <a:gd name="connsiteY14" fmla="*/ 416460 h 3213980"/>
              <a:gd name="connsiteX15" fmla="*/ 199646 w 4047369"/>
              <a:gd name="connsiteY15" fmla="*/ 497941 h 3213980"/>
              <a:gd name="connsiteX16" fmla="*/ 4761 w 4047369"/>
              <a:gd name="connsiteY16" fmla="*/ 456022 h 3213980"/>
              <a:gd name="connsiteX17" fmla="*/ 0 w 4047369"/>
              <a:gd name="connsiteY17" fmla="*/ 506050 h 3213980"/>
              <a:gd name="connsiteX18" fmla="*/ 263021 w 4047369"/>
              <a:gd name="connsiteY18" fmla="*/ 552262 h 3213980"/>
              <a:gd name="connsiteX19" fmla="*/ 190593 w 4047369"/>
              <a:gd name="connsiteY19" fmla="*/ 733331 h 3213980"/>
              <a:gd name="connsiteX20" fmla="*/ 9524 w 4047369"/>
              <a:gd name="connsiteY20" fmla="*/ 742384 h 3213980"/>
              <a:gd name="connsiteX21" fmla="*/ 27630 w 4047369"/>
              <a:gd name="connsiteY21" fmla="*/ 878186 h 3213980"/>
              <a:gd name="connsiteX22" fmla="*/ 190593 w 4047369"/>
              <a:gd name="connsiteY22" fmla="*/ 860079 h 3213980"/>
              <a:gd name="connsiteX23" fmla="*/ 244914 w 4047369"/>
              <a:gd name="connsiteY23" fmla="*/ 851026 h 3213980"/>
              <a:gd name="connsiteX24" fmla="*/ 292539 w 4047369"/>
              <a:gd name="connsiteY24" fmla="*/ 865313 h 3213980"/>
              <a:gd name="connsiteX25" fmla="*/ 425983 w 4047369"/>
              <a:gd name="connsiteY25" fmla="*/ 615636 h 3213980"/>
              <a:gd name="connsiteX26" fmla="*/ 742854 w 4047369"/>
              <a:gd name="connsiteY26" fmla="*/ 778598 h 3213980"/>
              <a:gd name="connsiteX27" fmla="*/ 770015 w 4047369"/>
              <a:gd name="connsiteY27" fmla="*/ 769545 h 3213980"/>
              <a:gd name="connsiteX28" fmla="*/ 833389 w 4047369"/>
              <a:gd name="connsiteY28" fmla="*/ 832919 h 3213980"/>
              <a:gd name="connsiteX29" fmla="*/ 824335 w 4047369"/>
              <a:gd name="connsiteY29" fmla="*/ 851026 h 3213980"/>
              <a:gd name="connsiteX30" fmla="*/ 896763 w 4047369"/>
              <a:gd name="connsiteY30" fmla="*/ 914400 h 3213980"/>
              <a:gd name="connsiteX31" fmla="*/ 1032565 w 4047369"/>
              <a:gd name="connsiteY31" fmla="*/ 959667 h 3213980"/>
              <a:gd name="connsiteX32" fmla="*/ 960137 w 4047369"/>
              <a:gd name="connsiteY32" fmla="*/ 1041149 h 3213980"/>
              <a:gd name="connsiteX33" fmla="*/ 978244 w 4047369"/>
              <a:gd name="connsiteY33" fmla="*/ 1131683 h 3213980"/>
              <a:gd name="connsiteX34" fmla="*/ 960137 w 4047369"/>
              <a:gd name="connsiteY34" fmla="*/ 1213164 h 3213980"/>
              <a:gd name="connsiteX35" fmla="*/ 969191 w 4047369"/>
              <a:gd name="connsiteY35" fmla="*/ 1285592 h 3213980"/>
              <a:gd name="connsiteX36" fmla="*/ 1050672 w 4047369"/>
              <a:gd name="connsiteY36" fmla="*/ 1330860 h 3213980"/>
              <a:gd name="connsiteX37" fmla="*/ 1077832 w 4047369"/>
              <a:gd name="connsiteY37" fmla="*/ 1376127 h 3213980"/>
              <a:gd name="connsiteX38" fmla="*/ 1104993 w 4047369"/>
              <a:gd name="connsiteY38" fmla="*/ 1466662 h 3213980"/>
              <a:gd name="connsiteX39" fmla="*/ 1095939 w 4047369"/>
              <a:gd name="connsiteY39" fmla="*/ 1539089 h 3213980"/>
              <a:gd name="connsiteX40" fmla="*/ 1150260 w 4047369"/>
              <a:gd name="connsiteY40" fmla="*/ 1620570 h 3213980"/>
              <a:gd name="connsiteX41" fmla="*/ 1249848 w 4047369"/>
              <a:gd name="connsiteY41" fmla="*/ 1665838 h 3213980"/>
              <a:gd name="connsiteX42" fmla="*/ 1430918 w 4047369"/>
              <a:gd name="connsiteY42" fmla="*/ 1665838 h 3213980"/>
              <a:gd name="connsiteX43" fmla="*/ 1566720 w 4047369"/>
              <a:gd name="connsiteY43" fmla="*/ 1665838 h 3213980"/>
              <a:gd name="connsiteX44" fmla="*/ 1566720 w 4047369"/>
              <a:gd name="connsiteY44" fmla="*/ 1774479 h 3213980"/>
              <a:gd name="connsiteX45" fmla="*/ 1544793 w 4047369"/>
              <a:gd name="connsiteY45" fmla="*/ 1883592 h 3213980"/>
              <a:gd name="connsiteX46" fmla="*/ 1521452 w 4047369"/>
              <a:gd name="connsiteY46" fmla="*/ 1982709 h 3213980"/>
              <a:gd name="connsiteX47" fmla="*/ 1508107 w 4047369"/>
              <a:gd name="connsiteY47" fmla="*/ 2086589 h 3213980"/>
              <a:gd name="connsiteX48" fmla="*/ 1530506 w 4047369"/>
              <a:gd name="connsiteY48" fmla="*/ 2172832 h 3213980"/>
              <a:gd name="connsiteX49" fmla="*/ 1530506 w 4047369"/>
              <a:gd name="connsiteY49" fmla="*/ 2172832 h 3213980"/>
              <a:gd name="connsiteX50" fmla="*/ 1630565 w 4047369"/>
              <a:gd name="connsiteY50" fmla="*/ 2318159 h 3213980"/>
              <a:gd name="connsiteX51" fmla="*/ 1653907 w 4047369"/>
              <a:gd name="connsiteY51" fmla="*/ 2445850 h 3213980"/>
              <a:gd name="connsiteX52" fmla="*/ 1611044 w 4047369"/>
              <a:gd name="connsiteY52" fmla="*/ 2614518 h 3213980"/>
              <a:gd name="connsiteX53" fmla="*/ 1539559 w 4047369"/>
              <a:gd name="connsiteY53" fmla="*/ 2716040 h 3213980"/>
              <a:gd name="connsiteX54" fmla="*/ 1512399 w 4047369"/>
              <a:gd name="connsiteY54" fmla="*/ 2788467 h 3213980"/>
              <a:gd name="connsiteX55" fmla="*/ 2327211 w 4047369"/>
              <a:gd name="connsiteY55" fmla="*/ 3213980 h 3213980"/>
              <a:gd name="connsiteX56" fmla="*/ 2272890 w 4047369"/>
              <a:gd name="connsiteY56" fmla="*/ 2181885 h 3213980"/>
              <a:gd name="connsiteX57" fmla="*/ 2200462 w 4047369"/>
              <a:gd name="connsiteY57" fmla="*/ 2172832 h 3213980"/>
              <a:gd name="connsiteX58" fmla="*/ 2200462 w 4047369"/>
              <a:gd name="connsiteY58" fmla="*/ 2018923 h 3213980"/>
              <a:gd name="connsiteX59" fmla="*/ 2870419 w 4047369"/>
              <a:gd name="connsiteY59" fmla="*/ 1973656 h 3213980"/>
              <a:gd name="connsiteX60" fmla="*/ 2870419 w 4047369"/>
              <a:gd name="connsiteY60" fmla="*/ 1973656 h 3213980"/>
              <a:gd name="connsiteX61" fmla="*/ 2951900 w 4047369"/>
              <a:gd name="connsiteY61" fmla="*/ 1937442 h 3213980"/>
              <a:gd name="connsiteX62" fmla="*/ 3142023 w 4047369"/>
              <a:gd name="connsiteY62" fmla="*/ 1964602 h 3213980"/>
              <a:gd name="connsiteX63" fmla="*/ 3142023 w 4047369"/>
              <a:gd name="connsiteY63" fmla="*/ 1964602 h 3213980"/>
              <a:gd name="connsiteX64" fmla="*/ 3223504 w 4047369"/>
              <a:gd name="connsiteY64" fmla="*/ 1991763 h 3213980"/>
              <a:gd name="connsiteX65" fmla="*/ 3612803 w 4047369"/>
              <a:gd name="connsiteY65" fmla="*/ 2018923 h 3213980"/>
              <a:gd name="connsiteX66" fmla="*/ 4047369 w 4047369"/>
              <a:gd name="connsiteY66" fmla="*/ 2009869 h 3213980"/>
              <a:gd name="connsiteX67" fmla="*/ 3956834 w 4047369"/>
              <a:gd name="connsiteY67" fmla="*/ 344032 h 321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47369" h="3213980">
                <a:moveTo>
                  <a:pt x="3956834" y="344032"/>
                </a:moveTo>
                <a:lnTo>
                  <a:pt x="2807044" y="425513"/>
                </a:lnTo>
                <a:lnTo>
                  <a:pt x="2852312" y="1575303"/>
                </a:lnTo>
                <a:lnTo>
                  <a:pt x="1666308" y="1620570"/>
                </a:lnTo>
                <a:lnTo>
                  <a:pt x="1611987" y="606582"/>
                </a:lnTo>
                <a:lnTo>
                  <a:pt x="1458078" y="606582"/>
                </a:lnTo>
                <a:lnTo>
                  <a:pt x="1430918" y="534155"/>
                </a:lnTo>
                <a:lnTo>
                  <a:pt x="914870" y="552262"/>
                </a:lnTo>
                <a:lnTo>
                  <a:pt x="788122" y="506994"/>
                </a:lnTo>
                <a:lnTo>
                  <a:pt x="688533" y="497941"/>
                </a:lnTo>
                <a:lnTo>
                  <a:pt x="661373" y="0"/>
                </a:lnTo>
                <a:lnTo>
                  <a:pt x="226807" y="9054"/>
                </a:lnTo>
                <a:lnTo>
                  <a:pt x="235860" y="126749"/>
                </a:lnTo>
                <a:lnTo>
                  <a:pt x="235860" y="280658"/>
                </a:lnTo>
                <a:lnTo>
                  <a:pt x="226807" y="416460"/>
                </a:lnTo>
                <a:lnTo>
                  <a:pt x="199646" y="497941"/>
                </a:lnTo>
                <a:lnTo>
                  <a:pt x="4761" y="456022"/>
                </a:lnTo>
                <a:lnTo>
                  <a:pt x="0" y="506050"/>
                </a:lnTo>
                <a:lnTo>
                  <a:pt x="263021" y="552262"/>
                </a:lnTo>
                <a:lnTo>
                  <a:pt x="190593" y="733331"/>
                </a:lnTo>
                <a:lnTo>
                  <a:pt x="9524" y="742384"/>
                </a:lnTo>
                <a:lnTo>
                  <a:pt x="27630" y="878186"/>
                </a:lnTo>
                <a:lnTo>
                  <a:pt x="190593" y="860079"/>
                </a:lnTo>
                <a:cubicBezTo>
                  <a:pt x="208700" y="857061"/>
                  <a:pt x="227923" y="850154"/>
                  <a:pt x="244914" y="851026"/>
                </a:cubicBezTo>
                <a:cubicBezTo>
                  <a:pt x="261905" y="851898"/>
                  <a:pt x="276664" y="860551"/>
                  <a:pt x="292539" y="865313"/>
                </a:cubicBezTo>
                <a:lnTo>
                  <a:pt x="425983" y="615636"/>
                </a:lnTo>
                <a:lnTo>
                  <a:pt x="742854" y="778598"/>
                </a:lnTo>
                <a:lnTo>
                  <a:pt x="770015" y="769545"/>
                </a:lnTo>
                <a:lnTo>
                  <a:pt x="833389" y="832919"/>
                </a:lnTo>
                <a:lnTo>
                  <a:pt x="824335" y="851026"/>
                </a:lnTo>
                <a:lnTo>
                  <a:pt x="896763" y="914400"/>
                </a:lnTo>
                <a:lnTo>
                  <a:pt x="1032565" y="959667"/>
                </a:lnTo>
                <a:lnTo>
                  <a:pt x="960137" y="1041149"/>
                </a:lnTo>
                <a:lnTo>
                  <a:pt x="978244" y="1131683"/>
                </a:lnTo>
                <a:lnTo>
                  <a:pt x="960137" y="1213164"/>
                </a:lnTo>
                <a:lnTo>
                  <a:pt x="969191" y="1285592"/>
                </a:lnTo>
                <a:lnTo>
                  <a:pt x="1050672" y="1330860"/>
                </a:lnTo>
                <a:lnTo>
                  <a:pt x="1077832" y="1376127"/>
                </a:lnTo>
                <a:lnTo>
                  <a:pt x="1104993" y="1466662"/>
                </a:lnTo>
                <a:lnTo>
                  <a:pt x="1095939" y="1539089"/>
                </a:lnTo>
                <a:lnTo>
                  <a:pt x="1150260" y="1620570"/>
                </a:lnTo>
                <a:lnTo>
                  <a:pt x="1249848" y="1665838"/>
                </a:lnTo>
                <a:lnTo>
                  <a:pt x="1430918" y="1665838"/>
                </a:lnTo>
                <a:lnTo>
                  <a:pt x="1566720" y="1665838"/>
                </a:lnTo>
                <a:lnTo>
                  <a:pt x="1566720" y="1774479"/>
                </a:lnTo>
                <a:cubicBezTo>
                  <a:pt x="1567349" y="1812437"/>
                  <a:pt x="1544164" y="1845634"/>
                  <a:pt x="1544793" y="1883592"/>
                </a:cubicBezTo>
                <a:lnTo>
                  <a:pt x="1521452" y="1982709"/>
                </a:lnTo>
                <a:lnTo>
                  <a:pt x="1508107" y="2086589"/>
                </a:lnTo>
                <a:lnTo>
                  <a:pt x="1530506" y="2172832"/>
                </a:lnTo>
                <a:lnTo>
                  <a:pt x="1530506" y="2172832"/>
                </a:lnTo>
                <a:lnTo>
                  <a:pt x="1630565" y="2318159"/>
                </a:lnTo>
                <a:lnTo>
                  <a:pt x="1653907" y="2445850"/>
                </a:lnTo>
                <a:lnTo>
                  <a:pt x="1611044" y="2614518"/>
                </a:lnTo>
                <a:lnTo>
                  <a:pt x="1539559" y="2716040"/>
                </a:lnTo>
                <a:lnTo>
                  <a:pt x="1512399" y="2788467"/>
                </a:lnTo>
                <a:lnTo>
                  <a:pt x="2327211" y="3213980"/>
                </a:lnTo>
                <a:lnTo>
                  <a:pt x="2272890" y="2181885"/>
                </a:lnTo>
                <a:lnTo>
                  <a:pt x="2200462" y="2172832"/>
                </a:lnTo>
                <a:lnTo>
                  <a:pt x="2200462" y="2018923"/>
                </a:lnTo>
                <a:lnTo>
                  <a:pt x="2870419" y="1973656"/>
                </a:lnTo>
                <a:lnTo>
                  <a:pt x="2870419" y="1973656"/>
                </a:lnTo>
                <a:lnTo>
                  <a:pt x="2951900" y="1937442"/>
                </a:lnTo>
                <a:lnTo>
                  <a:pt x="3142023" y="1964602"/>
                </a:lnTo>
                <a:lnTo>
                  <a:pt x="3142023" y="1964602"/>
                </a:lnTo>
                <a:lnTo>
                  <a:pt x="3223504" y="1991763"/>
                </a:lnTo>
                <a:lnTo>
                  <a:pt x="3612803" y="2018923"/>
                </a:lnTo>
                <a:lnTo>
                  <a:pt x="4047369" y="2009869"/>
                </a:lnTo>
                <a:lnTo>
                  <a:pt x="3956834" y="344032"/>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0" tIns="457200" rtlCol="0" anchor="ctr"/>
          <a:lstStyle/>
          <a:p>
            <a:pPr algn="ctr"/>
            <a:endParaRPr lang="en-US" sz="1400" b="1" dirty="0">
              <a:solidFill>
                <a:schemeClr val="tx1"/>
              </a:solidFill>
              <a:latin typeface="Calibri" panose="020F0502020204030204" pitchFamily="34" charset="0"/>
            </a:endParaRPr>
          </a:p>
        </p:txBody>
      </p:sp>
      <p:pic>
        <p:nvPicPr>
          <p:cNvPr id="5" name="Picture 2">
            <a:extLst>
              <a:ext uri="{FF2B5EF4-FFF2-40B4-BE49-F238E27FC236}">
                <a16:creationId xmlns:a16="http://schemas.microsoft.com/office/drawing/2014/main" id="{C56E3B69-CE7B-4895-8473-DE635A98E9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476250"/>
            <a:ext cx="815340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2">
            <a:extLst>
              <a:ext uri="{FF2B5EF4-FFF2-40B4-BE49-F238E27FC236}">
                <a16:creationId xmlns:a16="http://schemas.microsoft.com/office/drawing/2014/main" id="{C0FC042D-04FF-43E2-B41C-9E446659E849}"/>
              </a:ext>
            </a:extLst>
          </p:cNvPr>
          <p:cNvSpPr/>
          <p:nvPr/>
        </p:nvSpPr>
        <p:spPr>
          <a:xfrm>
            <a:off x="3818374" y="1303250"/>
            <a:ext cx="4771687" cy="3788229"/>
          </a:xfrm>
          <a:custGeom>
            <a:avLst/>
            <a:gdLst>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35390 w 4037845"/>
              <a:gd name="connsiteY24" fmla="*/ 851026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20982 w 4037845"/>
              <a:gd name="connsiteY45" fmla="*/ 1874067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20982 w 4037845"/>
              <a:gd name="connsiteY45" fmla="*/ 1874067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59082 w 4037845"/>
              <a:gd name="connsiteY45" fmla="*/ 1888354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3821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541446 w 4037845"/>
              <a:gd name="connsiteY47" fmla="*/ 2091351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11516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59141 w 4037845"/>
              <a:gd name="connsiteY50" fmla="*/ 2308634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20570 w 4037845"/>
              <a:gd name="connsiteY51" fmla="*/ 2417275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92008 w 4037845"/>
              <a:gd name="connsiteY51" fmla="*/ 2445850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620570 w 4037845"/>
              <a:gd name="connsiteY52" fmla="*/ 2562131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706295 w 4037845"/>
              <a:gd name="connsiteY52" fmla="*/ 2604993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479834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601520 w 4037845"/>
              <a:gd name="connsiteY52" fmla="*/ 2614518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47310 w 4037845"/>
              <a:gd name="connsiteY0" fmla="*/ 344032 h 3213980"/>
              <a:gd name="connsiteX1" fmla="*/ 2797520 w 4037845"/>
              <a:gd name="connsiteY1" fmla="*/ 425513 h 3213980"/>
              <a:gd name="connsiteX2" fmla="*/ 2842788 w 4037845"/>
              <a:gd name="connsiteY2" fmla="*/ 1575303 h 3213980"/>
              <a:gd name="connsiteX3" fmla="*/ 1656784 w 4037845"/>
              <a:gd name="connsiteY3" fmla="*/ 1620570 h 3213980"/>
              <a:gd name="connsiteX4" fmla="*/ 1602463 w 4037845"/>
              <a:gd name="connsiteY4" fmla="*/ 606582 h 3213980"/>
              <a:gd name="connsiteX5" fmla="*/ 1448554 w 4037845"/>
              <a:gd name="connsiteY5" fmla="*/ 606582 h 3213980"/>
              <a:gd name="connsiteX6" fmla="*/ 1421394 w 4037845"/>
              <a:gd name="connsiteY6" fmla="*/ 534155 h 3213980"/>
              <a:gd name="connsiteX7" fmla="*/ 905346 w 4037845"/>
              <a:gd name="connsiteY7" fmla="*/ 552262 h 3213980"/>
              <a:gd name="connsiteX8" fmla="*/ 778598 w 4037845"/>
              <a:gd name="connsiteY8" fmla="*/ 506994 h 3213980"/>
              <a:gd name="connsiteX9" fmla="*/ 679009 w 4037845"/>
              <a:gd name="connsiteY9" fmla="*/ 497941 h 3213980"/>
              <a:gd name="connsiteX10" fmla="*/ 651849 w 4037845"/>
              <a:gd name="connsiteY10" fmla="*/ 0 h 3213980"/>
              <a:gd name="connsiteX11" fmla="*/ 217283 w 4037845"/>
              <a:gd name="connsiteY11" fmla="*/ 9054 h 3213980"/>
              <a:gd name="connsiteX12" fmla="*/ 226336 w 4037845"/>
              <a:gd name="connsiteY12" fmla="*/ 126749 h 3213980"/>
              <a:gd name="connsiteX13" fmla="*/ 226336 w 4037845"/>
              <a:gd name="connsiteY13" fmla="*/ 280658 h 3213980"/>
              <a:gd name="connsiteX14" fmla="*/ 217283 w 4037845"/>
              <a:gd name="connsiteY14" fmla="*/ 416460 h 3213980"/>
              <a:gd name="connsiteX15" fmla="*/ 190122 w 4037845"/>
              <a:gd name="connsiteY15" fmla="*/ 497941 h 3213980"/>
              <a:gd name="connsiteX16" fmla="*/ 0 w 4037845"/>
              <a:gd name="connsiteY16" fmla="*/ 508409 h 3213980"/>
              <a:gd name="connsiteX17" fmla="*/ 0 w 4037845"/>
              <a:gd name="connsiteY17" fmla="*/ 525101 h 3213980"/>
              <a:gd name="connsiteX18" fmla="*/ 253497 w 4037845"/>
              <a:gd name="connsiteY18" fmla="*/ 552262 h 3213980"/>
              <a:gd name="connsiteX19" fmla="*/ 181069 w 4037845"/>
              <a:gd name="connsiteY19" fmla="*/ 733331 h 3213980"/>
              <a:gd name="connsiteX20" fmla="*/ 0 w 4037845"/>
              <a:gd name="connsiteY20" fmla="*/ 742384 h 3213980"/>
              <a:gd name="connsiteX21" fmla="*/ 18106 w 4037845"/>
              <a:gd name="connsiteY21" fmla="*/ 878186 h 3213980"/>
              <a:gd name="connsiteX22" fmla="*/ 181069 w 4037845"/>
              <a:gd name="connsiteY22" fmla="*/ 860079 h 3213980"/>
              <a:gd name="connsiteX23" fmla="*/ 235390 w 4037845"/>
              <a:gd name="connsiteY23" fmla="*/ 851026 h 3213980"/>
              <a:gd name="connsiteX24" fmla="*/ 283015 w 4037845"/>
              <a:gd name="connsiteY24" fmla="*/ 865313 h 3213980"/>
              <a:gd name="connsiteX25" fmla="*/ 416459 w 4037845"/>
              <a:gd name="connsiteY25" fmla="*/ 615636 h 3213980"/>
              <a:gd name="connsiteX26" fmla="*/ 733330 w 4037845"/>
              <a:gd name="connsiteY26" fmla="*/ 778598 h 3213980"/>
              <a:gd name="connsiteX27" fmla="*/ 760491 w 4037845"/>
              <a:gd name="connsiteY27" fmla="*/ 769545 h 3213980"/>
              <a:gd name="connsiteX28" fmla="*/ 823865 w 4037845"/>
              <a:gd name="connsiteY28" fmla="*/ 832919 h 3213980"/>
              <a:gd name="connsiteX29" fmla="*/ 814811 w 4037845"/>
              <a:gd name="connsiteY29" fmla="*/ 851026 h 3213980"/>
              <a:gd name="connsiteX30" fmla="*/ 887239 w 4037845"/>
              <a:gd name="connsiteY30" fmla="*/ 914400 h 3213980"/>
              <a:gd name="connsiteX31" fmla="*/ 1023041 w 4037845"/>
              <a:gd name="connsiteY31" fmla="*/ 959667 h 3213980"/>
              <a:gd name="connsiteX32" fmla="*/ 950613 w 4037845"/>
              <a:gd name="connsiteY32" fmla="*/ 1041149 h 3213980"/>
              <a:gd name="connsiteX33" fmla="*/ 968720 w 4037845"/>
              <a:gd name="connsiteY33" fmla="*/ 1131683 h 3213980"/>
              <a:gd name="connsiteX34" fmla="*/ 950613 w 4037845"/>
              <a:gd name="connsiteY34" fmla="*/ 1213164 h 3213980"/>
              <a:gd name="connsiteX35" fmla="*/ 959667 w 4037845"/>
              <a:gd name="connsiteY35" fmla="*/ 1285592 h 3213980"/>
              <a:gd name="connsiteX36" fmla="*/ 1041148 w 4037845"/>
              <a:gd name="connsiteY36" fmla="*/ 1330860 h 3213980"/>
              <a:gd name="connsiteX37" fmla="*/ 1068308 w 4037845"/>
              <a:gd name="connsiteY37" fmla="*/ 1376127 h 3213980"/>
              <a:gd name="connsiteX38" fmla="*/ 1095469 w 4037845"/>
              <a:gd name="connsiteY38" fmla="*/ 1466662 h 3213980"/>
              <a:gd name="connsiteX39" fmla="*/ 1086415 w 4037845"/>
              <a:gd name="connsiteY39" fmla="*/ 1539089 h 3213980"/>
              <a:gd name="connsiteX40" fmla="*/ 1140736 w 4037845"/>
              <a:gd name="connsiteY40" fmla="*/ 1620570 h 3213980"/>
              <a:gd name="connsiteX41" fmla="*/ 1240324 w 4037845"/>
              <a:gd name="connsiteY41" fmla="*/ 1665838 h 3213980"/>
              <a:gd name="connsiteX42" fmla="*/ 1421394 w 4037845"/>
              <a:gd name="connsiteY42" fmla="*/ 1665838 h 3213980"/>
              <a:gd name="connsiteX43" fmla="*/ 1557196 w 4037845"/>
              <a:gd name="connsiteY43" fmla="*/ 1665838 h 3213980"/>
              <a:gd name="connsiteX44" fmla="*/ 1557196 w 4037845"/>
              <a:gd name="connsiteY44" fmla="*/ 1774479 h 3213980"/>
              <a:gd name="connsiteX45" fmla="*/ 1535269 w 4037845"/>
              <a:gd name="connsiteY45" fmla="*/ 1883592 h 3213980"/>
              <a:gd name="connsiteX46" fmla="*/ 1511928 w 4037845"/>
              <a:gd name="connsiteY46" fmla="*/ 1982709 h 3213980"/>
              <a:gd name="connsiteX47" fmla="*/ 1498583 w 4037845"/>
              <a:gd name="connsiteY47" fmla="*/ 2086589 h 3213980"/>
              <a:gd name="connsiteX48" fmla="*/ 1520982 w 4037845"/>
              <a:gd name="connsiteY48" fmla="*/ 2172832 h 3213980"/>
              <a:gd name="connsiteX49" fmla="*/ 1520982 w 4037845"/>
              <a:gd name="connsiteY49" fmla="*/ 2172832 h 3213980"/>
              <a:gd name="connsiteX50" fmla="*/ 1621041 w 4037845"/>
              <a:gd name="connsiteY50" fmla="*/ 2318159 h 3213980"/>
              <a:gd name="connsiteX51" fmla="*/ 1644383 w 4037845"/>
              <a:gd name="connsiteY51" fmla="*/ 2445850 h 3213980"/>
              <a:gd name="connsiteX52" fmla="*/ 1601520 w 4037845"/>
              <a:gd name="connsiteY52" fmla="*/ 2614518 h 3213980"/>
              <a:gd name="connsiteX53" fmla="*/ 1530035 w 4037845"/>
              <a:gd name="connsiteY53" fmla="*/ 2716040 h 3213980"/>
              <a:gd name="connsiteX54" fmla="*/ 1502875 w 4037845"/>
              <a:gd name="connsiteY54" fmla="*/ 2788467 h 3213980"/>
              <a:gd name="connsiteX55" fmla="*/ 2317687 w 4037845"/>
              <a:gd name="connsiteY55" fmla="*/ 3213980 h 3213980"/>
              <a:gd name="connsiteX56" fmla="*/ 2263366 w 4037845"/>
              <a:gd name="connsiteY56" fmla="*/ 2181885 h 3213980"/>
              <a:gd name="connsiteX57" fmla="*/ 2190938 w 4037845"/>
              <a:gd name="connsiteY57" fmla="*/ 2172832 h 3213980"/>
              <a:gd name="connsiteX58" fmla="*/ 2190938 w 4037845"/>
              <a:gd name="connsiteY58" fmla="*/ 2018923 h 3213980"/>
              <a:gd name="connsiteX59" fmla="*/ 2860895 w 4037845"/>
              <a:gd name="connsiteY59" fmla="*/ 1973656 h 3213980"/>
              <a:gd name="connsiteX60" fmla="*/ 2860895 w 4037845"/>
              <a:gd name="connsiteY60" fmla="*/ 1973656 h 3213980"/>
              <a:gd name="connsiteX61" fmla="*/ 2942376 w 4037845"/>
              <a:gd name="connsiteY61" fmla="*/ 1937442 h 3213980"/>
              <a:gd name="connsiteX62" fmla="*/ 3132499 w 4037845"/>
              <a:gd name="connsiteY62" fmla="*/ 1964602 h 3213980"/>
              <a:gd name="connsiteX63" fmla="*/ 3132499 w 4037845"/>
              <a:gd name="connsiteY63" fmla="*/ 1964602 h 3213980"/>
              <a:gd name="connsiteX64" fmla="*/ 3213980 w 4037845"/>
              <a:gd name="connsiteY64" fmla="*/ 1991763 h 3213980"/>
              <a:gd name="connsiteX65" fmla="*/ 3603279 w 4037845"/>
              <a:gd name="connsiteY65" fmla="*/ 2018923 h 3213980"/>
              <a:gd name="connsiteX66" fmla="*/ 4037845 w 4037845"/>
              <a:gd name="connsiteY66" fmla="*/ 2009869 h 3213980"/>
              <a:gd name="connsiteX67" fmla="*/ 3947310 w 4037845"/>
              <a:gd name="connsiteY67" fmla="*/ 344032 h 3213980"/>
              <a:gd name="connsiteX0" fmla="*/ 3961597 w 4052132"/>
              <a:gd name="connsiteY0" fmla="*/ 344032 h 3213980"/>
              <a:gd name="connsiteX1" fmla="*/ 2811807 w 4052132"/>
              <a:gd name="connsiteY1" fmla="*/ 425513 h 3213980"/>
              <a:gd name="connsiteX2" fmla="*/ 2857075 w 4052132"/>
              <a:gd name="connsiteY2" fmla="*/ 1575303 h 3213980"/>
              <a:gd name="connsiteX3" fmla="*/ 1671071 w 4052132"/>
              <a:gd name="connsiteY3" fmla="*/ 1620570 h 3213980"/>
              <a:gd name="connsiteX4" fmla="*/ 1616750 w 4052132"/>
              <a:gd name="connsiteY4" fmla="*/ 606582 h 3213980"/>
              <a:gd name="connsiteX5" fmla="*/ 1462841 w 4052132"/>
              <a:gd name="connsiteY5" fmla="*/ 606582 h 3213980"/>
              <a:gd name="connsiteX6" fmla="*/ 1435681 w 4052132"/>
              <a:gd name="connsiteY6" fmla="*/ 534155 h 3213980"/>
              <a:gd name="connsiteX7" fmla="*/ 919633 w 4052132"/>
              <a:gd name="connsiteY7" fmla="*/ 552262 h 3213980"/>
              <a:gd name="connsiteX8" fmla="*/ 792885 w 4052132"/>
              <a:gd name="connsiteY8" fmla="*/ 506994 h 3213980"/>
              <a:gd name="connsiteX9" fmla="*/ 693296 w 4052132"/>
              <a:gd name="connsiteY9" fmla="*/ 497941 h 3213980"/>
              <a:gd name="connsiteX10" fmla="*/ 666136 w 4052132"/>
              <a:gd name="connsiteY10" fmla="*/ 0 h 3213980"/>
              <a:gd name="connsiteX11" fmla="*/ 231570 w 4052132"/>
              <a:gd name="connsiteY11" fmla="*/ 9054 h 3213980"/>
              <a:gd name="connsiteX12" fmla="*/ 240623 w 4052132"/>
              <a:gd name="connsiteY12" fmla="*/ 126749 h 3213980"/>
              <a:gd name="connsiteX13" fmla="*/ 240623 w 4052132"/>
              <a:gd name="connsiteY13" fmla="*/ 280658 h 3213980"/>
              <a:gd name="connsiteX14" fmla="*/ 231570 w 4052132"/>
              <a:gd name="connsiteY14" fmla="*/ 416460 h 3213980"/>
              <a:gd name="connsiteX15" fmla="*/ 204409 w 4052132"/>
              <a:gd name="connsiteY15" fmla="*/ 497941 h 3213980"/>
              <a:gd name="connsiteX16" fmla="*/ 14287 w 4052132"/>
              <a:gd name="connsiteY16" fmla="*/ 508409 h 3213980"/>
              <a:gd name="connsiteX17" fmla="*/ 0 w 4052132"/>
              <a:gd name="connsiteY17" fmla="*/ 577488 h 3213980"/>
              <a:gd name="connsiteX18" fmla="*/ 267784 w 4052132"/>
              <a:gd name="connsiteY18" fmla="*/ 552262 h 3213980"/>
              <a:gd name="connsiteX19" fmla="*/ 195356 w 4052132"/>
              <a:gd name="connsiteY19" fmla="*/ 733331 h 3213980"/>
              <a:gd name="connsiteX20" fmla="*/ 14287 w 4052132"/>
              <a:gd name="connsiteY20" fmla="*/ 742384 h 3213980"/>
              <a:gd name="connsiteX21" fmla="*/ 32393 w 4052132"/>
              <a:gd name="connsiteY21" fmla="*/ 878186 h 3213980"/>
              <a:gd name="connsiteX22" fmla="*/ 195356 w 4052132"/>
              <a:gd name="connsiteY22" fmla="*/ 860079 h 3213980"/>
              <a:gd name="connsiteX23" fmla="*/ 249677 w 4052132"/>
              <a:gd name="connsiteY23" fmla="*/ 851026 h 3213980"/>
              <a:gd name="connsiteX24" fmla="*/ 297302 w 4052132"/>
              <a:gd name="connsiteY24" fmla="*/ 865313 h 3213980"/>
              <a:gd name="connsiteX25" fmla="*/ 430746 w 4052132"/>
              <a:gd name="connsiteY25" fmla="*/ 615636 h 3213980"/>
              <a:gd name="connsiteX26" fmla="*/ 747617 w 4052132"/>
              <a:gd name="connsiteY26" fmla="*/ 778598 h 3213980"/>
              <a:gd name="connsiteX27" fmla="*/ 774778 w 4052132"/>
              <a:gd name="connsiteY27" fmla="*/ 769545 h 3213980"/>
              <a:gd name="connsiteX28" fmla="*/ 838152 w 4052132"/>
              <a:gd name="connsiteY28" fmla="*/ 832919 h 3213980"/>
              <a:gd name="connsiteX29" fmla="*/ 829098 w 4052132"/>
              <a:gd name="connsiteY29" fmla="*/ 851026 h 3213980"/>
              <a:gd name="connsiteX30" fmla="*/ 901526 w 4052132"/>
              <a:gd name="connsiteY30" fmla="*/ 914400 h 3213980"/>
              <a:gd name="connsiteX31" fmla="*/ 1037328 w 4052132"/>
              <a:gd name="connsiteY31" fmla="*/ 959667 h 3213980"/>
              <a:gd name="connsiteX32" fmla="*/ 964900 w 4052132"/>
              <a:gd name="connsiteY32" fmla="*/ 1041149 h 3213980"/>
              <a:gd name="connsiteX33" fmla="*/ 983007 w 4052132"/>
              <a:gd name="connsiteY33" fmla="*/ 1131683 h 3213980"/>
              <a:gd name="connsiteX34" fmla="*/ 964900 w 4052132"/>
              <a:gd name="connsiteY34" fmla="*/ 1213164 h 3213980"/>
              <a:gd name="connsiteX35" fmla="*/ 973954 w 4052132"/>
              <a:gd name="connsiteY35" fmla="*/ 1285592 h 3213980"/>
              <a:gd name="connsiteX36" fmla="*/ 1055435 w 4052132"/>
              <a:gd name="connsiteY36" fmla="*/ 1330860 h 3213980"/>
              <a:gd name="connsiteX37" fmla="*/ 1082595 w 4052132"/>
              <a:gd name="connsiteY37" fmla="*/ 1376127 h 3213980"/>
              <a:gd name="connsiteX38" fmla="*/ 1109756 w 4052132"/>
              <a:gd name="connsiteY38" fmla="*/ 1466662 h 3213980"/>
              <a:gd name="connsiteX39" fmla="*/ 1100702 w 4052132"/>
              <a:gd name="connsiteY39" fmla="*/ 1539089 h 3213980"/>
              <a:gd name="connsiteX40" fmla="*/ 1155023 w 4052132"/>
              <a:gd name="connsiteY40" fmla="*/ 1620570 h 3213980"/>
              <a:gd name="connsiteX41" fmla="*/ 1254611 w 4052132"/>
              <a:gd name="connsiteY41" fmla="*/ 1665838 h 3213980"/>
              <a:gd name="connsiteX42" fmla="*/ 1435681 w 4052132"/>
              <a:gd name="connsiteY42" fmla="*/ 1665838 h 3213980"/>
              <a:gd name="connsiteX43" fmla="*/ 1571483 w 4052132"/>
              <a:gd name="connsiteY43" fmla="*/ 1665838 h 3213980"/>
              <a:gd name="connsiteX44" fmla="*/ 1571483 w 4052132"/>
              <a:gd name="connsiteY44" fmla="*/ 1774479 h 3213980"/>
              <a:gd name="connsiteX45" fmla="*/ 1549556 w 4052132"/>
              <a:gd name="connsiteY45" fmla="*/ 1883592 h 3213980"/>
              <a:gd name="connsiteX46" fmla="*/ 1526215 w 4052132"/>
              <a:gd name="connsiteY46" fmla="*/ 1982709 h 3213980"/>
              <a:gd name="connsiteX47" fmla="*/ 1512870 w 4052132"/>
              <a:gd name="connsiteY47" fmla="*/ 2086589 h 3213980"/>
              <a:gd name="connsiteX48" fmla="*/ 1535269 w 4052132"/>
              <a:gd name="connsiteY48" fmla="*/ 2172832 h 3213980"/>
              <a:gd name="connsiteX49" fmla="*/ 1535269 w 4052132"/>
              <a:gd name="connsiteY49" fmla="*/ 2172832 h 3213980"/>
              <a:gd name="connsiteX50" fmla="*/ 1635328 w 4052132"/>
              <a:gd name="connsiteY50" fmla="*/ 2318159 h 3213980"/>
              <a:gd name="connsiteX51" fmla="*/ 1658670 w 4052132"/>
              <a:gd name="connsiteY51" fmla="*/ 2445850 h 3213980"/>
              <a:gd name="connsiteX52" fmla="*/ 1615807 w 4052132"/>
              <a:gd name="connsiteY52" fmla="*/ 2614518 h 3213980"/>
              <a:gd name="connsiteX53" fmla="*/ 1544322 w 4052132"/>
              <a:gd name="connsiteY53" fmla="*/ 2716040 h 3213980"/>
              <a:gd name="connsiteX54" fmla="*/ 1517162 w 4052132"/>
              <a:gd name="connsiteY54" fmla="*/ 2788467 h 3213980"/>
              <a:gd name="connsiteX55" fmla="*/ 2331974 w 4052132"/>
              <a:gd name="connsiteY55" fmla="*/ 3213980 h 3213980"/>
              <a:gd name="connsiteX56" fmla="*/ 2277653 w 4052132"/>
              <a:gd name="connsiteY56" fmla="*/ 2181885 h 3213980"/>
              <a:gd name="connsiteX57" fmla="*/ 2205225 w 4052132"/>
              <a:gd name="connsiteY57" fmla="*/ 2172832 h 3213980"/>
              <a:gd name="connsiteX58" fmla="*/ 2205225 w 4052132"/>
              <a:gd name="connsiteY58" fmla="*/ 2018923 h 3213980"/>
              <a:gd name="connsiteX59" fmla="*/ 2875182 w 4052132"/>
              <a:gd name="connsiteY59" fmla="*/ 1973656 h 3213980"/>
              <a:gd name="connsiteX60" fmla="*/ 2875182 w 4052132"/>
              <a:gd name="connsiteY60" fmla="*/ 1973656 h 3213980"/>
              <a:gd name="connsiteX61" fmla="*/ 2956663 w 4052132"/>
              <a:gd name="connsiteY61" fmla="*/ 1937442 h 3213980"/>
              <a:gd name="connsiteX62" fmla="*/ 3146786 w 4052132"/>
              <a:gd name="connsiteY62" fmla="*/ 1964602 h 3213980"/>
              <a:gd name="connsiteX63" fmla="*/ 3146786 w 4052132"/>
              <a:gd name="connsiteY63" fmla="*/ 1964602 h 3213980"/>
              <a:gd name="connsiteX64" fmla="*/ 3228267 w 4052132"/>
              <a:gd name="connsiteY64" fmla="*/ 1991763 h 3213980"/>
              <a:gd name="connsiteX65" fmla="*/ 3617566 w 4052132"/>
              <a:gd name="connsiteY65" fmla="*/ 2018923 h 3213980"/>
              <a:gd name="connsiteX66" fmla="*/ 4052132 w 4052132"/>
              <a:gd name="connsiteY66" fmla="*/ 2009869 h 3213980"/>
              <a:gd name="connsiteX67" fmla="*/ 3961597 w 4052132"/>
              <a:gd name="connsiteY67" fmla="*/ 344032 h 3213980"/>
              <a:gd name="connsiteX0" fmla="*/ 3961597 w 4052132"/>
              <a:gd name="connsiteY0" fmla="*/ 344032 h 3213980"/>
              <a:gd name="connsiteX1" fmla="*/ 2811807 w 4052132"/>
              <a:gd name="connsiteY1" fmla="*/ 425513 h 3213980"/>
              <a:gd name="connsiteX2" fmla="*/ 2857075 w 4052132"/>
              <a:gd name="connsiteY2" fmla="*/ 1575303 h 3213980"/>
              <a:gd name="connsiteX3" fmla="*/ 1671071 w 4052132"/>
              <a:gd name="connsiteY3" fmla="*/ 1620570 h 3213980"/>
              <a:gd name="connsiteX4" fmla="*/ 1616750 w 4052132"/>
              <a:gd name="connsiteY4" fmla="*/ 606582 h 3213980"/>
              <a:gd name="connsiteX5" fmla="*/ 1462841 w 4052132"/>
              <a:gd name="connsiteY5" fmla="*/ 606582 h 3213980"/>
              <a:gd name="connsiteX6" fmla="*/ 1435681 w 4052132"/>
              <a:gd name="connsiteY6" fmla="*/ 534155 h 3213980"/>
              <a:gd name="connsiteX7" fmla="*/ 919633 w 4052132"/>
              <a:gd name="connsiteY7" fmla="*/ 552262 h 3213980"/>
              <a:gd name="connsiteX8" fmla="*/ 792885 w 4052132"/>
              <a:gd name="connsiteY8" fmla="*/ 506994 h 3213980"/>
              <a:gd name="connsiteX9" fmla="*/ 693296 w 4052132"/>
              <a:gd name="connsiteY9" fmla="*/ 497941 h 3213980"/>
              <a:gd name="connsiteX10" fmla="*/ 666136 w 4052132"/>
              <a:gd name="connsiteY10" fmla="*/ 0 h 3213980"/>
              <a:gd name="connsiteX11" fmla="*/ 231570 w 4052132"/>
              <a:gd name="connsiteY11" fmla="*/ 9054 h 3213980"/>
              <a:gd name="connsiteX12" fmla="*/ 240623 w 4052132"/>
              <a:gd name="connsiteY12" fmla="*/ 126749 h 3213980"/>
              <a:gd name="connsiteX13" fmla="*/ 240623 w 4052132"/>
              <a:gd name="connsiteY13" fmla="*/ 280658 h 3213980"/>
              <a:gd name="connsiteX14" fmla="*/ 231570 w 4052132"/>
              <a:gd name="connsiteY14" fmla="*/ 416460 h 3213980"/>
              <a:gd name="connsiteX15" fmla="*/ 204409 w 4052132"/>
              <a:gd name="connsiteY15" fmla="*/ 497941 h 3213980"/>
              <a:gd name="connsiteX16" fmla="*/ 9524 w 4052132"/>
              <a:gd name="connsiteY16" fmla="*/ 456022 h 3213980"/>
              <a:gd name="connsiteX17" fmla="*/ 0 w 4052132"/>
              <a:gd name="connsiteY17" fmla="*/ 577488 h 3213980"/>
              <a:gd name="connsiteX18" fmla="*/ 267784 w 4052132"/>
              <a:gd name="connsiteY18" fmla="*/ 552262 h 3213980"/>
              <a:gd name="connsiteX19" fmla="*/ 195356 w 4052132"/>
              <a:gd name="connsiteY19" fmla="*/ 733331 h 3213980"/>
              <a:gd name="connsiteX20" fmla="*/ 14287 w 4052132"/>
              <a:gd name="connsiteY20" fmla="*/ 742384 h 3213980"/>
              <a:gd name="connsiteX21" fmla="*/ 32393 w 4052132"/>
              <a:gd name="connsiteY21" fmla="*/ 878186 h 3213980"/>
              <a:gd name="connsiteX22" fmla="*/ 195356 w 4052132"/>
              <a:gd name="connsiteY22" fmla="*/ 860079 h 3213980"/>
              <a:gd name="connsiteX23" fmla="*/ 249677 w 4052132"/>
              <a:gd name="connsiteY23" fmla="*/ 851026 h 3213980"/>
              <a:gd name="connsiteX24" fmla="*/ 297302 w 4052132"/>
              <a:gd name="connsiteY24" fmla="*/ 865313 h 3213980"/>
              <a:gd name="connsiteX25" fmla="*/ 430746 w 4052132"/>
              <a:gd name="connsiteY25" fmla="*/ 615636 h 3213980"/>
              <a:gd name="connsiteX26" fmla="*/ 747617 w 4052132"/>
              <a:gd name="connsiteY26" fmla="*/ 778598 h 3213980"/>
              <a:gd name="connsiteX27" fmla="*/ 774778 w 4052132"/>
              <a:gd name="connsiteY27" fmla="*/ 769545 h 3213980"/>
              <a:gd name="connsiteX28" fmla="*/ 838152 w 4052132"/>
              <a:gd name="connsiteY28" fmla="*/ 832919 h 3213980"/>
              <a:gd name="connsiteX29" fmla="*/ 829098 w 4052132"/>
              <a:gd name="connsiteY29" fmla="*/ 851026 h 3213980"/>
              <a:gd name="connsiteX30" fmla="*/ 901526 w 4052132"/>
              <a:gd name="connsiteY30" fmla="*/ 914400 h 3213980"/>
              <a:gd name="connsiteX31" fmla="*/ 1037328 w 4052132"/>
              <a:gd name="connsiteY31" fmla="*/ 959667 h 3213980"/>
              <a:gd name="connsiteX32" fmla="*/ 964900 w 4052132"/>
              <a:gd name="connsiteY32" fmla="*/ 1041149 h 3213980"/>
              <a:gd name="connsiteX33" fmla="*/ 983007 w 4052132"/>
              <a:gd name="connsiteY33" fmla="*/ 1131683 h 3213980"/>
              <a:gd name="connsiteX34" fmla="*/ 964900 w 4052132"/>
              <a:gd name="connsiteY34" fmla="*/ 1213164 h 3213980"/>
              <a:gd name="connsiteX35" fmla="*/ 973954 w 4052132"/>
              <a:gd name="connsiteY35" fmla="*/ 1285592 h 3213980"/>
              <a:gd name="connsiteX36" fmla="*/ 1055435 w 4052132"/>
              <a:gd name="connsiteY36" fmla="*/ 1330860 h 3213980"/>
              <a:gd name="connsiteX37" fmla="*/ 1082595 w 4052132"/>
              <a:gd name="connsiteY37" fmla="*/ 1376127 h 3213980"/>
              <a:gd name="connsiteX38" fmla="*/ 1109756 w 4052132"/>
              <a:gd name="connsiteY38" fmla="*/ 1466662 h 3213980"/>
              <a:gd name="connsiteX39" fmla="*/ 1100702 w 4052132"/>
              <a:gd name="connsiteY39" fmla="*/ 1539089 h 3213980"/>
              <a:gd name="connsiteX40" fmla="*/ 1155023 w 4052132"/>
              <a:gd name="connsiteY40" fmla="*/ 1620570 h 3213980"/>
              <a:gd name="connsiteX41" fmla="*/ 1254611 w 4052132"/>
              <a:gd name="connsiteY41" fmla="*/ 1665838 h 3213980"/>
              <a:gd name="connsiteX42" fmla="*/ 1435681 w 4052132"/>
              <a:gd name="connsiteY42" fmla="*/ 1665838 h 3213980"/>
              <a:gd name="connsiteX43" fmla="*/ 1571483 w 4052132"/>
              <a:gd name="connsiteY43" fmla="*/ 1665838 h 3213980"/>
              <a:gd name="connsiteX44" fmla="*/ 1571483 w 4052132"/>
              <a:gd name="connsiteY44" fmla="*/ 1774479 h 3213980"/>
              <a:gd name="connsiteX45" fmla="*/ 1549556 w 4052132"/>
              <a:gd name="connsiteY45" fmla="*/ 1883592 h 3213980"/>
              <a:gd name="connsiteX46" fmla="*/ 1526215 w 4052132"/>
              <a:gd name="connsiteY46" fmla="*/ 1982709 h 3213980"/>
              <a:gd name="connsiteX47" fmla="*/ 1512870 w 4052132"/>
              <a:gd name="connsiteY47" fmla="*/ 2086589 h 3213980"/>
              <a:gd name="connsiteX48" fmla="*/ 1535269 w 4052132"/>
              <a:gd name="connsiteY48" fmla="*/ 2172832 h 3213980"/>
              <a:gd name="connsiteX49" fmla="*/ 1535269 w 4052132"/>
              <a:gd name="connsiteY49" fmla="*/ 2172832 h 3213980"/>
              <a:gd name="connsiteX50" fmla="*/ 1635328 w 4052132"/>
              <a:gd name="connsiteY50" fmla="*/ 2318159 h 3213980"/>
              <a:gd name="connsiteX51" fmla="*/ 1658670 w 4052132"/>
              <a:gd name="connsiteY51" fmla="*/ 2445850 h 3213980"/>
              <a:gd name="connsiteX52" fmla="*/ 1615807 w 4052132"/>
              <a:gd name="connsiteY52" fmla="*/ 2614518 h 3213980"/>
              <a:gd name="connsiteX53" fmla="*/ 1544322 w 4052132"/>
              <a:gd name="connsiteY53" fmla="*/ 2716040 h 3213980"/>
              <a:gd name="connsiteX54" fmla="*/ 1517162 w 4052132"/>
              <a:gd name="connsiteY54" fmla="*/ 2788467 h 3213980"/>
              <a:gd name="connsiteX55" fmla="*/ 2331974 w 4052132"/>
              <a:gd name="connsiteY55" fmla="*/ 3213980 h 3213980"/>
              <a:gd name="connsiteX56" fmla="*/ 2277653 w 4052132"/>
              <a:gd name="connsiteY56" fmla="*/ 2181885 h 3213980"/>
              <a:gd name="connsiteX57" fmla="*/ 2205225 w 4052132"/>
              <a:gd name="connsiteY57" fmla="*/ 2172832 h 3213980"/>
              <a:gd name="connsiteX58" fmla="*/ 2205225 w 4052132"/>
              <a:gd name="connsiteY58" fmla="*/ 2018923 h 3213980"/>
              <a:gd name="connsiteX59" fmla="*/ 2875182 w 4052132"/>
              <a:gd name="connsiteY59" fmla="*/ 1973656 h 3213980"/>
              <a:gd name="connsiteX60" fmla="*/ 2875182 w 4052132"/>
              <a:gd name="connsiteY60" fmla="*/ 1973656 h 3213980"/>
              <a:gd name="connsiteX61" fmla="*/ 2956663 w 4052132"/>
              <a:gd name="connsiteY61" fmla="*/ 1937442 h 3213980"/>
              <a:gd name="connsiteX62" fmla="*/ 3146786 w 4052132"/>
              <a:gd name="connsiteY62" fmla="*/ 1964602 h 3213980"/>
              <a:gd name="connsiteX63" fmla="*/ 3146786 w 4052132"/>
              <a:gd name="connsiteY63" fmla="*/ 1964602 h 3213980"/>
              <a:gd name="connsiteX64" fmla="*/ 3228267 w 4052132"/>
              <a:gd name="connsiteY64" fmla="*/ 1991763 h 3213980"/>
              <a:gd name="connsiteX65" fmla="*/ 3617566 w 4052132"/>
              <a:gd name="connsiteY65" fmla="*/ 2018923 h 3213980"/>
              <a:gd name="connsiteX66" fmla="*/ 4052132 w 4052132"/>
              <a:gd name="connsiteY66" fmla="*/ 2009869 h 3213980"/>
              <a:gd name="connsiteX67" fmla="*/ 3961597 w 4052132"/>
              <a:gd name="connsiteY67" fmla="*/ 344032 h 3213980"/>
              <a:gd name="connsiteX0" fmla="*/ 3956834 w 4047369"/>
              <a:gd name="connsiteY0" fmla="*/ 344032 h 3213980"/>
              <a:gd name="connsiteX1" fmla="*/ 2807044 w 4047369"/>
              <a:gd name="connsiteY1" fmla="*/ 425513 h 3213980"/>
              <a:gd name="connsiteX2" fmla="*/ 2852312 w 4047369"/>
              <a:gd name="connsiteY2" fmla="*/ 1575303 h 3213980"/>
              <a:gd name="connsiteX3" fmla="*/ 1666308 w 4047369"/>
              <a:gd name="connsiteY3" fmla="*/ 1620570 h 3213980"/>
              <a:gd name="connsiteX4" fmla="*/ 1611987 w 4047369"/>
              <a:gd name="connsiteY4" fmla="*/ 606582 h 3213980"/>
              <a:gd name="connsiteX5" fmla="*/ 1458078 w 4047369"/>
              <a:gd name="connsiteY5" fmla="*/ 606582 h 3213980"/>
              <a:gd name="connsiteX6" fmla="*/ 1430918 w 4047369"/>
              <a:gd name="connsiteY6" fmla="*/ 534155 h 3213980"/>
              <a:gd name="connsiteX7" fmla="*/ 914870 w 4047369"/>
              <a:gd name="connsiteY7" fmla="*/ 552262 h 3213980"/>
              <a:gd name="connsiteX8" fmla="*/ 788122 w 4047369"/>
              <a:gd name="connsiteY8" fmla="*/ 506994 h 3213980"/>
              <a:gd name="connsiteX9" fmla="*/ 688533 w 4047369"/>
              <a:gd name="connsiteY9" fmla="*/ 497941 h 3213980"/>
              <a:gd name="connsiteX10" fmla="*/ 661373 w 4047369"/>
              <a:gd name="connsiteY10" fmla="*/ 0 h 3213980"/>
              <a:gd name="connsiteX11" fmla="*/ 226807 w 4047369"/>
              <a:gd name="connsiteY11" fmla="*/ 9054 h 3213980"/>
              <a:gd name="connsiteX12" fmla="*/ 235860 w 4047369"/>
              <a:gd name="connsiteY12" fmla="*/ 126749 h 3213980"/>
              <a:gd name="connsiteX13" fmla="*/ 235860 w 4047369"/>
              <a:gd name="connsiteY13" fmla="*/ 280658 h 3213980"/>
              <a:gd name="connsiteX14" fmla="*/ 226807 w 4047369"/>
              <a:gd name="connsiteY14" fmla="*/ 416460 h 3213980"/>
              <a:gd name="connsiteX15" fmla="*/ 199646 w 4047369"/>
              <a:gd name="connsiteY15" fmla="*/ 497941 h 3213980"/>
              <a:gd name="connsiteX16" fmla="*/ 4761 w 4047369"/>
              <a:gd name="connsiteY16" fmla="*/ 456022 h 3213980"/>
              <a:gd name="connsiteX17" fmla="*/ 0 w 4047369"/>
              <a:gd name="connsiteY17" fmla="*/ 525100 h 3213980"/>
              <a:gd name="connsiteX18" fmla="*/ 263021 w 4047369"/>
              <a:gd name="connsiteY18" fmla="*/ 552262 h 3213980"/>
              <a:gd name="connsiteX19" fmla="*/ 190593 w 4047369"/>
              <a:gd name="connsiteY19" fmla="*/ 733331 h 3213980"/>
              <a:gd name="connsiteX20" fmla="*/ 9524 w 4047369"/>
              <a:gd name="connsiteY20" fmla="*/ 742384 h 3213980"/>
              <a:gd name="connsiteX21" fmla="*/ 27630 w 4047369"/>
              <a:gd name="connsiteY21" fmla="*/ 878186 h 3213980"/>
              <a:gd name="connsiteX22" fmla="*/ 190593 w 4047369"/>
              <a:gd name="connsiteY22" fmla="*/ 860079 h 3213980"/>
              <a:gd name="connsiteX23" fmla="*/ 244914 w 4047369"/>
              <a:gd name="connsiteY23" fmla="*/ 851026 h 3213980"/>
              <a:gd name="connsiteX24" fmla="*/ 292539 w 4047369"/>
              <a:gd name="connsiteY24" fmla="*/ 865313 h 3213980"/>
              <a:gd name="connsiteX25" fmla="*/ 425983 w 4047369"/>
              <a:gd name="connsiteY25" fmla="*/ 615636 h 3213980"/>
              <a:gd name="connsiteX26" fmla="*/ 742854 w 4047369"/>
              <a:gd name="connsiteY26" fmla="*/ 778598 h 3213980"/>
              <a:gd name="connsiteX27" fmla="*/ 770015 w 4047369"/>
              <a:gd name="connsiteY27" fmla="*/ 769545 h 3213980"/>
              <a:gd name="connsiteX28" fmla="*/ 833389 w 4047369"/>
              <a:gd name="connsiteY28" fmla="*/ 832919 h 3213980"/>
              <a:gd name="connsiteX29" fmla="*/ 824335 w 4047369"/>
              <a:gd name="connsiteY29" fmla="*/ 851026 h 3213980"/>
              <a:gd name="connsiteX30" fmla="*/ 896763 w 4047369"/>
              <a:gd name="connsiteY30" fmla="*/ 914400 h 3213980"/>
              <a:gd name="connsiteX31" fmla="*/ 1032565 w 4047369"/>
              <a:gd name="connsiteY31" fmla="*/ 959667 h 3213980"/>
              <a:gd name="connsiteX32" fmla="*/ 960137 w 4047369"/>
              <a:gd name="connsiteY32" fmla="*/ 1041149 h 3213980"/>
              <a:gd name="connsiteX33" fmla="*/ 978244 w 4047369"/>
              <a:gd name="connsiteY33" fmla="*/ 1131683 h 3213980"/>
              <a:gd name="connsiteX34" fmla="*/ 960137 w 4047369"/>
              <a:gd name="connsiteY34" fmla="*/ 1213164 h 3213980"/>
              <a:gd name="connsiteX35" fmla="*/ 969191 w 4047369"/>
              <a:gd name="connsiteY35" fmla="*/ 1285592 h 3213980"/>
              <a:gd name="connsiteX36" fmla="*/ 1050672 w 4047369"/>
              <a:gd name="connsiteY36" fmla="*/ 1330860 h 3213980"/>
              <a:gd name="connsiteX37" fmla="*/ 1077832 w 4047369"/>
              <a:gd name="connsiteY37" fmla="*/ 1376127 h 3213980"/>
              <a:gd name="connsiteX38" fmla="*/ 1104993 w 4047369"/>
              <a:gd name="connsiteY38" fmla="*/ 1466662 h 3213980"/>
              <a:gd name="connsiteX39" fmla="*/ 1095939 w 4047369"/>
              <a:gd name="connsiteY39" fmla="*/ 1539089 h 3213980"/>
              <a:gd name="connsiteX40" fmla="*/ 1150260 w 4047369"/>
              <a:gd name="connsiteY40" fmla="*/ 1620570 h 3213980"/>
              <a:gd name="connsiteX41" fmla="*/ 1249848 w 4047369"/>
              <a:gd name="connsiteY41" fmla="*/ 1665838 h 3213980"/>
              <a:gd name="connsiteX42" fmla="*/ 1430918 w 4047369"/>
              <a:gd name="connsiteY42" fmla="*/ 1665838 h 3213980"/>
              <a:gd name="connsiteX43" fmla="*/ 1566720 w 4047369"/>
              <a:gd name="connsiteY43" fmla="*/ 1665838 h 3213980"/>
              <a:gd name="connsiteX44" fmla="*/ 1566720 w 4047369"/>
              <a:gd name="connsiteY44" fmla="*/ 1774479 h 3213980"/>
              <a:gd name="connsiteX45" fmla="*/ 1544793 w 4047369"/>
              <a:gd name="connsiteY45" fmla="*/ 1883592 h 3213980"/>
              <a:gd name="connsiteX46" fmla="*/ 1521452 w 4047369"/>
              <a:gd name="connsiteY46" fmla="*/ 1982709 h 3213980"/>
              <a:gd name="connsiteX47" fmla="*/ 1508107 w 4047369"/>
              <a:gd name="connsiteY47" fmla="*/ 2086589 h 3213980"/>
              <a:gd name="connsiteX48" fmla="*/ 1530506 w 4047369"/>
              <a:gd name="connsiteY48" fmla="*/ 2172832 h 3213980"/>
              <a:gd name="connsiteX49" fmla="*/ 1530506 w 4047369"/>
              <a:gd name="connsiteY49" fmla="*/ 2172832 h 3213980"/>
              <a:gd name="connsiteX50" fmla="*/ 1630565 w 4047369"/>
              <a:gd name="connsiteY50" fmla="*/ 2318159 h 3213980"/>
              <a:gd name="connsiteX51" fmla="*/ 1653907 w 4047369"/>
              <a:gd name="connsiteY51" fmla="*/ 2445850 h 3213980"/>
              <a:gd name="connsiteX52" fmla="*/ 1611044 w 4047369"/>
              <a:gd name="connsiteY52" fmla="*/ 2614518 h 3213980"/>
              <a:gd name="connsiteX53" fmla="*/ 1539559 w 4047369"/>
              <a:gd name="connsiteY53" fmla="*/ 2716040 h 3213980"/>
              <a:gd name="connsiteX54" fmla="*/ 1512399 w 4047369"/>
              <a:gd name="connsiteY54" fmla="*/ 2788467 h 3213980"/>
              <a:gd name="connsiteX55" fmla="*/ 2327211 w 4047369"/>
              <a:gd name="connsiteY55" fmla="*/ 3213980 h 3213980"/>
              <a:gd name="connsiteX56" fmla="*/ 2272890 w 4047369"/>
              <a:gd name="connsiteY56" fmla="*/ 2181885 h 3213980"/>
              <a:gd name="connsiteX57" fmla="*/ 2200462 w 4047369"/>
              <a:gd name="connsiteY57" fmla="*/ 2172832 h 3213980"/>
              <a:gd name="connsiteX58" fmla="*/ 2200462 w 4047369"/>
              <a:gd name="connsiteY58" fmla="*/ 2018923 h 3213980"/>
              <a:gd name="connsiteX59" fmla="*/ 2870419 w 4047369"/>
              <a:gd name="connsiteY59" fmla="*/ 1973656 h 3213980"/>
              <a:gd name="connsiteX60" fmla="*/ 2870419 w 4047369"/>
              <a:gd name="connsiteY60" fmla="*/ 1973656 h 3213980"/>
              <a:gd name="connsiteX61" fmla="*/ 2951900 w 4047369"/>
              <a:gd name="connsiteY61" fmla="*/ 1937442 h 3213980"/>
              <a:gd name="connsiteX62" fmla="*/ 3142023 w 4047369"/>
              <a:gd name="connsiteY62" fmla="*/ 1964602 h 3213980"/>
              <a:gd name="connsiteX63" fmla="*/ 3142023 w 4047369"/>
              <a:gd name="connsiteY63" fmla="*/ 1964602 h 3213980"/>
              <a:gd name="connsiteX64" fmla="*/ 3223504 w 4047369"/>
              <a:gd name="connsiteY64" fmla="*/ 1991763 h 3213980"/>
              <a:gd name="connsiteX65" fmla="*/ 3612803 w 4047369"/>
              <a:gd name="connsiteY65" fmla="*/ 2018923 h 3213980"/>
              <a:gd name="connsiteX66" fmla="*/ 4047369 w 4047369"/>
              <a:gd name="connsiteY66" fmla="*/ 2009869 h 3213980"/>
              <a:gd name="connsiteX67" fmla="*/ 3956834 w 4047369"/>
              <a:gd name="connsiteY67" fmla="*/ 344032 h 3213980"/>
              <a:gd name="connsiteX0" fmla="*/ 3956834 w 4047369"/>
              <a:gd name="connsiteY0" fmla="*/ 344032 h 3213980"/>
              <a:gd name="connsiteX1" fmla="*/ 2807044 w 4047369"/>
              <a:gd name="connsiteY1" fmla="*/ 425513 h 3213980"/>
              <a:gd name="connsiteX2" fmla="*/ 2852312 w 4047369"/>
              <a:gd name="connsiteY2" fmla="*/ 1575303 h 3213980"/>
              <a:gd name="connsiteX3" fmla="*/ 1666308 w 4047369"/>
              <a:gd name="connsiteY3" fmla="*/ 1620570 h 3213980"/>
              <a:gd name="connsiteX4" fmla="*/ 1611987 w 4047369"/>
              <a:gd name="connsiteY4" fmla="*/ 606582 h 3213980"/>
              <a:gd name="connsiteX5" fmla="*/ 1458078 w 4047369"/>
              <a:gd name="connsiteY5" fmla="*/ 606582 h 3213980"/>
              <a:gd name="connsiteX6" fmla="*/ 1430918 w 4047369"/>
              <a:gd name="connsiteY6" fmla="*/ 534155 h 3213980"/>
              <a:gd name="connsiteX7" fmla="*/ 914870 w 4047369"/>
              <a:gd name="connsiteY7" fmla="*/ 552262 h 3213980"/>
              <a:gd name="connsiteX8" fmla="*/ 788122 w 4047369"/>
              <a:gd name="connsiteY8" fmla="*/ 506994 h 3213980"/>
              <a:gd name="connsiteX9" fmla="*/ 688533 w 4047369"/>
              <a:gd name="connsiteY9" fmla="*/ 497941 h 3213980"/>
              <a:gd name="connsiteX10" fmla="*/ 661373 w 4047369"/>
              <a:gd name="connsiteY10" fmla="*/ 0 h 3213980"/>
              <a:gd name="connsiteX11" fmla="*/ 226807 w 4047369"/>
              <a:gd name="connsiteY11" fmla="*/ 9054 h 3213980"/>
              <a:gd name="connsiteX12" fmla="*/ 235860 w 4047369"/>
              <a:gd name="connsiteY12" fmla="*/ 126749 h 3213980"/>
              <a:gd name="connsiteX13" fmla="*/ 235860 w 4047369"/>
              <a:gd name="connsiteY13" fmla="*/ 280658 h 3213980"/>
              <a:gd name="connsiteX14" fmla="*/ 226807 w 4047369"/>
              <a:gd name="connsiteY14" fmla="*/ 416460 h 3213980"/>
              <a:gd name="connsiteX15" fmla="*/ 199646 w 4047369"/>
              <a:gd name="connsiteY15" fmla="*/ 497941 h 3213980"/>
              <a:gd name="connsiteX16" fmla="*/ 4761 w 4047369"/>
              <a:gd name="connsiteY16" fmla="*/ 456022 h 3213980"/>
              <a:gd name="connsiteX17" fmla="*/ 0 w 4047369"/>
              <a:gd name="connsiteY17" fmla="*/ 506050 h 3213980"/>
              <a:gd name="connsiteX18" fmla="*/ 263021 w 4047369"/>
              <a:gd name="connsiteY18" fmla="*/ 552262 h 3213980"/>
              <a:gd name="connsiteX19" fmla="*/ 190593 w 4047369"/>
              <a:gd name="connsiteY19" fmla="*/ 733331 h 3213980"/>
              <a:gd name="connsiteX20" fmla="*/ 9524 w 4047369"/>
              <a:gd name="connsiteY20" fmla="*/ 742384 h 3213980"/>
              <a:gd name="connsiteX21" fmla="*/ 27630 w 4047369"/>
              <a:gd name="connsiteY21" fmla="*/ 878186 h 3213980"/>
              <a:gd name="connsiteX22" fmla="*/ 190593 w 4047369"/>
              <a:gd name="connsiteY22" fmla="*/ 860079 h 3213980"/>
              <a:gd name="connsiteX23" fmla="*/ 244914 w 4047369"/>
              <a:gd name="connsiteY23" fmla="*/ 851026 h 3213980"/>
              <a:gd name="connsiteX24" fmla="*/ 292539 w 4047369"/>
              <a:gd name="connsiteY24" fmla="*/ 865313 h 3213980"/>
              <a:gd name="connsiteX25" fmla="*/ 425983 w 4047369"/>
              <a:gd name="connsiteY25" fmla="*/ 615636 h 3213980"/>
              <a:gd name="connsiteX26" fmla="*/ 742854 w 4047369"/>
              <a:gd name="connsiteY26" fmla="*/ 778598 h 3213980"/>
              <a:gd name="connsiteX27" fmla="*/ 770015 w 4047369"/>
              <a:gd name="connsiteY27" fmla="*/ 769545 h 3213980"/>
              <a:gd name="connsiteX28" fmla="*/ 833389 w 4047369"/>
              <a:gd name="connsiteY28" fmla="*/ 832919 h 3213980"/>
              <a:gd name="connsiteX29" fmla="*/ 824335 w 4047369"/>
              <a:gd name="connsiteY29" fmla="*/ 851026 h 3213980"/>
              <a:gd name="connsiteX30" fmla="*/ 896763 w 4047369"/>
              <a:gd name="connsiteY30" fmla="*/ 914400 h 3213980"/>
              <a:gd name="connsiteX31" fmla="*/ 1032565 w 4047369"/>
              <a:gd name="connsiteY31" fmla="*/ 959667 h 3213980"/>
              <a:gd name="connsiteX32" fmla="*/ 960137 w 4047369"/>
              <a:gd name="connsiteY32" fmla="*/ 1041149 h 3213980"/>
              <a:gd name="connsiteX33" fmla="*/ 978244 w 4047369"/>
              <a:gd name="connsiteY33" fmla="*/ 1131683 h 3213980"/>
              <a:gd name="connsiteX34" fmla="*/ 960137 w 4047369"/>
              <a:gd name="connsiteY34" fmla="*/ 1213164 h 3213980"/>
              <a:gd name="connsiteX35" fmla="*/ 969191 w 4047369"/>
              <a:gd name="connsiteY35" fmla="*/ 1285592 h 3213980"/>
              <a:gd name="connsiteX36" fmla="*/ 1050672 w 4047369"/>
              <a:gd name="connsiteY36" fmla="*/ 1330860 h 3213980"/>
              <a:gd name="connsiteX37" fmla="*/ 1077832 w 4047369"/>
              <a:gd name="connsiteY37" fmla="*/ 1376127 h 3213980"/>
              <a:gd name="connsiteX38" fmla="*/ 1104993 w 4047369"/>
              <a:gd name="connsiteY38" fmla="*/ 1466662 h 3213980"/>
              <a:gd name="connsiteX39" fmla="*/ 1095939 w 4047369"/>
              <a:gd name="connsiteY39" fmla="*/ 1539089 h 3213980"/>
              <a:gd name="connsiteX40" fmla="*/ 1150260 w 4047369"/>
              <a:gd name="connsiteY40" fmla="*/ 1620570 h 3213980"/>
              <a:gd name="connsiteX41" fmla="*/ 1249848 w 4047369"/>
              <a:gd name="connsiteY41" fmla="*/ 1665838 h 3213980"/>
              <a:gd name="connsiteX42" fmla="*/ 1430918 w 4047369"/>
              <a:gd name="connsiteY42" fmla="*/ 1665838 h 3213980"/>
              <a:gd name="connsiteX43" fmla="*/ 1566720 w 4047369"/>
              <a:gd name="connsiteY43" fmla="*/ 1665838 h 3213980"/>
              <a:gd name="connsiteX44" fmla="*/ 1566720 w 4047369"/>
              <a:gd name="connsiteY44" fmla="*/ 1774479 h 3213980"/>
              <a:gd name="connsiteX45" fmla="*/ 1544793 w 4047369"/>
              <a:gd name="connsiteY45" fmla="*/ 1883592 h 3213980"/>
              <a:gd name="connsiteX46" fmla="*/ 1521452 w 4047369"/>
              <a:gd name="connsiteY46" fmla="*/ 1982709 h 3213980"/>
              <a:gd name="connsiteX47" fmla="*/ 1508107 w 4047369"/>
              <a:gd name="connsiteY47" fmla="*/ 2086589 h 3213980"/>
              <a:gd name="connsiteX48" fmla="*/ 1530506 w 4047369"/>
              <a:gd name="connsiteY48" fmla="*/ 2172832 h 3213980"/>
              <a:gd name="connsiteX49" fmla="*/ 1530506 w 4047369"/>
              <a:gd name="connsiteY49" fmla="*/ 2172832 h 3213980"/>
              <a:gd name="connsiteX50" fmla="*/ 1630565 w 4047369"/>
              <a:gd name="connsiteY50" fmla="*/ 2318159 h 3213980"/>
              <a:gd name="connsiteX51" fmla="*/ 1653907 w 4047369"/>
              <a:gd name="connsiteY51" fmla="*/ 2445850 h 3213980"/>
              <a:gd name="connsiteX52" fmla="*/ 1611044 w 4047369"/>
              <a:gd name="connsiteY52" fmla="*/ 2614518 h 3213980"/>
              <a:gd name="connsiteX53" fmla="*/ 1539559 w 4047369"/>
              <a:gd name="connsiteY53" fmla="*/ 2716040 h 3213980"/>
              <a:gd name="connsiteX54" fmla="*/ 1512399 w 4047369"/>
              <a:gd name="connsiteY54" fmla="*/ 2788467 h 3213980"/>
              <a:gd name="connsiteX55" fmla="*/ 2327211 w 4047369"/>
              <a:gd name="connsiteY55" fmla="*/ 3213980 h 3213980"/>
              <a:gd name="connsiteX56" fmla="*/ 2272890 w 4047369"/>
              <a:gd name="connsiteY56" fmla="*/ 2181885 h 3213980"/>
              <a:gd name="connsiteX57" fmla="*/ 2200462 w 4047369"/>
              <a:gd name="connsiteY57" fmla="*/ 2172832 h 3213980"/>
              <a:gd name="connsiteX58" fmla="*/ 2200462 w 4047369"/>
              <a:gd name="connsiteY58" fmla="*/ 2018923 h 3213980"/>
              <a:gd name="connsiteX59" fmla="*/ 2870419 w 4047369"/>
              <a:gd name="connsiteY59" fmla="*/ 1973656 h 3213980"/>
              <a:gd name="connsiteX60" fmla="*/ 2870419 w 4047369"/>
              <a:gd name="connsiteY60" fmla="*/ 1973656 h 3213980"/>
              <a:gd name="connsiteX61" fmla="*/ 2951900 w 4047369"/>
              <a:gd name="connsiteY61" fmla="*/ 1937442 h 3213980"/>
              <a:gd name="connsiteX62" fmla="*/ 3142023 w 4047369"/>
              <a:gd name="connsiteY62" fmla="*/ 1964602 h 3213980"/>
              <a:gd name="connsiteX63" fmla="*/ 3142023 w 4047369"/>
              <a:gd name="connsiteY63" fmla="*/ 1964602 h 3213980"/>
              <a:gd name="connsiteX64" fmla="*/ 3223504 w 4047369"/>
              <a:gd name="connsiteY64" fmla="*/ 1991763 h 3213980"/>
              <a:gd name="connsiteX65" fmla="*/ 3612803 w 4047369"/>
              <a:gd name="connsiteY65" fmla="*/ 2018923 h 3213980"/>
              <a:gd name="connsiteX66" fmla="*/ 4047369 w 4047369"/>
              <a:gd name="connsiteY66" fmla="*/ 2009869 h 3213980"/>
              <a:gd name="connsiteX67" fmla="*/ 3956834 w 4047369"/>
              <a:gd name="connsiteY67" fmla="*/ 344032 h 321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47369" h="3213980">
                <a:moveTo>
                  <a:pt x="3956834" y="344032"/>
                </a:moveTo>
                <a:lnTo>
                  <a:pt x="2807044" y="425513"/>
                </a:lnTo>
                <a:lnTo>
                  <a:pt x="2852312" y="1575303"/>
                </a:lnTo>
                <a:lnTo>
                  <a:pt x="1666308" y="1620570"/>
                </a:lnTo>
                <a:lnTo>
                  <a:pt x="1611987" y="606582"/>
                </a:lnTo>
                <a:lnTo>
                  <a:pt x="1458078" y="606582"/>
                </a:lnTo>
                <a:lnTo>
                  <a:pt x="1430918" y="534155"/>
                </a:lnTo>
                <a:lnTo>
                  <a:pt x="914870" y="552262"/>
                </a:lnTo>
                <a:lnTo>
                  <a:pt x="788122" y="506994"/>
                </a:lnTo>
                <a:lnTo>
                  <a:pt x="688533" y="497941"/>
                </a:lnTo>
                <a:lnTo>
                  <a:pt x="661373" y="0"/>
                </a:lnTo>
                <a:lnTo>
                  <a:pt x="226807" y="9054"/>
                </a:lnTo>
                <a:lnTo>
                  <a:pt x="235860" y="126749"/>
                </a:lnTo>
                <a:lnTo>
                  <a:pt x="235860" y="280658"/>
                </a:lnTo>
                <a:lnTo>
                  <a:pt x="226807" y="416460"/>
                </a:lnTo>
                <a:lnTo>
                  <a:pt x="199646" y="497941"/>
                </a:lnTo>
                <a:lnTo>
                  <a:pt x="4761" y="456022"/>
                </a:lnTo>
                <a:lnTo>
                  <a:pt x="0" y="506050"/>
                </a:lnTo>
                <a:lnTo>
                  <a:pt x="263021" y="552262"/>
                </a:lnTo>
                <a:lnTo>
                  <a:pt x="190593" y="733331"/>
                </a:lnTo>
                <a:lnTo>
                  <a:pt x="9524" y="742384"/>
                </a:lnTo>
                <a:lnTo>
                  <a:pt x="27630" y="878186"/>
                </a:lnTo>
                <a:lnTo>
                  <a:pt x="190593" y="860079"/>
                </a:lnTo>
                <a:cubicBezTo>
                  <a:pt x="208700" y="857061"/>
                  <a:pt x="227923" y="850154"/>
                  <a:pt x="244914" y="851026"/>
                </a:cubicBezTo>
                <a:cubicBezTo>
                  <a:pt x="261905" y="851898"/>
                  <a:pt x="276664" y="860551"/>
                  <a:pt x="292539" y="865313"/>
                </a:cubicBezTo>
                <a:lnTo>
                  <a:pt x="425983" y="615636"/>
                </a:lnTo>
                <a:lnTo>
                  <a:pt x="742854" y="778598"/>
                </a:lnTo>
                <a:lnTo>
                  <a:pt x="770015" y="769545"/>
                </a:lnTo>
                <a:lnTo>
                  <a:pt x="833389" y="832919"/>
                </a:lnTo>
                <a:lnTo>
                  <a:pt x="824335" y="851026"/>
                </a:lnTo>
                <a:lnTo>
                  <a:pt x="896763" y="914400"/>
                </a:lnTo>
                <a:lnTo>
                  <a:pt x="1032565" y="959667"/>
                </a:lnTo>
                <a:lnTo>
                  <a:pt x="960137" y="1041149"/>
                </a:lnTo>
                <a:lnTo>
                  <a:pt x="978244" y="1131683"/>
                </a:lnTo>
                <a:lnTo>
                  <a:pt x="960137" y="1213164"/>
                </a:lnTo>
                <a:lnTo>
                  <a:pt x="969191" y="1285592"/>
                </a:lnTo>
                <a:lnTo>
                  <a:pt x="1050672" y="1330860"/>
                </a:lnTo>
                <a:lnTo>
                  <a:pt x="1077832" y="1376127"/>
                </a:lnTo>
                <a:lnTo>
                  <a:pt x="1104993" y="1466662"/>
                </a:lnTo>
                <a:lnTo>
                  <a:pt x="1095939" y="1539089"/>
                </a:lnTo>
                <a:lnTo>
                  <a:pt x="1150260" y="1620570"/>
                </a:lnTo>
                <a:lnTo>
                  <a:pt x="1249848" y="1665838"/>
                </a:lnTo>
                <a:lnTo>
                  <a:pt x="1430918" y="1665838"/>
                </a:lnTo>
                <a:lnTo>
                  <a:pt x="1566720" y="1665838"/>
                </a:lnTo>
                <a:lnTo>
                  <a:pt x="1566720" y="1774479"/>
                </a:lnTo>
                <a:cubicBezTo>
                  <a:pt x="1567349" y="1812437"/>
                  <a:pt x="1544164" y="1845634"/>
                  <a:pt x="1544793" y="1883592"/>
                </a:cubicBezTo>
                <a:lnTo>
                  <a:pt x="1521452" y="1982709"/>
                </a:lnTo>
                <a:lnTo>
                  <a:pt x="1508107" y="2086589"/>
                </a:lnTo>
                <a:lnTo>
                  <a:pt x="1530506" y="2172832"/>
                </a:lnTo>
                <a:lnTo>
                  <a:pt x="1530506" y="2172832"/>
                </a:lnTo>
                <a:lnTo>
                  <a:pt x="1630565" y="2318159"/>
                </a:lnTo>
                <a:lnTo>
                  <a:pt x="1653907" y="2445850"/>
                </a:lnTo>
                <a:lnTo>
                  <a:pt x="1611044" y="2614518"/>
                </a:lnTo>
                <a:lnTo>
                  <a:pt x="1539559" y="2716040"/>
                </a:lnTo>
                <a:lnTo>
                  <a:pt x="1512399" y="2788467"/>
                </a:lnTo>
                <a:lnTo>
                  <a:pt x="2327211" y="3213980"/>
                </a:lnTo>
                <a:lnTo>
                  <a:pt x="2272890" y="2181885"/>
                </a:lnTo>
                <a:lnTo>
                  <a:pt x="2200462" y="2172832"/>
                </a:lnTo>
                <a:lnTo>
                  <a:pt x="2200462" y="2018923"/>
                </a:lnTo>
                <a:lnTo>
                  <a:pt x="2870419" y="1973656"/>
                </a:lnTo>
                <a:lnTo>
                  <a:pt x="2870419" y="1973656"/>
                </a:lnTo>
                <a:lnTo>
                  <a:pt x="2951900" y="1937442"/>
                </a:lnTo>
                <a:lnTo>
                  <a:pt x="3142023" y="1964602"/>
                </a:lnTo>
                <a:lnTo>
                  <a:pt x="3142023" y="1964602"/>
                </a:lnTo>
                <a:lnTo>
                  <a:pt x="3223504" y="1991763"/>
                </a:lnTo>
                <a:lnTo>
                  <a:pt x="3612803" y="2018923"/>
                </a:lnTo>
                <a:lnTo>
                  <a:pt x="4047369" y="2009869"/>
                </a:lnTo>
                <a:lnTo>
                  <a:pt x="3956834" y="344032"/>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1520" tIns="457200" rtlCol="0" anchor="ctr"/>
          <a:lstStyle/>
          <a:p>
            <a:pPr algn="ctr"/>
            <a:endParaRPr lang="en-US" sz="1400" b="1" dirty="0">
              <a:solidFill>
                <a:schemeClr val="tx1"/>
              </a:solidFill>
              <a:latin typeface="Calibri" panose="020F0502020204030204" pitchFamily="34" charset="0"/>
            </a:endParaRPr>
          </a:p>
        </p:txBody>
      </p:sp>
      <p:sp>
        <p:nvSpPr>
          <p:cNvPr id="4" name="TextBox 3"/>
          <p:cNvSpPr txBox="1"/>
          <p:nvPr/>
        </p:nvSpPr>
        <p:spPr>
          <a:xfrm>
            <a:off x="1709057" y="252260"/>
            <a:ext cx="5242397" cy="923330"/>
          </a:xfrm>
          <a:prstGeom prst="rect">
            <a:avLst/>
          </a:prstGeom>
          <a:noFill/>
        </p:spPr>
        <p:txBody>
          <a:bodyPr wrap="none" rtlCol="0">
            <a:spAutoFit/>
          </a:bodyPr>
          <a:lstStyle/>
          <a:p>
            <a:r>
              <a:rPr lang="en-US" b="1" dirty="0"/>
              <a:t>Southwyck, Edgewater Estates and Silverlake Villages</a:t>
            </a:r>
          </a:p>
          <a:p>
            <a:pPr algn="ctr"/>
            <a:r>
              <a:rPr lang="en-US" b="1" dirty="0"/>
              <a:t>Getting to know your Villages</a:t>
            </a:r>
          </a:p>
          <a:p>
            <a:endParaRPr lang="en-US" dirty="0"/>
          </a:p>
        </p:txBody>
      </p:sp>
    </p:spTree>
    <p:extLst>
      <p:ext uri="{BB962C8B-B14F-4D97-AF65-F5344CB8AC3E}">
        <p14:creationId xmlns:p14="http://schemas.microsoft.com/office/powerpoint/2010/main" val="88969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SOUTHWYCK_CAI\Magnet\Southwyck_CAI_Village_magnet.png"/>
          <p:cNvPicPr>
            <a:picLocks noChangeAspect="1" noChangeArrowheads="1"/>
          </p:cNvPicPr>
          <p:nvPr/>
        </p:nvPicPr>
        <p:blipFill>
          <a:blip r:embed="rId3" cstate="print"/>
          <a:srcRect/>
          <a:stretch>
            <a:fillRect/>
          </a:stretch>
        </p:blipFill>
        <p:spPr bwMode="auto">
          <a:xfrm>
            <a:off x="515816" y="1189892"/>
            <a:ext cx="8182586" cy="4671645"/>
          </a:xfrm>
          <a:prstGeom prst="rect">
            <a:avLst/>
          </a:prstGeom>
          <a:noFill/>
        </p:spPr>
      </p:pic>
      <p:sp>
        <p:nvSpPr>
          <p:cNvPr id="2" name="TextBox 1">
            <a:extLst>
              <a:ext uri="{FF2B5EF4-FFF2-40B4-BE49-F238E27FC236}">
                <a16:creationId xmlns:a16="http://schemas.microsoft.com/office/drawing/2014/main" id="{DBB1F996-FE3B-4FB7-9A66-8CEEFE1AF364}"/>
              </a:ext>
            </a:extLst>
          </p:cNvPr>
          <p:cNvSpPr txBox="1"/>
          <p:nvPr/>
        </p:nvSpPr>
        <p:spPr>
          <a:xfrm>
            <a:off x="515816" y="6096000"/>
            <a:ext cx="4894384" cy="369332"/>
          </a:xfrm>
          <a:prstGeom prst="rect">
            <a:avLst/>
          </a:prstGeom>
          <a:noFill/>
        </p:spPr>
        <p:txBody>
          <a:bodyPr wrap="square" rtlCol="0">
            <a:spAutoFit/>
          </a:bodyPr>
          <a:lstStyle/>
          <a:p>
            <a:r>
              <a:rPr lang="en-US" dirty="0">
                <a:solidFill>
                  <a:schemeClr val="bg2">
                    <a:lumMod val="25000"/>
                  </a:schemeClr>
                </a:solidFill>
              </a:rPr>
              <a:t>** Magnets available to homeowners</a:t>
            </a:r>
          </a:p>
        </p:txBody>
      </p:sp>
      <p:sp>
        <p:nvSpPr>
          <p:cNvPr id="8"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252129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7924800" cy="5663089"/>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State of the Association</a:t>
            </a:r>
            <a:r>
              <a:rPr lang="en-US" sz="2000" dirty="0">
                <a:solidFill>
                  <a:schemeClr val="bg2">
                    <a:lumMod val="25000"/>
                  </a:schemeClr>
                </a:solidFill>
              </a:rPr>
              <a:t>   – </a:t>
            </a:r>
            <a:r>
              <a:rPr lang="en-US" sz="2000" b="1" dirty="0">
                <a:solidFill>
                  <a:schemeClr val="bg2">
                    <a:lumMod val="25000"/>
                  </a:schemeClr>
                </a:solidFill>
              </a:rPr>
              <a:t>HELEN BILYEU</a:t>
            </a:r>
          </a:p>
          <a:p>
            <a:pPr lvl="1"/>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Homeowner participation at monthly board meetings.  Thank you for helping our association by attending and providing your input.</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err="1">
                <a:solidFill>
                  <a:schemeClr val="bg2">
                    <a:lumMod val="25000"/>
                  </a:schemeClr>
                </a:solidFill>
              </a:rPr>
              <a:t>Southglen</a:t>
            </a:r>
            <a:r>
              <a:rPr lang="en-US" b="1" dirty="0">
                <a:solidFill>
                  <a:schemeClr val="bg2">
                    <a:lumMod val="25000"/>
                  </a:schemeClr>
                </a:solidFill>
              </a:rPr>
              <a:t> entrance repairs and upgrade completed.  Homeowners helped to approve final design. </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Additional fountain at the Southwyck Sunset Park.</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Replace drinking water fountain and foot washing station at Southwyck Lake Park.</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Repair of wooden fences – Huntington Park for those homeowners who gave permission for us to enter their back-yard property in order to make these repairs safely.</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Quarterly power washing of all play equipment and picnic tables in both parks.</a:t>
            </a:r>
            <a:endParaRPr lang="en-US" b="1" dirty="0"/>
          </a:p>
        </p:txBody>
      </p:sp>
      <p:sp>
        <p:nvSpPr>
          <p:cNvPr id="7"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89105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7924800" cy="5940088"/>
          </a:xfrm>
          <a:prstGeom prst="rect">
            <a:avLst/>
          </a:prstGeom>
          <a:noFill/>
        </p:spPr>
        <p:txBody>
          <a:bodyPr wrap="square" rtlCol="0">
            <a:spAutoFit/>
          </a:bodyPr>
          <a:lstStyle/>
          <a:p>
            <a:pPr marL="400050" lvl="0" indent="-400050">
              <a:buFont typeface="Wingdings" panose="05000000000000000000" pitchFamily="2" charset="2"/>
              <a:buChar char="v"/>
            </a:pPr>
            <a:r>
              <a:rPr lang="en-US" sz="2000" b="1" dirty="0">
                <a:solidFill>
                  <a:schemeClr val="bg2">
                    <a:lumMod val="25000"/>
                  </a:schemeClr>
                </a:solidFill>
              </a:rPr>
              <a:t>State of the Association (continued)</a:t>
            </a:r>
            <a:r>
              <a:rPr lang="en-US" sz="2000" dirty="0">
                <a:solidFill>
                  <a:schemeClr val="bg2">
                    <a:lumMod val="25000"/>
                  </a:schemeClr>
                </a:solidFill>
              </a:rPr>
              <a:t>  –  </a:t>
            </a:r>
            <a:r>
              <a:rPr lang="en-US" sz="2000" b="1" dirty="0">
                <a:solidFill>
                  <a:schemeClr val="bg2">
                    <a:lumMod val="25000"/>
                  </a:schemeClr>
                </a:solidFill>
              </a:rPr>
              <a:t>HELEN BILYEU</a:t>
            </a:r>
          </a:p>
          <a:p>
            <a:pPr marL="742950" lvl="1" indent="-285750"/>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Completed the 2019 audit.</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Continued displaying of Patriotic flags with participation from the Boy Scouts.</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Replace rules and contact signs at both of our parks.</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Aggressive tree trimming and removal of some dead or dying trees around our perimeter fences and at each park.</a:t>
            </a: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Community events at Southwyck Lake Park twice this year.  Cost of porta potties offset by vendor market.</a:t>
            </a:r>
          </a:p>
          <a:p>
            <a:pPr marL="742950" lvl="1" indent="-285750">
              <a:buFont typeface="Arial" panose="020B0604020202020204" pitchFamily="34" charset="0"/>
              <a:buChar char="•"/>
            </a:pPr>
            <a:endParaRPr lang="en-US" b="1" i="1" dirty="0">
              <a:solidFill>
                <a:schemeClr val="bg2">
                  <a:lumMod val="25000"/>
                </a:schemeClr>
              </a:solidFill>
            </a:endParaRPr>
          </a:p>
          <a:p>
            <a:pPr marL="742950" lvl="1" indent="-285750">
              <a:buFont typeface="Arial" panose="020B0604020202020204" pitchFamily="34" charset="0"/>
              <a:buChar char="•"/>
            </a:pPr>
            <a:r>
              <a:rPr lang="en-US" b="1" dirty="0">
                <a:solidFill>
                  <a:schemeClr val="bg2">
                    <a:lumMod val="25000"/>
                  </a:schemeClr>
                </a:solidFill>
              </a:rPr>
              <a:t>Website kept up-to-date and relevant with News &amp; Event page usually being updated shortly after our monthly board meetings.</a:t>
            </a:r>
          </a:p>
          <a:p>
            <a:pPr marL="742950" lvl="1" indent="-285750">
              <a:buFont typeface="Arial" panose="020B0604020202020204" pitchFamily="34" charset="0"/>
              <a:buChar char="•"/>
            </a:pPr>
            <a:endParaRPr lang="en-US" b="1" i="1" dirty="0">
              <a:solidFill>
                <a:schemeClr val="bg2">
                  <a:lumMod val="25000"/>
                </a:schemeClr>
              </a:solidFill>
            </a:endParaRPr>
          </a:p>
          <a:p>
            <a:pPr marL="742950" lvl="1" indent="-285750">
              <a:buFont typeface="Arial" panose="020B0604020202020204" pitchFamily="34" charset="0"/>
              <a:buChar char="•"/>
            </a:pPr>
            <a:endParaRPr lang="en-US" b="1" dirty="0">
              <a:solidFill>
                <a:schemeClr val="bg2">
                  <a:lumMod val="25000"/>
                </a:schemeClr>
              </a:solidFill>
            </a:endParaRP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
        <p:nvSpPr>
          <p:cNvPr id="7" name="Title 5"/>
          <p:cNvSpPr txBox="1">
            <a:spLocks/>
          </p:cNvSpPr>
          <p:nvPr/>
        </p:nvSpPr>
        <p:spPr>
          <a:xfrm>
            <a:off x="914400" y="3175"/>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mj-lt"/>
                <a:ea typeface="+mj-ea"/>
                <a:cs typeface="+mj-cs"/>
              </a:rPr>
              <a:t>SOUTHWYCK – ANNUAL MEETING, 2020</a:t>
            </a:r>
          </a:p>
        </p:txBody>
      </p:sp>
    </p:spTree>
    <p:extLst>
      <p:ext uri="{BB962C8B-B14F-4D97-AF65-F5344CB8AC3E}">
        <p14:creationId xmlns:p14="http://schemas.microsoft.com/office/powerpoint/2010/main" val="1307689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22956</TotalTime>
  <Words>1459</Words>
  <Application>Microsoft Office PowerPoint</Application>
  <PresentationFormat>On-screen Show (4:3)</PresentationFormat>
  <Paragraphs>241</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Constantia</vt:lpstr>
      <vt:lpstr>Wingdings</vt:lpstr>
      <vt:lpstr>Wingdings 2</vt:lpstr>
      <vt:lpstr>Flow</vt:lpstr>
      <vt:lpstr>SOUTHWYCK – ANNUAL MEETING,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Tibco Software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SOUTHWYCK – ANNUAL MEETING, 2014</dc:title>
  <dc:creator>Helen Bilyeu</dc:creator>
  <cp:lastModifiedBy>Helen Bilyeu</cp:lastModifiedBy>
  <cp:revision>313</cp:revision>
  <dcterms:created xsi:type="dcterms:W3CDTF">2014-12-05T20:06:08Z</dcterms:created>
  <dcterms:modified xsi:type="dcterms:W3CDTF">2019-12-30T13:12:19Z</dcterms:modified>
</cp:coreProperties>
</file>