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3" r:id="rId8"/>
    <p:sldId id="266" r:id="rId9"/>
    <p:sldId id="267" r:id="rId10"/>
    <p:sldId id="268" r:id="rId11"/>
    <p:sldId id="269" r:id="rId12"/>
    <p:sldId id="261" r:id="rId13"/>
    <p:sldId id="264" r:id="rId14"/>
    <p:sldId id="265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F964-0F45-4721-8061-5F7F34D7A6A7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7D1B-EB83-4DAF-98FE-D854734C2D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F964-0F45-4721-8061-5F7F34D7A6A7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7D1B-EB83-4DAF-98FE-D854734C2D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F964-0F45-4721-8061-5F7F34D7A6A7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7D1B-EB83-4DAF-98FE-D854734C2D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F964-0F45-4721-8061-5F7F34D7A6A7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7D1B-EB83-4DAF-98FE-D854734C2D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F964-0F45-4721-8061-5F7F34D7A6A7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7D1B-EB83-4DAF-98FE-D854734C2D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F964-0F45-4721-8061-5F7F34D7A6A7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7D1B-EB83-4DAF-98FE-D854734C2D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F964-0F45-4721-8061-5F7F34D7A6A7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7D1B-EB83-4DAF-98FE-D854734C2D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F964-0F45-4721-8061-5F7F34D7A6A7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7D1B-EB83-4DAF-98FE-D854734C2D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F964-0F45-4721-8061-5F7F34D7A6A7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7D1B-EB83-4DAF-98FE-D854734C2D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F964-0F45-4721-8061-5F7F34D7A6A7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7D1B-EB83-4DAF-98FE-D854734C2D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F964-0F45-4721-8061-5F7F34D7A6A7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7D1B-EB83-4DAF-98FE-D854734C2D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15000"/>
              </a:srgbClr>
            </a:gs>
            <a:gs pos="39999">
              <a:srgbClr val="85C2FF">
                <a:alpha val="41000"/>
              </a:srgbClr>
            </a:gs>
            <a:gs pos="70000">
              <a:srgbClr val="C4D6EB"/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9F964-0F45-4721-8061-5F7F34D7A6A7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A7D1B-EB83-4DAF-98FE-D854734C2D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4038599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Testimony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John Holland, Pres.</a:t>
            </a:r>
            <a:br>
              <a:rPr lang="en-US" dirty="0" smtClean="0"/>
            </a:br>
            <a:r>
              <a:rPr lang="en-US" dirty="0" smtClean="0"/>
              <a:t>Equine Welfare Alliance</a:t>
            </a:r>
            <a:br>
              <a:rPr lang="en-US" dirty="0" smtClean="0"/>
            </a:br>
            <a:r>
              <a:rPr lang="en-US" sz="2700" dirty="0" smtClean="0"/>
              <a:t>in the matter of the application of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>Valley Meat Company for</a:t>
            </a:r>
            <a:br>
              <a:rPr lang="en-US" dirty="0" smtClean="0"/>
            </a:br>
            <a:r>
              <a:rPr lang="en-US" dirty="0" smtClean="0"/>
              <a:t>Ground Water Discharge Permit Renewal, DP-236</a:t>
            </a:r>
            <a:br>
              <a:rPr lang="en-US" dirty="0" smtClean="0"/>
            </a:br>
            <a:r>
              <a:rPr lang="en-US" dirty="0" smtClean="0"/>
              <a:t>GWB 13-05 (P)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0" y="2438400"/>
            <a:ext cx="64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Cavel operated </a:t>
            </a:r>
            <a:r>
              <a:rPr lang="en-US" sz="3600" dirty="0" smtClean="0"/>
              <a:t>for 3 years without meeting discharge requirements a single month</a:t>
            </a:r>
          </a:p>
          <a:p>
            <a:endParaRPr lang="en-US" dirty="0"/>
          </a:p>
        </p:txBody>
      </p:sp>
      <p:pic>
        <p:nvPicPr>
          <p:cNvPr id="5" name="Picture 4" descr="DCSD First viloation Page tw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0"/>
            <a:ext cx="5913120" cy="7477442"/>
          </a:xfrm>
          <a:prstGeom prst="rect">
            <a:avLst/>
          </a:prstGeom>
        </p:spPr>
      </p:pic>
      <p:pic>
        <p:nvPicPr>
          <p:cNvPr id="9" name="Picture 8" descr="DCSD First viloation Page thre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0" y="0"/>
            <a:ext cx="5715000" cy="7239000"/>
          </a:xfrm>
          <a:prstGeom prst="rect">
            <a:avLst/>
          </a:prstGeom>
        </p:spPr>
      </p:pic>
      <p:pic>
        <p:nvPicPr>
          <p:cNvPr id="10" name="Picture 9" descr="Violations2005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5400" y="-228600"/>
            <a:ext cx="6172199" cy="8534400"/>
          </a:xfrm>
          <a:prstGeom prst="rect">
            <a:avLst/>
          </a:prstGeom>
        </p:spPr>
      </p:pic>
      <p:pic>
        <p:nvPicPr>
          <p:cNvPr id="11" name="Picture 10" descr="Violations200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71600" y="0"/>
            <a:ext cx="5989320" cy="6990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aming Tank at Cave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381000"/>
            <a:ext cx="7219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Pretreatment Tank at Cavel (Mar. 06)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038600"/>
            <a:ext cx="8534400" cy="2438400"/>
          </a:xfrm>
          <a:solidFill>
            <a:schemeClr val="bg1">
              <a:alpha val="54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dist="76200" dir="2700000" algn="tl">
                    <a:schemeClr val="bg1">
                      <a:alpha val="63000"/>
                    </a:schemeClr>
                  </a:outerShdw>
                </a:effectLst>
              </a:rPr>
              <a:t>History of Dallas Crown</a:t>
            </a:r>
            <a:br>
              <a:rPr lang="en-US" sz="5400" b="1" dirty="0" smtClean="0">
                <a:effectLst>
                  <a:outerShdw dist="76200" dir="2700000" algn="tl">
                    <a:schemeClr val="bg1">
                      <a:alpha val="63000"/>
                    </a:schemeClr>
                  </a:outerShdw>
                </a:effectLst>
              </a:rPr>
            </a:br>
            <a:r>
              <a:rPr lang="en-US" sz="5400" b="1" dirty="0" smtClean="0">
                <a:effectLst>
                  <a:outerShdw dist="76200" dir="2700000" algn="tl">
                    <a:schemeClr val="bg1">
                      <a:alpha val="63000"/>
                    </a:schemeClr>
                  </a:outerShdw>
                </a:effectLst>
              </a:rPr>
              <a:t>owner: Chevideco, NV</a:t>
            </a:r>
            <a:br>
              <a:rPr lang="en-US" sz="5400" b="1" dirty="0" smtClean="0">
                <a:effectLst>
                  <a:outerShdw dist="76200" dir="2700000" algn="tl">
                    <a:schemeClr val="bg1">
                      <a:alpha val="63000"/>
                    </a:schemeClr>
                  </a:outerShdw>
                </a:effectLst>
              </a:rPr>
            </a:br>
            <a:r>
              <a:rPr lang="en-US" sz="5400" b="1" dirty="0" smtClean="0">
                <a:effectLst>
                  <a:outerShdw dist="76200" dir="2700000" algn="tl">
                    <a:schemeClr val="bg1">
                      <a:alpha val="63000"/>
                    </a:schemeClr>
                  </a:outerShdw>
                </a:effectLst>
              </a:rPr>
              <a:t>(Kaufman, TX)</a:t>
            </a:r>
            <a:endParaRPr lang="en-US" sz="5400" b="1" dirty="0">
              <a:effectLst>
                <a:outerShdw dist="76200" dir="2700000" algn="tl">
                  <a:schemeClr val="bg1">
                    <a:alpha val="63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b="1" dirty="0" smtClean="0"/>
              <a:t>“We will operate in accordance with the pretreatment requirements of the state and for disposal of waste …”, Kaufman Herald, Jan. 16, </a:t>
            </a:r>
            <a:r>
              <a:rPr lang="en-US" b="1" dirty="0" smtClean="0"/>
              <a:t>1986.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en-US" b="1" dirty="0" smtClean="0"/>
              <a:t>On March 10, 2006, Kaufman Board of Adjustments ordered Dallas Crown closed.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en-US" b="1" dirty="0" smtClean="0"/>
              <a:t>Plant challenged town in court, insisting each violation be tried separately.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en-US" b="1" dirty="0" smtClean="0"/>
              <a:t>Converted from cattle to slaughtering horses in 1986.</a:t>
            </a:r>
            <a:endParaRPr lang="en-US" sz="2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19400" y="4572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Dallas Crown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4582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/>
              <a:t>In </a:t>
            </a:r>
            <a:r>
              <a:rPr lang="en-US" sz="3600" b="1" dirty="0" smtClean="0"/>
              <a:t>one </a:t>
            </a:r>
            <a:r>
              <a:rPr lang="en-US" sz="3600" b="1" dirty="0" smtClean="0"/>
              <a:t>19 </a:t>
            </a:r>
            <a:r>
              <a:rPr lang="en-US" sz="3600" b="1" dirty="0" smtClean="0"/>
              <a:t>month period of operation Dallas Crown committed 481 violations. </a:t>
            </a:r>
            <a:endParaRPr lang="en-US" sz="3600" b="1" dirty="0"/>
          </a:p>
        </p:txBody>
      </p:sp>
      <p:pic>
        <p:nvPicPr>
          <p:cNvPr id="7" name="Picture 6" descr="DCviolation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7493000" cy="6858000"/>
          </a:xfrm>
          <a:prstGeom prst="rect">
            <a:avLst/>
          </a:prstGeom>
        </p:spPr>
      </p:pic>
      <p:pic>
        <p:nvPicPr>
          <p:cNvPr id="8" name="Picture 7" descr="DCViolation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0"/>
            <a:ext cx="7391956" cy="6858000"/>
          </a:xfrm>
          <a:prstGeom prst="rect">
            <a:avLst/>
          </a:prstGeom>
        </p:spPr>
      </p:pic>
      <p:pic>
        <p:nvPicPr>
          <p:cNvPr id="9" name="Picture 8" descr="DCviolations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0"/>
            <a:ext cx="7672984" cy="6858000"/>
          </a:xfrm>
          <a:prstGeom prst="rect">
            <a:avLst/>
          </a:prstGeom>
        </p:spPr>
      </p:pic>
      <p:pic>
        <p:nvPicPr>
          <p:cNvPr id="10" name="Picture 9" descr="DCviolation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7681654" cy="6858000"/>
          </a:xfrm>
          <a:prstGeom prst="rect">
            <a:avLst/>
          </a:prstGeom>
        </p:spPr>
      </p:pic>
      <p:pic>
        <p:nvPicPr>
          <p:cNvPr id="11" name="Picture 10" descr="DCviolations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304800"/>
            <a:ext cx="7400960" cy="6858000"/>
          </a:xfrm>
          <a:prstGeom prst="rect">
            <a:avLst/>
          </a:prstGeom>
        </p:spPr>
      </p:pic>
      <p:pic>
        <p:nvPicPr>
          <p:cNvPr id="12" name="Picture 11" descr="DCViolations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" y="0"/>
            <a:ext cx="7710898" cy="6858000"/>
          </a:xfrm>
          <a:prstGeom prst="rect">
            <a:avLst/>
          </a:prstGeom>
        </p:spPr>
      </p:pic>
      <p:pic>
        <p:nvPicPr>
          <p:cNvPr id="13" name="Picture 12" descr="DCViolations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" y="152400"/>
            <a:ext cx="8007032" cy="6858000"/>
          </a:xfrm>
          <a:prstGeom prst="rect">
            <a:avLst/>
          </a:prstGeom>
        </p:spPr>
      </p:pic>
      <p:pic>
        <p:nvPicPr>
          <p:cNvPr id="15" name="Picture 14" descr="DCviolations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0" y="152400"/>
            <a:ext cx="8005518" cy="6858000"/>
          </a:xfrm>
          <a:prstGeom prst="rect">
            <a:avLst/>
          </a:prstGeom>
        </p:spPr>
      </p:pic>
      <p:pic>
        <p:nvPicPr>
          <p:cNvPr id="16" name="Picture 15" descr="DCviolations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00" y="838200"/>
            <a:ext cx="8466992" cy="4969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2_0256 Blood Spill at Dallas Crow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102_0256 Blood Spill at Dallas Crown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44196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Blood spill at Dallas Crown</a:t>
            </a:r>
            <a:endParaRPr lang="en-US" sz="4400" b="1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Natural Valley Farms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600" dirty="0" err="1" smtClean="0"/>
              <a:t>Neudorf</a:t>
            </a:r>
            <a:r>
              <a:rPr lang="en-US" sz="3600" dirty="0" smtClean="0"/>
              <a:t>, SK,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525963"/>
          </a:xfrm>
        </p:spPr>
        <p:txBody>
          <a:bodyPr/>
          <a:lstStyle/>
          <a:p>
            <a:r>
              <a:rPr lang="en-US" dirty="0" smtClean="0"/>
              <a:t>Constructed with private and public funds as a cattle slaughter house in 2005.</a:t>
            </a:r>
          </a:p>
          <a:p>
            <a:r>
              <a:rPr lang="en-US" dirty="0" smtClean="0"/>
              <a:t>Contracted to slaughter horses for Cavel/Velda when the DeKalb plant closed (2007).</a:t>
            </a:r>
          </a:p>
          <a:p>
            <a:r>
              <a:rPr lang="en-US" dirty="0" smtClean="0"/>
              <a:t>Used an evaporation pond supplemented by “muck and truck” disposal.</a:t>
            </a:r>
          </a:p>
          <a:p>
            <a:r>
              <a:rPr lang="en-US" dirty="0" smtClean="0"/>
              <a:t>Ordered closed by CFIA.</a:t>
            </a:r>
          </a:p>
          <a:p>
            <a:r>
              <a:rPr lang="en-US" dirty="0" smtClean="0"/>
              <a:t>Went bankrupt in 2009 with losses of $42M.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“Muck and Truck” at NVF</a:t>
            </a:r>
            <a:endParaRPr lang="en-US" dirty="0"/>
          </a:p>
        </p:txBody>
      </p:sp>
      <p:pic>
        <p:nvPicPr>
          <p:cNvPr id="4" name="Picture 3" descr="Natural Valley Farm tanker dumping blood 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82296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Organ disposal at Natural Valley Farms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These three examples prove that: There is a fundamental problem treating equine waste, and there is no market for the byproducts.</a:t>
            </a:r>
          </a:p>
          <a:p>
            <a:r>
              <a:rPr lang="en-US" dirty="0" smtClean="0"/>
              <a:t>The most feasible cause of treatment problem is drug residues, especially antibiotics.</a:t>
            </a:r>
          </a:p>
          <a:p>
            <a:r>
              <a:rPr lang="en-US" dirty="0" smtClean="0"/>
              <a:t>There is no reason whatever to believe Valley Meats will be any better than its predecessors.</a:t>
            </a:r>
          </a:p>
          <a:p>
            <a:r>
              <a:rPr lang="en-US" dirty="0" smtClean="0"/>
              <a:t>The residence of the Roswell area will suffer the consequences if operations are permitted.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915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Non-profit 501(c)(4) corporation. </a:t>
            </a:r>
          </a:p>
          <a:p>
            <a:r>
              <a:rPr lang="en-US" sz="2800" dirty="0" smtClean="0"/>
              <a:t>290 member organizations and partners in 21 countries.</a:t>
            </a:r>
          </a:p>
          <a:p>
            <a:r>
              <a:rPr lang="en-US" sz="2800" dirty="0" smtClean="0"/>
              <a:t>Provides research and investigation in matters of equine welfare.</a:t>
            </a:r>
          </a:p>
          <a:p>
            <a:r>
              <a:rPr lang="en-US" sz="2800" dirty="0" smtClean="0"/>
              <a:t>Our studies, data and investigations are available to law makers, law enforcement and the public.</a:t>
            </a:r>
          </a:p>
          <a:p>
            <a:r>
              <a:rPr lang="en-US" sz="2800" dirty="0" smtClean="0"/>
              <a:t>EWA is staffed entirely by volunteers, and is not affiliated with any other party testifying at this hearing.</a:t>
            </a:r>
            <a:endParaRPr lang="en-US" sz="2800" dirty="0"/>
          </a:p>
        </p:txBody>
      </p:sp>
      <p:pic>
        <p:nvPicPr>
          <p:cNvPr id="4" name="Picture 3" descr="Trans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0"/>
            <a:ext cx="3429000" cy="2363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Owned horses for 40 years</a:t>
            </a:r>
          </a:p>
          <a:p>
            <a:r>
              <a:rPr lang="en-US" dirty="0" smtClean="0"/>
              <a:t>Operate small sanctuary</a:t>
            </a:r>
          </a:p>
          <a:p>
            <a:r>
              <a:rPr lang="en-US" dirty="0" smtClean="0"/>
              <a:t>Founding officer of EWA</a:t>
            </a:r>
          </a:p>
          <a:p>
            <a:r>
              <a:rPr lang="en-US" dirty="0" smtClean="0"/>
              <a:t>Specialize in statistical studies</a:t>
            </a:r>
          </a:p>
          <a:p>
            <a:r>
              <a:rPr lang="en-US" dirty="0" smtClean="0"/>
              <a:t>Widely published on </a:t>
            </a:r>
            <a:r>
              <a:rPr lang="en-US" dirty="0" smtClean="0"/>
              <a:t>subject of equine welfare and horse slaughter, </a:t>
            </a:r>
            <a:r>
              <a:rPr lang="en-US" dirty="0" smtClean="0"/>
              <a:t>including a recent paper in the KY Journal of Equine, Agricultural and Natural Resources Law.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John Holland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(equine experience)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Holland </a:t>
            </a:r>
            <a:r>
              <a:rPr lang="en-US" sz="3000" dirty="0" smtClean="0"/>
              <a:t>(technical career)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763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BSEE Virginia Tech. 1968</a:t>
            </a:r>
          </a:p>
          <a:p>
            <a:r>
              <a:rPr lang="en-US" dirty="0" smtClean="0"/>
              <a:t>40 years of experience in fiber optics, industrial control systems and autonomous robotics</a:t>
            </a:r>
          </a:p>
          <a:p>
            <a:r>
              <a:rPr lang="en-US" dirty="0" smtClean="0"/>
              <a:t>12 patents, 3 books</a:t>
            </a:r>
          </a:p>
          <a:p>
            <a:r>
              <a:rPr lang="en-US" dirty="0" smtClean="0"/>
              <a:t>Worked for DOE, DOD and other agencies designing robotic survey and decontamination/remediation systems.</a:t>
            </a:r>
          </a:p>
          <a:p>
            <a:r>
              <a:rPr lang="en-US" dirty="0" smtClean="0"/>
              <a:t>Currently consultant in knowledge based control systems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Remediation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620000" cy="3276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Caused by a poor decision making up front</a:t>
            </a:r>
          </a:p>
          <a:p>
            <a:r>
              <a:rPr lang="en-US" dirty="0" smtClean="0"/>
              <a:t>Exacerbated by political/budget pressures</a:t>
            </a:r>
          </a:p>
          <a:p>
            <a:r>
              <a:rPr lang="en-US" dirty="0" smtClean="0"/>
              <a:t>Often involved cover-ups and scandals</a:t>
            </a:r>
          </a:p>
          <a:p>
            <a:r>
              <a:rPr lang="en-US" dirty="0" smtClean="0"/>
              <a:t>Remediation costs are always high</a:t>
            </a:r>
          </a:p>
          <a:p>
            <a:r>
              <a:rPr lang="en-US" dirty="0" smtClean="0"/>
              <a:t>All have long term environmental consequences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Lessons Learned from Past Horse Slaughter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05800" cy="2895600"/>
          </a:xfrm>
        </p:spPr>
        <p:txBody>
          <a:bodyPr/>
          <a:lstStyle/>
          <a:p>
            <a:r>
              <a:rPr lang="en-US" dirty="0" smtClean="0"/>
              <a:t>There is no established market for the byproducts of equine slaughter.</a:t>
            </a:r>
          </a:p>
          <a:p>
            <a:r>
              <a:rPr lang="en-US" dirty="0" smtClean="0"/>
              <a:t>Systems designed to treat liquid wastes from cattle slaughter operations don’t work for horses.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Cavel International (Velda NV)</a:t>
            </a:r>
            <a:br>
              <a:rPr lang="en-US" sz="5400" b="1" dirty="0" smtClean="0"/>
            </a:br>
            <a:r>
              <a:rPr lang="en-US" sz="5400" b="1" dirty="0" smtClean="0"/>
              <a:t>DeKalb, IL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2037"/>
            <a:ext cx="8229600" cy="2468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Old plant burned down Easter 2002</a:t>
            </a:r>
          </a:p>
          <a:p>
            <a:r>
              <a:rPr lang="en-US" sz="3600" dirty="0" smtClean="0"/>
              <a:t>Rebuilt to most modern standards</a:t>
            </a:r>
          </a:p>
          <a:p>
            <a:r>
              <a:rPr lang="en-US" sz="3600" dirty="0" smtClean="0"/>
              <a:t>Reopened in Summer of 2004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6096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Cavel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510</Words>
  <Application>Microsoft Office PowerPoint</Application>
  <PresentationFormat>On-screen Show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Testimony of  John Holland, Pres. Equine Welfare Alliance in the matter of the application of  Valley Meat Company for Ground Water Discharge Permit Renewal, DP-236 GWB 13-05 (P)</vt:lpstr>
      <vt:lpstr>Slide 2</vt:lpstr>
      <vt:lpstr>Slide 3</vt:lpstr>
      <vt:lpstr>John Holland (technical career)</vt:lpstr>
      <vt:lpstr>Remediation Projects</vt:lpstr>
      <vt:lpstr>Slide 6</vt:lpstr>
      <vt:lpstr>Lessons Learned from Past Horse Slaughter Operations</vt:lpstr>
      <vt:lpstr>Cavel International (Velda NV) DeKalb, IL</vt:lpstr>
      <vt:lpstr>Slide 9</vt:lpstr>
      <vt:lpstr>Slide 10</vt:lpstr>
      <vt:lpstr>Slide 11</vt:lpstr>
      <vt:lpstr>History of Dallas Crown owner: Chevideco, NV (Kaufman, TX)</vt:lpstr>
      <vt:lpstr>Slide 13</vt:lpstr>
      <vt:lpstr>Slide 14</vt:lpstr>
      <vt:lpstr>Slide 15</vt:lpstr>
      <vt:lpstr>Natural Valley Farms  Neudorf, SK, Canada</vt:lpstr>
      <vt:lpstr>“Muck and Truck” at NVF</vt:lpstr>
      <vt:lpstr>Slide 18</vt:lpstr>
      <vt:lpstr>Conclusions</vt:lpstr>
    </vt:vector>
  </TitlesOfParts>
  <Company>Holland Technical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Holland</dc:creator>
  <cp:lastModifiedBy>John Holland</cp:lastModifiedBy>
  <cp:revision>114</cp:revision>
  <dcterms:created xsi:type="dcterms:W3CDTF">2013-10-20T01:00:45Z</dcterms:created>
  <dcterms:modified xsi:type="dcterms:W3CDTF">2013-10-20T21:57:21Z</dcterms:modified>
</cp:coreProperties>
</file>