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8" r:id="rId4"/>
    <p:sldId id="268" r:id="rId5"/>
    <p:sldId id="281" r:id="rId6"/>
    <p:sldId id="282" r:id="rId7"/>
    <p:sldId id="270" r:id="rId8"/>
    <p:sldId id="275" r:id="rId9"/>
    <p:sldId id="258" r:id="rId10"/>
    <p:sldId id="274" r:id="rId11"/>
    <p:sldId id="271" r:id="rId12"/>
    <p:sldId id="280" r:id="rId13"/>
    <p:sldId id="279" r:id="rId14"/>
    <p:sldId id="284" r:id="rId15"/>
    <p:sldId id="28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7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5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9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7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7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8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9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3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7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3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FAEF-71DB-4C44-927D-3E035C22F047}" type="datetimeFigureOut">
              <a:rPr lang="en-GB" smtClean="0"/>
              <a:t>03/07/17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07A8-7109-43CF-A37F-B1DF7178B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kath.higgins@uhl-tr.nhs.uk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hyperlink" Target="https://www.youtube.com/channel/UCEjm7Hzssu04snzzoxTD85A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Kath.higgins@uhl-tr.nhs.uk" TargetMode="External"/><Relationship Id="rId5" Type="http://schemas.openxmlformats.org/officeDocument/2006/relationships/hyperlink" Target="mailto:helen.atkins@uhl-tr.nhs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6533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Adult Inpatient Diabetes care – </a:t>
            </a:r>
            <a:r>
              <a:rPr lang="en-GB" b="1" dirty="0" smtClean="0"/>
              <a:t>Collaborative </a:t>
            </a:r>
            <a:r>
              <a:rPr lang="en-GB" b="1" dirty="0" smtClean="0"/>
              <a:t>working across the Trust Safety </a:t>
            </a:r>
            <a:r>
              <a:rPr lang="en-GB" b="1" dirty="0" smtClean="0"/>
              <a:t>agenda and with ITU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800800" cy="213779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 Kath Higgins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3300" dirty="0" smtClean="0">
                <a:solidFill>
                  <a:schemeClr val="tx1"/>
                </a:solidFill>
              </a:rPr>
              <a:t>Lead Clinician Adult Inpatient Diabetes Care</a:t>
            </a:r>
          </a:p>
          <a:p>
            <a:r>
              <a:rPr lang="en-GB" dirty="0">
                <a:solidFill>
                  <a:schemeClr val="tx1"/>
                </a:solidFill>
                <a:hlinkClick r:id="rId4"/>
              </a:rPr>
              <a:t>k</a:t>
            </a:r>
            <a:r>
              <a:rPr lang="en-GB" dirty="0" smtClean="0">
                <a:solidFill>
                  <a:schemeClr val="tx1"/>
                </a:solidFill>
                <a:hlinkClick r:id="rId4"/>
              </a:rPr>
              <a:t>ath.higgins@uhl-tr.nhs.uk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Helen Atkins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Advanced Nurse Practitioner and Lead DSN for Inpatient Diabetes care</a:t>
            </a:r>
          </a:p>
          <a:p>
            <a:r>
              <a:rPr lang="en-GB" u="sng" dirty="0" err="1" smtClean="0">
                <a:solidFill>
                  <a:srgbClr val="3366FF"/>
                </a:solidFill>
              </a:rPr>
              <a:t>helen.atkins@uhl-tr.nhs.uk</a:t>
            </a:r>
            <a:endParaRPr lang="en-GB" u="sng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604"/>
            <a:ext cx="259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1309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Task management and decision support system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Allows ability to in build “forced functions” (</a:t>
            </a:r>
            <a:r>
              <a:rPr lang="en-GB" dirty="0" err="1" smtClean="0"/>
              <a:t>NaDia</a:t>
            </a:r>
            <a:r>
              <a:rPr lang="en-GB" dirty="0" smtClean="0"/>
              <a:t> 2016 – management errors)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, in hypoglycaemia – prompt to </a:t>
            </a:r>
            <a:r>
              <a:rPr lang="en-GB" dirty="0" err="1" smtClean="0"/>
              <a:t>rpt</a:t>
            </a:r>
            <a:r>
              <a:rPr lang="en-GB" dirty="0" smtClean="0"/>
              <a:t> CBG in 15mins</a:t>
            </a:r>
          </a:p>
          <a:p>
            <a:r>
              <a:rPr lang="en-GB" dirty="0" smtClean="0"/>
              <a:t>If </a:t>
            </a:r>
            <a:r>
              <a:rPr lang="en-GB" dirty="0" err="1" smtClean="0"/>
              <a:t>rpt</a:t>
            </a:r>
            <a:r>
              <a:rPr lang="en-GB" dirty="0" smtClean="0"/>
              <a:t> CBG remains &lt;4.0mmol/l – immediate alert to nurse in charge to review</a:t>
            </a:r>
          </a:p>
          <a:p>
            <a:r>
              <a:rPr lang="en-GB" dirty="0" smtClean="0"/>
              <a:t>If </a:t>
            </a:r>
            <a:r>
              <a:rPr lang="en-GB" dirty="0" err="1" smtClean="0"/>
              <a:t>rpt</a:t>
            </a:r>
            <a:r>
              <a:rPr lang="en-GB" dirty="0" smtClean="0"/>
              <a:t> CBG remains &lt;4.0mmol/l – immediate alert to doctor for medical review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Audit trail for responsive and interventions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, if CBG &gt;11.0mmol/l &gt;2 consecutive readings – task generated for medical review of diabetes medication and titration</a:t>
            </a:r>
          </a:p>
          <a:p>
            <a:endParaRPr lang="en-GB" dirty="0"/>
          </a:p>
          <a:p>
            <a:r>
              <a:rPr lang="en-GB" sz="2400" dirty="0" smtClean="0"/>
              <a:t>We are developing </a:t>
            </a:r>
            <a:r>
              <a:rPr lang="en-GB" sz="2400" b="1" dirty="0" smtClean="0"/>
              <a:t>specific condition related recommendations for diabetes</a:t>
            </a:r>
            <a:r>
              <a:rPr lang="en-GB" sz="2400" dirty="0" smtClean="0"/>
              <a:t> and also mandating a </a:t>
            </a:r>
            <a:r>
              <a:rPr lang="en-GB" sz="2400" b="1" dirty="0" smtClean="0"/>
              <a:t>diabetes checklist </a:t>
            </a:r>
            <a:r>
              <a:rPr lang="en-GB" sz="2400" dirty="0" smtClean="0"/>
              <a:t>within the clinical noting module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985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57"/>
            <a:ext cx="23352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15252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How can we develop this further?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Linking networked CBG meters to </a:t>
            </a:r>
            <a:r>
              <a:rPr lang="en-GB" sz="2800" dirty="0" err="1" smtClean="0"/>
              <a:t>NerveCentre</a:t>
            </a:r>
            <a:r>
              <a:rPr lang="en-GB" sz="2800" dirty="0" smtClean="0"/>
              <a:t> task management</a:t>
            </a:r>
          </a:p>
          <a:p>
            <a:r>
              <a:rPr lang="en-GB" sz="2800" dirty="0" smtClean="0"/>
              <a:t>What are the measurable indicators of good quality care for inpatients with diabetes?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smtClean="0"/>
              <a:t>Leicester Electronic Inpatient </a:t>
            </a:r>
            <a:r>
              <a:rPr lang="en-GB" sz="2800" dirty="0" smtClean="0"/>
              <a:t>Diabetes Dashboard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" y="4779615"/>
            <a:ext cx="2190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067" y="55892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LRI Ward 29 Diabetes Dashboard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8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1" y="27566"/>
            <a:ext cx="8229600" cy="1143000"/>
          </a:xfrm>
        </p:spPr>
        <p:txBody>
          <a:bodyPr numCol="1">
            <a:normAutofit/>
          </a:bodyPr>
          <a:lstStyle/>
          <a:p>
            <a:pPr algn="l"/>
            <a:r>
              <a:rPr lang="en-GB" altLang="en-GB" sz="3200" b="1" dirty="0" smtClean="0"/>
              <a:t>Engaging and educating the workforce</a:t>
            </a:r>
            <a:endParaRPr lang="en-GB" alt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08912" cy="5001419"/>
          </a:xfrm>
        </p:spPr>
        <p:txBody>
          <a:bodyPr numCol="1">
            <a:normAutofit/>
          </a:bodyPr>
          <a:lstStyle/>
          <a:p>
            <a:r>
              <a:rPr lang="en-GB" altLang="en-GB" dirty="0" smtClean="0"/>
              <a:t>Insulin Safety roadshows #</a:t>
            </a:r>
            <a:r>
              <a:rPr lang="en-GB" altLang="en-GB" dirty="0" err="1" smtClean="0"/>
              <a:t>insulinsafety</a:t>
            </a:r>
            <a:endParaRPr lang="en-GB" alt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16832"/>
            <a:ext cx="1988400" cy="67419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18481" b="18481"/>
          <a:stretch>
            <a:fillRect/>
          </a:stretch>
        </p:blipFill>
        <p:spPr>
          <a:xfrm>
            <a:off x="6660232" y="1268760"/>
            <a:ext cx="2377401" cy="266429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772816"/>
            <a:ext cx="2088232" cy="3712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69160"/>
            <a:ext cx="2263800" cy="1701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2780928"/>
            <a:ext cx="2335808" cy="1751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4581128"/>
            <a:ext cx="1599642" cy="21328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824" y="1844824"/>
            <a:ext cx="1543720" cy="11577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7704" y="4941168"/>
            <a:ext cx="2335808" cy="17518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7824" y="3356992"/>
            <a:ext cx="1663733" cy="1247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8304" y="4365104"/>
            <a:ext cx="1714004" cy="22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7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1" y="27566"/>
            <a:ext cx="8229600" cy="1143000"/>
          </a:xfrm>
        </p:spPr>
        <p:txBody>
          <a:bodyPr numCol="1">
            <a:normAutofit/>
          </a:bodyPr>
          <a:lstStyle/>
          <a:p>
            <a:pPr algn="l"/>
            <a:r>
              <a:rPr lang="en-GB" altLang="en-GB" sz="3200" b="1" dirty="0" smtClean="0"/>
              <a:t>Engaging and educating the workforce</a:t>
            </a:r>
            <a:endParaRPr lang="en-GB" alt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 numCol="1">
            <a:normAutofit/>
          </a:bodyPr>
          <a:lstStyle/>
          <a:p>
            <a:r>
              <a:rPr lang="en-GB" altLang="en-GB" dirty="0" smtClean="0"/>
              <a:t>Innovative education tools</a:t>
            </a:r>
          </a:p>
          <a:p>
            <a:r>
              <a:rPr lang="en-GB" altLang="en-GB" dirty="0" smtClean="0"/>
              <a:t>Diabetes SIM scenarios</a:t>
            </a:r>
          </a:p>
          <a:p>
            <a:pPr marL="0" indent="0">
              <a:buNone/>
            </a:pPr>
            <a:endParaRPr lang="en-GB" altLang="en-GB" dirty="0"/>
          </a:p>
          <a:p>
            <a:pPr marL="0" indent="0">
              <a:buNone/>
            </a:pPr>
            <a:endParaRPr lang="en-GB" altLang="en-GB" dirty="0" smtClean="0"/>
          </a:p>
          <a:p>
            <a:pPr marL="0" indent="0">
              <a:buNone/>
            </a:pPr>
            <a:endParaRPr lang="en-GB" altLang="en-GB" dirty="0" smtClean="0"/>
          </a:p>
          <a:p>
            <a:pPr marL="0" indent="0">
              <a:buNone/>
            </a:pPr>
            <a:endParaRPr lang="en-GB" altLang="en-GB" dirty="0" smtClean="0"/>
          </a:p>
          <a:p>
            <a:r>
              <a:rPr lang="en-GB" altLang="en-GB" dirty="0" smtClean="0"/>
              <a:t>“Rapid Response” targeted education with shared learning</a:t>
            </a:r>
            <a:endParaRPr lang="en-GB" alt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890" y="1312990"/>
            <a:ext cx="3452192" cy="4569371"/>
          </a:xfrm>
        </p:spPr>
        <p:txBody>
          <a:bodyPr numCol="1">
            <a:normAutofit/>
          </a:bodyPr>
          <a:lstStyle/>
          <a:p>
            <a:r>
              <a:rPr lang="en-GB" altLang="en-GB" dirty="0" smtClean="0"/>
              <a:t>Med students</a:t>
            </a:r>
          </a:p>
          <a:p>
            <a:r>
              <a:rPr lang="en-GB" altLang="en-GB" dirty="0" smtClean="0"/>
              <a:t>FY1, CMT, SpR</a:t>
            </a:r>
          </a:p>
          <a:p>
            <a:r>
              <a:rPr lang="en-GB" altLang="en-GB" dirty="0" smtClean="0"/>
              <a:t>Nursing staff</a:t>
            </a:r>
          </a:p>
          <a:p>
            <a:r>
              <a:rPr lang="en-GB" altLang="en-GB" dirty="0" smtClean="0"/>
              <a:t>HCA’s</a:t>
            </a:r>
          </a:p>
          <a:p>
            <a:r>
              <a:rPr lang="en-GB" altLang="en-GB" dirty="0" smtClean="0"/>
              <a:t>Housekeepers</a:t>
            </a:r>
          </a:p>
          <a:p>
            <a:endParaRPr lang="en-GB" altLang="en-GB" dirty="0"/>
          </a:p>
          <a:p>
            <a:r>
              <a:rPr lang="en-GB" altLang="en-GB" dirty="0" smtClean="0"/>
              <a:t>Postgrad Adult Inpatient Diabetes MSc </a:t>
            </a:r>
            <a:endParaRPr lang="en-GB" alt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708920"/>
            <a:ext cx="4466930" cy="148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2880" y="3272309"/>
            <a:ext cx="1996182" cy="14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hlinkClick r:id="rId6"/>
          </p:cNvPr>
          <p:cNvSpPr/>
          <p:nvPr/>
        </p:nvSpPr>
        <p:spPr>
          <a:xfrm>
            <a:off x="3635896" y="6093296"/>
            <a:ext cx="2376264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IDEA - link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7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 numCol="1">
            <a:normAutofit/>
          </a:bodyPr>
          <a:lstStyle/>
          <a:p>
            <a:pPr algn="l"/>
            <a:r>
              <a:rPr lang="en-GB" altLang="en-GB" sz="3200" b="1" dirty="0" smtClean="0"/>
              <a:t>Embracing new roles and developing the team</a:t>
            </a:r>
            <a:endParaRPr lang="en-GB" alt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29705"/>
            <a:ext cx="4038600" cy="4525963"/>
          </a:xfrm>
        </p:spPr>
        <p:txBody>
          <a:bodyPr numCol="1">
            <a:normAutofit fontScale="92500" lnSpcReduction="10000"/>
          </a:bodyPr>
          <a:lstStyle/>
          <a:p>
            <a:r>
              <a:rPr lang="en-GB" altLang="en-GB" b="1" dirty="0" smtClean="0"/>
              <a:t>Diabetes Advanced Nurse Practitioner</a:t>
            </a:r>
            <a:endParaRPr lang="en-GB" altLang="en-GB" sz="2800" b="1" dirty="0" smtClean="0"/>
          </a:p>
          <a:p>
            <a:r>
              <a:rPr lang="en-GB" altLang="en-GB" sz="2800" dirty="0" smtClean="0"/>
              <a:t>Direct clinical care – ED, DKA pathways, supporting discharge process</a:t>
            </a:r>
          </a:p>
          <a:p>
            <a:r>
              <a:rPr lang="en-GB" altLang="en-GB" sz="2800" dirty="0" smtClean="0"/>
              <a:t>Leadership and collaboration</a:t>
            </a:r>
          </a:p>
          <a:p>
            <a:r>
              <a:rPr lang="en-GB" altLang="en-GB" sz="2800" dirty="0" smtClean="0"/>
              <a:t>Improving quality </a:t>
            </a:r>
          </a:p>
          <a:p>
            <a:r>
              <a:rPr lang="en-GB" altLang="en-GB" sz="2800" dirty="0" smtClean="0"/>
              <a:t>Developing self and others</a:t>
            </a:r>
            <a:endParaRPr lang="en-GB" alt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4038600" cy="4525963"/>
          </a:xfrm>
        </p:spPr>
        <p:txBody>
          <a:bodyPr numCol="1">
            <a:normAutofit fontScale="92500" lnSpcReduction="10000"/>
          </a:bodyPr>
          <a:lstStyle/>
          <a:p>
            <a:r>
              <a:rPr lang="en-GB" altLang="en-GB" dirty="0"/>
              <a:t>FY2 leadership and management trainees</a:t>
            </a:r>
          </a:p>
          <a:p>
            <a:r>
              <a:rPr lang="en-GB" altLang="en-GB" dirty="0"/>
              <a:t>Clinical fellowships</a:t>
            </a:r>
          </a:p>
          <a:p>
            <a:r>
              <a:rPr lang="en-GB" altLang="en-GB" dirty="0"/>
              <a:t>Diabetes Specialist pharmacist</a:t>
            </a:r>
          </a:p>
          <a:p>
            <a:r>
              <a:rPr lang="en-GB" altLang="en-GB" dirty="0"/>
              <a:t>Inpatient specialist Dietician </a:t>
            </a:r>
          </a:p>
          <a:p>
            <a:r>
              <a:rPr lang="en-GB" altLang="en-GB" dirty="0"/>
              <a:t>Nursing champions </a:t>
            </a:r>
            <a:r>
              <a:rPr lang="en-GB" altLang="en-GB" dirty="0" err="1"/>
              <a:t>inc</a:t>
            </a:r>
            <a:r>
              <a:rPr lang="en-GB" altLang="en-GB" dirty="0"/>
              <a:t> HCAs</a:t>
            </a:r>
          </a:p>
          <a:p>
            <a:endParaRPr lang="en-GB" alt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0096" y="5078252"/>
            <a:ext cx="1243807" cy="165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with 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 on DISC</a:t>
            </a:r>
          </a:p>
          <a:p>
            <a:r>
              <a:rPr lang="en-US" dirty="0" smtClean="0"/>
              <a:t>DSN visits to ITU</a:t>
            </a:r>
          </a:p>
          <a:p>
            <a:r>
              <a:rPr lang="en-US" dirty="0" smtClean="0"/>
              <a:t>DSN in-reach to ED </a:t>
            </a:r>
            <a:r>
              <a:rPr lang="en-US" dirty="0" err="1" smtClean="0"/>
              <a:t>inc</a:t>
            </a:r>
            <a:r>
              <a:rPr lang="en-US" dirty="0" smtClean="0"/>
              <a:t> </a:t>
            </a:r>
            <a:r>
              <a:rPr lang="en-US" dirty="0" err="1" smtClean="0"/>
              <a:t>resusc</a:t>
            </a:r>
            <a:endParaRPr lang="en-US" dirty="0" smtClean="0"/>
          </a:p>
          <a:p>
            <a:r>
              <a:rPr lang="en-US" dirty="0" smtClean="0"/>
              <a:t>Guidance and support for transfer of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/>
              <a:t>Building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3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/>
              <a:t>Thank you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Please feel free to contact:</a:t>
            </a:r>
          </a:p>
          <a:p>
            <a:pPr marL="0" indent="0" algn="ctr">
              <a:buNone/>
            </a:pPr>
            <a:r>
              <a:rPr lang="en-GB" dirty="0" smtClean="0"/>
              <a:t> UHL Adult Inpatient Diabetes</a:t>
            </a:r>
          </a:p>
          <a:p>
            <a:pPr marL="0" indent="0" algn="ctr">
              <a:buNone/>
            </a:pPr>
            <a:r>
              <a:rPr lang="en-GB" dirty="0" smtClean="0"/>
              <a:t> team to find out more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4"/>
              </a:rPr>
              <a:t>k</a:t>
            </a:r>
            <a:r>
              <a:rPr lang="en-GB" dirty="0" smtClean="0">
                <a:hlinkClick r:id="rId4"/>
              </a:rPr>
              <a:t>ath.higgins@uhl-tr.nhs.uk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>
                <a:hlinkClick r:id="rId5"/>
              </a:rPr>
              <a:t>h</a:t>
            </a:r>
            <a:r>
              <a:rPr lang="en-GB" dirty="0" smtClean="0">
                <a:hlinkClick r:id="rId5"/>
              </a:rPr>
              <a:t>elen.atkins@uhl-tr.nhs.uk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l"/>
            <a:r>
              <a:rPr lang="en-GB" altLang="en-GB" b="1" dirty="0" smtClean="0"/>
              <a:t>Adult Inpatient Diabetes Care</a:t>
            </a:r>
            <a:endParaRPr lang="en-GB" alt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GB" altLang="en-GB" dirty="0"/>
              <a:t>Engaging the Executive </a:t>
            </a:r>
            <a:r>
              <a:rPr lang="en-GB" altLang="en-GB" dirty="0" smtClean="0"/>
              <a:t>team</a:t>
            </a:r>
          </a:p>
          <a:p>
            <a:r>
              <a:rPr lang="en-GB" altLang="en-GB" dirty="0"/>
              <a:t>Patient </a:t>
            </a:r>
            <a:r>
              <a:rPr lang="en-GB" altLang="en-GB" dirty="0" smtClean="0"/>
              <a:t>safety</a:t>
            </a:r>
            <a:endParaRPr lang="en-GB" altLang="en-GB" dirty="0" smtClean="0"/>
          </a:p>
          <a:p>
            <a:r>
              <a:rPr lang="en-GB" altLang="en-GB" dirty="0" smtClean="0"/>
              <a:t>Use of technology</a:t>
            </a:r>
          </a:p>
          <a:p>
            <a:r>
              <a:rPr lang="en-GB" altLang="en-GB" dirty="0" smtClean="0"/>
              <a:t>Embracing new roles </a:t>
            </a:r>
          </a:p>
          <a:p>
            <a:r>
              <a:rPr lang="en-GB" altLang="en-GB" dirty="0" smtClean="0"/>
              <a:t>Engaging and </a:t>
            </a:r>
            <a:r>
              <a:rPr lang="en-GB" altLang="en-GB" dirty="0" smtClean="0"/>
              <a:t>Educating </a:t>
            </a:r>
            <a:r>
              <a:rPr lang="en-GB" altLang="en-GB" dirty="0" smtClean="0"/>
              <a:t>the workforce</a:t>
            </a:r>
          </a:p>
          <a:p>
            <a:r>
              <a:rPr lang="en-GB" altLang="en-GB" dirty="0" smtClean="0"/>
              <a:t>Examples of how we work in collaboration with ITU / critical care team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42648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l"/>
            <a:r>
              <a:rPr lang="en-GB" altLang="en-GB" sz="3200" b="1" dirty="0" smtClean="0"/>
              <a:t>Engaging the Executive team</a:t>
            </a:r>
            <a:endParaRPr lang="en-GB" alt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en-GB" altLang="en-GB" dirty="0" smtClean="0"/>
              <a:t>CQUIN 2014/16 – delivery of </a:t>
            </a:r>
            <a:r>
              <a:rPr lang="en-GB" altLang="en-GB" dirty="0" err="1" smtClean="0"/>
              <a:t>ThinkGlucose</a:t>
            </a:r>
            <a:r>
              <a:rPr lang="en-GB" altLang="en-GB" dirty="0" smtClean="0"/>
              <a:t> to 81 clinical areas – 1WTE DSN</a:t>
            </a:r>
          </a:p>
          <a:p>
            <a:endParaRPr lang="en-GB" altLang="en-GB" dirty="0" smtClean="0"/>
          </a:p>
          <a:p>
            <a:r>
              <a:rPr lang="en-GB" altLang="en-GB" dirty="0" smtClean="0"/>
              <a:t>CQC key line of enquiry </a:t>
            </a:r>
            <a:r>
              <a:rPr lang="mr-IN" altLang="en-GB" dirty="0" smtClean="0"/>
              <a:t>–</a:t>
            </a:r>
            <a:r>
              <a:rPr lang="en-GB" altLang="en-GB" dirty="0" smtClean="0"/>
              <a:t> inpatient diabetes</a:t>
            </a:r>
          </a:p>
          <a:p>
            <a:r>
              <a:rPr lang="en-GB" altLang="en-GB" dirty="0" err="1" smtClean="0"/>
              <a:t>NaDia</a:t>
            </a:r>
            <a:r>
              <a:rPr lang="en-GB" altLang="en-GB" dirty="0" smtClean="0"/>
              <a:t> data</a:t>
            </a:r>
          </a:p>
          <a:p>
            <a:endParaRPr lang="en-GB" altLang="en-GB" dirty="0" smtClean="0"/>
          </a:p>
          <a:p>
            <a:r>
              <a:rPr lang="en-GB" altLang="en-GB" dirty="0" smtClean="0"/>
              <a:t>Funding secured on back of CQUIN outcomes</a:t>
            </a:r>
          </a:p>
          <a:p>
            <a:r>
              <a:rPr lang="en-GB" altLang="en-GB" dirty="0" smtClean="0"/>
              <a:t>£</a:t>
            </a:r>
            <a:r>
              <a:rPr lang="en-GB" altLang="en-GB" dirty="0" smtClean="0"/>
              <a:t>82,000 </a:t>
            </a:r>
            <a:r>
              <a:rPr lang="mr-IN" altLang="en-GB" dirty="0" smtClean="0"/>
              <a:t>–</a:t>
            </a:r>
            <a:r>
              <a:rPr lang="en-GB" altLang="en-GB" dirty="0" smtClean="0"/>
              <a:t> 2PA consultant, 1WTE DSN, 0.6WTE project manager</a:t>
            </a:r>
            <a:endParaRPr lang="en-GB" altLang="en-GB" dirty="0" smtClean="0"/>
          </a:p>
          <a:p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369999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47" y="5661248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/>
              <a:t>UHL Strategy for the Safe Use of Insulin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b="1" dirty="0"/>
              <a:t>Education and leadership </a:t>
            </a:r>
            <a:r>
              <a:rPr lang="en-GB" dirty="0"/>
              <a:t>– skills and knowledge, developing effective influencers of good care</a:t>
            </a:r>
          </a:p>
          <a:p>
            <a:r>
              <a:rPr lang="en-GB" b="1" dirty="0"/>
              <a:t>Improving patient experience </a:t>
            </a:r>
            <a:r>
              <a:rPr lang="en-GB" dirty="0"/>
              <a:t>– ability to deliver care in the way patients would expect</a:t>
            </a:r>
          </a:p>
          <a:p>
            <a:r>
              <a:rPr lang="en-GB" b="1" dirty="0"/>
              <a:t>Patient safety </a:t>
            </a:r>
            <a:r>
              <a:rPr lang="en-GB" dirty="0"/>
              <a:t>– systematic approach to improve and maintain quality of care, empower staff to recognise, challenge and take action to resolve poor practice or patient experience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21" y="1051309"/>
            <a:ext cx="27860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2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352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57" y="5708198"/>
            <a:ext cx="115252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973262"/>
            <a:ext cx="5316364" cy="40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Governance structure – diabetes inpatient safety </a:t>
            </a:r>
            <a:endParaRPr lang="en-GB" sz="2400" dirty="0"/>
          </a:p>
        </p:txBody>
      </p:sp>
      <p:sp>
        <p:nvSpPr>
          <p:cNvPr id="2" name="Oval 1"/>
          <p:cNvSpPr/>
          <p:nvPr/>
        </p:nvSpPr>
        <p:spPr>
          <a:xfrm>
            <a:off x="3059832" y="2924944"/>
            <a:ext cx="1440160" cy="79208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97562" y="3861048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Clinical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Lead DSN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Nurse consultant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Pharmacist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Dietician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CMG representatives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Pt</a:t>
            </a:r>
            <a:r>
              <a:rPr lang="en-US" sz="1400" dirty="0" smtClean="0"/>
              <a:t> safety lead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4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352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57" y="5708198"/>
            <a:ext cx="115252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973262"/>
            <a:ext cx="5316364" cy="40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Governance structure – diabetes inpatient safety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14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C599E32-7EF9-412E-9F3A-948F58E5DE66" descr="55076590-BCD0-4B6F-8833-787A17ED9B74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30" y="5743352"/>
            <a:ext cx="1152353" cy="1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/>
              <a:t>Patient Safety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23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REACT diabetes – robust pathway for reviewing diabetes related DATIX at monthly M&amp;M</a:t>
            </a:r>
          </a:p>
          <a:p>
            <a:r>
              <a:rPr lang="en-GB" dirty="0"/>
              <a:t>“Rapid Response” targeted education with shared learning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Represent diabetes throughout the organisation</a:t>
            </a:r>
          </a:p>
          <a:p>
            <a:r>
              <a:rPr lang="en-GB" dirty="0" smtClean="0"/>
              <a:t>Investigation of SI’s /moderate harm incidents – Patient Safety team</a:t>
            </a:r>
          </a:p>
          <a:p>
            <a:r>
              <a:rPr lang="en-GB" dirty="0" smtClean="0"/>
              <a:t>Nursing Exec team meetings</a:t>
            </a:r>
          </a:p>
          <a:p>
            <a:r>
              <a:rPr lang="en-GB" dirty="0"/>
              <a:t>Deteriorating adult patient </a:t>
            </a:r>
            <a:r>
              <a:rPr lang="en-GB" dirty="0" smtClean="0"/>
              <a:t>board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238750"/>
            <a:ext cx="2190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5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604"/>
            <a:ext cx="259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1309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Mobile Clinical Workflow platform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03589"/>
            <a:ext cx="2036240" cy="186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348" y="528876"/>
            <a:ext cx="1109568" cy="1646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98884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Clinical noting and handover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Electronic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Task management and instant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Assessment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“Patient at a Glance”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00506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Tasks input / automatically generated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Immediate alerts – to nurse/doctor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Overdue reminders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Cascading escalations</a:t>
            </a:r>
          </a:p>
        </p:txBody>
      </p:sp>
    </p:spTree>
    <p:extLst>
      <p:ext uri="{BB962C8B-B14F-4D97-AF65-F5344CB8AC3E}">
        <p14:creationId xmlns:p14="http://schemas.microsoft.com/office/powerpoint/2010/main" val="145388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iggins\AppData\Local\Microsoft\Windows\Temporary Internet Files\Content.Outlook\7UWGYOUY\University Hospitals of Leicester NHS Trust  RGB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9752" cy="10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7" y="4004486"/>
            <a:ext cx="8721684" cy="27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76716"/>
            <a:ext cx="19304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higgins\AppData\Local\Microsoft\Windows\Temporary Internet Files\Content.Outlook\QZXPGUXH\IMG_13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6" y="520788"/>
            <a:ext cx="1832280" cy="32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026" y="759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Nurse mobile device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10112" y="75983"/>
            <a:ext cx="239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Doctor mobile device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7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623</Words>
  <Application>Microsoft Macintosh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Adult Inpatient Diabetes care – Collaborative working across the Trust Safety agenda and with ITU</vt:lpstr>
      <vt:lpstr>Adult Inpatient Diabetes Care</vt:lpstr>
      <vt:lpstr>Engaging the Executive team</vt:lpstr>
      <vt:lpstr>UHL Strategy for the Safe Use of Insulin</vt:lpstr>
      <vt:lpstr>PowerPoint Presentation</vt:lpstr>
      <vt:lpstr>PowerPoint Presentation</vt:lpstr>
      <vt:lpstr>Patient Safety</vt:lpstr>
      <vt:lpstr>PowerPoint Presentation</vt:lpstr>
      <vt:lpstr>PowerPoint Presentation</vt:lpstr>
      <vt:lpstr>PowerPoint Presentation</vt:lpstr>
      <vt:lpstr>How can we develop this further?</vt:lpstr>
      <vt:lpstr>Engaging and educating the workforce</vt:lpstr>
      <vt:lpstr>Engaging and educating the workforce</vt:lpstr>
      <vt:lpstr>Embracing new roles and developing the team</vt:lpstr>
      <vt:lpstr>Collaboration with ITU</vt:lpstr>
      <vt:lpstr>Thank you</vt:lpstr>
    </vt:vector>
  </TitlesOfParts>
  <Company>UHL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Initiatives in Adult Inpatient Diabetes care - Leicester</dc:title>
  <dc:creator>viewgi</dc:creator>
  <cp:lastModifiedBy>Simon Oldroyd</cp:lastModifiedBy>
  <cp:revision>32</cp:revision>
  <dcterms:created xsi:type="dcterms:W3CDTF">2017-03-05T13:13:44Z</dcterms:created>
  <dcterms:modified xsi:type="dcterms:W3CDTF">2017-07-03T20:18:34Z</dcterms:modified>
</cp:coreProperties>
</file>