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289" r:id="rId3"/>
    <p:sldId id="299" r:id="rId4"/>
    <p:sldId id="303" r:id="rId5"/>
    <p:sldId id="300" r:id="rId6"/>
    <p:sldId id="302" r:id="rId7"/>
    <p:sldId id="264" r:id="rId8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146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200" dirty="0"/>
              <a:t>SBA-504 20 Yr. Debenture Rate (%, left scale)
and Pool Size ($MM, right scale)</a:t>
            </a:r>
          </a:p>
        </c:rich>
      </c:tx>
      <c:layout>
        <c:manualLayout>
          <c:xMode val="edge"/>
          <c:yMode val="edge"/>
          <c:x val="0.32856114811611459"/>
          <c:y val="3.831607255989552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065463768260656"/>
          <c:y val="0.15923566878980891"/>
          <c:w val="0.81186256203381035"/>
          <c:h val="0.53821656050955391"/>
        </c:manualLayout>
      </c:layout>
      <c:lineChart>
        <c:grouping val="standard"/>
        <c:varyColors val="0"/>
        <c:ser>
          <c:idx val="1"/>
          <c:order val="1"/>
          <c:tx>
            <c:v>Pool Size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none"/>
          </c:marker>
          <c:cat>
            <c:numRef>
              <c:f>'sbap history'!$A$9:$A$72</c:f>
              <c:numCache>
                <c:formatCode>[$-409]mmm\-yy;@</c:formatCode>
                <c:ptCount val="64"/>
                <c:pt idx="0">
                  <c:v>41893</c:v>
                </c:pt>
                <c:pt idx="1">
                  <c:v>41858</c:v>
                </c:pt>
                <c:pt idx="2">
                  <c:v>41830</c:v>
                </c:pt>
                <c:pt idx="3">
                  <c:v>41795</c:v>
                </c:pt>
                <c:pt idx="4">
                  <c:v>41767</c:v>
                </c:pt>
                <c:pt idx="5">
                  <c:v>41739</c:v>
                </c:pt>
                <c:pt idx="6">
                  <c:v>41704</c:v>
                </c:pt>
                <c:pt idx="7">
                  <c:v>41676</c:v>
                </c:pt>
                <c:pt idx="8">
                  <c:v>41648</c:v>
                </c:pt>
                <c:pt idx="9">
                  <c:v>41613</c:v>
                </c:pt>
                <c:pt idx="10">
                  <c:v>41585</c:v>
                </c:pt>
                <c:pt idx="11">
                  <c:v>41557</c:v>
                </c:pt>
                <c:pt idx="12">
                  <c:v>41522</c:v>
                </c:pt>
                <c:pt idx="13">
                  <c:v>41494</c:v>
                </c:pt>
                <c:pt idx="14">
                  <c:v>41466</c:v>
                </c:pt>
                <c:pt idx="15">
                  <c:v>41431</c:v>
                </c:pt>
                <c:pt idx="16">
                  <c:v>41403</c:v>
                </c:pt>
                <c:pt idx="17">
                  <c:v>41375</c:v>
                </c:pt>
                <c:pt idx="18">
                  <c:v>41340</c:v>
                </c:pt>
                <c:pt idx="19">
                  <c:v>41312</c:v>
                </c:pt>
                <c:pt idx="20">
                  <c:v>41284</c:v>
                </c:pt>
                <c:pt idx="21">
                  <c:v>41247</c:v>
                </c:pt>
                <c:pt idx="22">
                  <c:v>41219</c:v>
                </c:pt>
                <c:pt idx="23">
                  <c:v>41191</c:v>
                </c:pt>
                <c:pt idx="24">
                  <c:v>41156</c:v>
                </c:pt>
                <c:pt idx="25">
                  <c:v>41128</c:v>
                </c:pt>
                <c:pt idx="26">
                  <c:v>41093</c:v>
                </c:pt>
                <c:pt idx="27">
                  <c:v>41065</c:v>
                </c:pt>
                <c:pt idx="28">
                  <c:v>41037</c:v>
                </c:pt>
                <c:pt idx="29">
                  <c:v>41002</c:v>
                </c:pt>
                <c:pt idx="30">
                  <c:v>40974</c:v>
                </c:pt>
                <c:pt idx="31">
                  <c:v>40946</c:v>
                </c:pt>
                <c:pt idx="32">
                  <c:v>40911</c:v>
                </c:pt>
                <c:pt idx="33">
                  <c:v>40883</c:v>
                </c:pt>
                <c:pt idx="34">
                  <c:v>40855</c:v>
                </c:pt>
                <c:pt idx="35">
                  <c:v>40820</c:v>
                </c:pt>
                <c:pt idx="36">
                  <c:v>40792</c:v>
                </c:pt>
                <c:pt idx="37">
                  <c:v>40764</c:v>
                </c:pt>
                <c:pt idx="38">
                  <c:v>40729</c:v>
                </c:pt>
                <c:pt idx="39">
                  <c:v>40701</c:v>
                </c:pt>
                <c:pt idx="40">
                  <c:v>40666</c:v>
                </c:pt>
                <c:pt idx="41">
                  <c:v>40638</c:v>
                </c:pt>
                <c:pt idx="42">
                  <c:v>40610</c:v>
                </c:pt>
                <c:pt idx="43">
                  <c:v>40582</c:v>
                </c:pt>
                <c:pt idx="44">
                  <c:v>40547</c:v>
                </c:pt>
                <c:pt idx="45">
                  <c:v>40519</c:v>
                </c:pt>
                <c:pt idx="46">
                  <c:v>40491</c:v>
                </c:pt>
                <c:pt idx="47">
                  <c:v>40456</c:v>
                </c:pt>
                <c:pt idx="48">
                  <c:v>40428</c:v>
                </c:pt>
                <c:pt idx="49">
                  <c:v>40393</c:v>
                </c:pt>
                <c:pt idx="50">
                  <c:v>40365</c:v>
                </c:pt>
                <c:pt idx="51">
                  <c:v>40337</c:v>
                </c:pt>
                <c:pt idx="52">
                  <c:v>40302</c:v>
                </c:pt>
                <c:pt idx="53">
                  <c:v>40274</c:v>
                </c:pt>
                <c:pt idx="54">
                  <c:v>40246</c:v>
                </c:pt>
                <c:pt idx="55">
                  <c:v>40218</c:v>
                </c:pt>
                <c:pt idx="56">
                  <c:v>40183</c:v>
                </c:pt>
                <c:pt idx="57">
                  <c:v>40155</c:v>
                </c:pt>
                <c:pt idx="58">
                  <c:v>40120</c:v>
                </c:pt>
                <c:pt idx="59">
                  <c:v>40092</c:v>
                </c:pt>
                <c:pt idx="60">
                  <c:v>40064</c:v>
                </c:pt>
                <c:pt idx="61">
                  <c:v>40029</c:v>
                </c:pt>
                <c:pt idx="62">
                  <c:v>40001</c:v>
                </c:pt>
                <c:pt idx="63">
                  <c:v>39973</c:v>
                </c:pt>
              </c:numCache>
            </c:numRef>
          </c:cat>
          <c:val>
            <c:numRef>
              <c:f>'sbap history'!$AC$9:$AC$72</c:f>
              <c:numCache>
                <c:formatCode>0.000</c:formatCode>
                <c:ptCount val="64"/>
                <c:pt idx="0">
                  <c:v>355.24200000000002</c:v>
                </c:pt>
                <c:pt idx="1">
                  <c:v>263.44</c:v>
                </c:pt>
                <c:pt idx="2" formatCode="General">
                  <c:v>317.97699999999998</c:v>
                </c:pt>
                <c:pt idx="3" formatCode="General">
                  <c:v>224.447</c:v>
                </c:pt>
                <c:pt idx="4" formatCode="General">
                  <c:v>321.64499999999998</c:v>
                </c:pt>
                <c:pt idx="5">
                  <c:v>356.70400000000001</c:v>
                </c:pt>
                <c:pt idx="6">
                  <c:v>361.13400000000001</c:v>
                </c:pt>
                <c:pt idx="7">
                  <c:v>251.32</c:v>
                </c:pt>
                <c:pt idx="8">
                  <c:v>283.66000000000003</c:v>
                </c:pt>
                <c:pt idx="9">
                  <c:v>291.423</c:v>
                </c:pt>
                <c:pt idx="10">
                  <c:v>306.28300000000002</c:v>
                </c:pt>
                <c:pt idx="11">
                  <c:v>359.45100000000002</c:v>
                </c:pt>
                <c:pt idx="12">
                  <c:v>313.42700000000002</c:v>
                </c:pt>
                <c:pt idx="13">
                  <c:v>325.49400000000003</c:v>
                </c:pt>
                <c:pt idx="14">
                  <c:v>398.99400000000003</c:v>
                </c:pt>
                <c:pt idx="15">
                  <c:v>335.83699999999999</c:v>
                </c:pt>
                <c:pt idx="16">
                  <c:v>429.08100000000002</c:v>
                </c:pt>
                <c:pt idx="17">
                  <c:v>375.43400000000003</c:v>
                </c:pt>
                <c:pt idx="18">
                  <c:v>451.40100000000001</c:v>
                </c:pt>
                <c:pt idx="19">
                  <c:v>389.99400000000003</c:v>
                </c:pt>
                <c:pt idx="20">
                  <c:v>469.72800000000001</c:v>
                </c:pt>
                <c:pt idx="21">
                  <c:v>459.56</c:v>
                </c:pt>
                <c:pt idx="22" formatCode="General">
                  <c:v>428.70699999999999</c:v>
                </c:pt>
                <c:pt idx="23" formatCode="General">
                  <c:v>464.33199999999999</c:v>
                </c:pt>
                <c:pt idx="24" formatCode="General">
                  <c:v>495.03800000000001</c:v>
                </c:pt>
                <c:pt idx="25" formatCode="General">
                  <c:v>506.99599999999998</c:v>
                </c:pt>
                <c:pt idx="26" formatCode="General">
                  <c:v>386.59800000000001</c:v>
                </c:pt>
                <c:pt idx="27" formatCode="General">
                  <c:v>339.48399999999998</c:v>
                </c:pt>
                <c:pt idx="28">
                  <c:v>414.5</c:v>
                </c:pt>
                <c:pt idx="29" formatCode="General">
                  <c:v>342.16699999999997</c:v>
                </c:pt>
                <c:pt idx="30" formatCode="General">
                  <c:v>352.81900000000002</c:v>
                </c:pt>
                <c:pt idx="31" formatCode="General">
                  <c:v>374.82400000000001</c:v>
                </c:pt>
                <c:pt idx="32" formatCode="General">
                  <c:v>302.25700000000001</c:v>
                </c:pt>
                <c:pt idx="33" formatCode="General">
                  <c:v>318.625</c:v>
                </c:pt>
                <c:pt idx="34" formatCode="General">
                  <c:v>335.59699999999998</c:v>
                </c:pt>
                <c:pt idx="35" formatCode="General">
                  <c:v>319.05399999999997</c:v>
                </c:pt>
                <c:pt idx="36" formatCode="General">
                  <c:v>312.077</c:v>
                </c:pt>
                <c:pt idx="37" formatCode="General">
                  <c:v>334.00599999999997</c:v>
                </c:pt>
                <c:pt idx="38" formatCode="General">
                  <c:v>252.14699999999999</c:v>
                </c:pt>
                <c:pt idx="39" formatCode="General">
                  <c:v>320.85300000000001</c:v>
                </c:pt>
                <c:pt idx="40" formatCode="General">
                  <c:v>278.88799999999998</c:v>
                </c:pt>
                <c:pt idx="41" formatCode="General">
                  <c:v>251.55699999999999</c:v>
                </c:pt>
                <c:pt idx="42" formatCode="General">
                  <c:v>285.69400000000002</c:v>
                </c:pt>
                <c:pt idx="43" formatCode="General">
                  <c:v>297.91800000000001</c:v>
                </c:pt>
                <c:pt idx="44" formatCode="General">
                  <c:v>263.09199999999998</c:v>
                </c:pt>
                <c:pt idx="45" formatCode="General">
                  <c:v>302.536</c:v>
                </c:pt>
                <c:pt idx="46" formatCode="General">
                  <c:v>308.53399999999999</c:v>
                </c:pt>
                <c:pt idx="47" formatCode="General">
                  <c:v>265.25</c:v>
                </c:pt>
                <c:pt idx="48" formatCode="General">
                  <c:v>318.80700000000002</c:v>
                </c:pt>
                <c:pt idx="49" formatCode="General">
                  <c:v>294.048</c:v>
                </c:pt>
                <c:pt idx="50" formatCode="General">
                  <c:v>269.72500000000002</c:v>
                </c:pt>
                <c:pt idx="51" formatCode="General">
                  <c:v>294.041</c:v>
                </c:pt>
                <c:pt idx="52" formatCode="General">
                  <c:v>292.25799999999998</c:v>
                </c:pt>
                <c:pt idx="53" formatCode="General">
                  <c:v>236.577</c:v>
                </c:pt>
                <c:pt idx="54" formatCode="General">
                  <c:v>270.99900000000002</c:v>
                </c:pt>
                <c:pt idx="55" formatCode="General">
                  <c:v>277.99900000000002</c:v>
                </c:pt>
                <c:pt idx="56" formatCode="General">
                  <c:v>223.048</c:v>
                </c:pt>
                <c:pt idx="57" formatCode="General">
                  <c:v>352.98500000000001</c:v>
                </c:pt>
                <c:pt idx="58" formatCode="General">
                  <c:v>250.04</c:v>
                </c:pt>
                <c:pt idx="59" formatCode="General">
                  <c:v>245.56</c:v>
                </c:pt>
                <c:pt idx="60" formatCode="General">
                  <c:v>331.67599999999999</c:v>
                </c:pt>
                <c:pt idx="61" formatCode="General">
                  <c:v>258.93599999999998</c:v>
                </c:pt>
                <c:pt idx="62" formatCode="General">
                  <c:v>282.22300000000001</c:v>
                </c:pt>
                <c:pt idx="63" formatCode="General">
                  <c:v>299.774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668096"/>
        <c:axId val="51675136"/>
      </c:lineChart>
      <c:lineChart>
        <c:grouping val="standard"/>
        <c:varyColors val="0"/>
        <c:ser>
          <c:idx val="0"/>
          <c:order val="0"/>
          <c:tx>
            <c:v>Debenture Rate</c:v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'sbap history'!$A$11:$A$102</c:f>
              <c:numCache>
                <c:formatCode>[$-409]mmm\-yy;@</c:formatCode>
                <c:ptCount val="92"/>
                <c:pt idx="0">
                  <c:v>41830</c:v>
                </c:pt>
                <c:pt idx="1">
                  <c:v>41795</c:v>
                </c:pt>
                <c:pt idx="2">
                  <c:v>41767</c:v>
                </c:pt>
                <c:pt idx="3">
                  <c:v>41739</c:v>
                </c:pt>
                <c:pt idx="4">
                  <c:v>41704</c:v>
                </c:pt>
                <c:pt idx="5">
                  <c:v>41676</c:v>
                </c:pt>
                <c:pt idx="6">
                  <c:v>41648</c:v>
                </c:pt>
                <c:pt idx="7">
                  <c:v>41613</c:v>
                </c:pt>
                <c:pt idx="8">
                  <c:v>41585</c:v>
                </c:pt>
                <c:pt idx="9">
                  <c:v>41557</c:v>
                </c:pt>
                <c:pt idx="10">
                  <c:v>41522</c:v>
                </c:pt>
                <c:pt idx="11">
                  <c:v>41494</c:v>
                </c:pt>
                <c:pt idx="12">
                  <c:v>41466</c:v>
                </c:pt>
                <c:pt idx="13">
                  <c:v>41431</c:v>
                </c:pt>
                <c:pt idx="14">
                  <c:v>41403</c:v>
                </c:pt>
                <c:pt idx="15">
                  <c:v>41375</c:v>
                </c:pt>
                <c:pt idx="16">
                  <c:v>41340</c:v>
                </c:pt>
                <c:pt idx="17">
                  <c:v>41312</c:v>
                </c:pt>
                <c:pt idx="18">
                  <c:v>41284</c:v>
                </c:pt>
                <c:pt idx="19">
                  <c:v>41247</c:v>
                </c:pt>
                <c:pt idx="20">
                  <c:v>41219</c:v>
                </c:pt>
                <c:pt idx="21">
                  <c:v>41191</c:v>
                </c:pt>
                <c:pt idx="22">
                  <c:v>41156</c:v>
                </c:pt>
                <c:pt idx="23">
                  <c:v>41128</c:v>
                </c:pt>
                <c:pt idx="24">
                  <c:v>41093</c:v>
                </c:pt>
                <c:pt idx="25">
                  <c:v>41065</c:v>
                </c:pt>
                <c:pt idx="26">
                  <c:v>41037</c:v>
                </c:pt>
                <c:pt idx="27">
                  <c:v>41002</c:v>
                </c:pt>
                <c:pt idx="28">
                  <c:v>40974</c:v>
                </c:pt>
                <c:pt idx="29">
                  <c:v>40946</c:v>
                </c:pt>
                <c:pt idx="30">
                  <c:v>40911</c:v>
                </c:pt>
                <c:pt idx="31">
                  <c:v>40883</c:v>
                </c:pt>
                <c:pt idx="32">
                  <c:v>40855</c:v>
                </c:pt>
                <c:pt idx="33">
                  <c:v>40820</c:v>
                </c:pt>
                <c:pt idx="34">
                  <c:v>40792</c:v>
                </c:pt>
                <c:pt idx="35">
                  <c:v>40764</c:v>
                </c:pt>
                <c:pt idx="36">
                  <c:v>40729</c:v>
                </c:pt>
                <c:pt idx="37">
                  <c:v>40701</c:v>
                </c:pt>
                <c:pt idx="38">
                  <c:v>40666</c:v>
                </c:pt>
                <c:pt idx="39">
                  <c:v>40638</c:v>
                </c:pt>
                <c:pt idx="40">
                  <c:v>40610</c:v>
                </c:pt>
                <c:pt idx="41">
                  <c:v>40582</c:v>
                </c:pt>
                <c:pt idx="42">
                  <c:v>40547</c:v>
                </c:pt>
                <c:pt idx="43">
                  <c:v>40519</c:v>
                </c:pt>
                <c:pt idx="44">
                  <c:v>40491</c:v>
                </c:pt>
                <c:pt idx="45">
                  <c:v>40456</c:v>
                </c:pt>
                <c:pt idx="46">
                  <c:v>40428</c:v>
                </c:pt>
                <c:pt idx="47">
                  <c:v>40393</c:v>
                </c:pt>
                <c:pt idx="48">
                  <c:v>40365</c:v>
                </c:pt>
                <c:pt idx="49">
                  <c:v>40337</c:v>
                </c:pt>
                <c:pt idx="50">
                  <c:v>40302</c:v>
                </c:pt>
                <c:pt idx="51">
                  <c:v>40274</c:v>
                </c:pt>
                <c:pt idx="52">
                  <c:v>40246</c:v>
                </c:pt>
                <c:pt idx="53">
                  <c:v>40218</c:v>
                </c:pt>
                <c:pt idx="54">
                  <c:v>40183</c:v>
                </c:pt>
                <c:pt idx="55">
                  <c:v>40155</c:v>
                </c:pt>
                <c:pt idx="56">
                  <c:v>40120</c:v>
                </c:pt>
                <c:pt idx="57">
                  <c:v>40092</c:v>
                </c:pt>
                <c:pt idx="58">
                  <c:v>40064</c:v>
                </c:pt>
                <c:pt idx="59">
                  <c:v>40029</c:v>
                </c:pt>
                <c:pt idx="60">
                  <c:v>40001</c:v>
                </c:pt>
                <c:pt idx="61">
                  <c:v>39973</c:v>
                </c:pt>
                <c:pt idx="62">
                  <c:v>39938</c:v>
                </c:pt>
                <c:pt idx="63">
                  <c:v>39910</c:v>
                </c:pt>
                <c:pt idx="64">
                  <c:v>39875</c:v>
                </c:pt>
                <c:pt idx="65">
                  <c:v>39847</c:v>
                </c:pt>
                <c:pt idx="66">
                  <c:v>39819</c:v>
                </c:pt>
                <c:pt idx="67">
                  <c:v>39791</c:v>
                </c:pt>
                <c:pt idx="68">
                  <c:v>39756</c:v>
                </c:pt>
                <c:pt idx="69">
                  <c:v>39728</c:v>
                </c:pt>
                <c:pt idx="70">
                  <c:v>39700</c:v>
                </c:pt>
                <c:pt idx="71">
                  <c:v>39665</c:v>
                </c:pt>
                <c:pt idx="72">
                  <c:v>39637</c:v>
                </c:pt>
                <c:pt idx="73">
                  <c:v>39602</c:v>
                </c:pt>
                <c:pt idx="74">
                  <c:v>39574</c:v>
                </c:pt>
                <c:pt idx="75">
                  <c:v>39546</c:v>
                </c:pt>
                <c:pt idx="76">
                  <c:v>39511</c:v>
                </c:pt>
                <c:pt idx="77">
                  <c:v>39483</c:v>
                </c:pt>
                <c:pt idx="78">
                  <c:v>39455</c:v>
                </c:pt>
                <c:pt idx="79">
                  <c:v>39420</c:v>
                </c:pt>
                <c:pt idx="80">
                  <c:v>39392</c:v>
                </c:pt>
                <c:pt idx="81">
                  <c:v>39364</c:v>
                </c:pt>
                <c:pt idx="82">
                  <c:v>39329</c:v>
                </c:pt>
                <c:pt idx="83">
                  <c:v>39301</c:v>
                </c:pt>
                <c:pt idx="84">
                  <c:v>39266</c:v>
                </c:pt>
                <c:pt idx="85">
                  <c:v>39238</c:v>
                </c:pt>
                <c:pt idx="86">
                  <c:v>39210</c:v>
                </c:pt>
                <c:pt idx="87">
                  <c:v>39175</c:v>
                </c:pt>
                <c:pt idx="88">
                  <c:v>39147</c:v>
                </c:pt>
                <c:pt idx="89">
                  <c:v>39119</c:v>
                </c:pt>
                <c:pt idx="90">
                  <c:v>39091</c:v>
                </c:pt>
                <c:pt idx="91">
                  <c:v>39056</c:v>
                </c:pt>
              </c:numCache>
            </c:numRef>
          </c:cat>
          <c:val>
            <c:numRef>
              <c:f>'sbap history'!$B$9:$B$72</c:f>
              <c:numCache>
                <c:formatCode>0.00</c:formatCode>
                <c:ptCount val="64"/>
                <c:pt idx="0">
                  <c:v>2.92</c:v>
                </c:pt>
                <c:pt idx="1">
                  <c:v>2.88</c:v>
                </c:pt>
                <c:pt idx="2">
                  <c:v>2.87</c:v>
                </c:pt>
                <c:pt idx="3">
                  <c:v>2.99</c:v>
                </c:pt>
                <c:pt idx="4">
                  <c:v>3</c:v>
                </c:pt>
                <c:pt idx="5" formatCode="General">
                  <c:v>3.11</c:v>
                </c:pt>
                <c:pt idx="6" formatCode="General">
                  <c:v>3.21</c:v>
                </c:pt>
                <c:pt idx="7" formatCode="General">
                  <c:v>3.23</c:v>
                </c:pt>
                <c:pt idx="8" formatCode="General">
                  <c:v>3.46</c:v>
                </c:pt>
                <c:pt idx="9" formatCode="General">
                  <c:v>3.38</c:v>
                </c:pt>
                <c:pt idx="10" formatCode="General">
                  <c:v>3.38</c:v>
                </c:pt>
                <c:pt idx="11" formatCode="General">
                  <c:v>3.37</c:v>
                </c:pt>
                <c:pt idx="12" formatCode="General">
                  <c:v>3.62</c:v>
                </c:pt>
                <c:pt idx="13" formatCode="General">
                  <c:v>3.16</c:v>
                </c:pt>
                <c:pt idx="14" formatCode="General">
                  <c:v>3.15</c:v>
                </c:pt>
                <c:pt idx="15" formatCode="General">
                  <c:v>2.4500000000000002</c:v>
                </c:pt>
                <c:pt idx="16" formatCode="General">
                  <c:v>2.0699999999999998</c:v>
                </c:pt>
                <c:pt idx="17" formatCode="General">
                  <c:v>2.08</c:v>
                </c:pt>
                <c:pt idx="18" formatCode="General">
                  <c:v>2.2200000000000002</c:v>
                </c:pt>
                <c:pt idx="19" formatCode="General">
                  <c:v>2.21</c:v>
                </c:pt>
                <c:pt idx="20" formatCode="General">
                  <c:v>2.13</c:v>
                </c:pt>
                <c:pt idx="21" formatCode="General">
                  <c:v>1.93</c:v>
                </c:pt>
                <c:pt idx="22" formatCode="General">
                  <c:v>2.09</c:v>
                </c:pt>
                <c:pt idx="23" formatCode="General">
                  <c:v>2.1800000000000002</c:v>
                </c:pt>
                <c:pt idx="24" formatCode="General">
                  <c:v>2.2000000000000002</c:v>
                </c:pt>
                <c:pt idx="25" formatCode="General">
                  <c:v>2.37</c:v>
                </c:pt>
                <c:pt idx="26" formatCode="General">
                  <c:v>2.38</c:v>
                </c:pt>
                <c:pt idx="27" formatCode="General">
                  <c:v>2.42</c:v>
                </c:pt>
                <c:pt idx="28" formatCode="General">
                  <c:v>2.38</c:v>
                </c:pt>
                <c:pt idx="29" formatCode="General">
                  <c:v>2.67</c:v>
                </c:pt>
                <c:pt idx="30" formatCode="General">
                  <c:v>2.5099999999999998</c:v>
                </c:pt>
                <c:pt idx="31" formatCode="General">
                  <c:v>2.63</c:v>
                </c:pt>
                <c:pt idx="32" formatCode="General">
                  <c:v>2.76</c:v>
                </c:pt>
                <c:pt idx="33" formatCode="General">
                  <c:v>2.87</c:v>
                </c:pt>
                <c:pt idx="34" formatCode="General">
                  <c:v>2.87</c:v>
                </c:pt>
                <c:pt idx="35" formatCode="General">
                  <c:v>2.76</c:v>
                </c:pt>
                <c:pt idx="36" formatCode="General">
                  <c:v>2.85</c:v>
                </c:pt>
                <c:pt idx="37" formatCode="General">
                  <c:v>3.29</c:v>
                </c:pt>
                <c:pt idx="38" formatCode="General">
                  <c:v>3.74</c:v>
                </c:pt>
                <c:pt idx="39" formatCode="General">
                  <c:v>3.67</c:v>
                </c:pt>
                <c:pt idx="40" formatCode="General">
                  <c:v>3.79</c:v>
                </c:pt>
                <c:pt idx="41" formatCode="General">
                  <c:v>4.05</c:v>
                </c:pt>
                <c:pt idx="42" formatCode="General">
                  <c:v>4.09</c:v>
                </c:pt>
                <c:pt idx="43" formatCode="General">
                  <c:v>4.22</c:v>
                </c:pt>
                <c:pt idx="44" formatCode="General">
                  <c:v>3.89</c:v>
                </c:pt>
                <c:pt idx="45" formatCode="General">
                  <c:v>3.72</c:v>
                </c:pt>
                <c:pt idx="46" formatCode="General">
                  <c:v>3.25</c:v>
                </c:pt>
                <c:pt idx="47" formatCode="General">
                  <c:v>3.11</c:v>
                </c:pt>
                <c:pt idx="48" formatCode="General">
                  <c:v>3.21</c:v>
                </c:pt>
                <c:pt idx="49" formatCode="General">
                  <c:v>3.52</c:v>
                </c:pt>
                <c:pt idx="50" formatCode="General">
                  <c:v>3.8</c:v>
                </c:pt>
                <c:pt idx="51" formatCode="General">
                  <c:v>3.88</c:v>
                </c:pt>
                <c:pt idx="52" formatCode="General">
                  <c:v>4.1100000000000003</c:v>
                </c:pt>
                <c:pt idx="53" formatCode="General">
                  <c:v>4.3600000000000003</c:v>
                </c:pt>
                <c:pt idx="54" formatCode="General">
                  <c:v>4.1900000000000004</c:v>
                </c:pt>
                <c:pt idx="55" formatCode="General">
                  <c:v>4.1399999999999997</c:v>
                </c:pt>
                <c:pt idx="56" formatCode="General">
                  <c:v>4.38</c:v>
                </c:pt>
                <c:pt idx="57" formatCode="General">
                  <c:v>4.05</c:v>
                </c:pt>
                <c:pt idx="58" formatCode="General">
                  <c:v>4.09</c:v>
                </c:pt>
                <c:pt idx="59" formatCode="General">
                  <c:v>3.92</c:v>
                </c:pt>
                <c:pt idx="60" formatCode="General">
                  <c:v>4.2</c:v>
                </c:pt>
                <c:pt idx="61" formatCode="General">
                  <c:v>4.45</c:v>
                </c:pt>
                <c:pt idx="62">
                  <c:v>4.3</c:v>
                </c:pt>
                <c:pt idx="63" formatCode="General">
                  <c:v>4.95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676672"/>
        <c:axId val="51678208"/>
      </c:lineChart>
      <c:catAx>
        <c:axId val="51668096"/>
        <c:scaling>
          <c:orientation val="maxMin"/>
        </c:scaling>
        <c:delete val="0"/>
        <c:axPos val="b"/>
        <c:title>
          <c:layout/>
          <c:overlay val="0"/>
        </c:title>
        <c:numFmt formatCode="[$-409]mmm\-yy;@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1675136"/>
        <c:crossesAt val="0"/>
        <c:auto val="0"/>
        <c:lblAlgn val="ctr"/>
        <c:lblOffset val="100"/>
        <c:tickLblSkip val="3"/>
        <c:tickMarkSkip val="1"/>
        <c:noMultiLvlLbl val="0"/>
      </c:catAx>
      <c:valAx>
        <c:axId val="51675136"/>
        <c:scaling>
          <c:orientation val="minMax"/>
          <c:max val="550"/>
          <c:min val="0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1668096"/>
        <c:crosses val="autoZero"/>
        <c:crossBetween val="midCat"/>
        <c:majorUnit val="100"/>
        <c:minorUnit val="5"/>
      </c:valAx>
      <c:catAx>
        <c:axId val="51676672"/>
        <c:scaling>
          <c:orientation val="maxMin"/>
        </c:scaling>
        <c:delete val="1"/>
        <c:axPos val="b"/>
        <c:numFmt formatCode="[$-409]mmm\-yy;@" sourceLinked="1"/>
        <c:majorTickMark val="out"/>
        <c:minorTickMark val="none"/>
        <c:tickLblPos val="nextTo"/>
        <c:crossAx val="51678208"/>
        <c:crossesAt val="2"/>
        <c:auto val="0"/>
        <c:lblAlgn val="ctr"/>
        <c:lblOffset val="100"/>
        <c:noMultiLvlLbl val="0"/>
      </c:catAx>
      <c:valAx>
        <c:axId val="51678208"/>
        <c:scaling>
          <c:orientation val="minMax"/>
          <c:max val="7"/>
          <c:min val="1.75"/>
        </c:scaling>
        <c:delete val="0"/>
        <c:axPos val="l"/>
        <c:numFmt formatCode="0.0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1676672"/>
        <c:crosses val="max"/>
        <c:crossBetween val="midCat"/>
        <c:majorUnit val="1"/>
        <c:minorUnit val="0.25"/>
      </c:valAx>
      <c:spPr>
        <a:solidFill>
          <a:srgbClr val="EEECE1"/>
        </a:solidFill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2957357505775403"/>
          <c:y val="0.88465484917833559"/>
          <c:w val="0.39672893242125046"/>
          <c:h val="7.0063483443879915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47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Comparative</a:t>
            </a:r>
            <a:r>
              <a:rPr lang="en-US" sz="1600" baseline="0" dirty="0">
                <a:latin typeface="Arial" pitchFamily="34" charset="0"/>
                <a:cs typeface="Arial" pitchFamily="34" charset="0"/>
              </a:rPr>
              <a:t> Loan Costs</a:t>
            </a:r>
          </a:p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 sz="120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37397022637795274"/>
          <c:y val="1.5625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7.8781836935690963E-2"/>
          <c:y val="9.6361868415473131E-2"/>
          <c:w val="0.90026443569553805"/>
          <c:h val="0.74994246973719292"/>
        </c:manualLayout>
      </c:layout>
      <c:lineChart>
        <c:grouping val="standard"/>
        <c:varyColors val="0"/>
        <c:ser>
          <c:idx val="0"/>
          <c:order val="0"/>
          <c:tx>
            <c:v>504 Effective Rate</c:v>
          </c:tx>
          <c:spPr>
            <a:ln w="19050"/>
          </c:spPr>
          <c:marker>
            <c:spPr>
              <a:ln w="3175"/>
            </c:spPr>
          </c:marker>
          <c:dPt>
            <c:idx val="29"/>
            <c:bubble3D val="0"/>
          </c:dPt>
          <c:cat>
            <c:numRef>
              <c:f>'sbap history'!$A$12:$A$79</c:f>
              <c:numCache>
                <c:formatCode>[$-409]mmm\-yy;@</c:formatCode>
                <c:ptCount val="68"/>
                <c:pt idx="0">
                  <c:v>41893</c:v>
                </c:pt>
                <c:pt idx="1">
                  <c:v>41858</c:v>
                </c:pt>
                <c:pt idx="2">
                  <c:v>41830</c:v>
                </c:pt>
                <c:pt idx="3">
                  <c:v>41795</c:v>
                </c:pt>
                <c:pt idx="4">
                  <c:v>41767</c:v>
                </c:pt>
                <c:pt idx="5">
                  <c:v>41739</c:v>
                </c:pt>
                <c:pt idx="6">
                  <c:v>41704</c:v>
                </c:pt>
                <c:pt idx="7">
                  <c:v>41676</c:v>
                </c:pt>
                <c:pt idx="8">
                  <c:v>41648</c:v>
                </c:pt>
                <c:pt idx="9">
                  <c:v>41613</c:v>
                </c:pt>
                <c:pt idx="10">
                  <c:v>41590</c:v>
                </c:pt>
                <c:pt idx="11">
                  <c:v>41557</c:v>
                </c:pt>
                <c:pt idx="12">
                  <c:v>41522</c:v>
                </c:pt>
                <c:pt idx="13">
                  <c:v>41494</c:v>
                </c:pt>
                <c:pt idx="14">
                  <c:v>41466</c:v>
                </c:pt>
                <c:pt idx="15">
                  <c:v>41431</c:v>
                </c:pt>
                <c:pt idx="16">
                  <c:v>41403</c:v>
                </c:pt>
                <c:pt idx="17">
                  <c:v>41375</c:v>
                </c:pt>
                <c:pt idx="18">
                  <c:v>41340</c:v>
                </c:pt>
                <c:pt idx="19">
                  <c:v>41312</c:v>
                </c:pt>
                <c:pt idx="20">
                  <c:v>41284</c:v>
                </c:pt>
                <c:pt idx="21">
                  <c:v>41247</c:v>
                </c:pt>
                <c:pt idx="22">
                  <c:v>41219</c:v>
                </c:pt>
                <c:pt idx="23">
                  <c:v>41191</c:v>
                </c:pt>
                <c:pt idx="24">
                  <c:v>41156</c:v>
                </c:pt>
                <c:pt idx="25">
                  <c:v>41128</c:v>
                </c:pt>
                <c:pt idx="26">
                  <c:v>41093</c:v>
                </c:pt>
                <c:pt idx="27">
                  <c:v>41065</c:v>
                </c:pt>
                <c:pt idx="28">
                  <c:v>41037</c:v>
                </c:pt>
                <c:pt idx="29">
                  <c:v>41002</c:v>
                </c:pt>
                <c:pt idx="30">
                  <c:v>40974</c:v>
                </c:pt>
                <c:pt idx="31">
                  <c:v>40946</c:v>
                </c:pt>
                <c:pt idx="32">
                  <c:v>40911</c:v>
                </c:pt>
                <c:pt idx="33">
                  <c:v>40883</c:v>
                </c:pt>
                <c:pt idx="34">
                  <c:v>40855</c:v>
                </c:pt>
                <c:pt idx="35">
                  <c:v>40820</c:v>
                </c:pt>
                <c:pt idx="36">
                  <c:v>40792</c:v>
                </c:pt>
                <c:pt idx="37">
                  <c:v>40764</c:v>
                </c:pt>
                <c:pt idx="38">
                  <c:v>40729</c:v>
                </c:pt>
                <c:pt idx="39">
                  <c:v>40701</c:v>
                </c:pt>
                <c:pt idx="40">
                  <c:v>40666</c:v>
                </c:pt>
                <c:pt idx="41">
                  <c:v>40638</c:v>
                </c:pt>
                <c:pt idx="42">
                  <c:v>40610</c:v>
                </c:pt>
                <c:pt idx="43">
                  <c:v>40582</c:v>
                </c:pt>
                <c:pt idx="44">
                  <c:v>40547</c:v>
                </c:pt>
                <c:pt idx="45">
                  <c:v>40519</c:v>
                </c:pt>
                <c:pt idx="46">
                  <c:v>40491</c:v>
                </c:pt>
                <c:pt idx="47">
                  <c:v>40456</c:v>
                </c:pt>
                <c:pt idx="48">
                  <c:v>40428</c:v>
                </c:pt>
                <c:pt idx="49">
                  <c:v>40393</c:v>
                </c:pt>
                <c:pt idx="50">
                  <c:v>40365</c:v>
                </c:pt>
                <c:pt idx="51">
                  <c:v>40337</c:v>
                </c:pt>
                <c:pt idx="52">
                  <c:v>40302</c:v>
                </c:pt>
                <c:pt idx="53">
                  <c:v>40274</c:v>
                </c:pt>
                <c:pt idx="54">
                  <c:v>40246</c:v>
                </c:pt>
                <c:pt idx="55">
                  <c:v>40218</c:v>
                </c:pt>
                <c:pt idx="56">
                  <c:v>40183</c:v>
                </c:pt>
                <c:pt idx="57">
                  <c:v>40155</c:v>
                </c:pt>
                <c:pt idx="58">
                  <c:v>40120</c:v>
                </c:pt>
                <c:pt idx="59">
                  <c:v>40092</c:v>
                </c:pt>
                <c:pt idx="60">
                  <c:v>40064</c:v>
                </c:pt>
                <c:pt idx="61">
                  <c:v>40029</c:v>
                </c:pt>
                <c:pt idx="62">
                  <c:v>40001</c:v>
                </c:pt>
                <c:pt idx="63">
                  <c:v>39973</c:v>
                </c:pt>
                <c:pt idx="64">
                  <c:v>39938</c:v>
                </c:pt>
                <c:pt idx="65">
                  <c:v>39910</c:v>
                </c:pt>
                <c:pt idx="66">
                  <c:v>39875</c:v>
                </c:pt>
                <c:pt idx="67">
                  <c:v>39847</c:v>
                </c:pt>
              </c:numCache>
            </c:numRef>
          </c:cat>
          <c:val>
            <c:numRef>
              <c:f>'sbap history'!$AK$12:$AK$79</c:f>
              <c:numCache>
                <c:formatCode>General</c:formatCode>
                <c:ptCount val="68"/>
                <c:pt idx="0" formatCode="0.00">
                  <c:v>5</c:v>
                </c:pt>
                <c:pt idx="1">
                  <c:v>4.96</c:v>
                </c:pt>
                <c:pt idx="2">
                  <c:v>4.9400000000000004</c:v>
                </c:pt>
                <c:pt idx="3">
                  <c:v>5.07</c:v>
                </c:pt>
                <c:pt idx="4">
                  <c:v>5.07</c:v>
                </c:pt>
                <c:pt idx="5">
                  <c:v>5.19</c:v>
                </c:pt>
                <c:pt idx="6">
                  <c:v>5.29</c:v>
                </c:pt>
                <c:pt idx="7">
                  <c:v>5.31</c:v>
                </c:pt>
                <c:pt idx="8">
                  <c:v>5.54</c:v>
                </c:pt>
                <c:pt idx="9">
                  <c:v>5.46</c:v>
                </c:pt>
                <c:pt idx="10">
                  <c:v>5.46</c:v>
                </c:pt>
                <c:pt idx="11">
                  <c:v>5.45</c:v>
                </c:pt>
                <c:pt idx="12">
                  <c:v>5.69</c:v>
                </c:pt>
                <c:pt idx="13">
                  <c:v>5.24</c:v>
                </c:pt>
                <c:pt idx="14">
                  <c:v>5.23</c:v>
                </c:pt>
                <c:pt idx="15">
                  <c:v>4.59</c:v>
                </c:pt>
                <c:pt idx="16">
                  <c:v>4.1500000000000004</c:v>
                </c:pt>
                <c:pt idx="17">
                  <c:v>4.16</c:v>
                </c:pt>
                <c:pt idx="18">
                  <c:v>4.3099999999999996</c:v>
                </c:pt>
                <c:pt idx="19">
                  <c:v>4.28</c:v>
                </c:pt>
                <c:pt idx="20" formatCode="0.00">
                  <c:v>4.2</c:v>
                </c:pt>
                <c:pt idx="21" formatCode="0.00">
                  <c:v>4</c:v>
                </c:pt>
                <c:pt idx="22">
                  <c:v>4.17</c:v>
                </c:pt>
                <c:pt idx="23">
                  <c:v>4.26</c:v>
                </c:pt>
                <c:pt idx="24">
                  <c:v>4.28</c:v>
                </c:pt>
                <c:pt idx="25">
                  <c:v>4.45</c:v>
                </c:pt>
                <c:pt idx="26">
                  <c:v>4.46</c:v>
                </c:pt>
                <c:pt idx="27">
                  <c:v>4.5</c:v>
                </c:pt>
                <c:pt idx="28">
                  <c:v>4.46</c:v>
                </c:pt>
                <c:pt idx="29">
                  <c:v>4.75</c:v>
                </c:pt>
                <c:pt idx="30">
                  <c:v>4.59</c:v>
                </c:pt>
                <c:pt idx="31">
                  <c:v>4.71</c:v>
                </c:pt>
                <c:pt idx="32">
                  <c:v>4.84</c:v>
                </c:pt>
                <c:pt idx="33">
                  <c:v>4.95</c:v>
                </c:pt>
                <c:pt idx="34">
                  <c:v>4.72</c:v>
                </c:pt>
                <c:pt idx="35">
                  <c:v>4.6100000000000003</c:v>
                </c:pt>
                <c:pt idx="36" formatCode="0.00">
                  <c:v>4.7</c:v>
                </c:pt>
                <c:pt idx="37" formatCode="0.00">
                  <c:v>5.14</c:v>
                </c:pt>
                <c:pt idx="38" formatCode="0.00">
                  <c:v>5.59</c:v>
                </c:pt>
                <c:pt idx="39" formatCode="0.00">
                  <c:v>5.52</c:v>
                </c:pt>
                <c:pt idx="40" formatCode="0.00">
                  <c:v>5.64</c:v>
                </c:pt>
                <c:pt idx="41" formatCode="0.00">
                  <c:v>5.9</c:v>
                </c:pt>
                <c:pt idx="42" formatCode="0.00">
                  <c:v>5.94</c:v>
                </c:pt>
                <c:pt idx="43" formatCode="0.00">
                  <c:v>6.07</c:v>
                </c:pt>
                <c:pt idx="44" formatCode="0.00">
                  <c:v>5.74</c:v>
                </c:pt>
                <c:pt idx="45" formatCode="0.00">
                  <c:v>5.57</c:v>
                </c:pt>
                <c:pt idx="46" formatCode="0.00">
                  <c:v>5.0999999999999996</c:v>
                </c:pt>
                <c:pt idx="47" formatCode="0.00">
                  <c:v>4.5199999999999996</c:v>
                </c:pt>
                <c:pt idx="48" formatCode="0.00">
                  <c:v>4.62</c:v>
                </c:pt>
                <c:pt idx="49" formatCode="0.00">
                  <c:v>4.93</c:v>
                </c:pt>
                <c:pt idx="50" formatCode="0.00">
                  <c:v>5.21</c:v>
                </c:pt>
                <c:pt idx="51" formatCode="0.00">
                  <c:v>5.29</c:v>
                </c:pt>
                <c:pt idx="52" formatCode="0.00">
                  <c:v>5.52</c:v>
                </c:pt>
                <c:pt idx="53" formatCode="0.00">
                  <c:v>5.77</c:v>
                </c:pt>
                <c:pt idx="54" formatCode="0.00">
                  <c:v>5.61</c:v>
                </c:pt>
                <c:pt idx="55" formatCode="0.00">
                  <c:v>5.56</c:v>
                </c:pt>
                <c:pt idx="56" formatCode="0.00">
                  <c:v>5.79</c:v>
                </c:pt>
                <c:pt idx="57" formatCode="0.00">
                  <c:v>5.47</c:v>
                </c:pt>
                <c:pt idx="58" formatCode="0.00">
                  <c:v>5.03</c:v>
                </c:pt>
                <c:pt idx="59" formatCode="0.00">
                  <c:v>4.8600000000000003</c:v>
                </c:pt>
                <c:pt idx="60" formatCode="0.00">
                  <c:v>5.14</c:v>
                </c:pt>
                <c:pt idx="61" formatCode="0.00">
                  <c:v>5.39</c:v>
                </c:pt>
                <c:pt idx="62" formatCode="0.00">
                  <c:v>5.24</c:v>
                </c:pt>
                <c:pt idx="63" formatCode="0.00">
                  <c:v>5.9</c:v>
                </c:pt>
                <c:pt idx="64" formatCode="0.00">
                  <c:v>5.37</c:v>
                </c:pt>
                <c:pt idx="65" formatCode="0.00">
                  <c:v>5.25</c:v>
                </c:pt>
                <c:pt idx="66" formatCode="0.00">
                  <c:v>5.6</c:v>
                </c:pt>
                <c:pt idx="67" formatCode="0.00">
                  <c:v>5.7</c:v>
                </c:pt>
              </c:numCache>
            </c:numRef>
          </c:val>
          <c:smooth val="0"/>
        </c:ser>
        <c:ser>
          <c:idx val="1"/>
          <c:order val="1"/>
          <c:tx>
            <c:v>Othe SBA Loan</c:v>
          </c:tx>
          <c:spPr>
            <a:ln w="6350" cmpd="sng"/>
          </c:spPr>
          <c:cat>
            <c:numRef>
              <c:f>'sbap history'!$A$12:$A$79</c:f>
              <c:numCache>
                <c:formatCode>[$-409]mmm\-yy;@</c:formatCode>
                <c:ptCount val="68"/>
                <c:pt idx="0">
                  <c:v>41893</c:v>
                </c:pt>
                <c:pt idx="1">
                  <c:v>41858</c:v>
                </c:pt>
                <c:pt idx="2">
                  <c:v>41830</c:v>
                </c:pt>
                <c:pt idx="3">
                  <c:v>41795</c:v>
                </c:pt>
                <c:pt idx="4">
                  <c:v>41767</c:v>
                </c:pt>
                <c:pt idx="5">
                  <c:v>41739</c:v>
                </c:pt>
                <c:pt idx="6">
                  <c:v>41704</c:v>
                </c:pt>
                <c:pt idx="7">
                  <c:v>41676</c:v>
                </c:pt>
                <c:pt idx="8">
                  <c:v>41648</c:v>
                </c:pt>
                <c:pt idx="9">
                  <c:v>41613</c:v>
                </c:pt>
                <c:pt idx="10">
                  <c:v>41590</c:v>
                </c:pt>
                <c:pt idx="11">
                  <c:v>41557</c:v>
                </c:pt>
                <c:pt idx="12">
                  <c:v>41522</c:v>
                </c:pt>
                <c:pt idx="13">
                  <c:v>41494</c:v>
                </c:pt>
                <c:pt idx="14">
                  <c:v>41466</c:v>
                </c:pt>
                <c:pt idx="15">
                  <c:v>41431</c:v>
                </c:pt>
                <c:pt idx="16">
                  <c:v>41403</c:v>
                </c:pt>
                <c:pt idx="17">
                  <c:v>41375</c:v>
                </c:pt>
                <c:pt idx="18">
                  <c:v>41340</c:v>
                </c:pt>
                <c:pt idx="19">
                  <c:v>41312</c:v>
                </c:pt>
                <c:pt idx="20">
                  <c:v>41284</c:v>
                </c:pt>
                <c:pt idx="21">
                  <c:v>41247</c:v>
                </c:pt>
                <c:pt idx="22">
                  <c:v>41219</c:v>
                </c:pt>
                <c:pt idx="23">
                  <c:v>41191</c:v>
                </c:pt>
                <c:pt idx="24">
                  <c:v>41156</c:v>
                </c:pt>
                <c:pt idx="25">
                  <c:v>41128</c:v>
                </c:pt>
                <c:pt idx="26">
                  <c:v>41093</c:v>
                </c:pt>
                <c:pt idx="27">
                  <c:v>41065</c:v>
                </c:pt>
                <c:pt idx="28">
                  <c:v>41037</c:v>
                </c:pt>
                <c:pt idx="29">
                  <c:v>41002</c:v>
                </c:pt>
                <c:pt idx="30">
                  <c:v>40974</c:v>
                </c:pt>
                <c:pt idx="31">
                  <c:v>40946</c:v>
                </c:pt>
                <c:pt idx="32">
                  <c:v>40911</c:v>
                </c:pt>
                <c:pt idx="33">
                  <c:v>40883</c:v>
                </c:pt>
                <c:pt idx="34">
                  <c:v>40855</c:v>
                </c:pt>
                <c:pt idx="35">
                  <c:v>40820</c:v>
                </c:pt>
                <c:pt idx="36">
                  <c:v>40792</c:v>
                </c:pt>
                <c:pt idx="37">
                  <c:v>40764</c:v>
                </c:pt>
                <c:pt idx="38">
                  <c:v>40729</c:v>
                </c:pt>
                <c:pt idx="39">
                  <c:v>40701</c:v>
                </c:pt>
                <c:pt idx="40">
                  <c:v>40666</c:v>
                </c:pt>
                <c:pt idx="41">
                  <c:v>40638</c:v>
                </c:pt>
                <c:pt idx="42">
                  <c:v>40610</c:v>
                </c:pt>
                <c:pt idx="43">
                  <c:v>40582</c:v>
                </c:pt>
                <c:pt idx="44">
                  <c:v>40547</c:v>
                </c:pt>
                <c:pt idx="45">
                  <c:v>40519</c:v>
                </c:pt>
                <c:pt idx="46">
                  <c:v>40491</c:v>
                </c:pt>
                <c:pt idx="47">
                  <c:v>40456</c:v>
                </c:pt>
                <c:pt idx="48">
                  <c:v>40428</c:v>
                </c:pt>
                <c:pt idx="49">
                  <c:v>40393</c:v>
                </c:pt>
                <c:pt idx="50">
                  <c:v>40365</c:v>
                </c:pt>
                <c:pt idx="51">
                  <c:v>40337</c:v>
                </c:pt>
                <c:pt idx="52">
                  <c:v>40302</c:v>
                </c:pt>
                <c:pt idx="53">
                  <c:v>40274</c:v>
                </c:pt>
                <c:pt idx="54">
                  <c:v>40246</c:v>
                </c:pt>
                <c:pt idx="55">
                  <c:v>40218</c:v>
                </c:pt>
                <c:pt idx="56">
                  <c:v>40183</c:v>
                </c:pt>
                <c:pt idx="57">
                  <c:v>40155</c:v>
                </c:pt>
                <c:pt idx="58">
                  <c:v>40120</c:v>
                </c:pt>
                <c:pt idx="59">
                  <c:v>40092</c:v>
                </c:pt>
                <c:pt idx="60">
                  <c:v>40064</c:v>
                </c:pt>
                <c:pt idx="61">
                  <c:v>40029</c:v>
                </c:pt>
                <c:pt idx="62">
                  <c:v>40001</c:v>
                </c:pt>
                <c:pt idx="63">
                  <c:v>39973</c:v>
                </c:pt>
                <c:pt idx="64">
                  <c:v>39938</c:v>
                </c:pt>
                <c:pt idx="65">
                  <c:v>39910</c:v>
                </c:pt>
                <c:pt idx="66">
                  <c:v>39875</c:v>
                </c:pt>
                <c:pt idx="67">
                  <c:v>39847</c:v>
                </c:pt>
              </c:numCache>
            </c:numRef>
          </c:cat>
          <c:val>
            <c:numRef>
              <c:f>'sbap history'!$AL$12:$AL$79</c:f>
              <c:numCache>
                <c:formatCode>0.00</c:formatCode>
                <c:ptCount val="68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6</c:v>
                </c:pt>
                <c:pt idx="16">
                  <c:v>6</c:v>
                </c:pt>
                <c:pt idx="17">
                  <c:v>6</c:v>
                </c:pt>
                <c:pt idx="18">
                  <c:v>6</c:v>
                </c:pt>
                <c:pt idx="19">
                  <c:v>6</c:v>
                </c:pt>
                <c:pt idx="20">
                  <c:v>6</c:v>
                </c:pt>
                <c:pt idx="21">
                  <c:v>6</c:v>
                </c:pt>
                <c:pt idx="22">
                  <c:v>6</c:v>
                </c:pt>
                <c:pt idx="23">
                  <c:v>6</c:v>
                </c:pt>
                <c:pt idx="24">
                  <c:v>6</c:v>
                </c:pt>
                <c:pt idx="25">
                  <c:v>6</c:v>
                </c:pt>
                <c:pt idx="26">
                  <c:v>6</c:v>
                </c:pt>
                <c:pt idx="27">
                  <c:v>6</c:v>
                </c:pt>
                <c:pt idx="28">
                  <c:v>6</c:v>
                </c:pt>
                <c:pt idx="29">
                  <c:v>6</c:v>
                </c:pt>
                <c:pt idx="30">
                  <c:v>6</c:v>
                </c:pt>
                <c:pt idx="31">
                  <c:v>6</c:v>
                </c:pt>
                <c:pt idx="32">
                  <c:v>6</c:v>
                </c:pt>
                <c:pt idx="33">
                  <c:v>6</c:v>
                </c:pt>
                <c:pt idx="34">
                  <c:v>6</c:v>
                </c:pt>
                <c:pt idx="35">
                  <c:v>6</c:v>
                </c:pt>
                <c:pt idx="36">
                  <c:v>6</c:v>
                </c:pt>
                <c:pt idx="37">
                  <c:v>6</c:v>
                </c:pt>
                <c:pt idx="38">
                  <c:v>6</c:v>
                </c:pt>
                <c:pt idx="39">
                  <c:v>6</c:v>
                </c:pt>
                <c:pt idx="40">
                  <c:v>6</c:v>
                </c:pt>
                <c:pt idx="41">
                  <c:v>6</c:v>
                </c:pt>
                <c:pt idx="42">
                  <c:v>6</c:v>
                </c:pt>
                <c:pt idx="43">
                  <c:v>6</c:v>
                </c:pt>
                <c:pt idx="44">
                  <c:v>6</c:v>
                </c:pt>
                <c:pt idx="45">
                  <c:v>6</c:v>
                </c:pt>
                <c:pt idx="46">
                  <c:v>6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6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6</c:v>
                </c:pt>
                <c:pt idx="61">
                  <c:v>6</c:v>
                </c:pt>
                <c:pt idx="62">
                  <c:v>6</c:v>
                </c:pt>
                <c:pt idx="63">
                  <c:v>6</c:v>
                </c:pt>
                <c:pt idx="64">
                  <c:v>6</c:v>
                </c:pt>
                <c:pt idx="65">
                  <c:v>6</c:v>
                </c:pt>
                <c:pt idx="66">
                  <c:v>6</c:v>
                </c:pt>
                <c:pt idx="67">
                  <c:v>6</c:v>
                </c:pt>
              </c:numCache>
            </c:numRef>
          </c:val>
          <c:smooth val="0"/>
        </c:ser>
        <c:ser>
          <c:idx val="2"/>
          <c:order val="2"/>
          <c:tx>
            <c:v>10-year Treasury</c:v>
          </c:tx>
          <c:spPr>
            <a:ln w="22225"/>
          </c:spPr>
          <c:marker>
            <c:spPr>
              <a:ln cap="rnd">
                <a:solidFill>
                  <a:srgbClr val="FFFF00"/>
                </a:solidFill>
              </a:ln>
            </c:spPr>
          </c:marker>
          <c:dPt>
            <c:idx val="19"/>
            <c:bubble3D val="0"/>
            <c:spPr>
              <a:ln w="12700">
                <a:solidFill>
                  <a:srgbClr val="7030A0"/>
                </a:solidFill>
              </a:ln>
            </c:spPr>
          </c:dPt>
          <c:cat>
            <c:numRef>
              <c:f>'sbap history'!$A$12:$A$79</c:f>
              <c:numCache>
                <c:formatCode>[$-409]mmm\-yy;@</c:formatCode>
                <c:ptCount val="68"/>
                <c:pt idx="0">
                  <c:v>41893</c:v>
                </c:pt>
                <c:pt idx="1">
                  <c:v>41858</c:v>
                </c:pt>
                <c:pt idx="2">
                  <c:v>41830</c:v>
                </c:pt>
                <c:pt idx="3">
                  <c:v>41795</c:v>
                </c:pt>
                <c:pt idx="4">
                  <c:v>41767</c:v>
                </c:pt>
                <c:pt idx="5">
                  <c:v>41739</c:v>
                </c:pt>
                <c:pt idx="6">
                  <c:v>41704</c:v>
                </c:pt>
                <c:pt idx="7">
                  <c:v>41676</c:v>
                </c:pt>
                <c:pt idx="8">
                  <c:v>41648</c:v>
                </c:pt>
                <c:pt idx="9">
                  <c:v>41613</c:v>
                </c:pt>
                <c:pt idx="10">
                  <c:v>41590</c:v>
                </c:pt>
                <c:pt idx="11">
                  <c:v>41557</c:v>
                </c:pt>
                <c:pt idx="12">
                  <c:v>41522</c:v>
                </c:pt>
                <c:pt idx="13">
                  <c:v>41494</c:v>
                </c:pt>
                <c:pt idx="14">
                  <c:v>41466</c:v>
                </c:pt>
                <c:pt idx="15">
                  <c:v>41431</c:v>
                </c:pt>
                <c:pt idx="16">
                  <c:v>41403</c:v>
                </c:pt>
                <c:pt idx="17">
                  <c:v>41375</c:v>
                </c:pt>
                <c:pt idx="18">
                  <c:v>41340</c:v>
                </c:pt>
                <c:pt idx="19">
                  <c:v>41312</c:v>
                </c:pt>
                <c:pt idx="20">
                  <c:v>41284</c:v>
                </c:pt>
                <c:pt idx="21">
                  <c:v>41247</c:v>
                </c:pt>
                <c:pt idx="22">
                  <c:v>41219</c:v>
                </c:pt>
                <c:pt idx="23">
                  <c:v>41191</c:v>
                </c:pt>
                <c:pt idx="24">
                  <c:v>41156</c:v>
                </c:pt>
                <c:pt idx="25">
                  <c:v>41128</c:v>
                </c:pt>
                <c:pt idx="26">
                  <c:v>41093</c:v>
                </c:pt>
                <c:pt idx="27">
                  <c:v>41065</c:v>
                </c:pt>
                <c:pt idx="28">
                  <c:v>41037</c:v>
                </c:pt>
                <c:pt idx="29">
                  <c:v>41002</c:v>
                </c:pt>
                <c:pt idx="30">
                  <c:v>40974</c:v>
                </c:pt>
                <c:pt idx="31">
                  <c:v>40946</c:v>
                </c:pt>
                <c:pt idx="32">
                  <c:v>40911</c:v>
                </c:pt>
                <c:pt idx="33">
                  <c:v>40883</c:v>
                </c:pt>
                <c:pt idx="34">
                  <c:v>40855</c:v>
                </c:pt>
                <c:pt idx="35">
                  <c:v>40820</c:v>
                </c:pt>
                <c:pt idx="36">
                  <c:v>40792</c:v>
                </c:pt>
                <c:pt idx="37">
                  <c:v>40764</c:v>
                </c:pt>
                <c:pt idx="38">
                  <c:v>40729</c:v>
                </c:pt>
                <c:pt idx="39">
                  <c:v>40701</c:v>
                </c:pt>
                <c:pt idx="40">
                  <c:v>40666</c:v>
                </c:pt>
                <c:pt idx="41">
                  <c:v>40638</c:v>
                </c:pt>
                <c:pt idx="42">
                  <c:v>40610</c:v>
                </c:pt>
                <c:pt idx="43">
                  <c:v>40582</c:v>
                </c:pt>
                <c:pt idx="44">
                  <c:v>40547</c:v>
                </c:pt>
                <c:pt idx="45">
                  <c:v>40519</c:v>
                </c:pt>
                <c:pt idx="46">
                  <c:v>40491</c:v>
                </c:pt>
                <c:pt idx="47">
                  <c:v>40456</c:v>
                </c:pt>
                <c:pt idx="48">
                  <c:v>40428</c:v>
                </c:pt>
                <c:pt idx="49">
                  <c:v>40393</c:v>
                </c:pt>
                <c:pt idx="50">
                  <c:v>40365</c:v>
                </c:pt>
                <c:pt idx="51">
                  <c:v>40337</c:v>
                </c:pt>
                <c:pt idx="52">
                  <c:v>40302</c:v>
                </c:pt>
                <c:pt idx="53">
                  <c:v>40274</c:v>
                </c:pt>
                <c:pt idx="54">
                  <c:v>40246</c:v>
                </c:pt>
                <c:pt idx="55">
                  <c:v>40218</c:v>
                </c:pt>
                <c:pt idx="56">
                  <c:v>40183</c:v>
                </c:pt>
                <c:pt idx="57">
                  <c:v>40155</c:v>
                </c:pt>
                <c:pt idx="58">
                  <c:v>40120</c:v>
                </c:pt>
                <c:pt idx="59">
                  <c:v>40092</c:v>
                </c:pt>
                <c:pt idx="60">
                  <c:v>40064</c:v>
                </c:pt>
                <c:pt idx="61">
                  <c:v>40029</c:v>
                </c:pt>
                <c:pt idx="62">
                  <c:v>40001</c:v>
                </c:pt>
                <c:pt idx="63">
                  <c:v>39973</c:v>
                </c:pt>
                <c:pt idx="64">
                  <c:v>39938</c:v>
                </c:pt>
                <c:pt idx="65">
                  <c:v>39910</c:v>
                </c:pt>
                <c:pt idx="66">
                  <c:v>39875</c:v>
                </c:pt>
                <c:pt idx="67">
                  <c:v>39847</c:v>
                </c:pt>
              </c:numCache>
            </c:numRef>
          </c:cat>
          <c:val>
            <c:numRef>
              <c:f>'sbap history'!$E$12:$E$79</c:f>
              <c:numCache>
                <c:formatCode>0.000</c:formatCode>
                <c:ptCount val="68"/>
                <c:pt idx="0">
                  <c:v>2.52</c:v>
                </c:pt>
                <c:pt idx="1">
                  <c:v>2.46</c:v>
                </c:pt>
                <c:pt idx="2">
                  <c:v>2.5089999999999999</c:v>
                </c:pt>
                <c:pt idx="3" formatCode="0.00">
                  <c:v>2.6</c:v>
                </c:pt>
                <c:pt idx="4" formatCode="General">
                  <c:v>2.61</c:v>
                </c:pt>
                <c:pt idx="5" formatCode="General">
                  <c:v>2.66</c:v>
                </c:pt>
                <c:pt idx="6" formatCode="General">
                  <c:v>2.73</c:v>
                </c:pt>
                <c:pt idx="7" formatCode="General">
                  <c:v>2.6930000000000001</c:v>
                </c:pt>
                <c:pt idx="8" formatCode="General">
                  <c:v>2.98</c:v>
                </c:pt>
                <c:pt idx="9" formatCode="General">
                  <c:v>2.86</c:v>
                </c:pt>
                <c:pt idx="10" formatCode="General">
                  <c:v>2.76</c:v>
                </c:pt>
                <c:pt idx="11" formatCode="General">
                  <c:v>2.71</c:v>
                </c:pt>
                <c:pt idx="12" formatCode="General">
                  <c:v>2.96</c:v>
                </c:pt>
                <c:pt idx="13" formatCode="General">
                  <c:v>2.5859999999999999</c:v>
                </c:pt>
                <c:pt idx="14" formatCode="General">
                  <c:v>2.59</c:v>
                </c:pt>
                <c:pt idx="15" formatCode="General">
                  <c:v>2.1</c:v>
                </c:pt>
                <c:pt idx="16" formatCode="General">
                  <c:v>1.8</c:v>
                </c:pt>
                <c:pt idx="17" formatCode="General">
                  <c:v>1.79</c:v>
                </c:pt>
                <c:pt idx="18" formatCode="General">
                  <c:v>1.99</c:v>
                </c:pt>
                <c:pt idx="19" formatCode="General">
                  <c:v>1.95</c:v>
                </c:pt>
                <c:pt idx="20" formatCode="General">
                  <c:v>1.9</c:v>
                </c:pt>
                <c:pt idx="21" formatCode="General">
                  <c:v>1.617</c:v>
                </c:pt>
                <c:pt idx="22" formatCode="General">
                  <c:v>1.7</c:v>
                </c:pt>
                <c:pt idx="23" formatCode="General">
                  <c:v>1.72</c:v>
                </c:pt>
                <c:pt idx="24" formatCode="General">
                  <c:v>1.55</c:v>
                </c:pt>
                <c:pt idx="25" formatCode="General">
                  <c:v>1.63</c:v>
                </c:pt>
                <c:pt idx="26" formatCode="General">
                  <c:v>1.6080000000000001</c:v>
                </c:pt>
                <c:pt idx="27" formatCode="General">
                  <c:v>1.57</c:v>
                </c:pt>
                <c:pt idx="28" formatCode="General">
                  <c:v>1.84</c:v>
                </c:pt>
                <c:pt idx="29" formatCode="General">
                  <c:v>2.17</c:v>
                </c:pt>
                <c:pt idx="30" formatCode="General">
                  <c:v>1.94</c:v>
                </c:pt>
                <c:pt idx="31" formatCode="General">
                  <c:v>1.954</c:v>
                </c:pt>
                <c:pt idx="32" formatCode="General">
                  <c:v>1.9510000000000001</c:v>
                </c:pt>
                <c:pt idx="33" formatCode="General">
                  <c:v>2.0779999999999998</c:v>
                </c:pt>
                <c:pt idx="34" formatCode="General">
                  <c:v>2.0089999999999999</c:v>
                </c:pt>
                <c:pt idx="35" formatCode="General">
                  <c:v>1.764</c:v>
                </c:pt>
                <c:pt idx="36" formatCode="General">
                  <c:v>1.9410000000000001</c:v>
                </c:pt>
                <c:pt idx="37" formatCode="General">
                  <c:v>2.375</c:v>
                </c:pt>
                <c:pt idx="38" formatCode="General">
                  <c:v>3.1419999999999999</c:v>
                </c:pt>
                <c:pt idx="39" formatCode="General">
                  <c:v>3.04</c:v>
                </c:pt>
                <c:pt idx="40" formatCode="General">
                  <c:v>3.2639999999999998</c:v>
                </c:pt>
                <c:pt idx="41" formatCode="General">
                  <c:v>3.4359999999999999</c:v>
                </c:pt>
                <c:pt idx="42" formatCode="General">
                  <c:v>3.5230000000000001</c:v>
                </c:pt>
                <c:pt idx="43" formatCode="General">
                  <c:v>3.6619999999999999</c:v>
                </c:pt>
                <c:pt idx="44" formatCode="General">
                  <c:v>3.3330000000000002</c:v>
                </c:pt>
                <c:pt idx="45" formatCode="General">
                  <c:v>3.0710000000000002</c:v>
                </c:pt>
                <c:pt idx="46" formatCode="General">
                  <c:v>2.581</c:v>
                </c:pt>
                <c:pt idx="47" formatCode="General">
                  <c:v>2.4700000000000002</c:v>
                </c:pt>
                <c:pt idx="48" formatCode="General">
                  <c:v>2.645</c:v>
                </c:pt>
                <c:pt idx="49" formatCode="General">
                  <c:v>2.9</c:v>
                </c:pt>
                <c:pt idx="50" formatCode="General">
                  <c:v>2.9809999999999999</c:v>
                </c:pt>
                <c:pt idx="51" formatCode="General">
                  <c:v>3.17</c:v>
                </c:pt>
                <c:pt idx="52" formatCode="General">
                  <c:v>3.6190000000000002</c:v>
                </c:pt>
                <c:pt idx="53" formatCode="General">
                  <c:v>3.9510000000000001</c:v>
                </c:pt>
                <c:pt idx="54" formatCode="General">
                  <c:v>3.6960000000000002</c:v>
                </c:pt>
                <c:pt idx="55" formatCode="General">
                  <c:v>3.5910000000000002</c:v>
                </c:pt>
                <c:pt idx="56" formatCode="General">
                  <c:v>3.7839999999999998</c:v>
                </c:pt>
                <c:pt idx="57" formatCode="General">
                  <c:v>3.3679999999999999</c:v>
                </c:pt>
                <c:pt idx="58" formatCode="General">
                  <c:v>3.4060000000000001</c:v>
                </c:pt>
                <c:pt idx="59" formatCode="General">
                  <c:v>3.24</c:v>
                </c:pt>
                <c:pt idx="60" formatCode="General">
                  <c:v>3.45</c:v>
                </c:pt>
                <c:pt idx="61" formatCode="General">
                  <c:v>3.6539999999999999</c:v>
                </c:pt>
                <c:pt idx="62" formatCode="General">
                  <c:v>3.5</c:v>
                </c:pt>
                <c:pt idx="63" formatCode="General">
                  <c:v>3.8479999999999999</c:v>
                </c:pt>
                <c:pt idx="64" formatCode="General">
                  <c:v>3.1829999999999998</c:v>
                </c:pt>
                <c:pt idx="65" formatCode="General">
                  <c:v>2.89</c:v>
                </c:pt>
                <c:pt idx="66" formatCode="General">
                  <c:v>2.9390000000000001</c:v>
                </c:pt>
                <c:pt idx="67" formatCode="General">
                  <c:v>2.8010000000000002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472256"/>
        <c:axId val="51473792"/>
      </c:lineChart>
      <c:dateAx>
        <c:axId val="51472256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spPr>
          <a:ln w="3175"/>
        </c:spPr>
        <c:crossAx val="51473792"/>
        <c:crosses val="autoZero"/>
        <c:auto val="1"/>
        <c:lblOffset val="100"/>
        <c:baseTimeUnit val="months"/>
        <c:majorUnit val="6"/>
        <c:majorTimeUnit val="months"/>
      </c:dateAx>
      <c:valAx>
        <c:axId val="51473792"/>
        <c:scaling>
          <c:orientation val="minMax"/>
          <c:max val="9"/>
          <c:min val="1.5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spPr>
          <a:noFill/>
          <a:ln w="3175" cap="rnd" cmpd="dbl">
            <a:prstDash val="sysDot"/>
            <a:headEnd w="sm" len="med"/>
            <a:tailEnd w="sm" len="med"/>
          </a:ln>
        </c:spPr>
        <c:crossAx val="51472256"/>
        <c:crosses val="autoZero"/>
        <c:crossBetween val="between"/>
      </c:valAx>
      <c:spPr>
        <a:solidFill>
          <a:schemeClr val="tx2"/>
        </a:solidFill>
      </c:spPr>
    </c:plotArea>
    <c:legend>
      <c:legendPos val="b"/>
      <c:layout>
        <c:manualLayout>
          <c:xMode val="edge"/>
          <c:yMode val="edge"/>
          <c:x val="0.14157224109940583"/>
          <c:y val="0.92200791057106724"/>
          <c:w val="0.74284267597412412"/>
          <c:h val="6.7160309696663964E-2"/>
        </c:manualLayout>
      </c:layout>
      <c:overlay val="0"/>
      <c:spPr>
        <a:ln w="9525">
          <a:solidFill>
            <a:schemeClr val="accent2">
              <a:shade val="95000"/>
              <a:satMod val="105000"/>
            </a:schemeClr>
          </a:solidFill>
        </a:ln>
      </c:sp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504 20-Year Pool Size Trends ($MM)</a:t>
            </a:r>
          </a:p>
        </c:rich>
      </c:tx>
      <c:layout>
        <c:manualLayout>
          <c:xMode val="edge"/>
          <c:yMode val="edge"/>
          <c:x val="0.25926786133911051"/>
          <c:y val="4.560730870179689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0909090909090912E-2"/>
          <c:y val="0.16393486364109364"/>
          <c:w val="0.8882265275707899"/>
          <c:h val="0.57650427047117936"/>
        </c:manualLayout>
      </c:layout>
      <c:lineChart>
        <c:grouping val="standard"/>
        <c:varyColors val="0"/>
        <c:ser>
          <c:idx val="0"/>
          <c:order val="0"/>
          <c:tx>
            <c:v>3 mos  Avg</c:v>
          </c:tx>
          <c:spPr>
            <a:ln w="25400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numRef>
              <c:f>'sbap history'!$B$11:$B$92</c:f>
              <c:numCache>
                <c:formatCode>[$-409]mmm\-yy;@</c:formatCode>
                <c:ptCount val="82"/>
                <c:pt idx="0">
                  <c:v>41897</c:v>
                </c:pt>
                <c:pt idx="1">
                  <c:v>41866</c:v>
                </c:pt>
                <c:pt idx="2">
                  <c:v>41835</c:v>
                </c:pt>
                <c:pt idx="3">
                  <c:v>41805</c:v>
                </c:pt>
                <c:pt idx="4">
                  <c:v>41774</c:v>
                </c:pt>
                <c:pt idx="5">
                  <c:v>41744</c:v>
                </c:pt>
                <c:pt idx="6">
                  <c:v>41713</c:v>
                </c:pt>
                <c:pt idx="7">
                  <c:v>41685</c:v>
                </c:pt>
                <c:pt idx="8">
                  <c:v>41654</c:v>
                </c:pt>
                <c:pt idx="9">
                  <c:v>41623</c:v>
                </c:pt>
                <c:pt idx="10">
                  <c:v>41593</c:v>
                </c:pt>
                <c:pt idx="11">
                  <c:v>41560</c:v>
                </c:pt>
                <c:pt idx="12">
                  <c:v>41532</c:v>
                </c:pt>
                <c:pt idx="13">
                  <c:v>41501</c:v>
                </c:pt>
                <c:pt idx="14">
                  <c:v>41470</c:v>
                </c:pt>
                <c:pt idx="15">
                  <c:v>41440</c:v>
                </c:pt>
                <c:pt idx="16">
                  <c:v>41409</c:v>
                </c:pt>
                <c:pt idx="17">
                  <c:v>41379</c:v>
                </c:pt>
                <c:pt idx="18">
                  <c:v>41348</c:v>
                </c:pt>
                <c:pt idx="19">
                  <c:v>41320</c:v>
                </c:pt>
                <c:pt idx="20">
                  <c:v>41289</c:v>
                </c:pt>
                <c:pt idx="21">
                  <c:v>41258</c:v>
                </c:pt>
                <c:pt idx="22">
                  <c:v>41228</c:v>
                </c:pt>
                <c:pt idx="23">
                  <c:v>41197</c:v>
                </c:pt>
                <c:pt idx="24">
                  <c:v>41167</c:v>
                </c:pt>
                <c:pt idx="25">
                  <c:v>41136</c:v>
                </c:pt>
                <c:pt idx="26">
                  <c:v>41105</c:v>
                </c:pt>
                <c:pt idx="27">
                  <c:v>41075</c:v>
                </c:pt>
                <c:pt idx="28">
                  <c:v>41044</c:v>
                </c:pt>
                <c:pt idx="29">
                  <c:v>41014</c:v>
                </c:pt>
                <c:pt idx="30">
                  <c:v>40983</c:v>
                </c:pt>
                <c:pt idx="31">
                  <c:v>40954</c:v>
                </c:pt>
                <c:pt idx="32">
                  <c:v>40923</c:v>
                </c:pt>
                <c:pt idx="33">
                  <c:v>40892</c:v>
                </c:pt>
                <c:pt idx="34">
                  <c:v>40862</c:v>
                </c:pt>
                <c:pt idx="35">
                  <c:v>40831</c:v>
                </c:pt>
                <c:pt idx="36">
                  <c:v>40801</c:v>
                </c:pt>
                <c:pt idx="37">
                  <c:v>40770</c:v>
                </c:pt>
                <c:pt idx="38">
                  <c:v>40739</c:v>
                </c:pt>
                <c:pt idx="39">
                  <c:v>40709</c:v>
                </c:pt>
                <c:pt idx="40">
                  <c:v>40678</c:v>
                </c:pt>
                <c:pt idx="41">
                  <c:v>40648</c:v>
                </c:pt>
                <c:pt idx="42">
                  <c:v>40617</c:v>
                </c:pt>
                <c:pt idx="43">
                  <c:v>40589</c:v>
                </c:pt>
                <c:pt idx="44">
                  <c:v>40558</c:v>
                </c:pt>
                <c:pt idx="45">
                  <c:v>40527</c:v>
                </c:pt>
                <c:pt idx="46">
                  <c:v>40497</c:v>
                </c:pt>
                <c:pt idx="47">
                  <c:v>40466</c:v>
                </c:pt>
                <c:pt idx="48">
                  <c:v>40436</c:v>
                </c:pt>
                <c:pt idx="49">
                  <c:v>40405</c:v>
                </c:pt>
                <c:pt idx="50">
                  <c:v>40374</c:v>
                </c:pt>
                <c:pt idx="51">
                  <c:v>40344</c:v>
                </c:pt>
                <c:pt idx="52">
                  <c:v>40313</c:v>
                </c:pt>
                <c:pt idx="53">
                  <c:v>40283</c:v>
                </c:pt>
                <c:pt idx="54">
                  <c:v>40252</c:v>
                </c:pt>
                <c:pt idx="55">
                  <c:v>40224</c:v>
                </c:pt>
                <c:pt idx="56">
                  <c:v>40193</c:v>
                </c:pt>
                <c:pt idx="57">
                  <c:v>40162</c:v>
                </c:pt>
                <c:pt idx="58">
                  <c:v>40132</c:v>
                </c:pt>
                <c:pt idx="59">
                  <c:v>40101</c:v>
                </c:pt>
                <c:pt idx="60">
                  <c:v>40071</c:v>
                </c:pt>
                <c:pt idx="61">
                  <c:v>40040</c:v>
                </c:pt>
                <c:pt idx="62">
                  <c:v>40009</c:v>
                </c:pt>
                <c:pt idx="63">
                  <c:v>39979</c:v>
                </c:pt>
                <c:pt idx="64">
                  <c:v>39948</c:v>
                </c:pt>
                <c:pt idx="65">
                  <c:v>39918</c:v>
                </c:pt>
                <c:pt idx="66">
                  <c:v>39887</c:v>
                </c:pt>
                <c:pt idx="67">
                  <c:v>39859</c:v>
                </c:pt>
                <c:pt idx="68">
                  <c:v>39828</c:v>
                </c:pt>
                <c:pt idx="69">
                  <c:v>39797</c:v>
                </c:pt>
                <c:pt idx="70">
                  <c:v>39767</c:v>
                </c:pt>
                <c:pt idx="71">
                  <c:v>39736</c:v>
                </c:pt>
                <c:pt idx="72">
                  <c:v>39706</c:v>
                </c:pt>
                <c:pt idx="73">
                  <c:v>39675</c:v>
                </c:pt>
                <c:pt idx="74">
                  <c:v>39644</c:v>
                </c:pt>
                <c:pt idx="75">
                  <c:v>39614</c:v>
                </c:pt>
                <c:pt idx="76">
                  <c:v>39583</c:v>
                </c:pt>
                <c:pt idx="77">
                  <c:v>39553</c:v>
                </c:pt>
                <c:pt idx="78">
                  <c:v>39522</c:v>
                </c:pt>
                <c:pt idx="79">
                  <c:v>39493</c:v>
                </c:pt>
                <c:pt idx="80">
                  <c:v>39462</c:v>
                </c:pt>
                <c:pt idx="81">
                  <c:v>39431</c:v>
                </c:pt>
              </c:numCache>
            </c:numRef>
          </c:cat>
          <c:val>
            <c:numRef>
              <c:f>'sbap history'!$Q$11:$Q$92</c:f>
              <c:numCache>
                <c:formatCode>0.00</c:formatCode>
                <c:ptCount val="82"/>
                <c:pt idx="0">
                  <c:v>289.35633333333334</c:v>
                </c:pt>
                <c:pt idx="1">
                  <c:v>300.93200000000002</c:v>
                </c:pt>
                <c:pt idx="2">
                  <c:v>346.49433333333332</c:v>
                </c:pt>
                <c:pt idx="3">
                  <c:v>323.05266666666665</c:v>
                </c:pt>
                <c:pt idx="4">
                  <c:v>298.7046666666667</c:v>
                </c:pt>
                <c:pt idx="5">
                  <c:v>275.47000000000003</c:v>
                </c:pt>
                <c:pt idx="6">
                  <c:v>293.791</c:v>
                </c:pt>
                <c:pt idx="7">
                  <c:v>319.05466666666666</c:v>
                </c:pt>
                <c:pt idx="8">
                  <c:v>326.387</c:v>
                </c:pt>
                <c:pt idx="9">
                  <c:v>332.79066666666671</c:v>
                </c:pt>
                <c:pt idx="10">
                  <c:v>345.97166666666664</c:v>
                </c:pt>
                <c:pt idx="11">
                  <c:v>353.44166666666666</c:v>
                </c:pt>
                <c:pt idx="12">
                  <c:v>387.97066666666666</c:v>
                </c:pt>
                <c:pt idx="13">
                  <c:v>380.11599999999999</c:v>
                </c:pt>
                <c:pt idx="14">
                  <c:v>418.63733333333334</c:v>
                </c:pt>
                <c:pt idx="15">
                  <c:v>405.5916666666667</c:v>
                </c:pt>
                <c:pt idx="16">
                  <c:v>437.01766666666668</c:v>
                </c:pt>
                <c:pt idx="17">
                  <c:v>439.73733333333331</c:v>
                </c:pt>
                <c:pt idx="18">
                  <c:v>452.6583333333333</c:v>
                </c:pt>
                <c:pt idx="19">
                  <c:v>450.863</c:v>
                </c:pt>
                <c:pt idx="20">
                  <c:v>462.68900000000002</c:v>
                </c:pt>
                <c:pt idx="21">
                  <c:v>488.78533333333331</c:v>
                </c:pt>
                <c:pt idx="22">
                  <c:v>462.87733333333335</c:v>
                </c:pt>
                <c:pt idx="23">
                  <c:v>411.02600000000001</c:v>
                </c:pt>
                <c:pt idx="24">
                  <c:v>380.19399999999996</c:v>
                </c:pt>
                <c:pt idx="25">
                  <c:v>365.38366666666661</c:v>
                </c:pt>
                <c:pt idx="26">
                  <c:v>369.82866666666661</c:v>
                </c:pt>
                <c:pt idx="27">
                  <c:v>356.6033333333333</c:v>
                </c:pt>
                <c:pt idx="28">
                  <c:v>343.3</c:v>
                </c:pt>
                <c:pt idx="29">
                  <c:v>331.90199999999999</c:v>
                </c:pt>
                <c:pt idx="30">
                  <c:v>318.82633333333337</c:v>
                </c:pt>
                <c:pt idx="31">
                  <c:v>324.4253333333333</c:v>
                </c:pt>
                <c:pt idx="32">
                  <c:v>322.24266666666665</c:v>
                </c:pt>
                <c:pt idx="33">
                  <c:v>321.71233333333333</c:v>
                </c:pt>
                <c:pt idx="34">
                  <c:v>299.41000000000003</c:v>
                </c:pt>
                <c:pt idx="35">
                  <c:v>302.33533333333338</c:v>
                </c:pt>
                <c:pt idx="36">
                  <c:v>283.96266666666662</c:v>
                </c:pt>
                <c:pt idx="37">
                  <c:v>283.76600000000002</c:v>
                </c:pt>
                <c:pt idx="38">
                  <c:v>272.04633333333328</c:v>
                </c:pt>
                <c:pt idx="39">
                  <c:v>278.38966666666664</c:v>
                </c:pt>
                <c:pt idx="40">
                  <c:v>282.23466666666667</c:v>
                </c:pt>
                <c:pt idx="41">
                  <c:v>287.8486666666667</c:v>
                </c:pt>
                <c:pt idx="42">
                  <c:v>291.38733333333329</c:v>
                </c:pt>
                <c:pt idx="43">
                  <c:v>292.10666666666663</c:v>
                </c:pt>
                <c:pt idx="44">
                  <c:v>297.53033333333332</c:v>
                </c:pt>
                <c:pt idx="45">
                  <c:v>292.70166666666665</c:v>
                </c:pt>
                <c:pt idx="46">
                  <c:v>294.19333333333333</c:v>
                </c:pt>
                <c:pt idx="47">
                  <c:v>285.93800000000005</c:v>
                </c:pt>
                <c:pt idx="48">
                  <c:v>285.34133333333335</c:v>
                </c:pt>
                <c:pt idx="49">
                  <c:v>274.29199999999997</c:v>
                </c:pt>
                <c:pt idx="50">
                  <c:v>266.61133333333333</c:v>
                </c:pt>
                <c:pt idx="51">
                  <c:v>261.85833333333335</c:v>
                </c:pt>
                <c:pt idx="52">
                  <c:v>257.3486666666667</c:v>
                </c:pt>
                <c:pt idx="53">
                  <c:v>284.67733333333337</c:v>
                </c:pt>
                <c:pt idx="54">
                  <c:v>275.35766666666666</c:v>
                </c:pt>
                <c:pt idx="55">
                  <c:v>282.86166666666668</c:v>
                </c:pt>
                <c:pt idx="56">
                  <c:v>275.75866666666667</c:v>
                </c:pt>
                <c:pt idx="57">
                  <c:v>278.72399999999999</c:v>
                </c:pt>
                <c:pt idx="58">
                  <c:v>290.94499999999999</c:v>
                </c:pt>
                <c:pt idx="59">
                  <c:v>280.31099999999998</c:v>
                </c:pt>
                <c:pt idx="60">
                  <c:v>285.97833333333335</c:v>
                </c:pt>
                <c:pt idx="61">
                  <c:v>304.18933333333331</c:v>
                </c:pt>
                <c:pt idx="62">
                  <c:v>300.94266666666664</c:v>
                </c:pt>
                <c:pt idx="63">
                  <c:v>287.1703333333333</c:v>
                </c:pt>
                <c:pt idx="64">
                  <c:v>265.03966666666662</c:v>
                </c:pt>
                <c:pt idx="65">
                  <c:v>300.74600000000004</c:v>
                </c:pt>
                <c:pt idx="66">
                  <c:v>344.86133333333328</c:v>
                </c:pt>
                <c:pt idx="67">
                  <c:v>358.55600000000004</c:v>
                </c:pt>
                <c:pt idx="68">
                  <c:v>371.86466666666666</c:v>
                </c:pt>
                <c:pt idx="69">
                  <c:v>372.02666666666664</c:v>
                </c:pt>
                <c:pt idx="70">
                  <c:v>424.15233333333327</c:v>
                </c:pt>
                <c:pt idx="71">
                  <c:v>415.815</c:v>
                </c:pt>
                <c:pt idx="72">
                  <c:v>433.01600000000002</c:v>
                </c:pt>
                <c:pt idx="73">
                  <c:v>440.92500000000001</c:v>
                </c:pt>
                <c:pt idx="74">
                  <c:v>433.29566666666665</c:v>
                </c:pt>
                <c:pt idx="75">
                  <c:v>397.21399999999994</c:v>
                </c:pt>
                <c:pt idx="76">
                  <c:v>369.93666666666667</c:v>
                </c:pt>
                <c:pt idx="77">
                  <c:v>371.83833333333331</c:v>
                </c:pt>
                <c:pt idx="78">
                  <c:v>402.39999999999992</c:v>
                </c:pt>
                <c:pt idx="79">
                  <c:v>403.66033333333331</c:v>
                </c:pt>
                <c:pt idx="80">
                  <c:v>415.59366666666665</c:v>
                </c:pt>
                <c:pt idx="81">
                  <c:v>436.78866666666664</c:v>
                </c:pt>
              </c:numCache>
            </c:numRef>
          </c:val>
          <c:smooth val="1"/>
        </c:ser>
        <c:ser>
          <c:idx val="1"/>
          <c:order val="1"/>
          <c:tx>
            <c:v>12 mos Avg</c:v>
          </c:tx>
          <c:spPr>
            <a:ln w="25400">
              <a:solidFill>
                <a:srgbClr val="FF00FF"/>
              </a:solidFill>
              <a:prstDash val="solid"/>
            </a:ln>
          </c:spPr>
          <c:marker>
            <c:symbol val="none"/>
          </c:marker>
          <c:cat>
            <c:numRef>
              <c:f>'sbap history'!$B$11:$B$92</c:f>
              <c:numCache>
                <c:formatCode>[$-409]mmm\-yy;@</c:formatCode>
                <c:ptCount val="82"/>
                <c:pt idx="0">
                  <c:v>41897</c:v>
                </c:pt>
                <c:pt idx="1">
                  <c:v>41866</c:v>
                </c:pt>
                <c:pt idx="2">
                  <c:v>41835</c:v>
                </c:pt>
                <c:pt idx="3">
                  <c:v>41805</c:v>
                </c:pt>
                <c:pt idx="4">
                  <c:v>41774</c:v>
                </c:pt>
                <c:pt idx="5">
                  <c:v>41744</c:v>
                </c:pt>
                <c:pt idx="6">
                  <c:v>41713</c:v>
                </c:pt>
                <c:pt idx="7">
                  <c:v>41685</c:v>
                </c:pt>
                <c:pt idx="8">
                  <c:v>41654</c:v>
                </c:pt>
                <c:pt idx="9">
                  <c:v>41623</c:v>
                </c:pt>
                <c:pt idx="10">
                  <c:v>41593</c:v>
                </c:pt>
                <c:pt idx="11">
                  <c:v>41560</c:v>
                </c:pt>
                <c:pt idx="12">
                  <c:v>41532</c:v>
                </c:pt>
                <c:pt idx="13">
                  <c:v>41501</c:v>
                </c:pt>
                <c:pt idx="14">
                  <c:v>41470</c:v>
                </c:pt>
                <c:pt idx="15">
                  <c:v>41440</c:v>
                </c:pt>
                <c:pt idx="16">
                  <c:v>41409</c:v>
                </c:pt>
                <c:pt idx="17">
                  <c:v>41379</c:v>
                </c:pt>
                <c:pt idx="18">
                  <c:v>41348</c:v>
                </c:pt>
                <c:pt idx="19">
                  <c:v>41320</c:v>
                </c:pt>
                <c:pt idx="20">
                  <c:v>41289</c:v>
                </c:pt>
                <c:pt idx="21">
                  <c:v>41258</c:v>
                </c:pt>
                <c:pt idx="22">
                  <c:v>41228</c:v>
                </c:pt>
                <c:pt idx="23">
                  <c:v>41197</c:v>
                </c:pt>
                <c:pt idx="24">
                  <c:v>41167</c:v>
                </c:pt>
                <c:pt idx="25">
                  <c:v>41136</c:v>
                </c:pt>
                <c:pt idx="26">
                  <c:v>41105</c:v>
                </c:pt>
                <c:pt idx="27">
                  <c:v>41075</c:v>
                </c:pt>
                <c:pt idx="28">
                  <c:v>41044</c:v>
                </c:pt>
                <c:pt idx="29">
                  <c:v>41014</c:v>
                </c:pt>
                <c:pt idx="30">
                  <c:v>40983</c:v>
                </c:pt>
                <c:pt idx="31">
                  <c:v>40954</c:v>
                </c:pt>
                <c:pt idx="32">
                  <c:v>40923</c:v>
                </c:pt>
                <c:pt idx="33">
                  <c:v>40892</c:v>
                </c:pt>
                <c:pt idx="34">
                  <c:v>40862</c:v>
                </c:pt>
                <c:pt idx="35">
                  <c:v>40831</c:v>
                </c:pt>
                <c:pt idx="36">
                  <c:v>40801</c:v>
                </c:pt>
                <c:pt idx="37">
                  <c:v>40770</c:v>
                </c:pt>
                <c:pt idx="38">
                  <c:v>40739</c:v>
                </c:pt>
                <c:pt idx="39">
                  <c:v>40709</c:v>
                </c:pt>
                <c:pt idx="40">
                  <c:v>40678</c:v>
                </c:pt>
                <c:pt idx="41">
                  <c:v>40648</c:v>
                </c:pt>
                <c:pt idx="42">
                  <c:v>40617</c:v>
                </c:pt>
                <c:pt idx="43">
                  <c:v>40589</c:v>
                </c:pt>
                <c:pt idx="44">
                  <c:v>40558</c:v>
                </c:pt>
                <c:pt idx="45">
                  <c:v>40527</c:v>
                </c:pt>
                <c:pt idx="46">
                  <c:v>40497</c:v>
                </c:pt>
                <c:pt idx="47">
                  <c:v>40466</c:v>
                </c:pt>
                <c:pt idx="48">
                  <c:v>40436</c:v>
                </c:pt>
                <c:pt idx="49">
                  <c:v>40405</c:v>
                </c:pt>
                <c:pt idx="50">
                  <c:v>40374</c:v>
                </c:pt>
                <c:pt idx="51">
                  <c:v>40344</c:v>
                </c:pt>
                <c:pt idx="52">
                  <c:v>40313</c:v>
                </c:pt>
                <c:pt idx="53">
                  <c:v>40283</c:v>
                </c:pt>
                <c:pt idx="54">
                  <c:v>40252</c:v>
                </c:pt>
                <c:pt idx="55">
                  <c:v>40224</c:v>
                </c:pt>
                <c:pt idx="56">
                  <c:v>40193</c:v>
                </c:pt>
                <c:pt idx="57">
                  <c:v>40162</c:v>
                </c:pt>
                <c:pt idx="58">
                  <c:v>40132</c:v>
                </c:pt>
                <c:pt idx="59">
                  <c:v>40101</c:v>
                </c:pt>
                <c:pt idx="60">
                  <c:v>40071</c:v>
                </c:pt>
                <c:pt idx="61">
                  <c:v>40040</c:v>
                </c:pt>
                <c:pt idx="62">
                  <c:v>40009</c:v>
                </c:pt>
                <c:pt idx="63">
                  <c:v>39979</c:v>
                </c:pt>
                <c:pt idx="64">
                  <c:v>39948</c:v>
                </c:pt>
                <c:pt idx="65">
                  <c:v>39918</c:v>
                </c:pt>
                <c:pt idx="66">
                  <c:v>39887</c:v>
                </c:pt>
                <c:pt idx="67">
                  <c:v>39859</c:v>
                </c:pt>
                <c:pt idx="68">
                  <c:v>39828</c:v>
                </c:pt>
                <c:pt idx="69">
                  <c:v>39797</c:v>
                </c:pt>
                <c:pt idx="70">
                  <c:v>39767</c:v>
                </c:pt>
                <c:pt idx="71">
                  <c:v>39736</c:v>
                </c:pt>
                <c:pt idx="72">
                  <c:v>39706</c:v>
                </c:pt>
                <c:pt idx="73">
                  <c:v>39675</c:v>
                </c:pt>
                <c:pt idx="74">
                  <c:v>39644</c:v>
                </c:pt>
                <c:pt idx="75">
                  <c:v>39614</c:v>
                </c:pt>
                <c:pt idx="76">
                  <c:v>39583</c:v>
                </c:pt>
                <c:pt idx="77">
                  <c:v>39553</c:v>
                </c:pt>
                <c:pt idx="78">
                  <c:v>39522</c:v>
                </c:pt>
                <c:pt idx="79">
                  <c:v>39493</c:v>
                </c:pt>
                <c:pt idx="80">
                  <c:v>39462</c:v>
                </c:pt>
                <c:pt idx="81">
                  <c:v>39431</c:v>
                </c:pt>
              </c:numCache>
            </c:numRef>
          </c:cat>
          <c:val>
            <c:numRef>
              <c:f>'sbap history'!$R$11:$R$92</c:f>
              <c:numCache>
                <c:formatCode>0.00</c:formatCode>
                <c:ptCount val="82"/>
                <c:pt idx="0">
                  <c:v>309.74766666666665</c:v>
                </c:pt>
                <c:pt idx="1">
                  <c:v>316.16575000000006</c:v>
                </c:pt>
                <c:pt idx="2">
                  <c:v>325.44825000000003</c:v>
                </c:pt>
                <c:pt idx="3">
                  <c:v>334.40125000000006</c:v>
                </c:pt>
                <c:pt idx="4">
                  <c:v>335.96175000000005</c:v>
                </c:pt>
                <c:pt idx="5">
                  <c:v>343.48400000000009</c:v>
                </c:pt>
                <c:pt idx="6">
                  <c:v>355.03600000000006</c:v>
                </c:pt>
                <c:pt idx="7">
                  <c:v>370.53999999999996</c:v>
                </c:pt>
                <c:pt idx="8">
                  <c:v>384.5508333333334</c:v>
                </c:pt>
                <c:pt idx="9">
                  <c:v>394.7528333333334</c:v>
                </c:pt>
                <c:pt idx="10">
                  <c:v>403.49208333333331</c:v>
                </c:pt>
                <c:pt idx="11">
                  <c:v>418.62633333333332</c:v>
                </c:pt>
                <c:pt idx="12">
                  <c:v>433.75150000000008</c:v>
                </c:pt>
                <c:pt idx="13">
                  <c:v>432.71850000000001</c:v>
                </c:pt>
                <c:pt idx="14">
                  <c:v>433.02241666666669</c:v>
                </c:pt>
                <c:pt idx="15">
                  <c:v>431.80733333333342</c:v>
                </c:pt>
                <c:pt idx="16">
                  <c:v>429.03541666666678</c:v>
                </c:pt>
                <c:pt idx="17">
                  <c:v>420.82025000000004</c:v>
                </c:pt>
                <c:pt idx="18">
                  <c:v>419.56025</c:v>
                </c:pt>
                <c:pt idx="19">
                  <c:v>405.60599999999994</c:v>
                </c:pt>
                <c:pt idx="20">
                  <c:v>393.86141666666663</c:v>
                </c:pt>
                <c:pt idx="21">
                  <c:v>386.10224999999997</c:v>
                </c:pt>
                <c:pt idx="22">
                  <c:v>373.99658333333332</c:v>
                </c:pt>
                <c:pt idx="23">
                  <c:v>358.74983333333336</c:v>
                </c:pt>
                <c:pt idx="24">
                  <c:v>344.33400000000006</c:v>
                </c:pt>
                <c:pt idx="25">
                  <c:v>333.12975</c:v>
                </c:pt>
                <c:pt idx="26">
                  <c:v>331.57716666666664</c:v>
                </c:pt>
                <c:pt idx="27">
                  <c:v>320.27616666666665</c:v>
                </c:pt>
                <c:pt idx="28">
                  <c:v>312.72533333333325</c:v>
                </c:pt>
                <c:pt idx="29">
                  <c:v>307.13158333333331</c:v>
                </c:pt>
                <c:pt idx="30">
                  <c:v>300.72274999999996</c:v>
                </c:pt>
                <c:pt idx="31">
                  <c:v>297.459</c:v>
                </c:pt>
                <c:pt idx="32">
                  <c:v>296.11824999999999</c:v>
                </c:pt>
                <c:pt idx="33">
                  <c:v>293.863</c:v>
                </c:pt>
                <c:pt idx="34">
                  <c:v>289.37933333333336</c:v>
                </c:pt>
                <c:pt idx="35">
                  <c:v>289.9401666666667</c:v>
                </c:pt>
                <c:pt idx="36">
                  <c:v>286.6103333333333</c:v>
                </c:pt>
                <c:pt idx="37">
                  <c:v>288.07516666666663</c:v>
                </c:pt>
                <c:pt idx="38">
                  <c:v>285.84083333333331</c:v>
                </c:pt>
                <c:pt idx="39">
                  <c:v>286.95499999999998</c:v>
                </c:pt>
                <c:pt idx="40">
                  <c:v>285.70666666666665</c:v>
                </c:pt>
                <c:pt idx="41">
                  <c:v>284.48208333333332</c:v>
                </c:pt>
                <c:pt idx="42">
                  <c:v>282.82216666666659</c:v>
                </c:pt>
                <c:pt idx="43">
                  <c:v>279.4851666666666</c:v>
                </c:pt>
                <c:pt idx="44">
                  <c:v>283.68924999999996</c:v>
                </c:pt>
                <c:pt idx="45">
                  <c:v>278.81474999999995</c:v>
                </c:pt>
                <c:pt idx="46">
                  <c:v>277.17391666666668</c:v>
                </c:pt>
                <c:pt idx="47">
                  <c:v>278.24633333333333</c:v>
                </c:pt>
                <c:pt idx="48">
                  <c:v>275.32033333333334</c:v>
                </c:pt>
                <c:pt idx="49">
                  <c:v>276.36183333333332</c:v>
                </c:pt>
                <c:pt idx="50">
                  <c:v>276.83958333333334</c:v>
                </c:pt>
                <c:pt idx="51">
                  <c:v>275.47958333333332</c:v>
                </c:pt>
                <c:pt idx="52">
                  <c:v>283.83616666666666</c:v>
                </c:pt>
                <c:pt idx="53">
                  <c:v>285.42241666666666</c:v>
                </c:pt>
                <c:pt idx="54">
                  <c:v>281.80758333333335</c:v>
                </c:pt>
                <c:pt idx="55">
                  <c:v>285.75891666666672</c:v>
                </c:pt>
                <c:pt idx="56">
                  <c:v>289.4395833333333</c:v>
                </c:pt>
                <c:pt idx="57">
                  <c:v>299.18349999999998</c:v>
                </c:pt>
                <c:pt idx="58">
                  <c:v>304.68250000000006</c:v>
                </c:pt>
                <c:pt idx="59">
                  <c:v>313.46608333333336</c:v>
                </c:pt>
                <c:pt idx="60">
                  <c:v>322.50916666666672</c:v>
                </c:pt>
                <c:pt idx="61">
                  <c:v>337.98433333333338</c:v>
                </c:pt>
                <c:pt idx="62">
                  <c:v>347.34208333333339</c:v>
                </c:pt>
                <c:pt idx="63">
                  <c:v>359.26858333333331</c:v>
                </c:pt>
                <c:pt idx="64">
                  <c:v>372.16825</c:v>
                </c:pt>
                <c:pt idx="65">
                  <c:v>380.43033333333329</c:v>
                </c:pt>
                <c:pt idx="66">
                  <c:v>386.77949999999993</c:v>
                </c:pt>
                <c:pt idx="67">
                  <c:v>398.39249999999998</c:v>
                </c:pt>
                <c:pt idx="68">
                  <c:v>398.20341666666667</c:v>
                </c:pt>
                <c:pt idx="69">
                  <c:v>401.16416666666669</c:v>
                </c:pt>
                <c:pt idx="70">
                  <c:v>409.66858333333334</c:v>
                </c:pt>
                <c:pt idx="71">
                  <c:v>409.13566666666674</c:v>
                </c:pt>
                <c:pt idx="72">
                  <c:v>417.35466666666667</c:v>
                </c:pt>
                <c:pt idx="73">
                  <c:v>409.04033333333336</c:v>
                </c:pt>
                <c:pt idx="74">
                  <c:v>406.90508333333338</c:v>
                </c:pt>
                <c:pt idx="75">
                  <c:v>408.23583333333335</c:v>
                </c:pt>
                <c:pt idx="76">
                  <c:v>398.7985833333334</c:v>
                </c:pt>
                <c:pt idx="77">
                  <c:v>397.87058333333334</c:v>
                </c:pt>
                <c:pt idx="78">
                  <c:v>397.78541666666661</c:v>
                </c:pt>
                <c:pt idx="79">
                  <c:v>392.77800000000002</c:v>
                </c:pt>
                <c:pt idx="80">
                  <c:v>390.41891666666669</c:v>
                </c:pt>
                <c:pt idx="81">
                  <c:v>394.22408333333334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308608"/>
        <c:axId val="52314496"/>
      </c:lineChart>
      <c:dateAx>
        <c:axId val="52308608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0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2314496"/>
        <c:crossesAt val="100"/>
        <c:auto val="1"/>
        <c:lblOffset val="100"/>
        <c:baseTimeUnit val="months"/>
        <c:majorUnit val="4"/>
        <c:majorTimeUnit val="months"/>
        <c:minorUnit val="4"/>
        <c:minorTimeUnit val="days"/>
      </c:dateAx>
      <c:valAx>
        <c:axId val="52314496"/>
        <c:scaling>
          <c:orientation val="minMax"/>
          <c:min val="1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2308608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4590151604183808"/>
          <c:y val="0.9016416390574129"/>
          <c:w val="0.45901641399302706"/>
          <c:h val="7.3770778652668456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1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Comparative Spreads to Treasury (BP)</a:t>
            </a:r>
          </a:p>
        </c:rich>
      </c:tx>
      <c:layout>
        <c:manualLayout>
          <c:xMode val="edge"/>
          <c:yMode val="edge"/>
          <c:x val="0.28723412287168315"/>
          <c:y val="3.985507246376811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8853058780747382E-2"/>
          <c:y val="0.16032608695652173"/>
          <c:w val="0.85622038461447481"/>
          <c:h val="0.65217391304347883"/>
        </c:manualLayout>
      </c:layout>
      <c:lineChart>
        <c:grouping val="standard"/>
        <c:varyColors val="0"/>
        <c:ser>
          <c:idx val="0"/>
          <c:order val="0"/>
          <c:tx>
            <c:v>SBA</c:v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'sbap history'!$A$9:$A$60</c:f>
              <c:numCache>
                <c:formatCode>[$-409]mmm\-yy;@</c:formatCode>
                <c:ptCount val="52"/>
                <c:pt idx="0">
                  <c:v>41893</c:v>
                </c:pt>
                <c:pt idx="1">
                  <c:v>41858</c:v>
                </c:pt>
                <c:pt idx="2">
                  <c:v>41830</c:v>
                </c:pt>
                <c:pt idx="3">
                  <c:v>41795</c:v>
                </c:pt>
                <c:pt idx="4">
                  <c:v>41767</c:v>
                </c:pt>
                <c:pt idx="5">
                  <c:v>41739</c:v>
                </c:pt>
                <c:pt idx="6">
                  <c:v>41704</c:v>
                </c:pt>
                <c:pt idx="7">
                  <c:v>41676</c:v>
                </c:pt>
                <c:pt idx="8">
                  <c:v>41648</c:v>
                </c:pt>
                <c:pt idx="9">
                  <c:v>41613</c:v>
                </c:pt>
                <c:pt idx="10">
                  <c:v>41585</c:v>
                </c:pt>
                <c:pt idx="11">
                  <c:v>41557</c:v>
                </c:pt>
                <c:pt idx="12">
                  <c:v>41522</c:v>
                </c:pt>
                <c:pt idx="13">
                  <c:v>41494</c:v>
                </c:pt>
                <c:pt idx="14">
                  <c:v>41466</c:v>
                </c:pt>
                <c:pt idx="15">
                  <c:v>41431</c:v>
                </c:pt>
                <c:pt idx="16">
                  <c:v>41403</c:v>
                </c:pt>
                <c:pt idx="17">
                  <c:v>41375</c:v>
                </c:pt>
                <c:pt idx="18">
                  <c:v>41340</c:v>
                </c:pt>
                <c:pt idx="19">
                  <c:v>41312</c:v>
                </c:pt>
                <c:pt idx="20">
                  <c:v>41284</c:v>
                </c:pt>
                <c:pt idx="21">
                  <c:v>41247</c:v>
                </c:pt>
                <c:pt idx="22">
                  <c:v>41219</c:v>
                </c:pt>
                <c:pt idx="23">
                  <c:v>41191</c:v>
                </c:pt>
                <c:pt idx="24">
                  <c:v>41156</c:v>
                </c:pt>
                <c:pt idx="25">
                  <c:v>41128</c:v>
                </c:pt>
                <c:pt idx="26">
                  <c:v>41093</c:v>
                </c:pt>
                <c:pt idx="27">
                  <c:v>41065</c:v>
                </c:pt>
                <c:pt idx="28">
                  <c:v>41037</c:v>
                </c:pt>
                <c:pt idx="29">
                  <c:v>41002</c:v>
                </c:pt>
                <c:pt idx="30">
                  <c:v>40974</c:v>
                </c:pt>
                <c:pt idx="31">
                  <c:v>40946</c:v>
                </c:pt>
                <c:pt idx="32">
                  <c:v>40911</c:v>
                </c:pt>
                <c:pt idx="33">
                  <c:v>40883</c:v>
                </c:pt>
                <c:pt idx="34">
                  <c:v>40855</c:v>
                </c:pt>
                <c:pt idx="35">
                  <c:v>40820</c:v>
                </c:pt>
                <c:pt idx="36">
                  <c:v>40792</c:v>
                </c:pt>
                <c:pt idx="37">
                  <c:v>40764</c:v>
                </c:pt>
                <c:pt idx="38">
                  <c:v>40729</c:v>
                </c:pt>
                <c:pt idx="39">
                  <c:v>40701</c:v>
                </c:pt>
                <c:pt idx="40">
                  <c:v>40666</c:v>
                </c:pt>
                <c:pt idx="41">
                  <c:v>40638</c:v>
                </c:pt>
                <c:pt idx="42">
                  <c:v>40610</c:v>
                </c:pt>
                <c:pt idx="43">
                  <c:v>40582</c:v>
                </c:pt>
                <c:pt idx="44">
                  <c:v>40547</c:v>
                </c:pt>
                <c:pt idx="45">
                  <c:v>40519</c:v>
                </c:pt>
                <c:pt idx="46">
                  <c:v>40491</c:v>
                </c:pt>
                <c:pt idx="47">
                  <c:v>40456</c:v>
                </c:pt>
                <c:pt idx="48">
                  <c:v>40428</c:v>
                </c:pt>
                <c:pt idx="49">
                  <c:v>40393</c:v>
                </c:pt>
                <c:pt idx="50">
                  <c:v>40365</c:v>
                </c:pt>
                <c:pt idx="51">
                  <c:v>40337</c:v>
                </c:pt>
              </c:numCache>
            </c:numRef>
          </c:cat>
          <c:val>
            <c:numRef>
              <c:f>'sbap history'!$M$9:$M$60</c:f>
              <c:numCache>
                <c:formatCode>General</c:formatCode>
                <c:ptCount val="52"/>
                <c:pt idx="0">
                  <c:v>40</c:v>
                </c:pt>
                <c:pt idx="1">
                  <c:v>42</c:v>
                </c:pt>
                <c:pt idx="2">
                  <c:v>36.1</c:v>
                </c:pt>
                <c:pt idx="3">
                  <c:v>39</c:v>
                </c:pt>
                <c:pt idx="4">
                  <c:v>39</c:v>
                </c:pt>
                <c:pt idx="5">
                  <c:v>44.8</c:v>
                </c:pt>
                <c:pt idx="6">
                  <c:v>47.8</c:v>
                </c:pt>
                <c:pt idx="7">
                  <c:v>53.7</c:v>
                </c:pt>
                <c:pt idx="8">
                  <c:v>48</c:v>
                </c:pt>
                <c:pt idx="9">
                  <c:v>52</c:v>
                </c:pt>
                <c:pt idx="10">
                  <c:v>62</c:v>
                </c:pt>
                <c:pt idx="11">
                  <c:v>66</c:v>
                </c:pt>
                <c:pt idx="12">
                  <c:v>66</c:v>
                </c:pt>
                <c:pt idx="13">
                  <c:v>57</c:v>
                </c:pt>
                <c:pt idx="14">
                  <c:v>56</c:v>
                </c:pt>
                <c:pt idx="15">
                  <c:v>35</c:v>
                </c:pt>
                <c:pt idx="16">
                  <c:v>27</c:v>
                </c:pt>
                <c:pt idx="17">
                  <c:v>29</c:v>
                </c:pt>
                <c:pt idx="18">
                  <c:v>23</c:v>
                </c:pt>
                <c:pt idx="19">
                  <c:v>26</c:v>
                </c:pt>
                <c:pt idx="20">
                  <c:v>23</c:v>
                </c:pt>
                <c:pt idx="21">
                  <c:v>31.3</c:v>
                </c:pt>
                <c:pt idx="22">
                  <c:v>39</c:v>
                </c:pt>
                <c:pt idx="23">
                  <c:v>46.5</c:v>
                </c:pt>
                <c:pt idx="24">
                  <c:v>65</c:v>
                </c:pt>
                <c:pt idx="25">
                  <c:v>74.400000000000006</c:v>
                </c:pt>
                <c:pt idx="26">
                  <c:v>77.2</c:v>
                </c:pt>
                <c:pt idx="27">
                  <c:v>85</c:v>
                </c:pt>
                <c:pt idx="28">
                  <c:v>54</c:v>
                </c:pt>
                <c:pt idx="29">
                  <c:v>50</c:v>
                </c:pt>
                <c:pt idx="30">
                  <c:v>57</c:v>
                </c:pt>
                <c:pt idx="31">
                  <c:v>67.599999999999994</c:v>
                </c:pt>
                <c:pt idx="32">
                  <c:v>80.900000000000006</c:v>
                </c:pt>
                <c:pt idx="33">
                  <c:v>79.2</c:v>
                </c:pt>
                <c:pt idx="34">
                  <c:v>86.1</c:v>
                </c:pt>
                <c:pt idx="35">
                  <c:v>99.6</c:v>
                </c:pt>
                <c:pt idx="36">
                  <c:v>90.9</c:v>
                </c:pt>
                <c:pt idx="37">
                  <c:v>91.5</c:v>
                </c:pt>
                <c:pt idx="38">
                  <c:v>59.8</c:v>
                </c:pt>
                <c:pt idx="39">
                  <c:v>63</c:v>
                </c:pt>
                <c:pt idx="40">
                  <c:v>52.6</c:v>
                </c:pt>
                <c:pt idx="41">
                  <c:v>61.4</c:v>
                </c:pt>
                <c:pt idx="42">
                  <c:v>56.7</c:v>
                </c:pt>
                <c:pt idx="43">
                  <c:v>55.8</c:v>
                </c:pt>
                <c:pt idx="44">
                  <c:v>55.7</c:v>
                </c:pt>
                <c:pt idx="45">
                  <c:v>64.900000000000006</c:v>
                </c:pt>
                <c:pt idx="46">
                  <c:v>66.900000000000006</c:v>
                </c:pt>
                <c:pt idx="47">
                  <c:v>64</c:v>
                </c:pt>
                <c:pt idx="48">
                  <c:v>56.5</c:v>
                </c:pt>
                <c:pt idx="49">
                  <c:v>62</c:v>
                </c:pt>
                <c:pt idx="50">
                  <c:v>81.900000000000006</c:v>
                </c:pt>
                <c:pt idx="51">
                  <c:v>71</c:v>
                </c:pt>
              </c:numCache>
            </c:numRef>
          </c:val>
          <c:smooth val="0"/>
        </c:ser>
        <c:ser>
          <c:idx val="2"/>
          <c:order val="1"/>
          <c:tx>
            <c:v>Mortgage</c:v>
          </c:tx>
          <c:spPr>
            <a:ln w="12700">
              <a:solidFill>
                <a:srgbClr val="FFFF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cat>
            <c:numRef>
              <c:f>'sbap history'!$A$9:$A$60</c:f>
              <c:numCache>
                <c:formatCode>[$-409]mmm\-yy;@</c:formatCode>
                <c:ptCount val="52"/>
                <c:pt idx="0">
                  <c:v>41893</c:v>
                </c:pt>
                <c:pt idx="1">
                  <c:v>41858</c:v>
                </c:pt>
                <c:pt idx="2">
                  <c:v>41830</c:v>
                </c:pt>
                <c:pt idx="3">
                  <c:v>41795</c:v>
                </c:pt>
                <c:pt idx="4">
                  <c:v>41767</c:v>
                </c:pt>
                <c:pt idx="5">
                  <c:v>41739</c:v>
                </c:pt>
                <c:pt idx="6">
                  <c:v>41704</c:v>
                </c:pt>
                <c:pt idx="7">
                  <c:v>41676</c:v>
                </c:pt>
                <c:pt idx="8">
                  <c:v>41648</c:v>
                </c:pt>
                <c:pt idx="9">
                  <c:v>41613</c:v>
                </c:pt>
                <c:pt idx="10">
                  <c:v>41585</c:v>
                </c:pt>
                <c:pt idx="11">
                  <c:v>41557</c:v>
                </c:pt>
                <c:pt idx="12">
                  <c:v>41522</c:v>
                </c:pt>
                <c:pt idx="13">
                  <c:v>41494</c:v>
                </c:pt>
                <c:pt idx="14">
                  <c:v>41466</c:v>
                </c:pt>
                <c:pt idx="15">
                  <c:v>41431</c:v>
                </c:pt>
                <c:pt idx="16">
                  <c:v>41403</c:v>
                </c:pt>
                <c:pt idx="17">
                  <c:v>41375</c:v>
                </c:pt>
                <c:pt idx="18">
                  <c:v>41340</c:v>
                </c:pt>
                <c:pt idx="19">
                  <c:v>41312</c:v>
                </c:pt>
                <c:pt idx="20">
                  <c:v>41284</c:v>
                </c:pt>
                <c:pt idx="21">
                  <c:v>41247</c:v>
                </c:pt>
                <c:pt idx="22">
                  <c:v>41219</c:v>
                </c:pt>
                <c:pt idx="23">
                  <c:v>41191</c:v>
                </c:pt>
                <c:pt idx="24">
                  <c:v>41156</c:v>
                </c:pt>
                <c:pt idx="25">
                  <c:v>41128</c:v>
                </c:pt>
                <c:pt idx="26">
                  <c:v>41093</c:v>
                </c:pt>
                <c:pt idx="27">
                  <c:v>41065</c:v>
                </c:pt>
                <c:pt idx="28">
                  <c:v>41037</c:v>
                </c:pt>
                <c:pt idx="29">
                  <c:v>41002</c:v>
                </c:pt>
                <c:pt idx="30">
                  <c:v>40974</c:v>
                </c:pt>
                <c:pt idx="31">
                  <c:v>40946</c:v>
                </c:pt>
                <c:pt idx="32">
                  <c:v>40911</c:v>
                </c:pt>
                <c:pt idx="33">
                  <c:v>40883</c:v>
                </c:pt>
                <c:pt idx="34">
                  <c:v>40855</c:v>
                </c:pt>
                <c:pt idx="35">
                  <c:v>40820</c:v>
                </c:pt>
                <c:pt idx="36">
                  <c:v>40792</c:v>
                </c:pt>
                <c:pt idx="37">
                  <c:v>40764</c:v>
                </c:pt>
                <c:pt idx="38">
                  <c:v>40729</c:v>
                </c:pt>
                <c:pt idx="39">
                  <c:v>40701</c:v>
                </c:pt>
                <c:pt idx="40">
                  <c:v>40666</c:v>
                </c:pt>
                <c:pt idx="41">
                  <c:v>40638</c:v>
                </c:pt>
                <c:pt idx="42">
                  <c:v>40610</c:v>
                </c:pt>
                <c:pt idx="43">
                  <c:v>40582</c:v>
                </c:pt>
                <c:pt idx="44">
                  <c:v>40547</c:v>
                </c:pt>
                <c:pt idx="45">
                  <c:v>40519</c:v>
                </c:pt>
                <c:pt idx="46">
                  <c:v>40491</c:v>
                </c:pt>
                <c:pt idx="47">
                  <c:v>40456</c:v>
                </c:pt>
                <c:pt idx="48">
                  <c:v>40428</c:v>
                </c:pt>
                <c:pt idx="49">
                  <c:v>40393</c:v>
                </c:pt>
                <c:pt idx="50">
                  <c:v>40365</c:v>
                </c:pt>
                <c:pt idx="51">
                  <c:v>40337</c:v>
                </c:pt>
              </c:numCache>
            </c:numRef>
          </c:cat>
          <c:val>
            <c:numRef>
              <c:f>'sbap history'!$N$9:$N$60</c:f>
              <c:numCache>
                <c:formatCode>General</c:formatCode>
                <c:ptCount val="52"/>
                <c:pt idx="0">
                  <c:v>155</c:v>
                </c:pt>
                <c:pt idx="1">
                  <c:v>175</c:v>
                </c:pt>
                <c:pt idx="2">
                  <c:v>148</c:v>
                </c:pt>
                <c:pt idx="3">
                  <c:v>148</c:v>
                </c:pt>
                <c:pt idx="4">
                  <c:v>158</c:v>
                </c:pt>
                <c:pt idx="5">
                  <c:v>162</c:v>
                </c:pt>
                <c:pt idx="6">
                  <c:v>159</c:v>
                </c:pt>
                <c:pt idx="7">
                  <c:v>156</c:v>
                </c:pt>
                <c:pt idx="8">
                  <c:v>153</c:v>
                </c:pt>
                <c:pt idx="9">
                  <c:v>147</c:v>
                </c:pt>
                <c:pt idx="10">
                  <c:v>152</c:v>
                </c:pt>
                <c:pt idx="11">
                  <c:v>145</c:v>
                </c:pt>
                <c:pt idx="12">
                  <c:v>151</c:v>
                </c:pt>
                <c:pt idx="13">
                  <c:v>170</c:v>
                </c:pt>
                <c:pt idx="14">
                  <c:v>215</c:v>
                </c:pt>
                <c:pt idx="15">
                  <c:v>180</c:v>
                </c:pt>
                <c:pt idx="16">
                  <c:v>163</c:v>
                </c:pt>
                <c:pt idx="17">
                  <c:v>170</c:v>
                </c:pt>
                <c:pt idx="18">
                  <c:v>170</c:v>
                </c:pt>
                <c:pt idx="19">
                  <c:v>149</c:v>
                </c:pt>
                <c:pt idx="20">
                  <c:v>145</c:v>
                </c:pt>
                <c:pt idx="21">
                  <c:v>169</c:v>
                </c:pt>
                <c:pt idx="22">
                  <c:v>165</c:v>
                </c:pt>
                <c:pt idx="23">
                  <c:v>172</c:v>
                </c:pt>
                <c:pt idx="24">
                  <c:v>200</c:v>
                </c:pt>
                <c:pt idx="25">
                  <c:v>192</c:v>
                </c:pt>
                <c:pt idx="26">
                  <c:v>216</c:v>
                </c:pt>
                <c:pt idx="27">
                  <c:v>209</c:v>
                </c:pt>
                <c:pt idx="28">
                  <c:v>201</c:v>
                </c:pt>
                <c:pt idx="29">
                  <c:v>196</c:v>
                </c:pt>
                <c:pt idx="30">
                  <c:v>196</c:v>
                </c:pt>
                <c:pt idx="31">
                  <c:v>193</c:v>
                </c:pt>
                <c:pt idx="32">
                  <c:v>199.9</c:v>
                </c:pt>
                <c:pt idx="33">
                  <c:v>191.2</c:v>
                </c:pt>
                <c:pt idx="34">
                  <c:v>205.1</c:v>
                </c:pt>
                <c:pt idx="35">
                  <c:v>212.8</c:v>
                </c:pt>
                <c:pt idx="36">
                  <c:v>195.3</c:v>
                </c:pt>
                <c:pt idx="37">
                  <c:v>195</c:v>
                </c:pt>
                <c:pt idx="38">
                  <c:v>156</c:v>
                </c:pt>
                <c:pt idx="39">
                  <c:v>149.80000000000001</c:v>
                </c:pt>
                <c:pt idx="40">
                  <c:v>139.5</c:v>
                </c:pt>
                <c:pt idx="41">
                  <c:v>137</c:v>
                </c:pt>
                <c:pt idx="42">
                  <c:v>136</c:v>
                </c:pt>
                <c:pt idx="43">
                  <c:v>135.5</c:v>
                </c:pt>
                <c:pt idx="44">
                  <c:v>160.80000000000001</c:v>
                </c:pt>
                <c:pt idx="45">
                  <c:v>168.8</c:v>
                </c:pt>
                <c:pt idx="46">
                  <c:v>171.3</c:v>
                </c:pt>
                <c:pt idx="47">
                  <c:v>191.8</c:v>
                </c:pt>
                <c:pt idx="48">
                  <c:v>162</c:v>
                </c:pt>
                <c:pt idx="49">
                  <c:v>166.3</c:v>
                </c:pt>
                <c:pt idx="50">
                  <c:v>184.3</c:v>
                </c:pt>
                <c:pt idx="51">
                  <c:v>190</c:v>
                </c:pt>
              </c:numCache>
            </c:numRef>
          </c:val>
          <c:smooth val="0"/>
        </c:ser>
        <c:ser>
          <c:idx val="3"/>
          <c:order val="2"/>
          <c:tx>
            <c:v>A CMBS</c:v>
          </c:tx>
          <c:spPr>
            <a:ln w="12700">
              <a:solidFill>
                <a:srgbClr val="00FFFF"/>
              </a:solidFill>
              <a:prstDash val="solid"/>
            </a:ln>
          </c:spPr>
          <c:marker>
            <c:symbol val="x"/>
            <c:size val="5"/>
            <c:spPr>
              <a:noFill/>
              <a:ln>
                <a:solidFill>
                  <a:srgbClr val="00FFFF"/>
                </a:solidFill>
                <a:prstDash val="solid"/>
              </a:ln>
            </c:spPr>
          </c:marker>
          <c:cat>
            <c:numRef>
              <c:f>'sbap history'!$A$9:$A$60</c:f>
              <c:numCache>
                <c:formatCode>[$-409]mmm\-yy;@</c:formatCode>
                <c:ptCount val="52"/>
                <c:pt idx="0">
                  <c:v>41893</c:v>
                </c:pt>
                <c:pt idx="1">
                  <c:v>41858</c:v>
                </c:pt>
                <c:pt idx="2">
                  <c:v>41830</c:v>
                </c:pt>
                <c:pt idx="3">
                  <c:v>41795</c:v>
                </c:pt>
                <c:pt idx="4">
                  <c:v>41767</c:v>
                </c:pt>
                <c:pt idx="5">
                  <c:v>41739</c:v>
                </c:pt>
                <c:pt idx="6">
                  <c:v>41704</c:v>
                </c:pt>
                <c:pt idx="7">
                  <c:v>41676</c:v>
                </c:pt>
                <c:pt idx="8">
                  <c:v>41648</c:v>
                </c:pt>
                <c:pt idx="9">
                  <c:v>41613</c:v>
                </c:pt>
                <c:pt idx="10">
                  <c:v>41585</c:v>
                </c:pt>
                <c:pt idx="11">
                  <c:v>41557</c:v>
                </c:pt>
                <c:pt idx="12">
                  <c:v>41522</c:v>
                </c:pt>
                <c:pt idx="13">
                  <c:v>41494</c:v>
                </c:pt>
                <c:pt idx="14">
                  <c:v>41466</c:v>
                </c:pt>
                <c:pt idx="15">
                  <c:v>41431</c:v>
                </c:pt>
                <c:pt idx="16">
                  <c:v>41403</c:v>
                </c:pt>
                <c:pt idx="17">
                  <c:v>41375</c:v>
                </c:pt>
                <c:pt idx="18">
                  <c:v>41340</c:v>
                </c:pt>
                <c:pt idx="19">
                  <c:v>41312</c:v>
                </c:pt>
                <c:pt idx="20">
                  <c:v>41284</c:v>
                </c:pt>
                <c:pt idx="21">
                  <c:v>41247</c:v>
                </c:pt>
                <c:pt idx="22">
                  <c:v>41219</c:v>
                </c:pt>
                <c:pt idx="23">
                  <c:v>41191</c:v>
                </c:pt>
                <c:pt idx="24">
                  <c:v>41156</c:v>
                </c:pt>
                <c:pt idx="25">
                  <c:v>41128</c:v>
                </c:pt>
                <c:pt idx="26">
                  <c:v>41093</c:v>
                </c:pt>
                <c:pt idx="27">
                  <c:v>41065</c:v>
                </c:pt>
                <c:pt idx="28">
                  <c:v>41037</c:v>
                </c:pt>
                <c:pt idx="29">
                  <c:v>41002</c:v>
                </c:pt>
                <c:pt idx="30">
                  <c:v>40974</c:v>
                </c:pt>
                <c:pt idx="31">
                  <c:v>40946</c:v>
                </c:pt>
                <c:pt idx="32">
                  <c:v>40911</c:v>
                </c:pt>
                <c:pt idx="33">
                  <c:v>40883</c:v>
                </c:pt>
                <c:pt idx="34">
                  <c:v>40855</c:v>
                </c:pt>
                <c:pt idx="35">
                  <c:v>40820</c:v>
                </c:pt>
                <c:pt idx="36">
                  <c:v>40792</c:v>
                </c:pt>
                <c:pt idx="37">
                  <c:v>40764</c:v>
                </c:pt>
                <c:pt idx="38">
                  <c:v>40729</c:v>
                </c:pt>
                <c:pt idx="39">
                  <c:v>40701</c:v>
                </c:pt>
                <c:pt idx="40">
                  <c:v>40666</c:v>
                </c:pt>
                <c:pt idx="41">
                  <c:v>40638</c:v>
                </c:pt>
                <c:pt idx="42">
                  <c:v>40610</c:v>
                </c:pt>
                <c:pt idx="43">
                  <c:v>40582</c:v>
                </c:pt>
                <c:pt idx="44">
                  <c:v>40547</c:v>
                </c:pt>
                <c:pt idx="45">
                  <c:v>40519</c:v>
                </c:pt>
                <c:pt idx="46">
                  <c:v>40491</c:v>
                </c:pt>
                <c:pt idx="47">
                  <c:v>40456</c:v>
                </c:pt>
                <c:pt idx="48">
                  <c:v>40428</c:v>
                </c:pt>
                <c:pt idx="49">
                  <c:v>40393</c:v>
                </c:pt>
                <c:pt idx="50">
                  <c:v>40365</c:v>
                </c:pt>
                <c:pt idx="51">
                  <c:v>40337</c:v>
                </c:pt>
              </c:numCache>
            </c:numRef>
          </c:cat>
          <c:val>
            <c:numRef>
              <c:f>'sbap history'!$Q$9:$Q$60</c:f>
              <c:numCache>
                <c:formatCode>General</c:formatCode>
                <c:ptCount val="52"/>
                <c:pt idx="0">
                  <c:v>207</c:v>
                </c:pt>
                <c:pt idx="1">
                  <c:v>203</c:v>
                </c:pt>
                <c:pt idx="2">
                  <c:v>191</c:v>
                </c:pt>
                <c:pt idx="3">
                  <c:v>205</c:v>
                </c:pt>
                <c:pt idx="4">
                  <c:v>215</c:v>
                </c:pt>
                <c:pt idx="5">
                  <c:v>220</c:v>
                </c:pt>
                <c:pt idx="6">
                  <c:v>225</c:v>
                </c:pt>
                <c:pt idx="7">
                  <c:v>212</c:v>
                </c:pt>
                <c:pt idx="8">
                  <c:v>212</c:v>
                </c:pt>
                <c:pt idx="9">
                  <c:v>225</c:v>
                </c:pt>
                <c:pt idx="10">
                  <c:v>245</c:v>
                </c:pt>
                <c:pt idx="11">
                  <c:v>275</c:v>
                </c:pt>
                <c:pt idx="12">
                  <c:v>295</c:v>
                </c:pt>
                <c:pt idx="13">
                  <c:v>260</c:v>
                </c:pt>
                <c:pt idx="14">
                  <c:v>275</c:v>
                </c:pt>
                <c:pt idx="15">
                  <c:v>230</c:v>
                </c:pt>
                <c:pt idx="16">
                  <c:v>173</c:v>
                </c:pt>
                <c:pt idx="17">
                  <c:v>208</c:v>
                </c:pt>
                <c:pt idx="18">
                  <c:v>215</c:v>
                </c:pt>
                <c:pt idx="19">
                  <c:v>215</c:v>
                </c:pt>
                <c:pt idx="20">
                  <c:v>215</c:v>
                </c:pt>
                <c:pt idx="21">
                  <c:v>222</c:v>
                </c:pt>
                <c:pt idx="22">
                  <c:v>225</c:v>
                </c:pt>
                <c:pt idx="23">
                  <c:v>228</c:v>
                </c:pt>
                <c:pt idx="24">
                  <c:v>230</c:v>
                </c:pt>
                <c:pt idx="25">
                  <c:v>235</c:v>
                </c:pt>
                <c:pt idx="26">
                  <c:v>240</c:v>
                </c:pt>
                <c:pt idx="27">
                  <c:v>249</c:v>
                </c:pt>
                <c:pt idx="28">
                  <c:v>269</c:v>
                </c:pt>
                <c:pt idx="29">
                  <c:v>244</c:v>
                </c:pt>
                <c:pt idx="30">
                  <c:v>280</c:v>
                </c:pt>
                <c:pt idx="31">
                  <c:v>285</c:v>
                </c:pt>
                <c:pt idx="32">
                  <c:v>293.8</c:v>
                </c:pt>
                <c:pt idx="33">
                  <c:v>351.25</c:v>
                </c:pt>
                <c:pt idx="34">
                  <c:v>315.5</c:v>
                </c:pt>
                <c:pt idx="35">
                  <c:v>394.8</c:v>
                </c:pt>
                <c:pt idx="36">
                  <c:v>396.3</c:v>
                </c:pt>
                <c:pt idx="37">
                  <c:v>396</c:v>
                </c:pt>
                <c:pt idx="38">
                  <c:v>216</c:v>
                </c:pt>
                <c:pt idx="39">
                  <c:v>267.8</c:v>
                </c:pt>
                <c:pt idx="40">
                  <c:v>187.5</c:v>
                </c:pt>
                <c:pt idx="41">
                  <c:v>216</c:v>
                </c:pt>
                <c:pt idx="42">
                  <c:v>215</c:v>
                </c:pt>
                <c:pt idx="43">
                  <c:v>220.5</c:v>
                </c:pt>
                <c:pt idx="44">
                  <c:v>230.8</c:v>
                </c:pt>
                <c:pt idx="45">
                  <c:v>296.8</c:v>
                </c:pt>
                <c:pt idx="46">
                  <c:v>291.3</c:v>
                </c:pt>
                <c:pt idx="47">
                  <c:v>328.8</c:v>
                </c:pt>
                <c:pt idx="48">
                  <c:v>291</c:v>
                </c:pt>
                <c:pt idx="49">
                  <c:v>338.3</c:v>
                </c:pt>
                <c:pt idx="50">
                  <c:v>407.3</c:v>
                </c:pt>
                <c:pt idx="51">
                  <c:v>431</c:v>
                </c:pt>
              </c:numCache>
            </c:numRef>
          </c:val>
          <c:smooth val="0"/>
        </c:ser>
        <c:ser>
          <c:idx val="4"/>
          <c:order val="3"/>
          <c:tx>
            <c:v>FNMA Multifamily</c:v>
          </c:tx>
          <c:spPr>
            <a:ln w="12700">
              <a:solidFill>
                <a:srgbClr val="800080"/>
              </a:solidFill>
              <a:prstDash val="solid"/>
            </a:ln>
          </c:spPr>
          <c:marker>
            <c:symbol val="star"/>
            <c:size val="5"/>
            <c:spPr>
              <a:noFill/>
              <a:ln>
                <a:solidFill>
                  <a:srgbClr val="800080"/>
                </a:solidFill>
                <a:prstDash val="solid"/>
              </a:ln>
            </c:spPr>
          </c:marker>
          <c:cat>
            <c:numRef>
              <c:f>'sbap history'!$A$9:$A$60</c:f>
              <c:numCache>
                <c:formatCode>[$-409]mmm\-yy;@</c:formatCode>
                <c:ptCount val="52"/>
                <c:pt idx="0">
                  <c:v>41893</c:v>
                </c:pt>
                <c:pt idx="1">
                  <c:v>41858</c:v>
                </c:pt>
                <c:pt idx="2">
                  <c:v>41830</c:v>
                </c:pt>
                <c:pt idx="3">
                  <c:v>41795</c:v>
                </c:pt>
                <c:pt idx="4">
                  <c:v>41767</c:v>
                </c:pt>
                <c:pt idx="5">
                  <c:v>41739</c:v>
                </c:pt>
                <c:pt idx="6">
                  <c:v>41704</c:v>
                </c:pt>
                <c:pt idx="7">
                  <c:v>41676</c:v>
                </c:pt>
                <c:pt idx="8">
                  <c:v>41648</c:v>
                </c:pt>
                <c:pt idx="9">
                  <c:v>41613</c:v>
                </c:pt>
                <c:pt idx="10">
                  <c:v>41585</c:v>
                </c:pt>
                <c:pt idx="11">
                  <c:v>41557</c:v>
                </c:pt>
                <c:pt idx="12">
                  <c:v>41522</c:v>
                </c:pt>
                <c:pt idx="13">
                  <c:v>41494</c:v>
                </c:pt>
                <c:pt idx="14">
                  <c:v>41466</c:v>
                </c:pt>
                <c:pt idx="15">
                  <c:v>41431</c:v>
                </c:pt>
                <c:pt idx="16">
                  <c:v>41403</c:v>
                </c:pt>
                <c:pt idx="17">
                  <c:v>41375</c:v>
                </c:pt>
                <c:pt idx="18">
                  <c:v>41340</c:v>
                </c:pt>
                <c:pt idx="19">
                  <c:v>41312</c:v>
                </c:pt>
                <c:pt idx="20">
                  <c:v>41284</c:v>
                </c:pt>
                <c:pt idx="21">
                  <c:v>41247</c:v>
                </c:pt>
                <c:pt idx="22">
                  <c:v>41219</c:v>
                </c:pt>
                <c:pt idx="23">
                  <c:v>41191</c:v>
                </c:pt>
                <c:pt idx="24">
                  <c:v>41156</c:v>
                </c:pt>
                <c:pt idx="25">
                  <c:v>41128</c:v>
                </c:pt>
                <c:pt idx="26">
                  <c:v>41093</c:v>
                </c:pt>
                <c:pt idx="27">
                  <c:v>41065</c:v>
                </c:pt>
                <c:pt idx="28">
                  <c:v>41037</c:v>
                </c:pt>
                <c:pt idx="29">
                  <c:v>41002</c:v>
                </c:pt>
                <c:pt idx="30">
                  <c:v>40974</c:v>
                </c:pt>
                <c:pt idx="31">
                  <c:v>40946</c:v>
                </c:pt>
                <c:pt idx="32">
                  <c:v>40911</c:v>
                </c:pt>
                <c:pt idx="33">
                  <c:v>40883</c:v>
                </c:pt>
                <c:pt idx="34">
                  <c:v>40855</c:v>
                </c:pt>
                <c:pt idx="35">
                  <c:v>40820</c:v>
                </c:pt>
                <c:pt idx="36">
                  <c:v>40792</c:v>
                </c:pt>
                <c:pt idx="37">
                  <c:v>40764</c:v>
                </c:pt>
                <c:pt idx="38">
                  <c:v>40729</c:v>
                </c:pt>
                <c:pt idx="39">
                  <c:v>40701</c:v>
                </c:pt>
                <c:pt idx="40">
                  <c:v>40666</c:v>
                </c:pt>
                <c:pt idx="41">
                  <c:v>40638</c:v>
                </c:pt>
                <c:pt idx="42">
                  <c:v>40610</c:v>
                </c:pt>
                <c:pt idx="43">
                  <c:v>40582</c:v>
                </c:pt>
                <c:pt idx="44">
                  <c:v>40547</c:v>
                </c:pt>
                <c:pt idx="45">
                  <c:v>40519</c:v>
                </c:pt>
                <c:pt idx="46">
                  <c:v>40491</c:v>
                </c:pt>
                <c:pt idx="47">
                  <c:v>40456</c:v>
                </c:pt>
                <c:pt idx="48">
                  <c:v>40428</c:v>
                </c:pt>
                <c:pt idx="49">
                  <c:v>40393</c:v>
                </c:pt>
                <c:pt idx="50">
                  <c:v>40365</c:v>
                </c:pt>
                <c:pt idx="51">
                  <c:v>40337</c:v>
                </c:pt>
              </c:numCache>
            </c:numRef>
          </c:cat>
          <c:val>
            <c:numRef>
              <c:f>'sbap history'!$P$9:$P$60</c:f>
              <c:numCache>
                <c:formatCode>General</c:formatCode>
                <c:ptCount val="52"/>
                <c:pt idx="0">
                  <c:v>58</c:v>
                </c:pt>
                <c:pt idx="1">
                  <c:v>54</c:v>
                </c:pt>
                <c:pt idx="2">
                  <c:v>43.25</c:v>
                </c:pt>
                <c:pt idx="3">
                  <c:v>55</c:v>
                </c:pt>
                <c:pt idx="4">
                  <c:v>55.75</c:v>
                </c:pt>
                <c:pt idx="5">
                  <c:v>59.5</c:v>
                </c:pt>
                <c:pt idx="6">
                  <c:v>59</c:v>
                </c:pt>
                <c:pt idx="7">
                  <c:v>69</c:v>
                </c:pt>
                <c:pt idx="8">
                  <c:v>67</c:v>
                </c:pt>
                <c:pt idx="9">
                  <c:v>67.5</c:v>
                </c:pt>
                <c:pt idx="10">
                  <c:v>80.5</c:v>
                </c:pt>
                <c:pt idx="11">
                  <c:v>86</c:v>
                </c:pt>
                <c:pt idx="12">
                  <c:v>91.25</c:v>
                </c:pt>
                <c:pt idx="13">
                  <c:v>87</c:v>
                </c:pt>
                <c:pt idx="14">
                  <c:v>106</c:v>
                </c:pt>
                <c:pt idx="15">
                  <c:v>87</c:v>
                </c:pt>
                <c:pt idx="16">
                  <c:v>82</c:v>
                </c:pt>
                <c:pt idx="17">
                  <c:v>64.3</c:v>
                </c:pt>
                <c:pt idx="18">
                  <c:v>66.3</c:v>
                </c:pt>
                <c:pt idx="19">
                  <c:v>64</c:v>
                </c:pt>
                <c:pt idx="20">
                  <c:v>51</c:v>
                </c:pt>
                <c:pt idx="21">
                  <c:v>60.75</c:v>
                </c:pt>
                <c:pt idx="22">
                  <c:v>50.25</c:v>
                </c:pt>
                <c:pt idx="23">
                  <c:v>60.25</c:v>
                </c:pt>
                <c:pt idx="24">
                  <c:v>82</c:v>
                </c:pt>
                <c:pt idx="25">
                  <c:v>98.25</c:v>
                </c:pt>
                <c:pt idx="26">
                  <c:v>102</c:v>
                </c:pt>
                <c:pt idx="27">
                  <c:v>105.5</c:v>
                </c:pt>
                <c:pt idx="28">
                  <c:v>76.75</c:v>
                </c:pt>
                <c:pt idx="29">
                  <c:v>78.75</c:v>
                </c:pt>
                <c:pt idx="30">
                  <c:v>81.349999999999994</c:v>
                </c:pt>
                <c:pt idx="31">
                  <c:v>91.6</c:v>
                </c:pt>
                <c:pt idx="32">
                  <c:v>90.8</c:v>
                </c:pt>
                <c:pt idx="33">
                  <c:v>89.3</c:v>
                </c:pt>
                <c:pt idx="34">
                  <c:v>96.5</c:v>
                </c:pt>
                <c:pt idx="35">
                  <c:v>104.8</c:v>
                </c:pt>
                <c:pt idx="36">
                  <c:v>101.3</c:v>
                </c:pt>
                <c:pt idx="37">
                  <c:v>106</c:v>
                </c:pt>
                <c:pt idx="38">
                  <c:v>81</c:v>
                </c:pt>
                <c:pt idx="39">
                  <c:v>80.8</c:v>
                </c:pt>
                <c:pt idx="40">
                  <c:v>75</c:v>
                </c:pt>
                <c:pt idx="41">
                  <c:v>81</c:v>
                </c:pt>
                <c:pt idx="42">
                  <c:v>80</c:v>
                </c:pt>
                <c:pt idx="43">
                  <c:v>85.5</c:v>
                </c:pt>
                <c:pt idx="44">
                  <c:v>90.8</c:v>
                </c:pt>
                <c:pt idx="45">
                  <c:v>89.8</c:v>
                </c:pt>
                <c:pt idx="46">
                  <c:v>102.3</c:v>
                </c:pt>
                <c:pt idx="47">
                  <c:v>78.8</c:v>
                </c:pt>
                <c:pt idx="48">
                  <c:v>66</c:v>
                </c:pt>
                <c:pt idx="49">
                  <c:v>75.3</c:v>
                </c:pt>
                <c:pt idx="50">
                  <c:v>97.3</c:v>
                </c:pt>
                <c:pt idx="51">
                  <c:v>91</c:v>
                </c:pt>
              </c:numCache>
            </c:numRef>
          </c:val>
          <c:smooth val="0"/>
        </c:ser>
        <c:ser>
          <c:idx val="5"/>
          <c:order val="4"/>
          <c:tx>
            <c:v>Baa Corporate</c:v>
          </c:tx>
          <c:spPr>
            <a:ln w="12700">
              <a:solidFill>
                <a:srgbClr val="80000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800000"/>
              </a:solidFill>
              <a:ln>
                <a:solidFill>
                  <a:srgbClr val="800000"/>
                </a:solidFill>
                <a:prstDash val="solid"/>
              </a:ln>
            </c:spPr>
          </c:marker>
          <c:cat>
            <c:numRef>
              <c:f>'sbap history'!$A$9:$A$60</c:f>
              <c:numCache>
                <c:formatCode>[$-409]mmm\-yy;@</c:formatCode>
                <c:ptCount val="52"/>
                <c:pt idx="0">
                  <c:v>41893</c:v>
                </c:pt>
                <c:pt idx="1">
                  <c:v>41858</c:v>
                </c:pt>
                <c:pt idx="2">
                  <c:v>41830</c:v>
                </c:pt>
                <c:pt idx="3">
                  <c:v>41795</c:v>
                </c:pt>
                <c:pt idx="4">
                  <c:v>41767</c:v>
                </c:pt>
                <c:pt idx="5">
                  <c:v>41739</c:v>
                </c:pt>
                <c:pt idx="6">
                  <c:v>41704</c:v>
                </c:pt>
                <c:pt idx="7">
                  <c:v>41676</c:v>
                </c:pt>
                <c:pt idx="8">
                  <c:v>41648</c:v>
                </c:pt>
                <c:pt idx="9">
                  <c:v>41613</c:v>
                </c:pt>
                <c:pt idx="10">
                  <c:v>41585</c:v>
                </c:pt>
                <c:pt idx="11">
                  <c:v>41557</c:v>
                </c:pt>
                <c:pt idx="12">
                  <c:v>41522</c:v>
                </c:pt>
                <c:pt idx="13">
                  <c:v>41494</c:v>
                </c:pt>
                <c:pt idx="14">
                  <c:v>41466</c:v>
                </c:pt>
                <c:pt idx="15">
                  <c:v>41431</c:v>
                </c:pt>
                <c:pt idx="16">
                  <c:v>41403</c:v>
                </c:pt>
                <c:pt idx="17">
                  <c:v>41375</c:v>
                </c:pt>
                <c:pt idx="18">
                  <c:v>41340</c:v>
                </c:pt>
                <c:pt idx="19">
                  <c:v>41312</c:v>
                </c:pt>
                <c:pt idx="20">
                  <c:v>41284</c:v>
                </c:pt>
                <c:pt idx="21">
                  <c:v>41247</c:v>
                </c:pt>
                <c:pt idx="22">
                  <c:v>41219</c:v>
                </c:pt>
                <c:pt idx="23">
                  <c:v>41191</c:v>
                </c:pt>
                <c:pt idx="24">
                  <c:v>41156</c:v>
                </c:pt>
                <c:pt idx="25">
                  <c:v>41128</c:v>
                </c:pt>
                <c:pt idx="26">
                  <c:v>41093</c:v>
                </c:pt>
                <c:pt idx="27">
                  <c:v>41065</c:v>
                </c:pt>
                <c:pt idx="28">
                  <c:v>41037</c:v>
                </c:pt>
                <c:pt idx="29">
                  <c:v>41002</c:v>
                </c:pt>
                <c:pt idx="30">
                  <c:v>40974</c:v>
                </c:pt>
                <c:pt idx="31">
                  <c:v>40946</c:v>
                </c:pt>
                <c:pt idx="32">
                  <c:v>40911</c:v>
                </c:pt>
                <c:pt idx="33">
                  <c:v>40883</c:v>
                </c:pt>
                <c:pt idx="34">
                  <c:v>40855</c:v>
                </c:pt>
                <c:pt idx="35">
                  <c:v>40820</c:v>
                </c:pt>
                <c:pt idx="36">
                  <c:v>40792</c:v>
                </c:pt>
                <c:pt idx="37">
                  <c:v>40764</c:v>
                </c:pt>
                <c:pt idx="38">
                  <c:v>40729</c:v>
                </c:pt>
                <c:pt idx="39">
                  <c:v>40701</c:v>
                </c:pt>
                <c:pt idx="40">
                  <c:v>40666</c:v>
                </c:pt>
                <c:pt idx="41">
                  <c:v>40638</c:v>
                </c:pt>
                <c:pt idx="42">
                  <c:v>40610</c:v>
                </c:pt>
                <c:pt idx="43">
                  <c:v>40582</c:v>
                </c:pt>
                <c:pt idx="44">
                  <c:v>40547</c:v>
                </c:pt>
                <c:pt idx="45">
                  <c:v>40519</c:v>
                </c:pt>
                <c:pt idx="46">
                  <c:v>40491</c:v>
                </c:pt>
                <c:pt idx="47">
                  <c:v>40456</c:v>
                </c:pt>
                <c:pt idx="48">
                  <c:v>40428</c:v>
                </c:pt>
                <c:pt idx="49">
                  <c:v>40393</c:v>
                </c:pt>
                <c:pt idx="50">
                  <c:v>40365</c:v>
                </c:pt>
                <c:pt idx="51">
                  <c:v>40337</c:v>
                </c:pt>
              </c:numCache>
            </c:numRef>
          </c:cat>
          <c:val>
            <c:numRef>
              <c:f>'sbap history'!$C$9:$C$60</c:f>
              <c:numCache>
                <c:formatCode>General</c:formatCode>
                <c:ptCount val="52"/>
                <c:pt idx="0">
                  <c:v>304</c:v>
                </c:pt>
                <c:pt idx="1">
                  <c:v>312</c:v>
                </c:pt>
                <c:pt idx="2">
                  <c:v>315</c:v>
                </c:pt>
                <c:pt idx="3">
                  <c:v>313</c:v>
                </c:pt>
                <c:pt idx="4">
                  <c:v>314</c:v>
                </c:pt>
                <c:pt idx="5">
                  <c:v>334</c:v>
                </c:pt>
                <c:pt idx="6">
                  <c:v>349</c:v>
                </c:pt>
                <c:pt idx="7">
                  <c:v>353</c:v>
                </c:pt>
                <c:pt idx="8">
                  <c:v>362</c:v>
                </c:pt>
                <c:pt idx="9">
                  <c:v>391</c:v>
                </c:pt>
                <c:pt idx="10">
                  <c:v>402</c:v>
                </c:pt>
                <c:pt idx="11">
                  <c:v>393</c:v>
                </c:pt>
                <c:pt idx="12">
                  <c:v>352</c:v>
                </c:pt>
                <c:pt idx="13">
                  <c:v>393</c:v>
                </c:pt>
                <c:pt idx="14">
                  <c:v>400</c:v>
                </c:pt>
                <c:pt idx="15">
                  <c:v>392</c:v>
                </c:pt>
                <c:pt idx="16">
                  <c:v>374</c:v>
                </c:pt>
                <c:pt idx="17">
                  <c:v>380</c:v>
                </c:pt>
                <c:pt idx="18">
                  <c:v>396</c:v>
                </c:pt>
                <c:pt idx="19">
                  <c:v>401</c:v>
                </c:pt>
                <c:pt idx="20">
                  <c:v>386</c:v>
                </c:pt>
                <c:pt idx="21">
                  <c:v>393</c:v>
                </c:pt>
                <c:pt idx="22">
                  <c:v>387</c:v>
                </c:pt>
                <c:pt idx="23">
                  <c:v>424</c:v>
                </c:pt>
                <c:pt idx="24">
                  <c:v>426</c:v>
                </c:pt>
                <c:pt idx="25">
                  <c:v>416</c:v>
                </c:pt>
                <c:pt idx="26">
                  <c:v>437</c:v>
                </c:pt>
                <c:pt idx="27">
                  <c:v>467</c:v>
                </c:pt>
                <c:pt idx="28">
                  <c:v>439</c:v>
                </c:pt>
                <c:pt idx="29">
                  <c:v>436</c:v>
                </c:pt>
                <c:pt idx="30">
                  <c:v>424</c:v>
                </c:pt>
                <c:pt idx="31">
                  <c:v>437</c:v>
                </c:pt>
                <c:pt idx="32">
                  <c:v>437</c:v>
                </c:pt>
                <c:pt idx="33">
                  <c:v>440</c:v>
                </c:pt>
                <c:pt idx="34">
                  <c:v>423</c:v>
                </c:pt>
                <c:pt idx="35">
                  <c:v>424</c:v>
                </c:pt>
                <c:pt idx="36">
                  <c:v>427</c:v>
                </c:pt>
                <c:pt idx="37">
                  <c:v>430</c:v>
                </c:pt>
                <c:pt idx="38">
                  <c:v>420</c:v>
                </c:pt>
                <c:pt idx="39">
                  <c:v>417</c:v>
                </c:pt>
                <c:pt idx="40">
                  <c:v>389</c:v>
                </c:pt>
                <c:pt idx="41">
                  <c:v>377</c:v>
                </c:pt>
                <c:pt idx="42">
                  <c:v>393</c:v>
                </c:pt>
                <c:pt idx="43">
                  <c:v>386</c:v>
                </c:pt>
                <c:pt idx="44">
                  <c:v>405</c:v>
                </c:pt>
                <c:pt idx="45">
                  <c:v>440</c:v>
                </c:pt>
                <c:pt idx="46">
                  <c:v>470</c:v>
                </c:pt>
                <c:pt idx="47">
                  <c:v>440</c:v>
                </c:pt>
                <c:pt idx="48">
                  <c:v>416</c:v>
                </c:pt>
                <c:pt idx="49">
                  <c:v>431</c:v>
                </c:pt>
                <c:pt idx="50">
                  <c:v>424</c:v>
                </c:pt>
                <c:pt idx="51">
                  <c:v>419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039680"/>
        <c:axId val="52041600"/>
      </c:lineChart>
      <c:dateAx>
        <c:axId val="52039680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2041600"/>
        <c:crossesAt val="0"/>
        <c:auto val="1"/>
        <c:lblOffset val="100"/>
        <c:baseTimeUnit val="months"/>
        <c:majorUnit val="6"/>
        <c:majorTimeUnit val="months"/>
        <c:minorUnit val="1"/>
        <c:minorTimeUnit val="months"/>
      </c:dateAx>
      <c:valAx>
        <c:axId val="52041600"/>
        <c:scaling>
          <c:orientation val="minMax"/>
          <c:max val="50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2039680"/>
        <c:crosses val="autoZero"/>
        <c:crossBetween val="between"/>
        <c:majorUnit val="100"/>
        <c:minorUnit val="25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2924098191932251"/>
          <c:y val="0.91576086956521741"/>
          <c:w val="0.77544503680594867"/>
          <c:h val="6.5217391304347783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59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53A4CCAC-EE26-4484-BFBD-28983421053E}" type="datetimeFigureOut">
              <a:rPr lang="en-US" smtClean="0"/>
              <a:pPr/>
              <a:t>12/11/2014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30FFFC44-CCCE-4938-9480-601CBCB547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856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DA1B-8F4B-4E5C-B6D5-F1FDE8D2136C}" type="datetime1">
              <a:rPr lang="en-US" smtClean="0"/>
              <a:pPr/>
              <a:t>12/11/2014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DCFLLC 2012.  No distribution without permission.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3512-98BA-48EA-8291-18B551AF2B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4FEF-722E-402C-BEA9-B3135DE8D186}" type="datetime1">
              <a:rPr lang="en-US" smtClean="0"/>
              <a:pPr/>
              <a:t>12/11/2014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DCFLLC 2012.  No distribution without permission.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3512-98BA-48EA-8291-18B551AF2B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53452-D245-45E2-A184-19D8B33AB26E}" type="datetime1">
              <a:rPr lang="en-US" smtClean="0"/>
              <a:pPr/>
              <a:t>12/11/2014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DCFLLC 2012.  No distribution without permission.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3512-98BA-48EA-8291-18B551AF2B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DB14-E284-44FF-A74A-A704EF2FEC68}" type="datetime1">
              <a:rPr lang="en-US" smtClean="0"/>
              <a:pPr/>
              <a:t>12/11/2014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DCFLLC 2012.  No distribution without permission.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3512-98BA-48EA-8291-18B551AF2B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FBE7-6D75-4360-A331-6AF11B5EA233}" type="datetime1">
              <a:rPr lang="en-US" smtClean="0"/>
              <a:pPr/>
              <a:t>12/11/2014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DCFLLC 2012.  No distribution without permission.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3512-98BA-48EA-8291-18B551AF2B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9CDF-6E60-4821-995C-78744F317388}" type="datetime1">
              <a:rPr lang="en-US" smtClean="0"/>
              <a:pPr/>
              <a:t>12/11/2014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DCFLLC 2012.  No distribution without permission.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3512-98BA-48EA-8291-18B551AF2B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9515-4D32-4875-B6E5-4C431B6C8638}" type="datetime1">
              <a:rPr lang="en-US" smtClean="0"/>
              <a:pPr/>
              <a:t>12/11/2014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DCFLLC 2012.  No distribution without permission.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3512-98BA-48EA-8291-18B551AF2B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3B7F-D2C4-4F38-94FE-9599A8195F83}" type="datetime1">
              <a:rPr lang="en-US" smtClean="0"/>
              <a:pPr/>
              <a:t>12/11/2014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DCFLLC 2012.  No distribution without permission.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3512-98BA-48EA-8291-18B551AF2B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CBA76-B24F-415C-A50C-D8EC2585F608}" type="datetime1">
              <a:rPr lang="en-US" smtClean="0"/>
              <a:pPr/>
              <a:t>12/11/2014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DCFLLC 2012.  No distribution without permission.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3512-98BA-48EA-8291-18B551AF2B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FC6A-3AC7-4E67-904D-162D193788FB}" type="datetime1">
              <a:rPr lang="en-US" smtClean="0"/>
              <a:pPr/>
              <a:t>12/11/2014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DCFLLC 2012.  No distribution without permission.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3512-98BA-48EA-8291-18B551AF2B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7EDF-A299-489E-84EA-E5A3E3139E3A}" type="datetime1">
              <a:rPr lang="en-US" smtClean="0"/>
              <a:pPr/>
              <a:t>12/11/2014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DCFLLC 2012.  No distribution without permission.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3512-98BA-48EA-8291-18B551AF2B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8D47E-B0F0-4F6D-82C5-7D79322845C0}" type="datetime1">
              <a:rPr lang="en-US" smtClean="0"/>
              <a:pPr/>
              <a:t>12/11/2014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DCFLLC 2012.  No distribution without permission.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83512-98BA-48EA-8291-18B551AF2B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3124200"/>
          </a:xfrm>
        </p:spPr>
        <p:txBody>
          <a:bodyPr>
            <a:normAutofit/>
          </a:bodyPr>
          <a:lstStyle/>
          <a:p>
            <a:r>
              <a:rPr lang="en-US" sz="4200" b="1" dirty="0" smtClean="0"/>
              <a:t>SBA REAL 504 Program</a:t>
            </a:r>
            <a:br>
              <a:rPr lang="en-US" sz="4200" b="1" dirty="0" smtClean="0"/>
            </a:br>
            <a:r>
              <a:rPr lang="en-US" sz="4200" b="1" dirty="0" smtClean="0"/>
              <a:t>Debenture Issuance Summary for Fiscal Year 2014</a:t>
            </a:r>
            <a:br>
              <a:rPr lang="en-US" sz="4200" b="1" dirty="0" smtClean="0"/>
            </a:b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3138220" y="5486400"/>
            <a:ext cx="3106642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400" b="1" dirty="0" smtClean="0"/>
              <a:t>September 17, 2014</a:t>
            </a:r>
            <a:endParaRPr lang="en-US" sz="2400" b="1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219" y="3905885"/>
            <a:ext cx="2733675" cy="1029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 </a:t>
            </a:r>
            <a:r>
              <a:rPr lang="en-US" sz="3600" b="1" dirty="0"/>
              <a:t>SBA</a:t>
            </a:r>
            <a:r>
              <a:rPr lang="en-US" b="1" dirty="0"/>
              <a:t> </a:t>
            </a:r>
            <a:r>
              <a:rPr lang="en-US" sz="3600" b="1" dirty="0" smtClean="0"/>
              <a:t>REAL</a:t>
            </a:r>
            <a:r>
              <a:rPr lang="en-US" b="1" dirty="0" smtClean="0"/>
              <a:t> </a:t>
            </a:r>
            <a:r>
              <a:rPr lang="en-US" sz="3600" b="1" dirty="0" smtClean="0"/>
              <a:t>504</a:t>
            </a:r>
            <a:r>
              <a:rPr lang="en-US" b="1" dirty="0" smtClean="0"/>
              <a:t> </a:t>
            </a:r>
            <a:r>
              <a:rPr lang="en-US" sz="3600" b="1" dirty="0"/>
              <a:t>Debenture Issuance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Summary –FY14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 smtClean="0"/>
              <a:t>For FY14 $3,842,529,000  </a:t>
            </a:r>
            <a:r>
              <a:rPr lang="en-US" dirty="0"/>
              <a:t>debentures were issued, down </a:t>
            </a:r>
            <a:r>
              <a:rPr lang="en-US" dirty="0" smtClean="0"/>
              <a:t>21% </a:t>
            </a:r>
            <a:r>
              <a:rPr lang="en-US" dirty="0"/>
              <a:t>from the year- ago period.</a:t>
            </a:r>
          </a:p>
          <a:p>
            <a:endParaRPr lang="en-US" dirty="0"/>
          </a:p>
          <a:p>
            <a:r>
              <a:rPr lang="en-US" dirty="0"/>
              <a:t>The average 20-year debenture interest rate was </a:t>
            </a:r>
            <a:r>
              <a:rPr lang="en-US" dirty="0" smtClean="0"/>
              <a:t>3.15% </a:t>
            </a:r>
            <a:r>
              <a:rPr lang="en-US" dirty="0"/>
              <a:t>versus </a:t>
            </a:r>
            <a:r>
              <a:rPr lang="en-US" dirty="0" smtClean="0"/>
              <a:t>2.44% </a:t>
            </a:r>
            <a:r>
              <a:rPr lang="en-US" dirty="0"/>
              <a:t>for the year-ago period.  The  average ten-year debenture rate was </a:t>
            </a:r>
            <a:r>
              <a:rPr lang="en-US" dirty="0" smtClean="0"/>
              <a:t>2.02% </a:t>
            </a:r>
            <a:r>
              <a:rPr lang="en-US" dirty="0"/>
              <a:t>versus </a:t>
            </a:r>
            <a:r>
              <a:rPr lang="en-US" dirty="0" smtClean="0"/>
              <a:t>1.44%. For the year, the Effective Rate to borrowers for twenty-year debt was 5.23%.</a:t>
            </a:r>
            <a:endParaRPr lang="en-US" dirty="0"/>
          </a:p>
          <a:p>
            <a:endParaRPr lang="en-US" dirty="0"/>
          </a:p>
          <a:p>
            <a:r>
              <a:rPr lang="en-US" dirty="0"/>
              <a:t>20-year spread to the Treasury benchmark averaged </a:t>
            </a:r>
            <a:r>
              <a:rPr lang="en-US" dirty="0" smtClean="0"/>
              <a:t>+48 </a:t>
            </a:r>
            <a:r>
              <a:rPr lang="en-US" dirty="0"/>
              <a:t>bps,  up </a:t>
            </a:r>
            <a:r>
              <a:rPr lang="en-US" dirty="0" smtClean="0"/>
              <a:t>from 38 </a:t>
            </a:r>
            <a:r>
              <a:rPr lang="en-US" dirty="0"/>
              <a:t>bps  </a:t>
            </a:r>
            <a:r>
              <a:rPr lang="en-US" dirty="0" smtClean="0"/>
              <a:t>in the </a:t>
            </a:r>
            <a:r>
              <a:rPr lang="en-US" dirty="0"/>
              <a:t>year ago period and compared to the  +</a:t>
            </a:r>
            <a:r>
              <a:rPr lang="en-US" dirty="0" smtClean="0"/>
              <a:t>87 </a:t>
            </a:r>
            <a:r>
              <a:rPr lang="en-US" dirty="0"/>
              <a:t>bps average since program’s inception in 1986.</a:t>
            </a:r>
          </a:p>
          <a:p>
            <a:endParaRPr lang="en-US" dirty="0"/>
          </a:p>
          <a:p>
            <a:r>
              <a:rPr lang="en-US" dirty="0"/>
              <a:t>20-year spread to interest rate swap benchmark averaged </a:t>
            </a:r>
            <a:r>
              <a:rPr lang="en-US" dirty="0" smtClean="0"/>
              <a:t>+36 </a:t>
            </a:r>
            <a:r>
              <a:rPr lang="en-US" dirty="0"/>
              <a:t>bps, up 9</a:t>
            </a:r>
            <a:r>
              <a:rPr lang="en-US" dirty="0" smtClean="0"/>
              <a:t> </a:t>
            </a:r>
            <a:r>
              <a:rPr lang="en-US" dirty="0"/>
              <a:t>bps from a year ago and compared to +</a:t>
            </a:r>
            <a:r>
              <a:rPr lang="en-US" dirty="0" smtClean="0"/>
              <a:t>46 </a:t>
            </a:r>
            <a:r>
              <a:rPr lang="en-US" dirty="0"/>
              <a:t>bps since pricing to swaps started in 1999.</a:t>
            </a:r>
          </a:p>
          <a:p>
            <a:endParaRPr lang="en-US" dirty="0"/>
          </a:p>
          <a:p>
            <a:r>
              <a:rPr lang="en-US" dirty="0"/>
              <a:t>Underwriters successfully managed the buyer base  as the </a:t>
            </a:r>
            <a:r>
              <a:rPr lang="en-US" dirty="0" smtClean="0"/>
              <a:t>market initially resisted the drop in interest rates and investors reluctantly reentered the market. Secondary </a:t>
            </a:r>
            <a:r>
              <a:rPr lang="en-US" dirty="0"/>
              <a:t>market </a:t>
            </a:r>
            <a:r>
              <a:rPr lang="en-US" dirty="0" smtClean="0"/>
              <a:t>activity remained light  though we have seen increased selling recently when the market reached its YTD highs. Trustee </a:t>
            </a:r>
            <a:r>
              <a:rPr lang="en-US" dirty="0"/>
              <a:t>and CSA performed duties smoothly and without </a:t>
            </a:r>
            <a:r>
              <a:rPr lang="en-US" dirty="0" smtClean="0"/>
              <a:t>error; especially responding , along with the Underwriters, to the shortened funding period in November.</a:t>
            </a:r>
            <a:endParaRPr lang="en-US" dirty="0"/>
          </a:p>
          <a:p>
            <a:endParaRPr lang="en-US" dirty="0"/>
          </a:p>
          <a:p>
            <a:r>
              <a:rPr lang="en-US" dirty="0"/>
              <a:t>As of the </a:t>
            </a:r>
            <a:r>
              <a:rPr lang="en-US" dirty="0" smtClean="0"/>
              <a:t>September Funding </a:t>
            </a:r>
            <a:r>
              <a:rPr lang="en-US" dirty="0"/>
              <a:t>Date REAL 504 has issued </a:t>
            </a:r>
            <a:r>
              <a:rPr lang="en-US" dirty="0" smtClean="0"/>
              <a:t>$62,268,725,000 </a:t>
            </a:r>
            <a:r>
              <a:rPr lang="en-US" dirty="0"/>
              <a:t>debentures with an Outstanding Principal Balance </a:t>
            </a:r>
            <a:r>
              <a:rPr lang="en-US" dirty="0" smtClean="0"/>
              <a:t>of $27,679,493,066..</a:t>
            </a:r>
          </a:p>
          <a:p>
            <a:endParaRPr lang="en-US" dirty="0" smtClean="0"/>
          </a:p>
          <a:p>
            <a:r>
              <a:rPr lang="en-US" dirty="0" smtClean="0"/>
              <a:t>Please </a:t>
            </a:r>
            <a:r>
              <a:rPr lang="en-US" dirty="0"/>
              <a:t>see the monthly Fiscal Agent’s letter for commentary on each deal and market conditions: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DCFLLC 2014.  No distribution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528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DCFLLC 2014.  No distribution without permission.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774800"/>
              </p:ext>
            </p:extLst>
          </p:nvPr>
        </p:nvGraphicFramePr>
        <p:xfrm>
          <a:off x="1066800" y="990600"/>
          <a:ext cx="7148513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0018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DCFLLC 2014.  No distribution without permission.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0576901"/>
              </p:ext>
            </p:extLst>
          </p:nvPr>
        </p:nvGraphicFramePr>
        <p:xfrm>
          <a:off x="914400" y="1066800"/>
          <a:ext cx="73152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8399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DCFLLC 2014.  No distribution without permission.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4031182"/>
              </p:ext>
            </p:extLst>
          </p:nvPr>
        </p:nvGraphicFramePr>
        <p:xfrm>
          <a:off x="838200" y="838200"/>
          <a:ext cx="7315199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9644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DCFLLC 2014.  No distribution without permission.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9671125"/>
              </p:ext>
            </p:extLst>
          </p:nvPr>
        </p:nvGraphicFramePr>
        <p:xfrm>
          <a:off x="762001" y="914400"/>
          <a:ext cx="7696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3853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Disclaimer</a:t>
            </a:r>
            <a:endParaRPr lang="en-US" sz="3600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DCFLLC 2014.  No distribution without permission.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0" y="1920895"/>
            <a:ext cx="4572000" cy="30162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The information herein has been obtained from sources that we believe to be reliable, but we do not guarantee its accuracy or completeness. </a:t>
            </a:r>
          </a:p>
          <a:p>
            <a:pPr algn="ctr"/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DCFLLC, 2013.</a:t>
            </a:r>
          </a:p>
          <a:p>
            <a:pPr algn="ctr"/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All rights reserved.</a:t>
            </a:r>
            <a:endParaRPr lang="en-US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219" y="3905885"/>
            <a:ext cx="2733675" cy="1029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360</Words>
  <Application>Microsoft Office PowerPoint</Application>
  <PresentationFormat>On-screen Show (4:3)</PresentationFormat>
  <Paragraphs>37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SBA REAL 504 Program Debenture Issuance Summary for Fiscal Year 2014 </vt:lpstr>
      <vt:lpstr> SBA REAL 504 Debenture Issuance  Summary –FY14</vt:lpstr>
      <vt:lpstr>PowerPoint Presentation</vt:lpstr>
      <vt:lpstr>PowerPoint Presentation</vt:lpstr>
      <vt:lpstr>PowerPoint Presentation</vt:lpstr>
      <vt:lpstr>PowerPoint Presentation</vt:lpstr>
      <vt:lpstr>Disclaimer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SBA 504 Acceleration Data June 2010</dc:title>
  <dc:creator>steve-vo</dc:creator>
  <cp:lastModifiedBy>Frank Keane</cp:lastModifiedBy>
  <cp:revision>270</cp:revision>
  <cp:lastPrinted>2014-03-13T14:41:21Z</cp:lastPrinted>
  <dcterms:created xsi:type="dcterms:W3CDTF">2010-06-01T18:13:16Z</dcterms:created>
  <dcterms:modified xsi:type="dcterms:W3CDTF">2014-12-11T13:36:14Z</dcterms:modified>
</cp:coreProperties>
</file>