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82" r:id="rId5"/>
    <p:sldMasterId id="2147483694" r:id="rId6"/>
    <p:sldMasterId id="2147483748" r:id="rId7"/>
  </p:sldMasterIdLst>
  <p:notesMasterIdLst>
    <p:notesMasterId r:id="rId58"/>
  </p:notesMasterIdLst>
  <p:sldIdLst>
    <p:sldId id="272" r:id="rId8"/>
    <p:sldId id="443" r:id="rId9"/>
    <p:sldId id="273" r:id="rId10"/>
    <p:sldId id="278" r:id="rId11"/>
    <p:sldId id="274" r:id="rId12"/>
    <p:sldId id="275" r:id="rId13"/>
    <p:sldId id="276" r:id="rId14"/>
    <p:sldId id="277" r:id="rId15"/>
    <p:sldId id="445" r:id="rId16"/>
    <p:sldId id="414" r:id="rId17"/>
    <p:sldId id="413" r:id="rId18"/>
    <p:sldId id="415" r:id="rId19"/>
    <p:sldId id="428" r:id="rId20"/>
    <p:sldId id="256" r:id="rId21"/>
    <p:sldId id="259" r:id="rId22"/>
    <p:sldId id="260" r:id="rId23"/>
    <p:sldId id="257" r:id="rId24"/>
    <p:sldId id="449" r:id="rId25"/>
    <p:sldId id="262" r:id="rId26"/>
    <p:sldId id="264" r:id="rId27"/>
    <p:sldId id="265" r:id="rId28"/>
    <p:sldId id="258" r:id="rId29"/>
    <p:sldId id="269" r:id="rId30"/>
    <p:sldId id="416" r:id="rId31"/>
    <p:sldId id="447" r:id="rId32"/>
    <p:sldId id="266" r:id="rId33"/>
    <p:sldId id="268" r:id="rId34"/>
    <p:sldId id="446" r:id="rId35"/>
    <p:sldId id="429" r:id="rId36"/>
    <p:sldId id="430" r:id="rId37"/>
    <p:sldId id="432" r:id="rId38"/>
    <p:sldId id="434" r:id="rId39"/>
    <p:sldId id="436" r:id="rId40"/>
    <p:sldId id="433" r:id="rId41"/>
    <p:sldId id="438" r:id="rId42"/>
    <p:sldId id="439" r:id="rId43"/>
    <p:sldId id="450" r:id="rId44"/>
    <p:sldId id="440" r:id="rId45"/>
    <p:sldId id="441" r:id="rId46"/>
    <p:sldId id="422" r:id="rId47"/>
    <p:sldId id="423" r:id="rId48"/>
    <p:sldId id="419" r:id="rId49"/>
    <p:sldId id="448" r:id="rId50"/>
    <p:sldId id="444" r:id="rId51"/>
    <p:sldId id="279" r:id="rId52"/>
    <p:sldId id="409" r:id="rId53"/>
    <p:sldId id="410" r:id="rId54"/>
    <p:sldId id="420" r:id="rId55"/>
    <p:sldId id="451" r:id="rId56"/>
    <p:sldId id="42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4FA01-6BFE-43D8-A7FD-A1393D0EFE10}" v="11" dt="2021-09-09T17:40:24.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107" d="100"/>
          <a:sy n="107" d="100"/>
        </p:scale>
        <p:origin x="138"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BE15F2-FA58-4EF5-95B5-8705E6C355C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4764DC-850A-4CA8-AE5C-54153BA914F8}">
      <dgm:prSet/>
      <dgm:spPr/>
      <dgm:t>
        <a:bodyPr/>
        <a:lstStyle/>
        <a:p>
          <a:r>
            <a:rPr lang="en-US" dirty="0">
              <a:solidFill>
                <a:schemeClr val="bg1"/>
              </a:solidFill>
            </a:rPr>
            <a:t>Designed to freely move away from the cutting head by the piece of wood being machined</a:t>
          </a:r>
        </a:p>
      </dgm:t>
    </dgm:pt>
    <dgm:pt modelId="{CEE1230E-1D25-43C1-A52D-46AE943219BF}" type="parTrans" cxnId="{E6C1B6FB-92C2-4B8C-AF27-DE4807D716B8}">
      <dgm:prSet/>
      <dgm:spPr/>
      <dgm:t>
        <a:bodyPr/>
        <a:lstStyle/>
        <a:p>
          <a:endParaRPr lang="en-US"/>
        </a:p>
      </dgm:t>
    </dgm:pt>
    <dgm:pt modelId="{68804D57-BFD4-4C7A-8766-AB1DEA718C47}" type="sibTrans" cxnId="{E6C1B6FB-92C2-4B8C-AF27-DE4807D716B8}">
      <dgm:prSet/>
      <dgm:spPr/>
      <dgm:t>
        <a:bodyPr/>
        <a:lstStyle/>
        <a:p>
          <a:endParaRPr lang="en-US"/>
        </a:p>
      </dgm:t>
    </dgm:pt>
    <dgm:pt modelId="{9ED0E954-BCA2-44B0-9B46-E37FE89BE3EB}">
      <dgm:prSet/>
      <dgm:spPr/>
      <dgm:t>
        <a:bodyPr/>
        <a:lstStyle/>
        <a:p>
          <a:r>
            <a:rPr lang="en-US" dirty="0">
              <a:solidFill>
                <a:schemeClr val="bg1"/>
              </a:solidFill>
            </a:rPr>
            <a:t>During operation, the guard is designed to maintain coverage over the rotating cutter heads to reduce the chance of accidental contact by the operator</a:t>
          </a:r>
        </a:p>
      </dgm:t>
    </dgm:pt>
    <dgm:pt modelId="{131278FB-5994-42F2-A5FE-CB9236C4665D}" type="parTrans" cxnId="{0C006502-09A9-4424-8753-C11DFD275806}">
      <dgm:prSet/>
      <dgm:spPr/>
      <dgm:t>
        <a:bodyPr/>
        <a:lstStyle/>
        <a:p>
          <a:endParaRPr lang="en-US"/>
        </a:p>
      </dgm:t>
    </dgm:pt>
    <dgm:pt modelId="{26B68CC2-52F3-43E7-BBDB-FEC316CA6427}" type="sibTrans" cxnId="{0C006502-09A9-4424-8753-C11DFD275806}">
      <dgm:prSet/>
      <dgm:spPr/>
      <dgm:t>
        <a:bodyPr/>
        <a:lstStyle/>
        <a:p>
          <a:endParaRPr lang="en-US"/>
        </a:p>
      </dgm:t>
    </dgm:pt>
    <dgm:pt modelId="{B44323C4-2602-4549-A5DE-3EB89A049C3A}">
      <dgm:prSet/>
      <dgm:spPr/>
      <dgm:t>
        <a:bodyPr/>
        <a:lstStyle/>
        <a:p>
          <a:r>
            <a:rPr lang="en-US" dirty="0">
              <a:solidFill>
                <a:schemeClr val="bg1"/>
              </a:solidFill>
            </a:rPr>
            <a:t>Has a spring that keeps the guard in contact with the wood being milled and allows for automatic return to the original position when the wood is removed</a:t>
          </a:r>
        </a:p>
      </dgm:t>
    </dgm:pt>
    <dgm:pt modelId="{057E433D-D5F8-4AED-9B63-64576D027523}" type="parTrans" cxnId="{19792B6C-E12E-4D25-B22E-8FD5F21C26D7}">
      <dgm:prSet/>
      <dgm:spPr/>
      <dgm:t>
        <a:bodyPr/>
        <a:lstStyle/>
        <a:p>
          <a:endParaRPr lang="en-US"/>
        </a:p>
      </dgm:t>
    </dgm:pt>
    <dgm:pt modelId="{F8BA2A87-D61F-49DB-8970-687F5D910EC3}" type="sibTrans" cxnId="{19792B6C-E12E-4D25-B22E-8FD5F21C26D7}">
      <dgm:prSet/>
      <dgm:spPr/>
      <dgm:t>
        <a:bodyPr/>
        <a:lstStyle/>
        <a:p>
          <a:endParaRPr lang="en-US"/>
        </a:p>
      </dgm:t>
    </dgm:pt>
    <dgm:pt modelId="{8A9BE191-893A-492A-A108-34757F65CC0B}" type="pres">
      <dgm:prSet presAssocID="{23BE15F2-FA58-4EF5-95B5-8705E6C355C8}" presName="linear" presStyleCnt="0">
        <dgm:presLayoutVars>
          <dgm:animLvl val="lvl"/>
          <dgm:resizeHandles val="exact"/>
        </dgm:presLayoutVars>
      </dgm:prSet>
      <dgm:spPr/>
      <dgm:t>
        <a:bodyPr/>
        <a:lstStyle/>
        <a:p>
          <a:endParaRPr lang="en-US"/>
        </a:p>
      </dgm:t>
    </dgm:pt>
    <dgm:pt modelId="{B0FFC938-CFB3-482C-BD55-2487D2E54FCA}" type="pres">
      <dgm:prSet presAssocID="{904764DC-850A-4CA8-AE5C-54153BA914F8}" presName="parentText" presStyleLbl="node1" presStyleIdx="0" presStyleCnt="3">
        <dgm:presLayoutVars>
          <dgm:chMax val="0"/>
          <dgm:bulletEnabled val="1"/>
        </dgm:presLayoutVars>
      </dgm:prSet>
      <dgm:spPr/>
      <dgm:t>
        <a:bodyPr/>
        <a:lstStyle/>
        <a:p>
          <a:endParaRPr lang="en-US"/>
        </a:p>
      </dgm:t>
    </dgm:pt>
    <dgm:pt modelId="{1C87486D-7791-4218-AB4E-03D628E498F9}" type="pres">
      <dgm:prSet presAssocID="{68804D57-BFD4-4C7A-8766-AB1DEA718C47}" presName="spacer" presStyleCnt="0"/>
      <dgm:spPr/>
    </dgm:pt>
    <dgm:pt modelId="{BFC0DBAF-5964-4465-ADAD-5CEDD7DE753D}" type="pres">
      <dgm:prSet presAssocID="{9ED0E954-BCA2-44B0-9B46-E37FE89BE3EB}" presName="parentText" presStyleLbl="node1" presStyleIdx="1" presStyleCnt="3">
        <dgm:presLayoutVars>
          <dgm:chMax val="0"/>
          <dgm:bulletEnabled val="1"/>
        </dgm:presLayoutVars>
      </dgm:prSet>
      <dgm:spPr/>
      <dgm:t>
        <a:bodyPr/>
        <a:lstStyle/>
        <a:p>
          <a:endParaRPr lang="en-US"/>
        </a:p>
      </dgm:t>
    </dgm:pt>
    <dgm:pt modelId="{A0981E2E-D7BC-46CF-AE31-D65044581E7A}" type="pres">
      <dgm:prSet presAssocID="{26B68CC2-52F3-43E7-BBDB-FEC316CA6427}" presName="spacer" presStyleCnt="0"/>
      <dgm:spPr/>
    </dgm:pt>
    <dgm:pt modelId="{975060AE-5785-4C69-B7F3-40984E058C74}" type="pres">
      <dgm:prSet presAssocID="{B44323C4-2602-4549-A5DE-3EB89A049C3A}" presName="parentText" presStyleLbl="node1" presStyleIdx="2" presStyleCnt="3">
        <dgm:presLayoutVars>
          <dgm:chMax val="0"/>
          <dgm:bulletEnabled val="1"/>
        </dgm:presLayoutVars>
      </dgm:prSet>
      <dgm:spPr/>
      <dgm:t>
        <a:bodyPr/>
        <a:lstStyle/>
        <a:p>
          <a:endParaRPr lang="en-US"/>
        </a:p>
      </dgm:t>
    </dgm:pt>
  </dgm:ptLst>
  <dgm:cxnLst>
    <dgm:cxn modelId="{0AB0ADD4-0D71-4582-9B1F-778B053948F5}" type="presOf" srcId="{9ED0E954-BCA2-44B0-9B46-E37FE89BE3EB}" destId="{BFC0DBAF-5964-4465-ADAD-5CEDD7DE753D}" srcOrd="0" destOrd="0" presId="urn:microsoft.com/office/officeart/2005/8/layout/vList2"/>
    <dgm:cxn modelId="{E6C1B6FB-92C2-4B8C-AF27-DE4807D716B8}" srcId="{23BE15F2-FA58-4EF5-95B5-8705E6C355C8}" destId="{904764DC-850A-4CA8-AE5C-54153BA914F8}" srcOrd="0" destOrd="0" parTransId="{CEE1230E-1D25-43C1-A52D-46AE943219BF}" sibTransId="{68804D57-BFD4-4C7A-8766-AB1DEA718C47}"/>
    <dgm:cxn modelId="{48A5FEEE-D5BB-454C-ABE5-A7B8855F8C1B}" type="presOf" srcId="{23BE15F2-FA58-4EF5-95B5-8705E6C355C8}" destId="{8A9BE191-893A-492A-A108-34757F65CC0B}" srcOrd="0" destOrd="0" presId="urn:microsoft.com/office/officeart/2005/8/layout/vList2"/>
    <dgm:cxn modelId="{EEF5017B-DC5B-4665-A03E-437F00E3CB21}" type="presOf" srcId="{904764DC-850A-4CA8-AE5C-54153BA914F8}" destId="{B0FFC938-CFB3-482C-BD55-2487D2E54FCA}" srcOrd="0" destOrd="0" presId="urn:microsoft.com/office/officeart/2005/8/layout/vList2"/>
    <dgm:cxn modelId="{F8416486-E389-415C-A7BE-DBFBF8DC2E6C}" type="presOf" srcId="{B44323C4-2602-4549-A5DE-3EB89A049C3A}" destId="{975060AE-5785-4C69-B7F3-40984E058C74}" srcOrd="0" destOrd="0" presId="urn:microsoft.com/office/officeart/2005/8/layout/vList2"/>
    <dgm:cxn modelId="{19792B6C-E12E-4D25-B22E-8FD5F21C26D7}" srcId="{23BE15F2-FA58-4EF5-95B5-8705E6C355C8}" destId="{B44323C4-2602-4549-A5DE-3EB89A049C3A}" srcOrd="2" destOrd="0" parTransId="{057E433D-D5F8-4AED-9B63-64576D027523}" sibTransId="{F8BA2A87-D61F-49DB-8970-687F5D910EC3}"/>
    <dgm:cxn modelId="{0C006502-09A9-4424-8753-C11DFD275806}" srcId="{23BE15F2-FA58-4EF5-95B5-8705E6C355C8}" destId="{9ED0E954-BCA2-44B0-9B46-E37FE89BE3EB}" srcOrd="1" destOrd="0" parTransId="{131278FB-5994-42F2-A5FE-CB9236C4665D}" sibTransId="{26B68CC2-52F3-43E7-BBDB-FEC316CA6427}"/>
    <dgm:cxn modelId="{93372E67-81FC-4848-A2E9-8EE3B02720BC}" type="presParOf" srcId="{8A9BE191-893A-492A-A108-34757F65CC0B}" destId="{B0FFC938-CFB3-482C-BD55-2487D2E54FCA}" srcOrd="0" destOrd="0" presId="urn:microsoft.com/office/officeart/2005/8/layout/vList2"/>
    <dgm:cxn modelId="{57140131-7D3A-4702-A427-DAD50A18D6FB}" type="presParOf" srcId="{8A9BE191-893A-492A-A108-34757F65CC0B}" destId="{1C87486D-7791-4218-AB4E-03D628E498F9}" srcOrd="1" destOrd="0" presId="urn:microsoft.com/office/officeart/2005/8/layout/vList2"/>
    <dgm:cxn modelId="{F67525DC-42DA-4D0E-9D44-1969776B10C5}" type="presParOf" srcId="{8A9BE191-893A-492A-A108-34757F65CC0B}" destId="{BFC0DBAF-5964-4465-ADAD-5CEDD7DE753D}" srcOrd="2" destOrd="0" presId="urn:microsoft.com/office/officeart/2005/8/layout/vList2"/>
    <dgm:cxn modelId="{C2FE4576-253E-4503-9AA3-38692F06BB91}" type="presParOf" srcId="{8A9BE191-893A-492A-A108-34757F65CC0B}" destId="{A0981E2E-D7BC-46CF-AE31-D65044581E7A}" srcOrd="3" destOrd="0" presId="urn:microsoft.com/office/officeart/2005/8/layout/vList2"/>
    <dgm:cxn modelId="{4B0CA754-45C7-4949-BF3E-5AD91D697585}" type="presParOf" srcId="{8A9BE191-893A-492A-A108-34757F65CC0B}" destId="{975060AE-5785-4C69-B7F3-40984E058C7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302E2-7F1A-494A-AFAB-93095956581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13089CD-6576-4E16-84E5-3FE549D4B48A}">
      <dgm:prSet/>
      <dgm:spPr/>
      <dgm:t>
        <a:bodyPr/>
        <a:lstStyle/>
        <a:p>
          <a:r>
            <a:rPr lang="en-US" dirty="0">
              <a:solidFill>
                <a:schemeClr val="bg1"/>
              </a:solidFill>
            </a:rPr>
            <a:t>Did not allow free unobstructed movement when contacted with the piece of wood intended to be milled</a:t>
          </a:r>
        </a:p>
      </dgm:t>
    </dgm:pt>
    <dgm:pt modelId="{A633EA6B-C20D-4EDB-A190-04B1ADD4A7EA}" type="parTrans" cxnId="{869F8886-7B21-4BB4-BAAA-FCAFFFF6229B}">
      <dgm:prSet/>
      <dgm:spPr/>
      <dgm:t>
        <a:bodyPr/>
        <a:lstStyle/>
        <a:p>
          <a:endParaRPr lang="en-US"/>
        </a:p>
      </dgm:t>
    </dgm:pt>
    <dgm:pt modelId="{6E7077C3-B4DD-492D-8B3D-394E3DB48094}" type="sibTrans" cxnId="{869F8886-7B21-4BB4-BAAA-FCAFFFF6229B}">
      <dgm:prSet/>
      <dgm:spPr/>
      <dgm:t>
        <a:bodyPr/>
        <a:lstStyle/>
        <a:p>
          <a:endParaRPr lang="en-US"/>
        </a:p>
      </dgm:t>
    </dgm:pt>
    <dgm:pt modelId="{1D48EA1A-2B75-4C0B-98BE-AC62B0480E66}">
      <dgm:prSet/>
      <dgm:spPr/>
      <dgm:t>
        <a:bodyPr/>
        <a:lstStyle/>
        <a:p>
          <a:r>
            <a:rPr lang="en-US" dirty="0">
              <a:solidFill>
                <a:schemeClr val="bg1"/>
              </a:solidFill>
            </a:rPr>
            <a:t>This design forces the operator to move the guard out of the way prior to milling, which negates the intended purpose of the safety guard</a:t>
          </a:r>
        </a:p>
      </dgm:t>
    </dgm:pt>
    <dgm:pt modelId="{F684C96C-A0AE-437B-88A2-92915D87F58A}" type="parTrans" cxnId="{9527BA30-4EF7-471A-8939-A5D8AE6A765D}">
      <dgm:prSet/>
      <dgm:spPr/>
      <dgm:t>
        <a:bodyPr/>
        <a:lstStyle/>
        <a:p>
          <a:endParaRPr lang="en-US"/>
        </a:p>
      </dgm:t>
    </dgm:pt>
    <dgm:pt modelId="{C23809E3-6EB7-4653-94BC-A81BC1A90DF6}" type="sibTrans" cxnId="{9527BA30-4EF7-471A-8939-A5D8AE6A765D}">
      <dgm:prSet/>
      <dgm:spPr/>
      <dgm:t>
        <a:bodyPr/>
        <a:lstStyle/>
        <a:p>
          <a:endParaRPr lang="en-US"/>
        </a:p>
      </dgm:t>
    </dgm:pt>
    <dgm:pt modelId="{9CEF4D68-4FBB-4E37-89E1-903F18840C1C}">
      <dgm:prSet/>
      <dgm:spPr/>
      <dgm:t>
        <a:bodyPr/>
        <a:lstStyle/>
        <a:p>
          <a:r>
            <a:rPr lang="en-US" dirty="0">
              <a:solidFill>
                <a:schemeClr val="bg1"/>
              </a:solidFill>
            </a:rPr>
            <a:t>Did not travel smoothly over the equipment’s bed and it does not stay in contact with the wood being milled</a:t>
          </a:r>
        </a:p>
      </dgm:t>
    </dgm:pt>
    <dgm:pt modelId="{627149A0-1019-4C7C-90C1-33E9CFB0449A}" type="parTrans" cxnId="{C9D64F97-7B40-4A49-BB2A-E451447498F0}">
      <dgm:prSet/>
      <dgm:spPr/>
      <dgm:t>
        <a:bodyPr/>
        <a:lstStyle/>
        <a:p>
          <a:endParaRPr lang="en-US"/>
        </a:p>
      </dgm:t>
    </dgm:pt>
    <dgm:pt modelId="{F33F92F1-B18A-4887-AAC6-78D5F5ADCEDC}" type="sibTrans" cxnId="{C9D64F97-7B40-4A49-BB2A-E451447498F0}">
      <dgm:prSet/>
      <dgm:spPr/>
      <dgm:t>
        <a:bodyPr/>
        <a:lstStyle/>
        <a:p>
          <a:endParaRPr lang="en-US"/>
        </a:p>
      </dgm:t>
    </dgm:pt>
    <dgm:pt modelId="{34181C0F-A577-476A-B3BC-6E032D162F3F}" type="pres">
      <dgm:prSet presAssocID="{D5E302E2-7F1A-494A-AFAB-930959565815}" presName="linear" presStyleCnt="0">
        <dgm:presLayoutVars>
          <dgm:animLvl val="lvl"/>
          <dgm:resizeHandles val="exact"/>
        </dgm:presLayoutVars>
      </dgm:prSet>
      <dgm:spPr/>
      <dgm:t>
        <a:bodyPr/>
        <a:lstStyle/>
        <a:p>
          <a:endParaRPr lang="en-US"/>
        </a:p>
      </dgm:t>
    </dgm:pt>
    <dgm:pt modelId="{96416E14-90C3-48D1-B18A-5C6C71C74098}" type="pres">
      <dgm:prSet presAssocID="{413089CD-6576-4E16-84E5-3FE549D4B48A}" presName="parentText" presStyleLbl="node1" presStyleIdx="0" presStyleCnt="3">
        <dgm:presLayoutVars>
          <dgm:chMax val="0"/>
          <dgm:bulletEnabled val="1"/>
        </dgm:presLayoutVars>
      </dgm:prSet>
      <dgm:spPr/>
      <dgm:t>
        <a:bodyPr/>
        <a:lstStyle/>
        <a:p>
          <a:endParaRPr lang="en-US"/>
        </a:p>
      </dgm:t>
    </dgm:pt>
    <dgm:pt modelId="{4A9B1ED9-05D5-4629-AEB6-33D4734F73C5}" type="pres">
      <dgm:prSet presAssocID="{6E7077C3-B4DD-492D-8B3D-394E3DB48094}" presName="spacer" presStyleCnt="0"/>
      <dgm:spPr/>
    </dgm:pt>
    <dgm:pt modelId="{1ED51A57-1305-477E-A88D-F4D63921BAB7}" type="pres">
      <dgm:prSet presAssocID="{1D48EA1A-2B75-4C0B-98BE-AC62B0480E66}" presName="parentText" presStyleLbl="node1" presStyleIdx="1" presStyleCnt="3">
        <dgm:presLayoutVars>
          <dgm:chMax val="0"/>
          <dgm:bulletEnabled val="1"/>
        </dgm:presLayoutVars>
      </dgm:prSet>
      <dgm:spPr/>
      <dgm:t>
        <a:bodyPr/>
        <a:lstStyle/>
        <a:p>
          <a:endParaRPr lang="en-US"/>
        </a:p>
      </dgm:t>
    </dgm:pt>
    <dgm:pt modelId="{DBD385E6-503E-4F04-B699-06FB07E8FFD9}" type="pres">
      <dgm:prSet presAssocID="{C23809E3-6EB7-4653-94BC-A81BC1A90DF6}" presName="spacer" presStyleCnt="0"/>
      <dgm:spPr/>
    </dgm:pt>
    <dgm:pt modelId="{686F90A3-C241-4697-86BF-339121D10F84}" type="pres">
      <dgm:prSet presAssocID="{9CEF4D68-4FBB-4E37-89E1-903F18840C1C}" presName="parentText" presStyleLbl="node1" presStyleIdx="2" presStyleCnt="3">
        <dgm:presLayoutVars>
          <dgm:chMax val="0"/>
          <dgm:bulletEnabled val="1"/>
        </dgm:presLayoutVars>
      </dgm:prSet>
      <dgm:spPr/>
      <dgm:t>
        <a:bodyPr/>
        <a:lstStyle/>
        <a:p>
          <a:endParaRPr lang="en-US"/>
        </a:p>
      </dgm:t>
    </dgm:pt>
  </dgm:ptLst>
  <dgm:cxnLst>
    <dgm:cxn modelId="{175901A5-3D43-41A5-8A10-63119DFC1BC5}" type="presOf" srcId="{413089CD-6576-4E16-84E5-3FE549D4B48A}" destId="{96416E14-90C3-48D1-B18A-5C6C71C74098}" srcOrd="0" destOrd="0" presId="urn:microsoft.com/office/officeart/2005/8/layout/vList2"/>
    <dgm:cxn modelId="{8C181A2B-7136-4879-A23A-BB8EFCF506F5}" type="presOf" srcId="{9CEF4D68-4FBB-4E37-89E1-903F18840C1C}" destId="{686F90A3-C241-4697-86BF-339121D10F84}" srcOrd="0" destOrd="0" presId="urn:microsoft.com/office/officeart/2005/8/layout/vList2"/>
    <dgm:cxn modelId="{EE04A2C1-FD62-4548-B804-DA1495ADA824}" type="presOf" srcId="{D5E302E2-7F1A-494A-AFAB-930959565815}" destId="{34181C0F-A577-476A-B3BC-6E032D162F3F}" srcOrd="0" destOrd="0" presId="urn:microsoft.com/office/officeart/2005/8/layout/vList2"/>
    <dgm:cxn modelId="{869F8886-7B21-4BB4-BAAA-FCAFFFF6229B}" srcId="{D5E302E2-7F1A-494A-AFAB-930959565815}" destId="{413089CD-6576-4E16-84E5-3FE549D4B48A}" srcOrd="0" destOrd="0" parTransId="{A633EA6B-C20D-4EDB-A190-04B1ADD4A7EA}" sibTransId="{6E7077C3-B4DD-492D-8B3D-394E3DB48094}"/>
    <dgm:cxn modelId="{8F65420B-0ED3-4341-A16C-F73B8B8297F9}" type="presOf" srcId="{1D48EA1A-2B75-4C0B-98BE-AC62B0480E66}" destId="{1ED51A57-1305-477E-A88D-F4D63921BAB7}" srcOrd="0" destOrd="0" presId="urn:microsoft.com/office/officeart/2005/8/layout/vList2"/>
    <dgm:cxn modelId="{C9D64F97-7B40-4A49-BB2A-E451447498F0}" srcId="{D5E302E2-7F1A-494A-AFAB-930959565815}" destId="{9CEF4D68-4FBB-4E37-89E1-903F18840C1C}" srcOrd="2" destOrd="0" parTransId="{627149A0-1019-4C7C-90C1-33E9CFB0449A}" sibTransId="{F33F92F1-B18A-4887-AAC6-78D5F5ADCEDC}"/>
    <dgm:cxn modelId="{9527BA30-4EF7-471A-8939-A5D8AE6A765D}" srcId="{D5E302E2-7F1A-494A-AFAB-930959565815}" destId="{1D48EA1A-2B75-4C0B-98BE-AC62B0480E66}" srcOrd="1" destOrd="0" parTransId="{F684C96C-A0AE-437B-88A2-92915D87F58A}" sibTransId="{C23809E3-6EB7-4653-94BC-A81BC1A90DF6}"/>
    <dgm:cxn modelId="{6BBC9AEB-64CB-458F-830F-A991CB4299B5}" type="presParOf" srcId="{34181C0F-A577-476A-B3BC-6E032D162F3F}" destId="{96416E14-90C3-48D1-B18A-5C6C71C74098}" srcOrd="0" destOrd="0" presId="urn:microsoft.com/office/officeart/2005/8/layout/vList2"/>
    <dgm:cxn modelId="{A53A2454-53FC-4FA5-B7CB-E43E1F28E59D}" type="presParOf" srcId="{34181C0F-A577-476A-B3BC-6E032D162F3F}" destId="{4A9B1ED9-05D5-4629-AEB6-33D4734F73C5}" srcOrd="1" destOrd="0" presId="urn:microsoft.com/office/officeart/2005/8/layout/vList2"/>
    <dgm:cxn modelId="{F805AFAB-C257-446A-924C-E9EB677ED3EC}" type="presParOf" srcId="{34181C0F-A577-476A-B3BC-6E032D162F3F}" destId="{1ED51A57-1305-477E-A88D-F4D63921BAB7}" srcOrd="2" destOrd="0" presId="urn:microsoft.com/office/officeart/2005/8/layout/vList2"/>
    <dgm:cxn modelId="{9564A959-154C-4311-966E-36FDD6342D0D}" type="presParOf" srcId="{34181C0F-A577-476A-B3BC-6E032D162F3F}" destId="{DBD385E6-503E-4F04-B699-06FB07E8FFD9}" srcOrd="3" destOrd="0" presId="urn:microsoft.com/office/officeart/2005/8/layout/vList2"/>
    <dgm:cxn modelId="{CFBB693D-53B6-41CE-8B0D-63C5F568CE28}" type="presParOf" srcId="{34181C0F-A577-476A-B3BC-6E032D162F3F}" destId="{686F90A3-C241-4697-86BF-339121D10F8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25008-FB6A-49C6-98E2-140C917E06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E40D300-FFC2-4D57-91CC-FF195EB3816E}">
      <dgm:prSet custT="1"/>
      <dgm:spPr/>
      <dgm:t>
        <a:bodyPr/>
        <a:lstStyle/>
        <a:p>
          <a:r>
            <a:rPr lang="en-US" sz="2000" dirty="0"/>
            <a:t>Replacement guard was homemade, not spring loaded and did not function as designed</a:t>
          </a:r>
        </a:p>
      </dgm:t>
    </dgm:pt>
    <dgm:pt modelId="{51C2D45C-033C-4A44-A6E1-2BA76B88357B}" type="parTrans" cxnId="{9605F164-3082-4930-8A6C-EB644E60F37E}">
      <dgm:prSet/>
      <dgm:spPr/>
      <dgm:t>
        <a:bodyPr/>
        <a:lstStyle/>
        <a:p>
          <a:endParaRPr lang="en-US" sz="2000"/>
        </a:p>
      </dgm:t>
    </dgm:pt>
    <dgm:pt modelId="{E539C697-7340-4B0D-A464-5F43EAC5495F}" type="sibTrans" cxnId="{9605F164-3082-4930-8A6C-EB644E60F37E}">
      <dgm:prSet/>
      <dgm:spPr/>
      <dgm:t>
        <a:bodyPr/>
        <a:lstStyle/>
        <a:p>
          <a:endParaRPr lang="en-US" sz="2000"/>
        </a:p>
      </dgm:t>
    </dgm:pt>
    <dgm:pt modelId="{FA524E0A-2B0F-4B6A-8258-363BDEC0FCB0}">
      <dgm:prSet custT="1"/>
      <dgm:spPr/>
      <dgm:t>
        <a:bodyPr/>
        <a:lstStyle/>
        <a:p>
          <a:r>
            <a:rPr lang="en-US" sz="2000" dirty="0"/>
            <a:t>Jointer was not properly maintained, some of the oil cups were dry, making adjustments to the work fence difficult</a:t>
          </a:r>
        </a:p>
      </dgm:t>
    </dgm:pt>
    <dgm:pt modelId="{CA726AE1-24B5-44F5-8009-3C657A80D8AD}" type="parTrans" cxnId="{21CEF777-81C2-4A7A-897D-5DADE0427CBA}">
      <dgm:prSet/>
      <dgm:spPr/>
      <dgm:t>
        <a:bodyPr/>
        <a:lstStyle/>
        <a:p>
          <a:endParaRPr lang="en-US" sz="2000"/>
        </a:p>
      </dgm:t>
    </dgm:pt>
    <dgm:pt modelId="{C28AE6EC-D2D2-4DC5-9B20-A16394375C9D}" type="sibTrans" cxnId="{21CEF777-81C2-4A7A-897D-5DADE0427CBA}">
      <dgm:prSet/>
      <dgm:spPr/>
      <dgm:t>
        <a:bodyPr/>
        <a:lstStyle/>
        <a:p>
          <a:endParaRPr lang="en-US" sz="2000"/>
        </a:p>
      </dgm:t>
    </dgm:pt>
    <dgm:pt modelId="{33B06559-848C-4CFE-8154-A493245D59A0}">
      <dgm:prSet custT="1"/>
      <dgm:spPr/>
      <dgm:t>
        <a:bodyPr/>
        <a:lstStyle/>
        <a:p>
          <a:r>
            <a:rPr lang="en-US" sz="2000" dirty="0"/>
            <a:t>Work fence was not properly adjusted for working with thinner material</a:t>
          </a:r>
        </a:p>
      </dgm:t>
    </dgm:pt>
    <dgm:pt modelId="{FE00B9F1-6F9B-4FDC-9DBA-D01DA9F24ACC}" type="parTrans" cxnId="{613788B7-1D55-42AB-8775-5034C5FD85B9}">
      <dgm:prSet/>
      <dgm:spPr/>
      <dgm:t>
        <a:bodyPr/>
        <a:lstStyle/>
        <a:p>
          <a:endParaRPr lang="en-US" sz="2000"/>
        </a:p>
      </dgm:t>
    </dgm:pt>
    <dgm:pt modelId="{AB69F48B-3D3C-4750-91B8-E3FAFB05F31C}" type="sibTrans" cxnId="{613788B7-1D55-42AB-8775-5034C5FD85B9}">
      <dgm:prSet/>
      <dgm:spPr/>
      <dgm:t>
        <a:bodyPr/>
        <a:lstStyle/>
        <a:p>
          <a:endParaRPr lang="en-US" sz="2000"/>
        </a:p>
      </dgm:t>
    </dgm:pt>
    <dgm:pt modelId="{F72ED0C7-2F49-47DA-9E04-F9C0E0DA2826}">
      <dgm:prSet custT="1"/>
      <dgm:spPr/>
      <dgm:t>
        <a:bodyPr/>
        <a:lstStyle/>
        <a:p>
          <a:r>
            <a:rPr lang="en-US" sz="2000" dirty="0"/>
            <a:t>Owner’s manual was not available</a:t>
          </a:r>
          <a:br>
            <a:rPr lang="en-US" sz="2000" dirty="0"/>
          </a:br>
          <a:r>
            <a:rPr lang="en-US" sz="2000" dirty="0"/>
            <a:t>	</a:t>
          </a:r>
          <a:r>
            <a:rPr lang="en-US" sz="1400" dirty="0"/>
            <a:t>More info on manual</a:t>
          </a:r>
        </a:p>
        <a:p>
          <a:r>
            <a:rPr lang="en-US" sz="1400" dirty="0"/>
            <a:t>	Follow manufacturers instructions</a:t>
          </a:r>
        </a:p>
        <a:p>
          <a:r>
            <a:rPr lang="en-US" sz="1400" dirty="0"/>
            <a:t>	Installing guards</a:t>
          </a:r>
        </a:p>
      </dgm:t>
    </dgm:pt>
    <dgm:pt modelId="{EC583706-5B4C-4C60-A13B-394986B59B9F}" type="parTrans" cxnId="{BDEEA169-D6D8-44E4-A3F9-52D6E4A6C24D}">
      <dgm:prSet/>
      <dgm:spPr/>
      <dgm:t>
        <a:bodyPr/>
        <a:lstStyle/>
        <a:p>
          <a:endParaRPr lang="en-US" sz="2000"/>
        </a:p>
      </dgm:t>
    </dgm:pt>
    <dgm:pt modelId="{23D9E088-7F7E-4AB0-88FE-B9BB274CEFD0}" type="sibTrans" cxnId="{BDEEA169-D6D8-44E4-A3F9-52D6E4A6C24D}">
      <dgm:prSet/>
      <dgm:spPr/>
      <dgm:t>
        <a:bodyPr/>
        <a:lstStyle/>
        <a:p>
          <a:endParaRPr lang="en-US" sz="2000"/>
        </a:p>
      </dgm:t>
    </dgm:pt>
    <dgm:pt modelId="{235B6084-DF11-4868-9F60-27D85B3FF36D}">
      <dgm:prSet custT="1"/>
      <dgm:spPr/>
      <dgm:t>
        <a:bodyPr/>
        <a:lstStyle/>
        <a:p>
          <a:r>
            <a:rPr lang="en-US" sz="2000" dirty="0"/>
            <a:t>20” jointer was too large for planning ¾” material- a 4” or 6” jointer would have been a safer choice</a:t>
          </a:r>
        </a:p>
      </dgm:t>
    </dgm:pt>
    <dgm:pt modelId="{3DD475B6-D1F4-433B-8D1D-6F1F535EA744}" type="parTrans" cxnId="{480493E6-20B9-4F06-B082-CEAA71277A1C}">
      <dgm:prSet/>
      <dgm:spPr/>
      <dgm:t>
        <a:bodyPr/>
        <a:lstStyle/>
        <a:p>
          <a:endParaRPr lang="en-US" sz="2000"/>
        </a:p>
      </dgm:t>
    </dgm:pt>
    <dgm:pt modelId="{F0DDB2CB-1613-4CC2-BDBF-CA3E175A69F9}" type="sibTrans" cxnId="{480493E6-20B9-4F06-B082-CEAA71277A1C}">
      <dgm:prSet/>
      <dgm:spPr/>
      <dgm:t>
        <a:bodyPr/>
        <a:lstStyle/>
        <a:p>
          <a:endParaRPr lang="en-US" sz="2000"/>
        </a:p>
      </dgm:t>
    </dgm:pt>
    <dgm:pt modelId="{872D6CAC-F70B-4979-BCC6-814E1C1A48EF}" type="pres">
      <dgm:prSet presAssocID="{D0F25008-FB6A-49C6-98E2-140C917E062F}" presName="vert0" presStyleCnt="0">
        <dgm:presLayoutVars>
          <dgm:dir/>
          <dgm:animOne val="branch"/>
          <dgm:animLvl val="lvl"/>
        </dgm:presLayoutVars>
      </dgm:prSet>
      <dgm:spPr/>
      <dgm:t>
        <a:bodyPr/>
        <a:lstStyle/>
        <a:p>
          <a:endParaRPr lang="en-US"/>
        </a:p>
      </dgm:t>
    </dgm:pt>
    <dgm:pt modelId="{6B8C8F53-1EBE-4FCD-AF0B-8C21BA226DC0}" type="pres">
      <dgm:prSet presAssocID="{AE40D300-FFC2-4D57-91CC-FF195EB3816E}" presName="thickLine" presStyleLbl="alignNode1" presStyleIdx="0" presStyleCnt="5"/>
      <dgm:spPr/>
    </dgm:pt>
    <dgm:pt modelId="{32C25EB3-683F-46E0-8C4A-95C871A00997}" type="pres">
      <dgm:prSet presAssocID="{AE40D300-FFC2-4D57-91CC-FF195EB3816E}" presName="horz1" presStyleCnt="0"/>
      <dgm:spPr/>
    </dgm:pt>
    <dgm:pt modelId="{8583C340-7BB8-455C-AE92-EC884E6C1202}" type="pres">
      <dgm:prSet presAssocID="{AE40D300-FFC2-4D57-91CC-FF195EB3816E}" presName="tx1" presStyleLbl="revTx" presStyleIdx="0" presStyleCnt="5"/>
      <dgm:spPr/>
      <dgm:t>
        <a:bodyPr/>
        <a:lstStyle/>
        <a:p>
          <a:endParaRPr lang="en-US"/>
        </a:p>
      </dgm:t>
    </dgm:pt>
    <dgm:pt modelId="{AFAFF333-8B0E-4DDE-A4F9-246E75804387}" type="pres">
      <dgm:prSet presAssocID="{AE40D300-FFC2-4D57-91CC-FF195EB3816E}" presName="vert1" presStyleCnt="0"/>
      <dgm:spPr/>
    </dgm:pt>
    <dgm:pt modelId="{4970E4B1-8F8C-4AFC-8599-A7498E0D8AF7}" type="pres">
      <dgm:prSet presAssocID="{FA524E0A-2B0F-4B6A-8258-363BDEC0FCB0}" presName="thickLine" presStyleLbl="alignNode1" presStyleIdx="1" presStyleCnt="5"/>
      <dgm:spPr/>
    </dgm:pt>
    <dgm:pt modelId="{D9F957B7-8365-4F8B-B728-7ACF8EBCBFF7}" type="pres">
      <dgm:prSet presAssocID="{FA524E0A-2B0F-4B6A-8258-363BDEC0FCB0}" presName="horz1" presStyleCnt="0"/>
      <dgm:spPr/>
    </dgm:pt>
    <dgm:pt modelId="{B8FB2912-D9CD-4B14-A9DA-ABEDA3332A60}" type="pres">
      <dgm:prSet presAssocID="{FA524E0A-2B0F-4B6A-8258-363BDEC0FCB0}" presName="tx1" presStyleLbl="revTx" presStyleIdx="1" presStyleCnt="5"/>
      <dgm:spPr/>
      <dgm:t>
        <a:bodyPr/>
        <a:lstStyle/>
        <a:p>
          <a:endParaRPr lang="en-US"/>
        </a:p>
      </dgm:t>
    </dgm:pt>
    <dgm:pt modelId="{BEC6B12F-7606-4D71-88F6-2DA599BEB49F}" type="pres">
      <dgm:prSet presAssocID="{FA524E0A-2B0F-4B6A-8258-363BDEC0FCB0}" presName="vert1" presStyleCnt="0"/>
      <dgm:spPr/>
    </dgm:pt>
    <dgm:pt modelId="{06E4FB94-D5E4-42CF-B6F6-553FDE332EBB}" type="pres">
      <dgm:prSet presAssocID="{33B06559-848C-4CFE-8154-A493245D59A0}" presName="thickLine" presStyleLbl="alignNode1" presStyleIdx="2" presStyleCnt="5"/>
      <dgm:spPr/>
    </dgm:pt>
    <dgm:pt modelId="{CA76D80A-98FE-4AD0-A880-A501E81A8F2F}" type="pres">
      <dgm:prSet presAssocID="{33B06559-848C-4CFE-8154-A493245D59A0}" presName="horz1" presStyleCnt="0"/>
      <dgm:spPr/>
    </dgm:pt>
    <dgm:pt modelId="{58E41A35-3737-47CF-AACC-272DB660E7EC}" type="pres">
      <dgm:prSet presAssocID="{33B06559-848C-4CFE-8154-A493245D59A0}" presName="tx1" presStyleLbl="revTx" presStyleIdx="2" presStyleCnt="5"/>
      <dgm:spPr/>
      <dgm:t>
        <a:bodyPr/>
        <a:lstStyle/>
        <a:p>
          <a:endParaRPr lang="en-US"/>
        </a:p>
      </dgm:t>
    </dgm:pt>
    <dgm:pt modelId="{12B6F4DC-C57D-4887-9A48-310802FAE9D2}" type="pres">
      <dgm:prSet presAssocID="{33B06559-848C-4CFE-8154-A493245D59A0}" presName="vert1" presStyleCnt="0"/>
      <dgm:spPr/>
    </dgm:pt>
    <dgm:pt modelId="{953937F1-203A-4E4A-BD23-F280B57F5910}" type="pres">
      <dgm:prSet presAssocID="{F72ED0C7-2F49-47DA-9E04-F9C0E0DA2826}" presName="thickLine" presStyleLbl="alignNode1" presStyleIdx="3" presStyleCnt="5"/>
      <dgm:spPr/>
    </dgm:pt>
    <dgm:pt modelId="{E34B4C8B-865E-4820-8D1A-62594A3ECFD6}" type="pres">
      <dgm:prSet presAssocID="{F72ED0C7-2F49-47DA-9E04-F9C0E0DA2826}" presName="horz1" presStyleCnt="0"/>
      <dgm:spPr/>
    </dgm:pt>
    <dgm:pt modelId="{4C191260-0F98-4375-93C9-3D18BEDEE888}" type="pres">
      <dgm:prSet presAssocID="{F72ED0C7-2F49-47DA-9E04-F9C0E0DA2826}" presName="tx1" presStyleLbl="revTx" presStyleIdx="3" presStyleCnt="5"/>
      <dgm:spPr/>
      <dgm:t>
        <a:bodyPr/>
        <a:lstStyle/>
        <a:p>
          <a:endParaRPr lang="en-US"/>
        </a:p>
      </dgm:t>
    </dgm:pt>
    <dgm:pt modelId="{62B10F98-3556-4EC2-9F53-2C26D575E917}" type="pres">
      <dgm:prSet presAssocID="{F72ED0C7-2F49-47DA-9E04-F9C0E0DA2826}" presName="vert1" presStyleCnt="0"/>
      <dgm:spPr/>
    </dgm:pt>
    <dgm:pt modelId="{E2044513-297E-4D20-A483-668726AF42F2}" type="pres">
      <dgm:prSet presAssocID="{235B6084-DF11-4868-9F60-27D85B3FF36D}" presName="thickLine" presStyleLbl="alignNode1" presStyleIdx="4" presStyleCnt="5"/>
      <dgm:spPr/>
    </dgm:pt>
    <dgm:pt modelId="{88ADEE1C-8AA5-4DE9-B470-EE55723E2DDB}" type="pres">
      <dgm:prSet presAssocID="{235B6084-DF11-4868-9F60-27D85B3FF36D}" presName="horz1" presStyleCnt="0"/>
      <dgm:spPr/>
    </dgm:pt>
    <dgm:pt modelId="{CF32E7A8-644A-47F5-B3A8-E147226FAE0D}" type="pres">
      <dgm:prSet presAssocID="{235B6084-DF11-4868-9F60-27D85B3FF36D}" presName="tx1" presStyleLbl="revTx" presStyleIdx="4" presStyleCnt="5"/>
      <dgm:spPr/>
      <dgm:t>
        <a:bodyPr/>
        <a:lstStyle/>
        <a:p>
          <a:endParaRPr lang="en-US"/>
        </a:p>
      </dgm:t>
    </dgm:pt>
    <dgm:pt modelId="{049EB16B-570B-4017-ADB0-76CD2B8D47C6}" type="pres">
      <dgm:prSet presAssocID="{235B6084-DF11-4868-9F60-27D85B3FF36D}" presName="vert1" presStyleCnt="0"/>
      <dgm:spPr/>
    </dgm:pt>
  </dgm:ptLst>
  <dgm:cxnLst>
    <dgm:cxn modelId="{613788B7-1D55-42AB-8775-5034C5FD85B9}" srcId="{D0F25008-FB6A-49C6-98E2-140C917E062F}" destId="{33B06559-848C-4CFE-8154-A493245D59A0}" srcOrd="2" destOrd="0" parTransId="{FE00B9F1-6F9B-4FDC-9DBA-D01DA9F24ACC}" sibTransId="{AB69F48B-3D3C-4750-91B8-E3FAFB05F31C}"/>
    <dgm:cxn modelId="{7170F183-4F01-4066-B3BB-757A0FA976A0}" type="presOf" srcId="{FA524E0A-2B0F-4B6A-8258-363BDEC0FCB0}" destId="{B8FB2912-D9CD-4B14-A9DA-ABEDA3332A60}" srcOrd="0" destOrd="0" presId="urn:microsoft.com/office/officeart/2008/layout/LinedList"/>
    <dgm:cxn modelId="{9DE26FF3-9119-407B-B5C2-7DC3A057D5B9}" type="presOf" srcId="{D0F25008-FB6A-49C6-98E2-140C917E062F}" destId="{872D6CAC-F70B-4979-BCC6-814E1C1A48EF}" srcOrd="0" destOrd="0" presId="urn:microsoft.com/office/officeart/2008/layout/LinedList"/>
    <dgm:cxn modelId="{21CEF777-81C2-4A7A-897D-5DADE0427CBA}" srcId="{D0F25008-FB6A-49C6-98E2-140C917E062F}" destId="{FA524E0A-2B0F-4B6A-8258-363BDEC0FCB0}" srcOrd="1" destOrd="0" parTransId="{CA726AE1-24B5-44F5-8009-3C657A80D8AD}" sibTransId="{C28AE6EC-D2D2-4DC5-9B20-A16394375C9D}"/>
    <dgm:cxn modelId="{7E7290AC-09FE-445A-A5C1-B301A1402E32}" type="presOf" srcId="{33B06559-848C-4CFE-8154-A493245D59A0}" destId="{58E41A35-3737-47CF-AACC-272DB660E7EC}" srcOrd="0" destOrd="0" presId="urn:microsoft.com/office/officeart/2008/layout/LinedList"/>
    <dgm:cxn modelId="{480493E6-20B9-4F06-B082-CEAA71277A1C}" srcId="{D0F25008-FB6A-49C6-98E2-140C917E062F}" destId="{235B6084-DF11-4868-9F60-27D85B3FF36D}" srcOrd="4" destOrd="0" parTransId="{3DD475B6-D1F4-433B-8D1D-6F1F535EA744}" sibTransId="{F0DDB2CB-1613-4CC2-BDBF-CA3E175A69F9}"/>
    <dgm:cxn modelId="{6E6280FB-BE3F-44BA-BDD1-D09FEA5E8A43}" type="presOf" srcId="{F72ED0C7-2F49-47DA-9E04-F9C0E0DA2826}" destId="{4C191260-0F98-4375-93C9-3D18BEDEE888}" srcOrd="0" destOrd="0" presId="urn:microsoft.com/office/officeart/2008/layout/LinedList"/>
    <dgm:cxn modelId="{937AA793-F141-4E6F-9BB6-75B7687906F8}" type="presOf" srcId="{235B6084-DF11-4868-9F60-27D85B3FF36D}" destId="{CF32E7A8-644A-47F5-B3A8-E147226FAE0D}" srcOrd="0" destOrd="0" presId="urn:microsoft.com/office/officeart/2008/layout/LinedList"/>
    <dgm:cxn modelId="{9605F164-3082-4930-8A6C-EB644E60F37E}" srcId="{D0F25008-FB6A-49C6-98E2-140C917E062F}" destId="{AE40D300-FFC2-4D57-91CC-FF195EB3816E}" srcOrd="0" destOrd="0" parTransId="{51C2D45C-033C-4A44-A6E1-2BA76B88357B}" sibTransId="{E539C697-7340-4B0D-A464-5F43EAC5495F}"/>
    <dgm:cxn modelId="{5AA86214-F9BA-4DCE-8155-F74E98CC33AA}" type="presOf" srcId="{AE40D300-FFC2-4D57-91CC-FF195EB3816E}" destId="{8583C340-7BB8-455C-AE92-EC884E6C1202}" srcOrd="0" destOrd="0" presId="urn:microsoft.com/office/officeart/2008/layout/LinedList"/>
    <dgm:cxn modelId="{BDEEA169-D6D8-44E4-A3F9-52D6E4A6C24D}" srcId="{D0F25008-FB6A-49C6-98E2-140C917E062F}" destId="{F72ED0C7-2F49-47DA-9E04-F9C0E0DA2826}" srcOrd="3" destOrd="0" parTransId="{EC583706-5B4C-4C60-A13B-394986B59B9F}" sibTransId="{23D9E088-7F7E-4AB0-88FE-B9BB274CEFD0}"/>
    <dgm:cxn modelId="{561CF83A-38F7-4AD1-843A-A5006ACB7C62}" type="presParOf" srcId="{872D6CAC-F70B-4979-BCC6-814E1C1A48EF}" destId="{6B8C8F53-1EBE-4FCD-AF0B-8C21BA226DC0}" srcOrd="0" destOrd="0" presId="urn:microsoft.com/office/officeart/2008/layout/LinedList"/>
    <dgm:cxn modelId="{DA59D0DF-E40F-4327-BACE-1BE887BE2AD5}" type="presParOf" srcId="{872D6CAC-F70B-4979-BCC6-814E1C1A48EF}" destId="{32C25EB3-683F-46E0-8C4A-95C871A00997}" srcOrd="1" destOrd="0" presId="urn:microsoft.com/office/officeart/2008/layout/LinedList"/>
    <dgm:cxn modelId="{F9A4AFD4-5FE1-4AED-B904-5097B70704B1}" type="presParOf" srcId="{32C25EB3-683F-46E0-8C4A-95C871A00997}" destId="{8583C340-7BB8-455C-AE92-EC884E6C1202}" srcOrd="0" destOrd="0" presId="urn:microsoft.com/office/officeart/2008/layout/LinedList"/>
    <dgm:cxn modelId="{994EDEB6-B7A3-4ECB-B0C7-280B3E6EFB49}" type="presParOf" srcId="{32C25EB3-683F-46E0-8C4A-95C871A00997}" destId="{AFAFF333-8B0E-4DDE-A4F9-246E75804387}" srcOrd="1" destOrd="0" presId="urn:microsoft.com/office/officeart/2008/layout/LinedList"/>
    <dgm:cxn modelId="{B03AE29B-DA5D-4EF1-924B-F163DD4054A7}" type="presParOf" srcId="{872D6CAC-F70B-4979-BCC6-814E1C1A48EF}" destId="{4970E4B1-8F8C-4AFC-8599-A7498E0D8AF7}" srcOrd="2" destOrd="0" presId="urn:microsoft.com/office/officeart/2008/layout/LinedList"/>
    <dgm:cxn modelId="{E5AFAC45-91AE-4225-911C-0AC3D70E2287}" type="presParOf" srcId="{872D6CAC-F70B-4979-BCC6-814E1C1A48EF}" destId="{D9F957B7-8365-4F8B-B728-7ACF8EBCBFF7}" srcOrd="3" destOrd="0" presId="urn:microsoft.com/office/officeart/2008/layout/LinedList"/>
    <dgm:cxn modelId="{AB81733A-F80C-464C-AE83-2DBCF28FBC9C}" type="presParOf" srcId="{D9F957B7-8365-4F8B-B728-7ACF8EBCBFF7}" destId="{B8FB2912-D9CD-4B14-A9DA-ABEDA3332A60}" srcOrd="0" destOrd="0" presId="urn:microsoft.com/office/officeart/2008/layout/LinedList"/>
    <dgm:cxn modelId="{88B0DDE6-AD54-420C-9FA2-6B36469372E9}" type="presParOf" srcId="{D9F957B7-8365-4F8B-B728-7ACF8EBCBFF7}" destId="{BEC6B12F-7606-4D71-88F6-2DA599BEB49F}" srcOrd="1" destOrd="0" presId="urn:microsoft.com/office/officeart/2008/layout/LinedList"/>
    <dgm:cxn modelId="{86EA618A-3828-4D3A-BE46-72A03E734372}" type="presParOf" srcId="{872D6CAC-F70B-4979-BCC6-814E1C1A48EF}" destId="{06E4FB94-D5E4-42CF-B6F6-553FDE332EBB}" srcOrd="4" destOrd="0" presId="urn:microsoft.com/office/officeart/2008/layout/LinedList"/>
    <dgm:cxn modelId="{CF429628-ADC8-41C8-BA27-A7CA4F3EB189}" type="presParOf" srcId="{872D6CAC-F70B-4979-BCC6-814E1C1A48EF}" destId="{CA76D80A-98FE-4AD0-A880-A501E81A8F2F}" srcOrd="5" destOrd="0" presId="urn:microsoft.com/office/officeart/2008/layout/LinedList"/>
    <dgm:cxn modelId="{C995FA27-370A-4B5A-A343-CBD80AF4E885}" type="presParOf" srcId="{CA76D80A-98FE-4AD0-A880-A501E81A8F2F}" destId="{58E41A35-3737-47CF-AACC-272DB660E7EC}" srcOrd="0" destOrd="0" presId="urn:microsoft.com/office/officeart/2008/layout/LinedList"/>
    <dgm:cxn modelId="{3616CF42-621E-4CA5-B781-FF3FF8D569CE}" type="presParOf" srcId="{CA76D80A-98FE-4AD0-A880-A501E81A8F2F}" destId="{12B6F4DC-C57D-4887-9A48-310802FAE9D2}" srcOrd="1" destOrd="0" presId="urn:microsoft.com/office/officeart/2008/layout/LinedList"/>
    <dgm:cxn modelId="{3B93E5A7-7ADD-4330-809D-87CDFC6EBCDA}" type="presParOf" srcId="{872D6CAC-F70B-4979-BCC6-814E1C1A48EF}" destId="{953937F1-203A-4E4A-BD23-F280B57F5910}" srcOrd="6" destOrd="0" presId="urn:microsoft.com/office/officeart/2008/layout/LinedList"/>
    <dgm:cxn modelId="{A67F016B-F072-4438-8EAF-4CCDE58A8294}" type="presParOf" srcId="{872D6CAC-F70B-4979-BCC6-814E1C1A48EF}" destId="{E34B4C8B-865E-4820-8D1A-62594A3ECFD6}" srcOrd="7" destOrd="0" presId="urn:microsoft.com/office/officeart/2008/layout/LinedList"/>
    <dgm:cxn modelId="{84FED3B2-093C-4747-ACA5-05B2D83A1519}" type="presParOf" srcId="{E34B4C8B-865E-4820-8D1A-62594A3ECFD6}" destId="{4C191260-0F98-4375-93C9-3D18BEDEE888}" srcOrd="0" destOrd="0" presId="urn:microsoft.com/office/officeart/2008/layout/LinedList"/>
    <dgm:cxn modelId="{05802C66-5B08-4129-95E7-3E24B84F9E5A}" type="presParOf" srcId="{E34B4C8B-865E-4820-8D1A-62594A3ECFD6}" destId="{62B10F98-3556-4EC2-9F53-2C26D575E917}" srcOrd="1" destOrd="0" presId="urn:microsoft.com/office/officeart/2008/layout/LinedList"/>
    <dgm:cxn modelId="{51020F65-8E5A-4D18-88B5-95EA4127703E}" type="presParOf" srcId="{872D6CAC-F70B-4979-BCC6-814E1C1A48EF}" destId="{E2044513-297E-4D20-A483-668726AF42F2}" srcOrd="8" destOrd="0" presId="urn:microsoft.com/office/officeart/2008/layout/LinedList"/>
    <dgm:cxn modelId="{3858C9D2-B490-42AE-9FBC-9C4E1D5634EB}" type="presParOf" srcId="{872D6CAC-F70B-4979-BCC6-814E1C1A48EF}" destId="{88ADEE1C-8AA5-4DE9-B470-EE55723E2DDB}" srcOrd="9" destOrd="0" presId="urn:microsoft.com/office/officeart/2008/layout/LinedList"/>
    <dgm:cxn modelId="{0E9501AB-87A4-493B-921E-A60F118A6E65}" type="presParOf" srcId="{88ADEE1C-8AA5-4DE9-B470-EE55723E2DDB}" destId="{CF32E7A8-644A-47F5-B3A8-E147226FAE0D}" srcOrd="0" destOrd="0" presId="urn:microsoft.com/office/officeart/2008/layout/LinedList"/>
    <dgm:cxn modelId="{C7521E21-14D2-4F08-B38F-D22AF9A21627}" type="presParOf" srcId="{88ADEE1C-8AA5-4DE9-B470-EE55723E2DDB}" destId="{049EB16B-570B-4017-ADB0-76CD2B8D47C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FC938-CFB3-482C-BD55-2487D2E54FCA}">
      <dsp:nvSpPr>
        <dsp:cNvPr id="0" name=""/>
        <dsp:cNvSpPr/>
      </dsp:nvSpPr>
      <dsp:spPr>
        <a:xfrm>
          <a:off x="0" y="203656"/>
          <a:ext cx="6263640" cy="16549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solidFill>
                <a:schemeClr val="bg1"/>
              </a:solidFill>
            </a:rPr>
            <a:t>Designed to freely move away from the cutting head by the piece of wood being machined</a:t>
          </a:r>
        </a:p>
      </dsp:txBody>
      <dsp:txXfrm>
        <a:off x="80789" y="284445"/>
        <a:ext cx="6102062" cy="1493387"/>
      </dsp:txXfrm>
    </dsp:sp>
    <dsp:sp modelId="{BFC0DBAF-5964-4465-ADAD-5CEDD7DE753D}">
      <dsp:nvSpPr>
        <dsp:cNvPr id="0" name=""/>
        <dsp:cNvSpPr/>
      </dsp:nvSpPr>
      <dsp:spPr>
        <a:xfrm>
          <a:off x="0" y="1924861"/>
          <a:ext cx="6263640" cy="1654965"/>
        </a:xfrm>
        <a:prstGeom prst="roundRect">
          <a:avLst/>
        </a:prstGeom>
        <a:solidFill>
          <a:schemeClr val="accent5">
            <a:hueOff val="1178392"/>
            <a:satOff val="-5635"/>
            <a:lumOff val="6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solidFill>
                <a:schemeClr val="bg1"/>
              </a:solidFill>
            </a:rPr>
            <a:t>During operation, the guard is designed to maintain coverage over the rotating cutter heads to reduce the chance of accidental contact by the operator</a:t>
          </a:r>
        </a:p>
      </dsp:txBody>
      <dsp:txXfrm>
        <a:off x="80789" y="2005650"/>
        <a:ext cx="6102062" cy="1493387"/>
      </dsp:txXfrm>
    </dsp:sp>
    <dsp:sp modelId="{975060AE-5785-4C69-B7F3-40984E058C74}">
      <dsp:nvSpPr>
        <dsp:cNvPr id="0" name=""/>
        <dsp:cNvSpPr/>
      </dsp:nvSpPr>
      <dsp:spPr>
        <a:xfrm>
          <a:off x="0" y="3646066"/>
          <a:ext cx="6263640" cy="1654965"/>
        </a:xfrm>
        <a:prstGeom prst="round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solidFill>
                <a:schemeClr val="bg1"/>
              </a:solidFill>
            </a:rPr>
            <a:t>Has a spring that keeps the guard in contact with the wood being milled and allows for automatic return to the original position when the wood is removed</a:t>
          </a:r>
        </a:p>
      </dsp:txBody>
      <dsp:txXfrm>
        <a:off x="80789" y="3726855"/>
        <a:ext cx="6102062" cy="1493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16E14-90C3-48D1-B18A-5C6C71C74098}">
      <dsp:nvSpPr>
        <dsp:cNvPr id="0" name=""/>
        <dsp:cNvSpPr/>
      </dsp:nvSpPr>
      <dsp:spPr>
        <a:xfrm>
          <a:off x="0" y="92843"/>
          <a:ext cx="6263640" cy="1726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solidFill>
                <a:schemeClr val="bg1"/>
              </a:solidFill>
            </a:rPr>
            <a:t>Did not allow free unobstructed movement when contacted with the piece of wood intended to be milled</a:t>
          </a:r>
        </a:p>
      </dsp:txBody>
      <dsp:txXfrm>
        <a:off x="84301" y="177144"/>
        <a:ext cx="6095038" cy="1558318"/>
      </dsp:txXfrm>
    </dsp:sp>
    <dsp:sp modelId="{1ED51A57-1305-477E-A88D-F4D63921BAB7}">
      <dsp:nvSpPr>
        <dsp:cNvPr id="0" name=""/>
        <dsp:cNvSpPr/>
      </dsp:nvSpPr>
      <dsp:spPr>
        <a:xfrm>
          <a:off x="0" y="1888883"/>
          <a:ext cx="6263640" cy="1726920"/>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solidFill>
                <a:schemeClr val="bg1"/>
              </a:solidFill>
            </a:rPr>
            <a:t>This design forces the operator to move the guard out of the way prior to milling, which negates the intended purpose of the safety guard</a:t>
          </a:r>
        </a:p>
      </dsp:txBody>
      <dsp:txXfrm>
        <a:off x="84301" y="1973184"/>
        <a:ext cx="6095038" cy="1558318"/>
      </dsp:txXfrm>
    </dsp:sp>
    <dsp:sp modelId="{686F90A3-C241-4697-86BF-339121D10F84}">
      <dsp:nvSpPr>
        <dsp:cNvPr id="0" name=""/>
        <dsp:cNvSpPr/>
      </dsp:nvSpPr>
      <dsp:spPr>
        <a:xfrm>
          <a:off x="0" y="3684924"/>
          <a:ext cx="6263640" cy="172692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solidFill>
                <a:schemeClr val="bg1"/>
              </a:solidFill>
            </a:rPr>
            <a:t>Did not travel smoothly over the equipment’s bed and it does not stay in contact with the wood being milled</a:t>
          </a:r>
        </a:p>
      </dsp:txBody>
      <dsp:txXfrm>
        <a:off x="84301" y="3769225"/>
        <a:ext cx="6095038" cy="1558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C8F53-1EBE-4FCD-AF0B-8C21BA226DC0}">
      <dsp:nvSpPr>
        <dsp:cNvPr id="0" name=""/>
        <dsp:cNvSpPr/>
      </dsp:nvSpPr>
      <dsp:spPr>
        <a:xfrm>
          <a:off x="0" y="761"/>
          <a:ext cx="68287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3C340-7BB8-455C-AE92-EC884E6C1202}">
      <dsp:nvSpPr>
        <dsp:cNvPr id="0" name=""/>
        <dsp:cNvSpPr/>
      </dsp:nvSpPr>
      <dsp:spPr>
        <a:xfrm>
          <a:off x="0" y="761"/>
          <a:ext cx="6828712" cy="124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Replacement guard was homemade, not spring loaded and did not function as designed</a:t>
          </a:r>
        </a:p>
      </dsp:txBody>
      <dsp:txXfrm>
        <a:off x="0" y="761"/>
        <a:ext cx="6828712" cy="1246883"/>
      </dsp:txXfrm>
    </dsp:sp>
    <dsp:sp modelId="{4970E4B1-8F8C-4AFC-8599-A7498E0D8AF7}">
      <dsp:nvSpPr>
        <dsp:cNvPr id="0" name=""/>
        <dsp:cNvSpPr/>
      </dsp:nvSpPr>
      <dsp:spPr>
        <a:xfrm>
          <a:off x="0" y="1247645"/>
          <a:ext cx="6828712" cy="0"/>
        </a:xfrm>
        <a:prstGeom prst="line">
          <a:avLst/>
        </a:prstGeom>
        <a:solidFill>
          <a:schemeClr val="accent2">
            <a:hueOff val="-330843"/>
            <a:satOff val="373"/>
            <a:lumOff val="882"/>
            <a:alphaOff val="0"/>
          </a:schemeClr>
        </a:solidFill>
        <a:ln w="12700"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B2912-D9CD-4B14-A9DA-ABEDA3332A60}">
      <dsp:nvSpPr>
        <dsp:cNvPr id="0" name=""/>
        <dsp:cNvSpPr/>
      </dsp:nvSpPr>
      <dsp:spPr>
        <a:xfrm>
          <a:off x="0" y="1247645"/>
          <a:ext cx="6828712" cy="124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Jointer was not properly maintained, some of the oil cups were dry, making adjustments to the work fence difficult</a:t>
          </a:r>
        </a:p>
      </dsp:txBody>
      <dsp:txXfrm>
        <a:off x="0" y="1247645"/>
        <a:ext cx="6828712" cy="1246883"/>
      </dsp:txXfrm>
    </dsp:sp>
    <dsp:sp modelId="{06E4FB94-D5E4-42CF-B6F6-553FDE332EBB}">
      <dsp:nvSpPr>
        <dsp:cNvPr id="0" name=""/>
        <dsp:cNvSpPr/>
      </dsp:nvSpPr>
      <dsp:spPr>
        <a:xfrm>
          <a:off x="0" y="2494529"/>
          <a:ext cx="6828712" cy="0"/>
        </a:xfrm>
        <a:prstGeom prst="line">
          <a:avLst/>
        </a:prstGeom>
        <a:solidFill>
          <a:schemeClr val="accent2">
            <a:hueOff val="-661686"/>
            <a:satOff val="746"/>
            <a:lumOff val="1765"/>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41A35-3737-47CF-AACC-272DB660E7EC}">
      <dsp:nvSpPr>
        <dsp:cNvPr id="0" name=""/>
        <dsp:cNvSpPr/>
      </dsp:nvSpPr>
      <dsp:spPr>
        <a:xfrm>
          <a:off x="0" y="2494529"/>
          <a:ext cx="6828712" cy="124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Work fence was not properly adjusted for working with thinner material</a:t>
          </a:r>
        </a:p>
      </dsp:txBody>
      <dsp:txXfrm>
        <a:off x="0" y="2494529"/>
        <a:ext cx="6828712" cy="1246883"/>
      </dsp:txXfrm>
    </dsp:sp>
    <dsp:sp modelId="{953937F1-203A-4E4A-BD23-F280B57F5910}">
      <dsp:nvSpPr>
        <dsp:cNvPr id="0" name=""/>
        <dsp:cNvSpPr/>
      </dsp:nvSpPr>
      <dsp:spPr>
        <a:xfrm>
          <a:off x="0" y="3741412"/>
          <a:ext cx="6828712" cy="0"/>
        </a:xfrm>
        <a:prstGeom prst="line">
          <a:avLst/>
        </a:prstGeom>
        <a:solidFill>
          <a:schemeClr val="accent2">
            <a:hueOff val="-992530"/>
            <a:satOff val="1119"/>
            <a:lumOff val="2647"/>
            <a:alphaOff val="0"/>
          </a:schemeClr>
        </a:solidFill>
        <a:ln w="12700"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91260-0F98-4375-93C9-3D18BEDEE888}">
      <dsp:nvSpPr>
        <dsp:cNvPr id="0" name=""/>
        <dsp:cNvSpPr/>
      </dsp:nvSpPr>
      <dsp:spPr>
        <a:xfrm>
          <a:off x="0" y="3741412"/>
          <a:ext cx="6828712" cy="124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Owner’s manual was not available</a:t>
          </a:r>
          <a:br>
            <a:rPr lang="en-US" sz="2000" kern="1200" dirty="0"/>
          </a:br>
          <a:r>
            <a:rPr lang="en-US" sz="2000" kern="1200" dirty="0"/>
            <a:t>	</a:t>
          </a:r>
          <a:r>
            <a:rPr lang="en-US" sz="1400" kern="1200" dirty="0"/>
            <a:t>More info on manual</a:t>
          </a:r>
        </a:p>
        <a:p>
          <a:pPr lvl="0" algn="l" defTabSz="889000">
            <a:lnSpc>
              <a:spcPct val="90000"/>
            </a:lnSpc>
            <a:spcBef>
              <a:spcPct val="0"/>
            </a:spcBef>
            <a:spcAft>
              <a:spcPct val="35000"/>
            </a:spcAft>
          </a:pPr>
          <a:r>
            <a:rPr lang="en-US" sz="1400" kern="1200" dirty="0"/>
            <a:t>	Follow manufacturers instructions</a:t>
          </a:r>
        </a:p>
        <a:p>
          <a:pPr lvl="0" algn="l" defTabSz="889000">
            <a:lnSpc>
              <a:spcPct val="90000"/>
            </a:lnSpc>
            <a:spcBef>
              <a:spcPct val="0"/>
            </a:spcBef>
            <a:spcAft>
              <a:spcPct val="35000"/>
            </a:spcAft>
          </a:pPr>
          <a:r>
            <a:rPr lang="en-US" sz="1400" kern="1200" dirty="0"/>
            <a:t>	Installing guards</a:t>
          </a:r>
        </a:p>
      </dsp:txBody>
      <dsp:txXfrm>
        <a:off x="0" y="3741412"/>
        <a:ext cx="6828712" cy="1246883"/>
      </dsp:txXfrm>
    </dsp:sp>
    <dsp:sp modelId="{E2044513-297E-4D20-A483-668726AF42F2}">
      <dsp:nvSpPr>
        <dsp:cNvPr id="0" name=""/>
        <dsp:cNvSpPr/>
      </dsp:nvSpPr>
      <dsp:spPr>
        <a:xfrm>
          <a:off x="0" y="4988296"/>
          <a:ext cx="6828712"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2E7A8-644A-47F5-B3A8-E147226FAE0D}">
      <dsp:nvSpPr>
        <dsp:cNvPr id="0" name=""/>
        <dsp:cNvSpPr/>
      </dsp:nvSpPr>
      <dsp:spPr>
        <a:xfrm>
          <a:off x="0" y="4988296"/>
          <a:ext cx="6828712" cy="124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20” jointer was too large for planning ¾” material- a 4” or 6” jointer would have been a safer choice</a:t>
          </a:r>
        </a:p>
      </dsp:txBody>
      <dsp:txXfrm>
        <a:off x="0" y="4988296"/>
        <a:ext cx="6828712" cy="12468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0AE07-A82C-4E14-9C10-F326E3BC50B5}" type="datetimeFigureOut">
              <a:rPr lang="en-US" smtClean="0"/>
              <a:t>9/13/2021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03CD-0EFD-4601-B40C-F177CF95734C}" type="slidenum">
              <a:rPr lang="en-US" smtClean="0"/>
              <a:t>‹#›</a:t>
            </a:fld>
            <a:endParaRPr lang="en-US" dirty="0"/>
          </a:p>
        </p:txBody>
      </p:sp>
    </p:spTree>
    <p:extLst>
      <p:ext uri="{BB962C8B-B14F-4D97-AF65-F5344CB8AC3E}">
        <p14:creationId xmlns:p14="http://schemas.microsoft.com/office/powerpoint/2010/main" val="3625586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23EAA-DDEA-4EF7-80CD-599BFB8CFCCD}"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a:p>
            <a:endParaRPr lang="en-US" altLang="en-US" dirty="0"/>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E03D-9D32-48B2-8823-A7CA811902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6266BC-0F49-4C17-A4C3-D23FF8655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021CBA-5C14-4A15-938F-0BEC1B8A2CAD}"/>
              </a:ext>
            </a:extLst>
          </p:cNvPr>
          <p:cNvSpPr>
            <a:spLocks noGrp="1"/>
          </p:cNvSpPr>
          <p:nvPr>
            <p:ph type="dt" sz="half" idx="10"/>
          </p:nvPr>
        </p:nvSpPr>
        <p:spPr/>
        <p:txBody>
          <a:bodyPr/>
          <a:lstStyle/>
          <a:p>
            <a:fld id="{9184DA70-C731-4C70-880D-CCD4705E623C}" type="datetime1">
              <a:rPr lang="en-US" smtClean="0"/>
              <a:t>9/13/2021</a:t>
            </a:fld>
            <a:endParaRPr lang="en-US" dirty="0"/>
          </a:p>
        </p:txBody>
      </p:sp>
      <p:sp>
        <p:nvSpPr>
          <p:cNvPr id="5" name="Footer Placeholder 4">
            <a:extLst>
              <a:ext uri="{FF2B5EF4-FFF2-40B4-BE49-F238E27FC236}">
                <a16:creationId xmlns:a16="http://schemas.microsoft.com/office/drawing/2014/main" id="{A55A8C26-B544-4282-AAD3-CC85B55A2C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A5A9C1-5796-48F6-A328-BF7F8325787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27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2D5E-29F4-4B18-8B3C-27696EDC5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368D76-092F-49AD-A94C-CC149E806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076A2-869D-4D55-8424-C6E0A74C8CD8}"/>
              </a:ext>
            </a:extLst>
          </p:cNvPr>
          <p:cNvSpPr>
            <a:spLocks noGrp="1"/>
          </p:cNvSpPr>
          <p:nvPr>
            <p:ph type="dt" sz="half" idx="10"/>
          </p:nvPr>
        </p:nvSpPr>
        <p:spPr/>
        <p:txBody>
          <a:bodyPr/>
          <a:lstStyle/>
          <a:p>
            <a:fld id="{62D6E202-B606-4609-B914-27C9371A1F6D}" type="datetime1">
              <a:rPr lang="en-US" smtClean="0"/>
              <a:t>9/13/2021</a:t>
            </a:fld>
            <a:endParaRPr lang="en-US" dirty="0"/>
          </a:p>
        </p:txBody>
      </p:sp>
      <p:sp>
        <p:nvSpPr>
          <p:cNvPr id="5" name="Footer Placeholder 4">
            <a:extLst>
              <a:ext uri="{FF2B5EF4-FFF2-40B4-BE49-F238E27FC236}">
                <a16:creationId xmlns:a16="http://schemas.microsoft.com/office/drawing/2014/main" id="{8DE6E4F1-D69A-4520-821B-28267B68A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95F38C-E5AF-4BFB-898D-4CF2F3863D0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33927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8FDB8-E3FE-42D4-B7B2-0087C1AC4A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424D35-386D-448A-AE5A-DDA67117A1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98524-8B9E-4647-8647-760C0AFBFE8A}"/>
              </a:ext>
            </a:extLst>
          </p:cNvPr>
          <p:cNvSpPr>
            <a:spLocks noGrp="1"/>
          </p:cNvSpPr>
          <p:nvPr>
            <p:ph type="dt" sz="half" idx="10"/>
          </p:nvPr>
        </p:nvSpPr>
        <p:spPr/>
        <p:txBody>
          <a:bodyPr/>
          <a:lstStyle/>
          <a:p>
            <a:fld id="{62D6E202-B606-4609-B914-27C9371A1F6D}" type="datetime1">
              <a:rPr lang="en-US" smtClean="0"/>
              <a:t>9/13/2021</a:t>
            </a:fld>
            <a:endParaRPr lang="en-US" dirty="0"/>
          </a:p>
        </p:txBody>
      </p:sp>
      <p:sp>
        <p:nvSpPr>
          <p:cNvPr id="5" name="Footer Placeholder 4">
            <a:extLst>
              <a:ext uri="{FF2B5EF4-FFF2-40B4-BE49-F238E27FC236}">
                <a16:creationId xmlns:a16="http://schemas.microsoft.com/office/drawing/2014/main" id="{B8E85F55-1DC1-4C82-A66C-68F4E1CC69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9EF998-A671-457A-884C-67C7D847708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47028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710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9445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1606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7105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3925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560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1906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9/13/2021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4535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4747-B88F-4BCB-8CCE-3C5F5A10D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2E444-0ED2-4F18-8808-C1C713DCD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159-64C9-459A-924C-75BAE5E61ECD}"/>
              </a:ext>
            </a:extLst>
          </p:cNvPr>
          <p:cNvSpPr>
            <a:spLocks noGrp="1"/>
          </p:cNvSpPr>
          <p:nvPr>
            <p:ph type="dt" sz="half" idx="10"/>
          </p:nvPr>
        </p:nvSpPr>
        <p:spPr/>
        <p:txBody>
          <a:bodyPr/>
          <a:lstStyle/>
          <a:p>
            <a:fld id="{4BE1D723-8F53-4F53-90B0-1982A396982E}" type="datetime1">
              <a:rPr lang="en-US" smtClean="0"/>
              <a:t>9/13/2021</a:t>
            </a:fld>
            <a:endParaRPr lang="en-US" dirty="0"/>
          </a:p>
        </p:txBody>
      </p:sp>
      <p:sp>
        <p:nvSpPr>
          <p:cNvPr id="5" name="Footer Placeholder 4">
            <a:extLst>
              <a:ext uri="{FF2B5EF4-FFF2-40B4-BE49-F238E27FC236}">
                <a16:creationId xmlns:a16="http://schemas.microsoft.com/office/drawing/2014/main" id="{3C33BA42-F8F1-429B-8836-71759B7355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DFB2DF-2F85-443A-94F1-0EE1FDAD17A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9411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6111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7209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7931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3390-5288-4082-B397-AE523CD6C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5139F-517D-49DB-9920-CE73DEA995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FC1982-63CB-4676-9192-0781D685A4F5}"/>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5FE58642-38A2-4E28-ADD3-DBDC7B6E6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4C9C81-9CEB-4429-800B-536056CCE408}"/>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867390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4F27-FE8C-49D9-8C3A-8D247F9EF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134AB-FD62-4588-8B0F-3418B9B30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780B4-988D-4199-A61D-115BE33A7C44}"/>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EADF526A-0873-4EB5-B4B7-7D8A76321E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1E1E89-BFA4-44F9-932D-7674F532FDA1}"/>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386451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2BE3-0AC6-44F7-AC25-7C374B2AD9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0E00FF-2E98-4E9F-8375-46027CE9E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A3720F-01F7-4A3A-8B38-26806FC27C11}"/>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A546671E-45DA-4961-AFB6-5A5CB051E6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73FFBC-7DEC-46B6-8DD9-A4AABC345D89}"/>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1270495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69F0-64D2-4E7D-8A79-338D48081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E931C9-181C-47C5-A8E6-8D6739E7C7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E24377-5ACB-4D43-AC70-E6D955CE5C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0DD113-3BCD-4299-BC9E-6787521C350A}"/>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6" name="Footer Placeholder 5">
            <a:extLst>
              <a:ext uri="{FF2B5EF4-FFF2-40B4-BE49-F238E27FC236}">
                <a16:creationId xmlns:a16="http://schemas.microsoft.com/office/drawing/2014/main" id="{CC4C1C39-6B00-4756-9719-35CD295E3B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07382F-5E84-41A3-8350-498E079FDF08}"/>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1806063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739B-B1F4-4734-A472-5B59D5FA82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507B58-68AA-4C0E-94D0-7635B3FE9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1EA74A-A623-4238-9B0C-57530662BD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54273-AD32-4DFC-989D-D432E47FF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455F8-401B-4270-8E78-74365EB739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248FA0-B497-4472-A19A-0B0E4DE0505A}"/>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8" name="Footer Placeholder 7">
            <a:extLst>
              <a:ext uri="{FF2B5EF4-FFF2-40B4-BE49-F238E27FC236}">
                <a16:creationId xmlns:a16="http://schemas.microsoft.com/office/drawing/2014/main" id="{E9D6BEB9-850D-4B44-9F48-0183CBB28C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C753613-3E4E-469E-ADD9-C87535C2921B}"/>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2514687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5A1B-7CED-4984-A4E6-0C504D7B5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8ECAA-4540-4A01-A461-834A9596C001}"/>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4" name="Footer Placeholder 3">
            <a:extLst>
              <a:ext uri="{FF2B5EF4-FFF2-40B4-BE49-F238E27FC236}">
                <a16:creationId xmlns:a16="http://schemas.microsoft.com/office/drawing/2014/main" id="{187CE753-73CB-4940-89D5-38C86A9CFD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2CE734-651C-4CBF-8DDA-E0D9EEF9A253}"/>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381557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895E66-E0FC-42DA-97AF-15043149E9FC}"/>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3" name="Footer Placeholder 2">
            <a:extLst>
              <a:ext uri="{FF2B5EF4-FFF2-40B4-BE49-F238E27FC236}">
                <a16:creationId xmlns:a16="http://schemas.microsoft.com/office/drawing/2014/main" id="{7452823A-13B5-4DDB-8D25-23398D3ADA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A0022F9-7D09-422B-80BA-ED2DF230DF70}"/>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192689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857C-4F1C-4046-B030-88053D87E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F0FA8-AA25-4BB4-95D0-AD8991712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BDAFC-0947-409B-BC39-C0CAAC720D08}"/>
              </a:ext>
            </a:extLst>
          </p:cNvPr>
          <p:cNvSpPr>
            <a:spLocks noGrp="1"/>
          </p:cNvSpPr>
          <p:nvPr>
            <p:ph type="dt" sz="half" idx="10"/>
          </p:nvPr>
        </p:nvSpPr>
        <p:spPr/>
        <p:txBody>
          <a:bodyPr/>
          <a:lstStyle/>
          <a:p>
            <a:fld id="{97669AF7-7BEB-44E4-9852-375E34362B5B}" type="datetime1">
              <a:rPr lang="en-US" smtClean="0"/>
              <a:t>9/13/2021</a:t>
            </a:fld>
            <a:endParaRPr lang="en-US" dirty="0"/>
          </a:p>
        </p:txBody>
      </p:sp>
      <p:sp>
        <p:nvSpPr>
          <p:cNvPr id="5" name="Footer Placeholder 4">
            <a:extLst>
              <a:ext uri="{FF2B5EF4-FFF2-40B4-BE49-F238E27FC236}">
                <a16:creationId xmlns:a16="http://schemas.microsoft.com/office/drawing/2014/main" id="{4974960A-AB2F-4A58-959F-C3AA83C59F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C0A261-B965-4295-9D0C-654BB3BBCA0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2077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83E5-0607-480F-8EA5-A1D8138A7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8F503A-4F7B-4AFA-BC87-E479E6B14B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CF970-6363-4026-8966-B8ED6C683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0242E-242B-42CD-BE56-CF94C49DFB06}"/>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6" name="Footer Placeholder 5">
            <a:extLst>
              <a:ext uri="{FF2B5EF4-FFF2-40B4-BE49-F238E27FC236}">
                <a16:creationId xmlns:a16="http://schemas.microsoft.com/office/drawing/2014/main" id="{3E2F611B-23AE-4247-844C-B7E4368B69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C36AAE-B919-40F8-B53E-1B805769FC61}"/>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2396641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ACF2-2362-4C9D-8C1D-9534847BB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7D84F-B830-4AA4-804A-679A0C0B7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8507104-839E-4FA9-AC28-0062F2C57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4EB2A-D8B8-4EDF-949F-5D36A7629F95}"/>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6" name="Footer Placeholder 5">
            <a:extLst>
              <a:ext uri="{FF2B5EF4-FFF2-40B4-BE49-F238E27FC236}">
                <a16:creationId xmlns:a16="http://schemas.microsoft.com/office/drawing/2014/main" id="{7F19D113-D2EE-4615-A454-5A2BD94116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B27A0D-E300-470D-B20E-F4E9F6074BD6}"/>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1675002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0901-4C1D-4B33-8DAB-9F22F1DF1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BCE2A-2734-4E24-8548-691CAA7D8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8B45-4272-4244-A3C4-5C7E062B4777}"/>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0DB97F31-81D5-4837-9166-ED9DEAEE0D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82ECB1-33A2-478B-83FA-7AEC0CF6D8F7}"/>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203153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35DA92-DC42-460B-884B-6646349EB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A0A80-9871-4B98-B30B-CA588EAD8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3F222-71B7-4F8C-8062-F27B83F8AD22}"/>
              </a:ext>
            </a:extLst>
          </p:cNvPr>
          <p:cNvSpPr>
            <a:spLocks noGrp="1"/>
          </p:cNvSpPr>
          <p:nvPr>
            <p:ph type="dt" sz="half" idx="10"/>
          </p:nvPr>
        </p:nvSpPr>
        <p:spPr/>
        <p:txBody>
          <a:body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B8578CC3-934E-49AE-8D41-2AC3C9806D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65D9C0-D4D1-43C6-93C1-798AF5A61A0C}"/>
              </a:ext>
            </a:extLst>
          </p:cNvPr>
          <p:cNvSpPr>
            <a:spLocks noGrp="1"/>
          </p:cNvSpPr>
          <p:nvPr>
            <p:ph type="sldNum" sz="quarter" idx="12"/>
          </p:nvPr>
        </p:nvSpPr>
        <p:spPr/>
        <p:txBody>
          <a:bodyPr/>
          <a:lstStyle/>
          <a:p>
            <a:fld id="{05C6DE9D-3819-4057-95BE-43B501E98A4D}" type="slidenum">
              <a:rPr lang="en-US" smtClean="0"/>
              <a:t>‹#›</a:t>
            </a:fld>
            <a:endParaRPr lang="en-US" dirty="0"/>
          </a:p>
        </p:txBody>
      </p:sp>
    </p:spTree>
    <p:extLst>
      <p:ext uri="{BB962C8B-B14F-4D97-AF65-F5344CB8AC3E}">
        <p14:creationId xmlns:p14="http://schemas.microsoft.com/office/powerpoint/2010/main" val="1818297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184DA70-C731-4C70-880D-CCD4705E623C}" type="datetime1">
              <a:rPr lang="en-US" smtClean="0"/>
              <a:t>9/13/2021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668692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E1D723-8F53-4F53-90B0-1982A396982E}" type="datetime1">
              <a:rPr lang="en-US" smtClean="0"/>
              <a:t>9/13/2021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7885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7669AF7-7BEB-44E4-9852-375E34362B5B}" type="datetime1">
              <a:rPr lang="en-US" smtClean="0"/>
              <a:t>9/13/2021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186086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5730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9/13/2021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105375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88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439F-F715-47B9-BBD4-80952F2E4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03E1AF-701E-46D2-92C6-16922A3D95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EC1A7-211C-44CD-95B9-D1E27B0F02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C3D74-BBF1-4605-9C45-77259194435F}"/>
              </a:ext>
            </a:extLst>
          </p:cNvPr>
          <p:cNvSpPr>
            <a:spLocks noGrp="1"/>
          </p:cNvSpPr>
          <p:nvPr>
            <p:ph type="dt" sz="half" idx="10"/>
          </p:nvPr>
        </p:nvSpPr>
        <p:spPr/>
        <p:txBody>
          <a:bodyPr/>
          <a:lstStyle/>
          <a:p>
            <a:fld id="{BAAAC38D-0552-4C82-B593-E6124DFADBE2}" type="datetime1">
              <a:rPr lang="en-US" smtClean="0"/>
              <a:t>9/13/2021</a:t>
            </a:fld>
            <a:endParaRPr lang="en-US" dirty="0"/>
          </a:p>
        </p:txBody>
      </p:sp>
      <p:sp>
        <p:nvSpPr>
          <p:cNvPr id="6" name="Footer Placeholder 5">
            <a:extLst>
              <a:ext uri="{FF2B5EF4-FFF2-40B4-BE49-F238E27FC236}">
                <a16:creationId xmlns:a16="http://schemas.microsoft.com/office/drawing/2014/main" id="{974ABBB4-12F1-404A-A660-8F543B5ABA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012E33-9C31-4728-B255-5D1012F66F0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8660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9/13/2021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9909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2BEA474-078D-4E9B-9B14-09A87B19DC46}" type="datetime1">
              <a:rPr lang="en-US" smtClean="0"/>
              <a:t>9/13/2021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A98EE3D-8CD1-4C3F-BD1C-C98C9596463C}"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857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907D986-8816-4272-A432-0437A28A9828}" type="datetime1">
              <a:rPr lang="en-US" smtClean="0"/>
              <a:t>9/13/2021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A98EE3D-8CD1-4C3F-BD1C-C98C9596463C}" type="slidenum">
              <a:rPr lang="en-US" smtClean="0"/>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4960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630331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276471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2FCB-B6DC-42A6-98A3-CBFC04BF7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921A69-98FD-4098-92BA-B9CA81871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5BD10-C1FC-4D57-82E1-458292C574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472CA-9AC4-4B1B-84DD-9B8F829856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97F3F0-7C0F-4FD9-86EE-5C9A75CBE2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BB47E-6F26-463A-A0A0-FB1E3F352472}"/>
              </a:ext>
            </a:extLst>
          </p:cNvPr>
          <p:cNvSpPr>
            <a:spLocks noGrp="1"/>
          </p:cNvSpPr>
          <p:nvPr>
            <p:ph type="dt" sz="half" idx="10"/>
          </p:nvPr>
        </p:nvSpPr>
        <p:spPr/>
        <p:txBody>
          <a:bodyPr/>
          <a:lstStyle/>
          <a:p>
            <a:fld id="{D9DF0F1C-5577-4ACB-BB62-DF8F3C494C7E}" type="datetime1">
              <a:rPr lang="en-US" smtClean="0"/>
              <a:t>9/13/2021</a:t>
            </a:fld>
            <a:endParaRPr lang="en-US" dirty="0"/>
          </a:p>
        </p:txBody>
      </p:sp>
      <p:sp>
        <p:nvSpPr>
          <p:cNvPr id="8" name="Footer Placeholder 7">
            <a:extLst>
              <a:ext uri="{FF2B5EF4-FFF2-40B4-BE49-F238E27FC236}">
                <a16:creationId xmlns:a16="http://schemas.microsoft.com/office/drawing/2014/main" id="{A5EC114D-42AF-4F2B-9DE8-CB8E7B66F1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1474E0-2F06-43C7-BA2F-B69EC81AFC2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492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1AB2-1FAB-42EF-9779-EA02634DB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9C5AC4-A464-4260-9DE9-2FD8F5BA209E}"/>
              </a:ext>
            </a:extLst>
          </p:cNvPr>
          <p:cNvSpPr>
            <a:spLocks noGrp="1"/>
          </p:cNvSpPr>
          <p:nvPr>
            <p:ph type="dt" sz="half" idx="10"/>
          </p:nvPr>
        </p:nvSpPr>
        <p:spPr/>
        <p:txBody>
          <a:bodyPr/>
          <a:lstStyle/>
          <a:p>
            <a:fld id="{1775B394-D9F9-4F0C-B15D-605F45CB9E9F}" type="datetime1">
              <a:rPr lang="en-US" smtClean="0"/>
              <a:t>9/13/2021</a:t>
            </a:fld>
            <a:endParaRPr lang="en-US" dirty="0"/>
          </a:p>
        </p:txBody>
      </p:sp>
      <p:sp>
        <p:nvSpPr>
          <p:cNvPr id="4" name="Footer Placeholder 3">
            <a:extLst>
              <a:ext uri="{FF2B5EF4-FFF2-40B4-BE49-F238E27FC236}">
                <a16:creationId xmlns:a16="http://schemas.microsoft.com/office/drawing/2014/main" id="{3BAEBBD0-FBFB-4BBD-B613-B6E480DD92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2AFE8C-DCAF-4663-96E1-021F3B2DFF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529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0B3DF-B0AA-46B2-956B-C092B9D2C84E}"/>
              </a:ext>
            </a:extLst>
          </p:cNvPr>
          <p:cNvSpPr>
            <a:spLocks noGrp="1"/>
          </p:cNvSpPr>
          <p:nvPr>
            <p:ph type="dt" sz="half" idx="10"/>
          </p:nvPr>
        </p:nvSpPr>
        <p:spPr/>
        <p:txBody>
          <a:bodyPr/>
          <a:lstStyle/>
          <a:p>
            <a:fld id="{39667345-2558-425A-8533-9BFDBCE15005}" type="datetime1">
              <a:rPr lang="en-US" smtClean="0"/>
              <a:t>9/13/2021</a:t>
            </a:fld>
            <a:endParaRPr lang="en-US" dirty="0"/>
          </a:p>
        </p:txBody>
      </p:sp>
      <p:sp>
        <p:nvSpPr>
          <p:cNvPr id="3" name="Footer Placeholder 2">
            <a:extLst>
              <a:ext uri="{FF2B5EF4-FFF2-40B4-BE49-F238E27FC236}">
                <a16:creationId xmlns:a16="http://schemas.microsoft.com/office/drawing/2014/main" id="{C2E66EA6-2830-46CC-948A-B0F3B8B850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4D5C88-EF47-41B1-8D49-5EFA505DEA8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835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D68A-F78D-4DE2-99BE-4B01FC006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595A3-BF2A-4857-8EDD-72AB0A6CC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46B29-27AD-47EA-B5DB-40E098986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DAF7F-BB29-4556-840D-9BF51141BEDF}"/>
              </a:ext>
            </a:extLst>
          </p:cNvPr>
          <p:cNvSpPr>
            <a:spLocks noGrp="1"/>
          </p:cNvSpPr>
          <p:nvPr>
            <p:ph type="dt" sz="half" idx="10"/>
          </p:nvPr>
        </p:nvSpPr>
        <p:spPr/>
        <p:txBody>
          <a:bodyPr/>
          <a:lstStyle/>
          <a:p>
            <a:fld id="{92BEA474-078D-4E9B-9B14-09A87B19DC46}" type="datetime1">
              <a:rPr lang="en-US" smtClean="0"/>
              <a:t>9/13/2021</a:t>
            </a:fld>
            <a:endParaRPr lang="en-US" dirty="0"/>
          </a:p>
        </p:txBody>
      </p:sp>
      <p:sp>
        <p:nvSpPr>
          <p:cNvPr id="6" name="Footer Placeholder 5">
            <a:extLst>
              <a:ext uri="{FF2B5EF4-FFF2-40B4-BE49-F238E27FC236}">
                <a16:creationId xmlns:a16="http://schemas.microsoft.com/office/drawing/2014/main" id="{5B4341BA-4592-40E1-8AEA-F8B681CA62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7574DF-233B-4B6B-875F-4E6F2ED75246}"/>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416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7A6F-DC54-4437-973C-C8786E2FB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7048A8-4D5C-444B-8050-B6BAB03400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0E9EBC3-A15D-41AB-9707-A300A1B0F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91BC4-3AEF-4ADC-A9D1-E4A40C590D4C}"/>
              </a:ext>
            </a:extLst>
          </p:cNvPr>
          <p:cNvSpPr>
            <a:spLocks noGrp="1"/>
          </p:cNvSpPr>
          <p:nvPr>
            <p:ph type="dt" sz="half" idx="10"/>
          </p:nvPr>
        </p:nvSpPr>
        <p:spPr/>
        <p:txBody>
          <a:bodyPr/>
          <a:lstStyle/>
          <a:p>
            <a:fld id="{4907D986-8816-4272-A432-0437A28A9828}" type="datetime1">
              <a:rPr lang="en-US" smtClean="0"/>
              <a:t>9/13/2021</a:t>
            </a:fld>
            <a:endParaRPr lang="en-US" dirty="0"/>
          </a:p>
        </p:txBody>
      </p:sp>
      <p:sp>
        <p:nvSpPr>
          <p:cNvPr id="6" name="Footer Placeholder 5">
            <a:extLst>
              <a:ext uri="{FF2B5EF4-FFF2-40B4-BE49-F238E27FC236}">
                <a16:creationId xmlns:a16="http://schemas.microsoft.com/office/drawing/2014/main" id="{DDEEE177-26F5-4B6D-9BA1-FEEE7F82969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547E4D-FA29-4A4B-BE21-28639991B64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116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2FECE-A3AB-4883-8634-00902DFD6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9C6260-03C9-4AA0-B0B5-201BEA65D8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0831B-F5B0-45C4-BFBB-827EE4999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9/13/2021</a:t>
            </a:fld>
            <a:endParaRPr lang="en-US" dirty="0"/>
          </a:p>
        </p:txBody>
      </p:sp>
      <p:sp>
        <p:nvSpPr>
          <p:cNvPr id="5" name="Footer Placeholder 4">
            <a:extLst>
              <a:ext uri="{FF2B5EF4-FFF2-40B4-BE49-F238E27FC236}">
                <a16:creationId xmlns:a16="http://schemas.microsoft.com/office/drawing/2014/main" id="{5AD06694-0983-4B1F-B535-24D09332B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47881B5-FE31-4DBF-A774-A061C8350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9671658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6C940ED-CEF9-485B-961B-06AF0796197A}" type="datetimeFigureOut">
              <a:rPr lang="en-US" smtClean="0"/>
              <a:t>9/13/2021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2529677-3AAD-43E2-9FDB-D9422F58301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0740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2C043-69DC-4263-8B52-C2C81582C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66D64-1ECF-4C82-A0B6-DE4CFEEC2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35C9B-B28E-49ED-97E0-5FC6680B8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9703C-CF4C-43CA-8FBD-57F60C6E7347}" type="datetimeFigureOut">
              <a:rPr lang="en-US" smtClean="0"/>
              <a:t>9/13/2021</a:t>
            </a:fld>
            <a:endParaRPr lang="en-US" dirty="0"/>
          </a:p>
        </p:txBody>
      </p:sp>
      <p:sp>
        <p:nvSpPr>
          <p:cNvPr id="5" name="Footer Placeholder 4">
            <a:extLst>
              <a:ext uri="{FF2B5EF4-FFF2-40B4-BE49-F238E27FC236}">
                <a16:creationId xmlns:a16="http://schemas.microsoft.com/office/drawing/2014/main" id="{ABB8D1FD-C72E-42F7-9E9F-6183F0BD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C98893-F860-43B1-872B-5A129F6C7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6DE9D-3819-4057-95BE-43B501E98A4D}" type="slidenum">
              <a:rPr lang="en-US" smtClean="0"/>
              <a:t>‹#›</a:t>
            </a:fld>
            <a:endParaRPr lang="en-US" dirty="0"/>
          </a:p>
        </p:txBody>
      </p:sp>
    </p:spTree>
    <p:extLst>
      <p:ext uri="{BB962C8B-B14F-4D97-AF65-F5344CB8AC3E}">
        <p14:creationId xmlns:p14="http://schemas.microsoft.com/office/powerpoint/2010/main" val="39706955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2D6E202-B606-4609-B914-27C9371A1F6D}" type="datetime1">
              <a:rPr lang="en-US" smtClean="0"/>
              <a:t>9/13/2021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7017294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8" Type="http://schemas.openxmlformats.org/officeDocument/2006/relationships/hyperlink" Target="mailto:Emily.Henderson@labor.ny.gov" TargetMode="External"/><Relationship Id="rId3" Type="http://schemas.openxmlformats.org/officeDocument/2006/relationships/hyperlink" Target="mailto:Joseph.Cook@labor.ny.gov" TargetMode="External"/><Relationship Id="rId7" Type="http://schemas.openxmlformats.org/officeDocument/2006/relationships/hyperlink" Target="mailto:Jennifer.Puerner@labor.ny.gov" TargetMode="External"/><Relationship Id="rId2" Type="http://schemas.openxmlformats.org/officeDocument/2006/relationships/hyperlink" Target="mailto:Joseph.Fuller@labor.ny.gov" TargetMode="External"/><Relationship Id="rId1" Type="http://schemas.openxmlformats.org/officeDocument/2006/relationships/slideLayout" Target="../slideLayouts/slideLayout35.xml"/><Relationship Id="rId6" Type="http://schemas.openxmlformats.org/officeDocument/2006/relationships/hyperlink" Target="mailto:Charles.Riley@labor.ny.gov" TargetMode="External"/><Relationship Id="rId11" Type="http://schemas.openxmlformats.org/officeDocument/2006/relationships/hyperlink" Target="mailto:Kwo.Lam@labor.ny.gov" TargetMode="External"/><Relationship Id="rId5" Type="http://schemas.openxmlformats.org/officeDocument/2006/relationships/hyperlink" Target="mailto:Jamie.Becken@labor.ny.gov" TargetMode="External"/><Relationship Id="rId10" Type="http://schemas.openxmlformats.org/officeDocument/2006/relationships/hyperlink" Target="mailto:Alex.Hippolyte@labor.ny.gov" TargetMode="External"/><Relationship Id="rId4" Type="http://schemas.openxmlformats.org/officeDocument/2006/relationships/hyperlink" Target="mailto:Peter.Moles@labor.ny.gov" TargetMode="External"/><Relationship Id="rId9" Type="http://schemas.openxmlformats.org/officeDocument/2006/relationships/hyperlink" Target="mailto:Matthew.Setteducati@labor.ny.gov"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hyperlink" Target="mailto:Jennifer.Puerner@labor.ny.gov" TargetMode="External"/><Relationship Id="rId2" Type="http://schemas.openxmlformats.org/officeDocument/2006/relationships/hyperlink" Target="mailto:Jamie.Becken@labor.ny.gov" TargetMode="Externa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D68F-00A4-4DC3-B36F-DD7258077B22}"/>
              </a:ext>
            </a:extLst>
          </p:cNvPr>
          <p:cNvSpPr>
            <a:spLocks noGrp="1"/>
          </p:cNvSpPr>
          <p:nvPr>
            <p:ph type="ctrTitle"/>
          </p:nvPr>
        </p:nvSpPr>
        <p:spPr>
          <a:xfrm>
            <a:off x="1370013" y="2540531"/>
            <a:ext cx="9382517" cy="1776938"/>
          </a:xfrm>
        </p:spPr>
        <p:txBody>
          <a:bodyPr>
            <a:noAutofit/>
          </a:bodyPr>
          <a:lstStyle/>
          <a:p>
            <a:pPr algn="ctr"/>
            <a:r>
              <a:rPr lang="en-US" sz="4800" dirty="0"/>
              <a:t>Amputation Stand Down 2021 </a:t>
            </a:r>
            <a:br>
              <a:rPr lang="en-US" sz="4800" dirty="0"/>
            </a:br>
            <a:r>
              <a:rPr lang="en-US" sz="4800" dirty="0"/>
              <a:t>Case studies </a:t>
            </a:r>
            <a:br>
              <a:rPr lang="en-US" sz="4800" dirty="0"/>
            </a:br>
            <a:r>
              <a:rPr lang="en-US" sz="4800" dirty="0"/>
              <a:t>reflection and Recourse    </a:t>
            </a:r>
          </a:p>
        </p:txBody>
      </p:sp>
      <p:sp>
        <p:nvSpPr>
          <p:cNvPr id="3" name="Subtitle 2">
            <a:extLst>
              <a:ext uri="{FF2B5EF4-FFF2-40B4-BE49-F238E27FC236}">
                <a16:creationId xmlns:a16="http://schemas.microsoft.com/office/drawing/2014/main" id="{B718BEC7-CABA-462A-A9BE-51A7C4AF200F}"/>
              </a:ext>
            </a:extLst>
          </p:cNvPr>
          <p:cNvSpPr>
            <a:spLocks noGrp="1"/>
          </p:cNvSpPr>
          <p:nvPr>
            <p:ph type="subTitle" idx="1"/>
          </p:nvPr>
        </p:nvSpPr>
        <p:spPr>
          <a:xfrm>
            <a:off x="1603571" y="4708635"/>
            <a:ext cx="8915399" cy="1126283"/>
          </a:xfrm>
        </p:spPr>
        <p:txBody>
          <a:bodyPr>
            <a:normAutofit/>
          </a:bodyPr>
          <a:lstStyle/>
          <a:p>
            <a:pPr algn="ctr"/>
            <a:r>
              <a:rPr lang="en-US" dirty="0"/>
              <a:t>Presented By: Jamie L. Becken, Senior Safety and Health Inspector, PESH</a:t>
            </a:r>
          </a:p>
          <a:p>
            <a:pPr algn="ctr"/>
            <a:r>
              <a:rPr lang="en-US" dirty="0"/>
              <a:t>and Jennifer Puerner, Senior Safety and Health Inspector, PESH</a:t>
            </a:r>
          </a:p>
        </p:txBody>
      </p:sp>
      <p:pic>
        <p:nvPicPr>
          <p:cNvPr id="5" name="Picture 4">
            <a:extLst>
              <a:ext uri="{FF2B5EF4-FFF2-40B4-BE49-F238E27FC236}">
                <a16:creationId xmlns:a16="http://schemas.microsoft.com/office/drawing/2014/main" id="{D9581248-4BCC-46A5-B4A3-9619B6104201}"/>
              </a:ext>
            </a:extLst>
          </p:cNvPr>
          <p:cNvPicPr>
            <a:picLocks noChangeAspect="1"/>
          </p:cNvPicPr>
          <p:nvPr/>
        </p:nvPicPr>
        <p:blipFill>
          <a:blip r:embed="rId2"/>
          <a:stretch>
            <a:fillRect/>
          </a:stretch>
        </p:blipFill>
        <p:spPr>
          <a:xfrm>
            <a:off x="8564110" y="214212"/>
            <a:ext cx="3340898" cy="1420491"/>
          </a:xfrm>
          <a:prstGeom prst="rect">
            <a:avLst/>
          </a:prstGeom>
        </p:spPr>
      </p:pic>
    </p:spTree>
    <p:extLst>
      <p:ext uri="{BB962C8B-B14F-4D97-AF65-F5344CB8AC3E}">
        <p14:creationId xmlns:p14="http://schemas.microsoft.com/office/powerpoint/2010/main" val="3880138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D62953AA-7488-42E3-9AD8-0B2F421D6025}"/>
              </a:ext>
            </a:extLst>
          </p:cNvPr>
          <p:cNvSpPr>
            <a:spLocks noGrp="1"/>
          </p:cNvSpPr>
          <p:nvPr>
            <p:ph type="title"/>
          </p:nvPr>
        </p:nvSpPr>
        <p:spPr>
          <a:xfrm>
            <a:off x="914399" y="1270735"/>
            <a:ext cx="9792208" cy="1527078"/>
          </a:xfrm>
        </p:spPr>
        <p:txBody>
          <a:bodyPr>
            <a:normAutofit/>
          </a:bodyPr>
          <a:lstStyle/>
          <a:p>
            <a:r>
              <a:rPr kumimoji="0" lang="en-US" altLang="en-US" sz="3400" b="1"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a:ea typeface="+mj-ea"/>
                <a:cs typeface="+mj-cs"/>
              </a:rPr>
              <a:t>OSHA: 1904.39 (a)- Reporting fatalities, hospitalizations, amputations, and losses of an eye as a result of a work-related incidents to OSHA</a:t>
            </a:r>
            <a:endParaRPr lang="en-US" sz="3400" dirty="0"/>
          </a:p>
        </p:txBody>
      </p:sp>
      <p:sp>
        <p:nvSpPr>
          <p:cNvPr id="3" name="Content Placeholder 2">
            <a:extLst>
              <a:ext uri="{FF2B5EF4-FFF2-40B4-BE49-F238E27FC236}">
                <a16:creationId xmlns:a16="http://schemas.microsoft.com/office/drawing/2014/main" id="{F0ED8982-F816-4DD3-8A8D-A8F4D40EA2CB}"/>
              </a:ext>
            </a:extLst>
          </p:cNvPr>
          <p:cNvSpPr>
            <a:spLocks noGrp="1"/>
          </p:cNvSpPr>
          <p:nvPr>
            <p:ph idx="1"/>
          </p:nvPr>
        </p:nvSpPr>
        <p:spPr>
          <a:xfrm>
            <a:off x="914399" y="2978101"/>
            <a:ext cx="10888395" cy="3407862"/>
          </a:xfrm>
        </p:spPr>
        <p:txBody>
          <a:bodyPr>
            <a:noAutofit/>
          </a:bodyPr>
          <a:lstStyle/>
          <a:p>
            <a:pPr marL="0" indent="0">
              <a:buClr>
                <a:srgbClr val="31B6FD"/>
              </a:buClr>
              <a:buNone/>
            </a:pPr>
            <a:r>
              <a:rPr lang="en-US" altLang="en-US" sz="2800" b="1" u="sng" dirty="0"/>
              <a:t>Current Requirement:</a:t>
            </a:r>
            <a:endParaRPr lang="en-US" altLang="en-US" sz="2800" u="sng" dirty="0"/>
          </a:p>
          <a:p>
            <a:r>
              <a:rPr lang="en-US" altLang="en-US" sz="2800" dirty="0"/>
              <a:t>Report within 8 hours any work-related fatality </a:t>
            </a:r>
          </a:p>
          <a:p>
            <a:r>
              <a:rPr lang="en-US" altLang="en-US" sz="2800" dirty="0"/>
              <a:t>Report within 24 hours </a:t>
            </a:r>
          </a:p>
          <a:p>
            <a:pPr lvl="1"/>
            <a:r>
              <a:rPr lang="en-US" altLang="en-US" sz="2800" dirty="0"/>
              <a:t>After the in-patient hospitalization of 1 or more employees</a:t>
            </a:r>
          </a:p>
          <a:p>
            <a:pPr lvl="1"/>
            <a:r>
              <a:rPr lang="en-US" altLang="en-US" sz="2800" dirty="0"/>
              <a:t>Amputation</a:t>
            </a:r>
          </a:p>
          <a:p>
            <a:pPr lvl="1"/>
            <a:r>
              <a:rPr lang="en-US" altLang="en-US" sz="2800" dirty="0"/>
              <a:t>Loss of an eye</a:t>
            </a:r>
          </a:p>
          <a:p>
            <a:pPr lvl="1"/>
            <a:endParaRPr lang="en-US" altLang="en-US" sz="2800" b="1" u="sng" dirty="0"/>
          </a:p>
          <a:p>
            <a:pPr marL="0" indent="0">
              <a:buNone/>
            </a:pPr>
            <a:endParaRPr lang="en-US" sz="2800" dirty="0"/>
          </a:p>
        </p:txBody>
      </p:sp>
    </p:spTree>
    <p:extLst>
      <p:ext uri="{BB962C8B-B14F-4D97-AF65-F5344CB8AC3E}">
        <p14:creationId xmlns:p14="http://schemas.microsoft.com/office/powerpoint/2010/main" val="250684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009E310-C7C2-4F23-B466-4417C8ED3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4" name="Rectangle 73">
            <a:extLst>
              <a:ext uri="{FF2B5EF4-FFF2-40B4-BE49-F238E27FC236}">
                <a16:creationId xmlns:a16="http://schemas.microsoft.com/office/drawing/2014/main" id="{51A4F4A1-146B-4D29-852A-F60996679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C31FF5-F97E-4082-BFC5-A880DB9F3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8" name="Rectangle 77">
            <a:extLst>
              <a:ext uri="{FF2B5EF4-FFF2-40B4-BE49-F238E27FC236}">
                <a16:creationId xmlns:a16="http://schemas.microsoft.com/office/drawing/2014/main" id="{6015B4CE-42DE-4E9B-B800-B5B8142E6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54274" name="Rectangle 2"/>
          <p:cNvSpPr>
            <a:spLocks noGrp="1" noChangeArrowheads="1"/>
          </p:cNvSpPr>
          <p:nvPr>
            <p:ph type="title"/>
          </p:nvPr>
        </p:nvSpPr>
        <p:spPr>
          <a:xfrm>
            <a:off x="3844616" y="164596"/>
            <a:ext cx="7417925" cy="1517035"/>
          </a:xfrm>
        </p:spPr>
        <p:txBody>
          <a:bodyPr>
            <a:noAutofit/>
          </a:bodyPr>
          <a:lstStyle/>
          <a:p>
            <a:r>
              <a:rPr lang="en-US" altLang="en-US" sz="2800" b="1" dirty="0">
                <a:solidFill>
                  <a:schemeClr val="tx1">
                    <a:lumMod val="75000"/>
                    <a:lumOff val="25000"/>
                  </a:schemeClr>
                </a:solidFill>
                <a:effectLst>
                  <a:outerShdw blurRad="38100" dist="38100" dir="2700000" algn="tl">
                    <a:srgbClr val="000000">
                      <a:alpha val="43137"/>
                    </a:srgbClr>
                  </a:outerShdw>
                </a:effectLst>
              </a:rPr>
              <a:t/>
            </a:r>
            <a:br>
              <a:rPr lang="en-US" altLang="en-US" sz="2800" b="1" dirty="0">
                <a:solidFill>
                  <a:schemeClr val="tx1">
                    <a:lumMod val="75000"/>
                    <a:lumOff val="25000"/>
                  </a:schemeClr>
                </a:solidFill>
                <a:effectLst>
                  <a:outerShdw blurRad="38100" dist="38100" dir="2700000" algn="tl">
                    <a:srgbClr val="000000">
                      <a:alpha val="43137"/>
                    </a:srgbClr>
                  </a:outerShdw>
                </a:effectLst>
              </a:rPr>
            </a:br>
            <a:r>
              <a:rPr lang="en-US" altLang="en-US" sz="2800" b="1" dirty="0">
                <a:solidFill>
                  <a:schemeClr val="tx1">
                    <a:lumMod val="75000"/>
                    <a:lumOff val="25000"/>
                  </a:schemeClr>
                </a:solidFill>
                <a:effectLst>
                  <a:outerShdw blurRad="38100" dist="38100" dir="2700000" algn="tl">
                    <a:srgbClr val="000000">
                      <a:alpha val="43137"/>
                    </a:srgbClr>
                  </a:outerShdw>
                </a:effectLst>
              </a:rPr>
              <a:t/>
            </a:r>
            <a:br>
              <a:rPr lang="en-US" altLang="en-US" sz="2800" b="1" dirty="0">
                <a:solidFill>
                  <a:schemeClr val="tx1">
                    <a:lumMod val="75000"/>
                    <a:lumOff val="25000"/>
                  </a:schemeClr>
                </a:solidFill>
                <a:effectLst>
                  <a:outerShdw blurRad="38100" dist="38100" dir="2700000" algn="tl">
                    <a:srgbClr val="000000">
                      <a:alpha val="43137"/>
                    </a:srgbClr>
                  </a:outerShdw>
                </a:effectLst>
              </a:rPr>
            </a:br>
            <a:r>
              <a:rPr lang="en-US" altLang="en-US" sz="2800" b="1" dirty="0">
                <a:solidFill>
                  <a:schemeClr val="tx1">
                    <a:lumMod val="75000"/>
                    <a:lumOff val="25000"/>
                  </a:schemeClr>
                </a:solidFill>
                <a:effectLst>
                  <a:outerShdw blurRad="38100" dist="38100" dir="2700000" algn="tl">
                    <a:srgbClr val="000000">
                      <a:alpha val="43137"/>
                    </a:srgbClr>
                  </a:outerShdw>
                </a:effectLst>
              </a:rPr>
              <a:t>PESH: 12 NYCRR Part 801.39 – Reporting fatalities and multiple hospitalization incidents </a:t>
            </a:r>
          </a:p>
        </p:txBody>
      </p:sp>
      <p:sp>
        <p:nvSpPr>
          <p:cNvPr id="54275" name="Rectangle 3"/>
          <p:cNvSpPr>
            <a:spLocks noGrp="1" noChangeArrowheads="1"/>
          </p:cNvSpPr>
          <p:nvPr>
            <p:ph idx="1"/>
          </p:nvPr>
        </p:nvSpPr>
        <p:spPr>
          <a:xfrm>
            <a:off x="3844616" y="2138831"/>
            <a:ext cx="7417925" cy="3131777"/>
          </a:xfrm>
        </p:spPr>
        <p:txBody>
          <a:bodyPr>
            <a:noAutofit/>
          </a:bodyPr>
          <a:lstStyle/>
          <a:p>
            <a:pPr marL="0" indent="0">
              <a:buClr>
                <a:srgbClr val="31B6FD"/>
              </a:buClr>
              <a:buNone/>
            </a:pPr>
            <a:r>
              <a:rPr lang="en-US" altLang="en-US" sz="2800" b="1" u="sng" dirty="0">
                <a:solidFill>
                  <a:schemeClr val="tx1">
                    <a:lumMod val="75000"/>
                    <a:lumOff val="25000"/>
                  </a:schemeClr>
                </a:solidFill>
              </a:rPr>
              <a:t>Current Requirement:</a:t>
            </a:r>
            <a:endParaRPr lang="en-US" altLang="en-US" sz="2800" u="sng" dirty="0">
              <a:solidFill>
                <a:schemeClr val="tx1">
                  <a:lumMod val="75000"/>
                  <a:lumOff val="25000"/>
                </a:schemeClr>
              </a:solidFill>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lang="en-US" altLang="en-US" sz="2800" dirty="0">
                <a:solidFill>
                  <a:schemeClr val="tx1">
                    <a:lumMod val="75000"/>
                    <a:lumOff val="25000"/>
                  </a:schemeClr>
                </a:solidFill>
              </a:rPr>
              <a:t>Report orally within 8 hours any work-related fatality or incident involving 2 or more in-patient hospitalizations</a:t>
            </a:r>
          </a:p>
          <a:p>
            <a:pPr marR="0" lvl="1" indent="0" defTabSz="914400" rtl="0" eaLnBrk="1" fontAlgn="auto" latinLnBrk="0" hangingPunct="1">
              <a:spcBef>
                <a:spcPts val="500"/>
              </a:spcBef>
              <a:spcAft>
                <a:spcPts val="0"/>
              </a:spcAft>
              <a:buClrTx/>
              <a:buSzTx/>
              <a:buNone/>
              <a:tabLst/>
              <a:defRPr/>
            </a:pPr>
            <a:endParaRPr lang="en-US" altLang="en-US" sz="2800" dirty="0">
              <a:solidFill>
                <a:schemeClr val="tx1">
                  <a:lumMod val="75000"/>
                  <a:lumOff val="25000"/>
                </a:schemeClr>
              </a:solidFill>
              <a:latin typeface="Calibri" panose="020F0502020204030204"/>
            </a:endParaRPr>
          </a:p>
          <a:p>
            <a:pPr marL="457200" marR="0" lvl="1" indent="0" defTabSz="914400" rtl="0" eaLnBrk="1" fontAlgn="auto" latinLnBrk="0" hangingPunct="1">
              <a:spcBef>
                <a:spcPts val="500"/>
              </a:spcBef>
              <a:spcAft>
                <a:spcPts val="0"/>
              </a:spcAft>
              <a:buClrTx/>
              <a:buSzTx/>
              <a:buNone/>
              <a:tabLst/>
              <a:defRPr/>
            </a:pPr>
            <a:r>
              <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The 2015 OSHA reporting requirements </a:t>
            </a:r>
            <a:r>
              <a:rPr lang="en-US" altLang="en-US" sz="2800" dirty="0">
                <a:solidFill>
                  <a:schemeClr val="tx1">
                    <a:lumMod val="75000"/>
                    <a:lumOff val="25000"/>
                  </a:schemeClr>
                </a:solidFill>
                <a:latin typeface="Calibri" panose="020F0502020204030204"/>
              </a:rPr>
              <a:t>have n</a:t>
            </a:r>
            <a:r>
              <a:rPr kumimoji="0" lang="en-US" alt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ot yet been adopted for NY public employers. </a:t>
            </a:r>
            <a:endParaRPr kumimoji="0" lang="en-US" sz="2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a:p>
            <a:endParaRPr lang="en-US" altLang="en-US" sz="2800" dirty="0">
              <a:solidFill>
                <a:schemeClr val="tx1">
                  <a:lumMod val="75000"/>
                  <a:lumOff val="25000"/>
                </a:schemeClr>
              </a:solidFill>
            </a:endParaRPr>
          </a:p>
          <a:p>
            <a:endParaRPr lang="en-US" altLang="en-US" sz="2800" b="1" u="sng" dirty="0">
              <a:solidFill>
                <a:schemeClr val="tx1">
                  <a:lumMod val="75000"/>
                  <a:lumOff val="25000"/>
                </a:schemeClr>
              </a:solidFill>
            </a:endParaRPr>
          </a:p>
          <a:p>
            <a:endParaRPr lang="en-US" altLang="en-US" sz="2800" b="1" u="sng" dirty="0">
              <a:solidFill>
                <a:schemeClr val="tx1">
                  <a:lumMod val="75000"/>
                  <a:lumOff val="25000"/>
                </a:schemeClr>
              </a:solidFill>
            </a:endParaRPr>
          </a:p>
          <a:p>
            <a:endParaRPr lang="en-US" altLang="en-US" sz="2800" dirty="0">
              <a:solidFill>
                <a:schemeClr val="tx1">
                  <a:lumMod val="75000"/>
                  <a:lumOff val="25000"/>
                </a:schemeClr>
              </a:solidFill>
            </a:endParaRPr>
          </a:p>
          <a:p>
            <a:pPr marL="0" indent="0">
              <a:buNone/>
            </a:pPr>
            <a:endParaRPr lang="en-US" altLang="en-US" sz="2800" dirty="0">
              <a:solidFill>
                <a:schemeClr val="tx1">
                  <a:lumMod val="75000"/>
                  <a:lumOff val="25000"/>
                </a:schemeClr>
              </a:solidFill>
            </a:endParaRPr>
          </a:p>
        </p:txBody>
      </p:sp>
      <p:sp>
        <p:nvSpPr>
          <p:cNvPr id="4" name="Slide Number Placeholder 5"/>
          <p:cNvSpPr>
            <a:spLocks noGrp="1"/>
          </p:cNvSpPr>
          <p:nvPr>
            <p:ph type="sldNum" sz="quarter" idx="12"/>
          </p:nvPr>
        </p:nvSpPr>
        <p:spPr>
          <a:xfrm>
            <a:off x="10388952" y="5872366"/>
            <a:ext cx="548640" cy="274320"/>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ED6491FC-2CF9-4856-9F83-417A1DF6C5E2}" type="slidenum">
              <a:rPr kumimoji="0" lang="en-US" altLang="en-US" b="0" i="0" u="none" strike="noStrike" kern="1200" cap="none" spc="0" normalizeH="0" baseline="0" noProof="0">
                <a:ln>
                  <a:noFill/>
                </a:ln>
                <a:solidFill>
                  <a:schemeClr val="tx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11</a:t>
            </a:fld>
            <a:endParaRPr kumimoji="0" lang="en-US" altLang="en-US"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764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F750-B20E-4D26-ACA6-D8E304090F2D}"/>
              </a:ext>
            </a:extLst>
          </p:cNvPr>
          <p:cNvSpPr>
            <a:spLocks noGrp="1"/>
          </p:cNvSpPr>
          <p:nvPr>
            <p:ph type="title"/>
          </p:nvPr>
        </p:nvSpPr>
        <p:spPr/>
        <p:txBody>
          <a:bodyPr>
            <a:normAutofit fontScale="90000"/>
          </a:bodyPr>
          <a:lstStyle/>
          <a:p>
            <a:r>
              <a:rPr lang="en-US" dirty="0"/>
              <a:t>Amputation Definition (1904.39(b)(11))</a:t>
            </a:r>
          </a:p>
        </p:txBody>
      </p:sp>
      <p:sp>
        <p:nvSpPr>
          <p:cNvPr id="3" name="Content Placeholder 2">
            <a:extLst>
              <a:ext uri="{FF2B5EF4-FFF2-40B4-BE49-F238E27FC236}">
                <a16:creationId xmlns:a16="http://schemas.microsoft.com/office/drawing/2014/main" id="{7AAC5C27-6832-4814-8F13-E1E8F6FE1D48}"/>
              </a:ext>
            </a:extLst>
          </p:cNvPr>
          <p:cNvSpPr>
            <a:spLocks noGrp="1"/>
          </p:cNvSpPr>
          <p:nvPr>
            <p:ph idx="1"/>
          </p:nvPr>
        </p:nvSpPr>
        <p:spPr/>
        <p:txBody>
          <a:bodyPr>
            <a:normAutofit/>
          </a:bodyPr>
          <a:lstStyle/>
          <a:p>
            <a:r>
              <a:rPr lang="en-US" sz="2800" dirty="0"/>
              <a:t>An amputation is the traumatic loss of a limb or other external body part. Amputations include a part, such as a limb or appendage, that has been severed, cut off, amputated (either completely or partially); fingertip amputations with or without bone loss; medical amputations resulting from irreparable damage; amputations of body parts that have since been reattached. </a:t>
            </a:r>
          </a:p>
        </p:txBody>
      </p:sp>
    </p:spTree>
    <p:extLst>
      <p:ext uri="{BB962C8B-B14F-4D97-AF65-F5344CB8AC3E}">
        <p14:creationId xmlns:p14="http://schemas.microsoft.com/office/powerpoint/2010/main" val="50838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52CA956-61DB-4607-B4A4-AC810CD89517}"/>
              </a:ext>
            </a:extLst>
          </p:cNvPr>
          <p:cNvSpPr txBox="1">
            <a:spLocks/>
          </p:cNvSpPr>
          <p:nvPr/>
        </p:nvSpPr>
        <p:spPr>
          <a:xfrm>
            <a:off x="1882507" y="476652"/>
            <a:ext cx="8308848" cy="1066800"/>
          </a:xfrm>
          <a:prstGeom prst="rect">
            <a:avLst/>
          </a:prstGeom>
        </p:spPr>
        <p:txBody>
          <a:bodyPr>
            <a:normAutofit fontScale="9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defRPr/>
            </a:pPr>
            <a:r>
              <a:rPr lang="en-US" b="1" u="sng" dirty="0"/>
              <a:t>Injury &amp; Illness Recordkeeping</a:t>
            </a:r>
          </a:p>
        </p:txBody>
      </p:sp>
      <p:sp>
        <p:nvSpPr>
          <p:cNvPr id="3" name="Text Placeholder 4">
            <a:extLst>
              <a:ext uri="{FF2B5EF4-FFF2-40B4-BE49-F238E27FC236}">
                <a16:creationId xmlns:a16="http://schemas.microsoft.com/office/drawing/2014/main" id="{1CB222B5-1AE4-49B5-8EAE-99F7C1DC3CEB}"/>
              </a:ext>
            </a:extLst>
          </p:cNvPr>
          <p:cNvSpPr txBox="1">
            <a:spLocks/>
          </p:cNvSpPr>
          <p:nvPr/>
        </p:nvSpPr>
        <p:spPr>
          <a:xfrm>
            <a:off x="948016" y="1557578"/>
            <a:ext cx="9451623" cy="1060859"/>
          </a:xfrm>
          <a:prstGeom prst="rect">
            <a:avLst/>
          </a:prstGeom>
        </p:spPr>
        <p:txBody>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342900" indent="-342900">
              <a:buFont typeface="Arial" panose="020B0604020202090204" pitchFamily="34" charset="0"/>
              <a:buChar char="•"/>
              <a:defRPr/>
            </a:pPr>
            <a:r>
              <a:rPr lang="en-US" b="1" dirty="0">
                <a:effectLst>
                  <a:outerShdw blurRad="38100" dist="38100" dir="2700000" algn="tl">
                    <a:srgbClr val="000000">
                      <a:alpha val="43137"/>
                    </a:srgbClr>
                  </a:outerShdw>
                </a:effectLst>
              </a:rPr>
              <a:t>For most inspections injury and illness records for the last 3 years (2018-2020) will be requested – PESH SH-900 and SH-900.1 forms or OSHA Form 300 and 300A:</a:t>
            </a:r>
          </a:p>
          <a:p>
            <a:pPr lvl="1">
              <a:defRPr/>
            </a:pPr>
            <a:endParaRPr lang="en-US" dirty="0"/>
          </a:p>
        </p:txBody>
      </p:sp>
      <p:graphicFrame>
        <p:nvGraphicFramePr>
          <p:cNvPr id="4" name="Object 2">
            <a:extLst>
              <a:ext uri="{FF2B5EF4-FFF2-40B4-BE49-F238E27FC236}">
                <a16:creationId xmlns:a16="http://schemas.microsoft.com/office/drawing/2014/main" id="{E6955685-8D32-43E9-982F-32FFDFA31E9E}"/>
              </a:ext>
            </a:extLst>
          </p:cNvPr>
          <p:cNvGraphicFramePr>
            <a:graphicFrameLocks noChangeAspect="1"/>
          </p:cNvGraphicFramePr>
          <p:nvPr>
            <p:extLst>
              <p:ext uri="{D42A27DB-BD31-4B8C-83A1-F6EECF244321}">
                <p14:modId xmlns:p14="http://schemas.microsoft.com/office/powerpoint/2010/main" val="530255543"/>
              </p:ext>
            </p:extLst>
          </p:nvPr>
        </p:nvGraphicFramePr>
        <p:xfrm>
          <a:off x="1366757" y="3214514"/>
          <a:ext cx="3640138" cy="2209800"/>
        </p:xfrm>
        <a:graphic>
          <a:graphicData uri="http://schemas.openxmlformats.org/presentationml/2006/ole">
            <mc:AlternateContent xmlns:mc="http://schemas.openxmlformats.org/markup-compatibility/2006">
              <mc:Choice xmlns:v="urn:schemas-microsoft-com:vml" Requires="v">
                <p:oleObj spid="_x0000_s1026" name="Acrobat Document" r:id="rId3" imgW="9601200" imgH="5829300" progId="AcroExch.Document.7">
                  <p:embed/>
                </p:oleObj>
              </mc:Choice>
              <mc:Fallback>
                <p:oleObj name="Acrobat Document" r:id="rId3" imgW="9601200" imgH="5829300" progId="AcroExch.Document.7">
                  <p:embed/>
                  <p:pic>
                    <p:nvPicPr>
                      <p:cNvPr id="4" name="Object 2">
                        <a:extLst>
                          <a:ext uri="{FF2B5EF4-FFF2-40B4-BE49-F238E27FC236}">
                            <a16:creationId xmlns:a16="http://schemas.microsoft.com/office/drawing/2014/main" id="{E6955685-8D32-43E9-982F-32FFDFA31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757" y="3214514"/>
                        <a:ext cx="36401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4F88178C-21D4-4D69-A8FA-1FE5FC790010}"/>
              </a:ext>
            </a:extLst>
          </p:cNvPr>
          <p:cNvPicPr>
            <a:picLocks noChangeAspect="1"/>
          </p:cNvPicPr>
          <p:nvPr/>
        </p:nvPicPr>
        <p:blipFill>
          <a:blip r:embed="rId5"/>
          <a:stretch>
            <a:fillRect/>
          </a:stretch>
        </p:blipFill>
        <p:spPr>
          <a:xfrm>
            <a:off x="8342784" y="3153689"/>
            <a:ext cx="1848571" cy="2270625"/>
          </a:xfrm>
          <a:prstGeom prst="rect">
            <a:avLst/>
          </a:prstGeom>
        </p:spPr>
      </p:pic>
      <p:sp>
        <p:nvSpPr>
          <p:cNvPr id="6" name="Text Placeholder 4">
            <a:extLst>
              <a:ext uri="{FF2B5EF4-FFF2-40B4-BE49-F238E27FC236}">
                <a16:creationId xmlns:a16="http://schemas.microsoft.com/office/drawing/2014/main" id="{624554C9-1CAD-4F7A-8E81-E595F8108E6A}"/>
              </a:ext>
            </a:extLst>
          </p:cNvPr>
          <p:cNvSpPr txBox="1">
            <a:spLocks/>
          </p:cNvSpPr>
          <p:nvPr/>
        </p:nvSpPr>
        <p:spPr>
          <a:xfrm>
            <a:off x="5360591" y="2374890"/>
            <a:ext cx="4610424" cy="1796641"/>
          </a:xfrm>
          <a:prstGeom prst="rect">
            <a:avLst/>
          </a:prstGeom>
        </p:spPr>
        <p:txBody>
          <a:bodyPr vert="horz" lIns="91440" tIns="45720" rIns="91440" bIns="45720" rtlCol="0" anchor="t">
            <a:normAutofit fontScale="92500"/>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altLang="en-US" sz="1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PESH Form </a:t>
            </a:r>
            <a:r>
              <a:rPr kumimoji="0" lang="en-US" altLang="en-US" sz="1900" b="1" i="0" u="sng"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SH-900.1</a:t>
            </a:r>
            <a:r>
              <a:rPr kumimoji="0" lang="en-US" altLang="en-US" sz="1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 – Summary of Work-Related Injuries and Illnesses</a:t>
            </a: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altLang="en-US" sz="1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*(Must be </a:t>
            </a:r>
            <a:br>
              <a:rPr kumimoji="0" lang="en-US" altLang="en-US" sz="1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br>
            <a:r>
              <a:rPr kumimoji="0" lang="en-US" altLang="en-US" sz="1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   posted Feb-Apr)</a:t>
            </a: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altLang="en-US" sz="18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 </a:t>
            </a: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sz="18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Text Placeholder 4">
            <a:extLst>
              <a:ext uri="{FF2B5EF4-FFF2-40B4-BE49-F238E27FC236}">
                <a16:creationId xmlns:a16="http://schemas.microsoft.com/office/drawing/2014/main" id="{035765C1-F4BC-42E5-806F-AB79EEDBA9CD}"/>
              </a:ext>
            </a:extLst>
          </p:cNvPr>
          <p:cNvSpPr txBox="1">
            <a:spLocks/>
          </p:cNvSpPr>
          <p:nvPr/>
        </p:nvSpPr>
        <p:spPr>
          <a:xfrm>
            <a:off x="936108" y="1942144"/>
            <a:ext cx="4204143" cy="156804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E78712"/>
              </a:buClr>
              <a:buSzTx/>
              <a:buFont typeface="Arial" panose="020B060402020209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mn-ea"/>
              <a:cs typeface="+mn-cs"/>
            </a:endParaRP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altLang="en-US" sz="18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PESH Form </a:t>
            </a:r>
            <a:r>
              <a:rPr kumimoji="0" lang="en-US" altLang="en-US" sz="1800" b="1" i="0" u="sng"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SH-900</a:t>
            </a:r>
            <a:r>
              <a:rPr kumimoji="0" lang="en-US" altLang="en-US" sz="18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 Log of Work-Related Injuries and Illnesses</a:t>
            </a: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altLang="en-US" sz="18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a:p>
            <a:pPr marL="457200" marR="0" lvl="1"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sz="18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Arrow: Right 7">
            <a:extLst>
              <a:ext uri="{FF2B5EF4-FFF2-40B4-BE49-F238E27FC236}">
                <a16:creationId xmlns:a16="http://schemas.microsoft.com/office/drawing/2014/main" id="{6C5EBB68-E9CC-4814-B45E-9A11EC408E46}"/>
              </a:ext>
            </a:extLst>
          </p:cNvPr>
          <p:cNvSpPr/>
          <p:nvPr/>
        </p:nvSpPr>
        <p:spPr>
          <a:xfrm>
            <a:off x="1221369" y="5389975"/>
            <a:ext cx="9821333" cy="114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Hindsight				Insight			Foresight</a:t>
            </a:r>
          </a:p>
        </p:txBody>
      </p:sp>
    </p:spTree>
    <p:extLst>
      <p:ext uri="{BB962C8B-B14F-4D97-AF65-F5344CB8AC3E}">
        <p14:creationId xmlns:p14="http://schemas.microsoft.com/office/powerpoint/2010/main" val="636544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31BF-6E76-4E1D-8586-3012D5C7DE9D}"/>
              </a:ext>
            </a:extLst>
          </p:cNvPr>
          <p:cNvSpPr>
            <a:spLocks noGrp="1"/>
          </p:cNvSpPr>
          <p:nvPr>
            <p:ph type="ctrTitle"/>
          </p:nvPr>
        </p:nvSpPr>
        <p:spPr>
          <a:xfrm>
            <a:off x="3045368" y="2600252"/>
            <a:ext cx="6105194" cy="2031055"/>
          </a:xfrm>
        </p:spPr>
        <p:txBody>
          <a:bodyPr>
            <a:normAutofit fontScale="90000"/>
          </a:bodyPr>
          <a:lstStyle/>
          <a:p>
            <a:r>
              <a:rPr lang="en-US" dirty="0">
                <a:solidFill>
                  <a:schemeClr val="tx1"/>
                </a:solidFill>
              </a:rPr>
              <a:t>Amputation Case Study #1</a:t>
            </a:r>
          </a:p>
        </p:txBody>
      </p:sp>
    </p:spTree>
    <p:extLst>
      <p:ext uri="{BB962C8B-B14F-4D97-AF65-F5344CB8AC3E}">
        <p14:creationId xmlns:p14="http://schemas.microsoft.com/office/powerpoint/2010/main" val="3463503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6DDD2C2C-3DDA-4CCD-A37F-61A1C8E8E556}"/>
              </a:ext>
            </a:extLst>
          </p:cNvPr>
          <p:cNvSpPr>
            <a:spLocks noGrp="1"/>
          </p:cNvSpPr>
          <p:nvPr>
            <p:ph type="title"/>
          </p:nvPr>
        </p:nvSpPr>
        <p:spPr>
          <a:xfrm>
            <a:off x="3844616" y="881210"/>
            <a:ext cx="7417925" cy="1517035"/>
          </a:xfrm>
        </p:spPr>
        <p:txBody>
          <a:bodyPr>
            <a:normAutofit/>
          </a:bodyPr>
          <a:lstStyle/>
          <a:p>
            <a:r>
              <a:rPr lang="en-US" dirty="0">
                <a:solidFill>
                  <a:schemeClr val="tx1">
                    <a:lumMod val="75000"/>
                    <a:lumOff val="25000"/>
                  </a:schemeClr>
                </a:solidFill>
              </a:rPr>
              <a:t>Consultation Request</a:t>
            </a:r>
          </a:p>
        </p:txBody>
      </p:sp>
      <p:sp>
        <p:nvSpPr>
          <p:cNvPr id="3" name="Content Placeholder 2">
            <a:extLst>
              <a:ext uri="{FF2B5EF4-FFF2-40B4-BE49-F238E27FC236}">
                <a16:creationId xmlns:a16="http://schemas.microsoft.com/office/drawing/2014/main" id="{93689D77-6DDC-4431-AA62-990252743B10}"/>
              </a:ext>
            </a:extLst>
          </p:cNvPr>
          <p:cNvSpPr>
            <a:spLocks noGrp="1"/>
          </p:cNvSpPr>
          <p:nvPr>
            <p:ph idx="1"/>
          </p:nvPr>
        </p:nvSpPr>
        <p:spPr>
          <a:xfrm>
            <a:off x="3844615" y="2092268"/>
            <a:ext cx="7245103" cy="3131777"/>
          </a:xfrm>
        </p:spPr>
        <p:txBody>
          <a:bodyPr>
            <a:noAutofit/>
          </a:bodyPr>
          <a:lstStyle/>
          <a:p>
            <a:r>
              <a:rPr lang="en-US" sz="2800" dirty="0">
                <a:solidFill>
                  <a:schemeClr val="tx1">
                    <a:lumMod val="75000"/>
                    <a:lumOff val="25000"/>
                  </a:schemeClr>
                </a:solidFill>
              </a:rPr>
              <a:t>2018</a:t>
            </a:r>
          </a:p>
          <a:p>
            <a:r>
              <a:rPr lang="en-US" sz="2800" dirty="0">
                <a:solidFill>
                  <a:schemeClr val="tx1">
                    <a:lumMod val="75000"/>
                    <a:lumOff val="25000"/>
                  </a:schemeClr>
                </a:solidFill>
              </a:rPr>
              <a:t>Limited Safety Consultation</a:t>
            </a:r>
          </a:p>
          <a:p>
            <a:r>
              <a:rPr lang="en-US" sz="2800" dirty="0">
                <a:solidFill>
                  <a:schemeClr val="tx1">
                    <a:lumMod val="75000"/>
                    <a:lumOff val="25000"/>
                  </a:schemeClr>
                </a:solidFill>
              </a:rPr>
              <a:t>Requested by Coordinator of Environmental Health &amp; Safety</a:t>
            </a:r>
          </a:p>
          <a:p>
            <a:r>
              <a:rPr lang="en-US" sz="2800" dirty="0">
                <a:solidFill>
                  <a:schemeClr val="tx1">
                    <a:lumMod val="75000"/>
                    <a:lumOff val="25000"/>
                  </a:schemeClr>
                </a:solidFill>
              </a:rPr>
              <a:t>Employer: High School</a:t>
            </a:r>
          </a:p>
          <a:p>
            <a:r>
              <a:rPr lang="en-US" sz="2800" dirty="0">
                <a:solidFill>
                  <a:schemeClr val="tx1">
                    <a:lumMod val="75000"/>
                    <a:lumOff val="25000"/>
                  </a:schemeClr>
                </a:solidFill>
              </a:rPr>
              <a:t>Location: Wood Shop</a:t>
            </a:r>
          </a:p>
          <a:p>
            <a:r>
              <a:rPr lang="en-US" sz="2800" dirty="0">
                <a:solidFill>
                  <a:schemeClr val="tx1">
                    <a:lumMod val="75000"/>
                    <a:lumOff val="25000"/>
                  </a:schemeClr>
                </a:solidFill>
              </a:rPr>
              <a:t>Employee: Wood Shop Teacher</a:t>
            </a:r>
          </a:p>
        </p:txBody>
      </p:sp>
    </p:spTree>
    <p:extLst>
      <p:ext uri="{BB962C8B-B14F-4D97-AF65-F5344CB8AC3E}">
        <p14:creationId xmlns:p14="http://schemas.microsoft.com/office/powerpoint/2010/main" val="303437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BB9E-4A04-4042-A64B-4EFF7F1A4D6A}"/>
              </a:ext>
            </a:extLst>
          </p:cNvPr>
          <p:cNvSpPr>
            <a:spLocks noGrp="1"/>
          </p:cNvSpPr>
          <p:nvPr>
            <p:ph type="title"/>
          </p:nvPr>
        </p:nvSpPr>
        <p:spPr>
          <a:xfrm>
            <a:off x="-1325435" y="408272"/>
            <a:ext cx="9833548" cy="1325563"/>
          </a:xfrm>
        </p:spPr>
        <p:txBody>
          <a:bodyPr>
            <a:normAutofit/>
          </a:bodyPr>
          <a:lstStyle/>
          <a:p>
            <a:pPr algn="ctr"/>
            <a:r>
              <a:rPr lang="en-US" sz="4000" b="1" dirty="0">
                <a:solidFill>
                  <a:schemeClr val="tx1"/>
                </a:solidFill>
              </a:rPr>
              <a:t>Employee Injury	</a:t>
            </a:r>
          </a:p>
        </p:txBody>
      </p:sp>
      <p:sp>
        <p:nvSpPr>
          <p:cNvPr id="3" name="Content Placeholder 2">
            <a:extLst>
              <a:ext uri="{FF2B5EF4-FFF2-40B4-BE49-F238E27FC236}">
                <a16:creationId xmlns:a16="http://schemas.microsoft.com/office/drawing/2014/main" id="{6DDE78EC-5C2B-419B-8FB8-6D10932D9B46}"/>
              </a:ext>
            </a:extLst>
          </p:cNvPr>
          <p:cNvSpPr>
            <a:spLocks noGrp="1"/>
          </p:cNvSpPr>
          <p:nvPr>
            <p:ph idx="1"/>
          </p:nvPr>
        </p:nvSpPr>
        <p:spPr>
          <a:xfrm>
            <a:off x="1179226" y="1733835"/>
            <a:ext cx="9833548" cy="2693976"/>
          </a:xfrm>
        </p:spPr>
        <p:txBody>
          <a:bodyPr>
            <a:normAutofit/>
          </a:bodyPr>
          <a:lstStyle/>
          <a:p>
            <a:r>
              <a:rPr lang="en-US" sz="3200" dirty="0" err="1">
                <a:solidFill>
                  <a:srgbClr val="000000"/>
                </a:solidFill>
              </a:rPr>
              <a:t>Planing</a:t>
            </a:r>
            <a:r>
              <a:rPr lang="en-US" sz="3200" dirty="0">
                <a:solidFill>
                  <a:srgbClr val="000000"/>
                </a:solidFill>
              </a:rPr>
              <a:t> ¾” material</a:t>
            </a:r>
          </a:p>
          <a:p>
            <a:r>
              <a:rPr lang="en-US" sz="3200" dirty="0">
                <a:solidFill>
                  <a:srgbClr val="000000"/>
                </a:solidFill>
              </a:rPr>
              <a:t>Amputation of multiple fingertips</a:t>
            </a:r>
          </a:p>
          <a:p>
            <a:pPr marL="0" indent="0">
              <a:buNone/>
            </a:pPr>
            <a:endParaRPr lang="en-US" sz="3200" dirty="0">
              <a:solidFill>
                <a:srgbClr val="000000"/>
              </a:solidFill>
            </a:endParaRPr>
          </a:p>
        </p:txBody>
      </p:sp>
    </p:spTree>
    <p:extLst>
      <p:ext uri="{BB962C8B-B14F-4D97-AF65-F5344CB8AC3E}">
        <p14:creationId xmlns:p14="http://schemas.microsoft.com/office/powerpoint/2010/main" val="83738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B969E-CD96-4162-BA90-449BBDA95E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6B6401A4-FEE5-4976-857C-1FD0CDB2E2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596A491-E914-4077-8EB2-4C4878FE5ECA}"/>
              </a:ext>
            </a:extLst>
          </p:cNvPr>
          <p:cNvPicPr>
            <a:picLocks noChangeAspect="1"/>
          </p:cNvPicPr>
          <p:nvPr/>
        </p:nvPicPr>
        <p:blipFill>
          <a:blip r:embed="rId2"/>
          <a:stretch>
            <a:fillRect/>
          </a:stretch>
        </p:blipFill>
        <p:spPr>
          <a:xfrm>
            <a:off x="4667497" y="802942"/>
            <a:ext cx="6880072" cy="5091253"/>
          </a:xfrm>
          <a:prstGeom prst="rect">
            <a:avLst/>
          </a:prstGeom>
        </p:spPr>
      </p:pic>
      <p:sp>
        <p:nvSpPr>
          <p:cNvPr id="13" name="Rectangle 12">
            <a:extLst>
              <a:ext uri="{FF2B5EF4-FFF2-40B4-BE49-F238E27FC236}">
                <a16:creationId xmlns:a16="http://schemas.microsoft.com/office/drawing/2014/main" id="{047AF1DF-6993-45FB-92A5-C36B1A680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6942DC-0059-4165-BDE5-5BDC460E2A8C}"/>
              </a:ext>
            </a:extLst>
          </p:cNvPr>
          <p:cNvSpPr>
            <a:spLocks noGrp="1"/>
          </p:cNvSpPr>
          <p:nvPr>
            <p:ph type="title"/>
          </p:nvPr>
        </p:nvSpPr>
        <p:spPr>
          <a:xfrm>
            <a:off x="567409" y="205372"/>
            <a:ext cx="2888344" cy="1428737"/>
          </a:xfrm>
        </p:spPr>
        <p:txBody>
          <a:bodyPr>
            <a:normAutofit/>
          </a:bodyPr>
          <a:lstStyle/>
          <a:p>
            <a:pPr algn="ctr"/>
            <a:r>
              <a:rPr lang="en-US" sz="3200" b="1" u="sng" dirty="0">
                <a:solidFill>
                  <a:schemeClr val="tx1"/>
                </a:solidFill>
              </a:rPr>
              <a:t>Machine Involved</a:t>
            </a:r>
          </a:p>
        </p:txBody>
      </p:sp>
      <p:sp>
        <p:nvSpPr>
          <p:cNvPr id="3" name="Content Placeholder 2">
            <a:extLst>
              <a:ext uri="{FF2B5EF4-FFF2-40B4-BE49-F238E27FC236}">
                <a16:creationId xmlns:a16="http://schemas.microsoft.com/office/drawing/2014/main" id="{873C34CE-6D7E-4AF7-9798-1EC345E8CFCF}"/>
              </a:ext>
            </a:extLst>
          </p:cNvPr>
          <p:cNvSpPr>
            <a:spLocks noGrp="1"/>
          </p:cNvSpPr>
          <p:nvPr>
            <p:ph idx="1"/>
          </p:nvPr>
        </p:nvSpPr>
        <p:spPr>
          <a:xfrm>
            <a:off x="567409" y="1634109"/>
            <a:ext cx="3076939" cy="4422134"/>
          </a:xfrm>
        </p:spPr>
        <p:txBody>
          <a:bodyPr>
            <a:normAutofit/>
          </a:bodyPr>
          <a:lstStyle/>
          <a:p>
            <a:r>
              <a:rPr lang="en-US" sz="2800" dirty="0"/>
              <a:t>Oliver No. 166 DD Wood Planer &amp; Jointer</a:t>
            </a:r>
          </a:p>
          <a:p>
            <a:r>
              <a:rPr lang="en-US" sz="2800" dirty="0"/>
              <a:t>Manufactured in 1958</a:t>
            </a:r>
          </a:p>
          <a:p>
            <a:r>
              <a:rPr lang="en-US" sz="2800" dirty="0"/>
              <a:t>20” wide bed</a:t>
            </a:r>
          </a:p>
          <a:p>
            <a:endParaRPr lang="en-US" sz="2800" dirty="0"/>
          </a:p>
        </p:txBody>
      </p:sp>
    </p:spTree>
    <p:extLst>
      <p:ext uri="{BB962C8B-B14F-4D97-AF65-F5344CB8AC3E}">
        <p14:creationId xmlns:p14="http://schemas.microsoft.com/office/powerpoint/2010/main" val="265983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057E-E1B7-4066-8954-17D93397CEFD}"/>
              </a:ext>
            </a:extLst>
          </p:cNvPr>
          <p:cNvSpPr>
            <a:spLocks noGrp="1"/>
          </p:cNvSpPr>
          <p:nvPr>
            <p:ph type="title"/>
          </p:nvPr>
        </p:nvSpPr>
        <p:spPr>
          <a:xfrm>
            <a:off x="503583" y="642594"/>
            <a:ext cx="11065565" cy="1901822"/>
          </a:xfrm>
        </p:spPr>
        <p:txBody>
          <a:bodyPr>
            <a:normAutofit fontScale="90000"/>
          </a:bodyPr>
          <a:lstStyle/>
          <a:p>
            <a:pPr algn="ctr"/>
            <a:r>
              <a:rPr lang="en-US" sz="6700" b="1" kern="1200" dirty="0">
                <a:latin typeface="+mj-lt"/>
                <a:ea typeface="+mj-ea"/>
                <a:cs typeface="+mj-cs"/>
              </a:rPr>
              <a:t>Factory Guard vs Guard Being Used</a:t>
            </a:r>
            <a:r>
              <a:rPr lang="en-US" b="1" kern="1200" dirty="0">
                <a:latin typeface="+mj-lt"/>
                <a:ea typeface="+mj-ea"/>
                <a:cs typeface="+mj-cs"/>
              </a:rPr>
              <a:t/>
            </a:r>
            <a:br>
              <a:rPr lang="en-US" b="1" kern="1200" dirty="0">
                <a:latin typeface="+mj-lt"/>
                <a:ea typeface="+mj-ea"/>
                <a:cs typeface="+mj-cs"/>
              </a:rPr>
            </a:br>
            <a:endParaRPr lang="en-US" sz="4000" b="1" dirty="0"/>
          </a:p>
        </p:txBody>
      </p:sp>
      <p:sp>
        <p:nvSpPr>
          <p:cNvPr id="3" name="Content Placeholder 2">
            <a:extLst>
              <a:ext uri="{FF2B5EF4-FFF2-40B4-BE49-F238E27FC236}">
                <a16:creationId xmlns:a16="http://schemas.microsoft.com/office/drawing/2014/main" id="{58528C63-9256-4B99-9D3B-891B7ACECC82}"/>
              </a:ext>
            </a:extLst>
          </p:cNvPr>
          <p:cNvSpPr>
            <a:spLocks noGrp="1"/>
          </p:cNvSpPr>
          <p:nvPr>
            <p:ph idx="1"/>
          </p:nvPr>
        </p:nvSpPr>
        <p:spPr>
          <a:xfrm>
            <a:off x="1066800" y="2544416"/>
            <a:ext cx="10058400" cy="3490623"/>
          </a:xfrm>
        </p:spPr>
        <p:txBody>
          <a:bodyPr/>
          <a:lstStyle/>
          <a:p>
            <a:pPr marL="0" indent="0" algn="ctr">
              <a:buNone/>
            </a:pPr>
            <a:r>
              <a:rPr lang="en-US" sz="4400" dirty="0">
                <a:solidFill>
                  <a:srgbClr val="FF0000"/>
                </a:solidFill>
              </a:rPr>
              <a:t>Guard being used on the planer was not factory designed, built, nor installed by the manufacturer </a:t>
            </a:r>
          </a:p>
          <a:p>
            <a:endParaRPr lang="en-US" dirty="0"/>
          </a:p>
          <a:p>
            <a:endParaRPr lang="en-US" dirty="0"/>
          </a:p>
        </p:txBody>
      </p:sp>
    </p:spTree>
    <p:extLst>
      <p:ext uri="{BB962C8B-B14F-4D97-AF65-F5344CB8AC3E}">
        <p14:creationId xmlns:p14="http://schemas.microsoft.com/office/powerpoint/2010/main" val="21766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5ECC-9191-4A11-A477-6343835C975D}"/>
              </a:ext>
            </a:extLst>
          </p:cNvPr>
          <p:cNvSpPr>
            <a:spLocks noGrp="1"/>
          </p:cNvSpPr>
          <p:nvPr>
            <p:ph type="title"/>
          </p:nvPr>
        </p:nvSpPr>
        <p:spPr>
          <a:xfrm>
            <a:off x="869298" y="527627"/>
            <a:ext cx="3808268" cy="5504688"/>
          </a:xfrm>
        </p:spPr>
        <p:txBody>
          <a:bodyPr>
            <a:normAutofit/>
          </a:bodyPr>
          <a:lstStyle/>
          <a:p>
            <a:pPr algn="ctr"/>
            <a:r>
              <a:rPr lang="en-US" sz="6000" dirty="0">
                <a:solidFill>
                  <a:schemeClr val="tx1"/>
                </a:solidFill>
              </a:rPr>
              <a:t>Factory Installed Guard:</a:t>
            </a:r>
          </a:p>
        </p:txBody>
      </p:sp>
      <p:graphicFrame>
        <p:nvGraphicFramePr>
          <p:cNvPr id="5" name="Content Placeholder 2">
            <a:extLst>
              <a:ext uri="{FF2B5EF4-FFF2-40B4-BE49-F238E27FC236}">
                <a16:creationId xmlns:a16="http://schemas.microsoft.com/office/drawing/2014/main" id="{00E9BD3C-6A89-4678-A72B-BDCD3A3A25CD}"/>
              </a:ext>
            </a:extLst>
          </p:cNvPr>
          <p:cNvGraphicFramePr>
            <a:graphicFrameLocks noGrp="1"/>
          </p:cNvGraphicFramePr>
          <p:nvPr>
            <p:ph idx="1"/>
            <p:extLst>
              <p:ext uri="{D42A27DB-BD31-4B8C-83A1-F6EECF244321}">
                <p14:modId xmlns:p14="http://schemas.microsoft.com/office/powerpoint/2010/main" val="403112610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302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Machine Guarding 101 – The Basics – KHA Online-SDS Management">
            <a:extLst>
              <a:ext uri="{FF2B5EF4-FFF2-40B4-BE49-F238E27FC236}">
                <a16:creationId xmlns:a16="http://schemas.microsoft.com/office/drawing/2014/main" id="{BF7D229F-EAD6-4A43-8D57-BA1677D88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19" r="19361" b="1"/>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91D1FF4-7F97-4936-9A4C-9FB71D8FB4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16AFD0C-F312-4F17-80F8-FF4813D855CB}"/>
              </a:ext>
            </a:extLst>
          </p:cNvPr>
          <p:cNvSpPr>
            <a:spLocks noGrp="1"/>
          </p:cNvSpPr>
          <p:nvPr>
            <p:ph type="title"/>
          </p:nvPr>
        </p:nvSpPr>
        <p:spPr>
          <a:xfrm>
            <a:off x="503362" y="51558"/>
            <a:ext cx="6281928" cy="1744183"/>
          </a:xfrm>
        </p:spPr>
        <p:txBody>
          <a:bodyPr>
            <a:normAutofit/>
          </a:bodyPr>
          <a:lstStyle/>
          <a:p>
            <a:r>
              <a:rPr lang="en-US" b="1" u="sng" dirty="0"/>
              <a:t>Outline</a:t>
            </a:r>
          </a:p>
        </p:txBody>
      </p:sp>
      <p:sp>
        <p:nvSpPr>
          <p:cNvPr id="3" name="Content Placeholder 2">
            <a:extLst>
              <a:ext uri="{FF2B5EF4-FFF2-40B4-BE49-F238E27FC236}">
                <a16:creationId xmlns:a16="http://schemas.microsoft.com/office/drawing/2014/main" id="{2E2CF040-E476-4ED5-BDD6-8E0932469E09}"/>
              </a:ext>
            </a:extLst>
          </p:cNvPr>
          <p:cNvSpPr>
            <a:spLocks noGrp="1"/>
          </p:cNvSpPr>
          <p:nvPr>
            <p:ph idx="1"/>
          </p:nvPr>
        </p:nvSpPr>
        <p:spPr>
          <a:xfrm>
            <a:off x="420700" y="1373711"/>
            <a:ext cx="7189922" cy="3648456"/>
          </a:xfrm>
        </p:spPr>
        <p:txBody>
          <a:bodyPr>
            <a:noAutofit/>
          </a:bodyPr>
          <a:lstStyle/>
          <a:p>
            <a:r>
              <a:rPr lang="en-US" sz="2800" dirty="0"/>
              <a:t>Intro to New York State Public Employee Safety &amp; Health</a:t>
            </a:r>
          </a:p>
          <a:p>
            <a:r>
              <a:rPr lang="en-US" sz="2800" dirty="0"/>
              <a:t>Amputation Reporting and Recordkeeping</a:t>
            </a:r>
          </a:p>
          <a:p>
            <a:r>
              <a:rPr lang="en-US" sz="2800" dirty="0"/>
              <a:t>Amputation Case Studies – </a:t>
            </a:r>
            <a:br>
              <a:rPr lang="en-US" sz="2800" dirty="0"/>
            </a:br>
            <a:r>
              <a:rPr lang="en-US" sz="2800" dirty="0"/>
              <a:t>Applicable Regulations</a:t>
            </a:r>
          </a:p>
          <a:p>
            <a:r>
              <a:rPr lang="en-US" sz="2800" dirty="0"/>
              <a:t>Machine Guarding Implementation &amp; The Hierarchy of Controls </a:t>
            </a:r>
          </a:p>
          <a:p>
            <a:r>
              <a:rPr lang="en-US" sz="2800" dirty="0"/>
              <a:t>Available Assistance NYSDOL PESH Consultation &amp; On-site Consultation  </a:t>
            </a:r>
          </a:p>
          <a:p>
            <a:endParaRPr lang="en-US" sz="2800" dirty="0"/>
          </a:p>
          <a:p>
            <a:endParaRPr lang="en-US" sz="2800" dirty="0"/>
          </a:p>
          <a:p>
            <a:endParaRPr lang="en-US" sz="2800" dirty="0"/>
          </a:p>
        </p:txBody>
      </p:sp>
    </p:spTree>
    <p:extLst>
      <p:ext uri="{BB962C8B-B14F-4D97-AF65-F5344CB8AC3E}">
        <p14:creationId xmlns:p14="http://schemas.microsoft.com/office/powerpoint/2010/main" val="1683110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0CFB-4325-44C8-AFC3-93B98D7C5319}"/>
              </a:ext>
            </a:extLst>
          </p:cNvPr>
          <p:cNvSpPr>
            <a:spLocks noGrp="1"/>
          </p:cNvSpPr>
          <p:nvPr>
            <p:ph type="title"/>
          </p:nvPr>
        </p:nvSpPr>
        <p:spPr>
          <a:xfrm>
            <a:off x="524741" y="620392"/>
            <a:ext cx="3808268" cy="5504688"/>
          </a:xfrm>
        </p:spPr>
        <p:txBody>
          <a:bodyPr>
            <a:normAutofit/>
          </a:bodyPr>
          <a:lstStyle/>
          <a:p>
            <a:pPr algn="ctr"/>
            <a:r>
              <a:rPr lang="en-US" sz="6000" dirty="0">
                <a:solidFill>
                  <a:schemeClr val="tx1"/>
                </a:solidFill>
              </a:rPr>
              <a:t>Existing Guard:</a:t>
            </a:r>
          </a:p>
        </p:txBody>
      </p:sp>
      <p:graphicFrame>
        <p:nvGraphicFramePr>
          <p:cNvPr id="5" name="Content Placeholder 2">
            <a:extLst>
              <a:ext uri="{FF2B5EF4-FFF2-40B4-BE49-F238E27FC236}">
                <a16:creationId xmlns:a16="http://schemas.microsoft.com/office/drawing/2014/main" id="{4F5071FC-9498-45AA-95D7-3B134472485F}"/>
              </a:ext>
            </a:extLst>
          </p:cNvPr>
          <p:cNvGraphicFramePr>
            <a:graphicFrameLocks noGrp="1"/>
          </p:cNvGraphicFramePr>
          <p:nvPr>
            <p:ph idx="1"/>
            <p:extLst>
              <p:ext uri="{D42A27DB-BD31-4B8C-83A1-F6EECF244321}">
                <p14:modId xmlns:p14="http://schemas.microsoft.com/office/powerpoint/2010/main" val="355959586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861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55F7F3-3A58-4BBB-95C7-CF706F9FFA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AE3D314-6F93-4D91-8C0F-E92657F465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446322BA-AAC1-4EFC-850D-41ED9A599864}"/>
              </a:ext>
            </a:extLst>
          </p:cNvPr>
          <p:cNvSpPr>
            <a:spLocks noGrp="1"/>
          </p:cNvSpPr>
          <p:nvPr>
            <p:ph type="title"/>
          </p:nvPr>
        </p:nvSpPr>
        <p:spPr>
          <a:xfrm>
            <a:off x="573409" y="559477"/>
            <a:ext cx="3765200" cy="5709931"/>
          </a:xfrm>
        </p:spPr>
        <p:txBody>
          <a:bodyPr>
            <a:normAutofit/>
          </a:bodyPr>
          <a:lstStyle/>
          <a:p>
            <a:pPr algn="ctr"/>
            <a:r>
              <a:rPr lang="en-US" dirty="0"/>
              <a:t>Risk Factors</a:t>
            </a:r>
          </a:p>
        </p:txBody>
      </p:sp>
      <p:graphicFrame>
        <p:nvGraphicFramePr>
          <p:cNvPr id="5" name="Content Placeholder 2">
            <a:extLst>
              <a:ext uri="{FF2B5EF4-FFF2-40B4-BE49-F238E27FC236}">
                <a16:creationId xmlns:a16="http://schemas.microsoft.com/office/drawing/2014/main" id="{4DBEFE22-3DAE-4B59-A38D-541E89D543BE}"/>
              </a:ext>
            </a:extLst>
          </p:cNvPr>
          <p:cNvGraphicFramePr>
            <a:graphicFrameLocks noGrp="1"/>
          </p:cNvGraphicFramePr>
          <p:nvPr>
            <p:ph idx="1"/>
            <p:extLst>
              <p:ext uri="{D42A27DB-BD31-4B8C-83A1-F6EECF244321}">
                <p14:modId xmlns:p14="http://schemas.microsoft.com/office/powerpoint/2010/main" val="475023709"/>
              </p:ext>
            </p:extLst>
          </p:nvPr>
        </p:nvGraphicFramePr>
        <p:xfrm>
          <a:off x="5128592" y="384314"/>
          <a:ext cx="6828712" cy="6235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3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34" name="Rectangle 33">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E2EB7305-785E-4341-9CD4-A106443AFA13}"/>
              </a:ext>
            </a:extLst>
          </p:cNvPr>
          <p:cNvSpPr>
            <a:spLocks noGrp="1"/>
          </p:cNvSpPr>
          <p:nvPr>
            <p:ph type="title"/>
          </p:nvPr>
        </p:nvSpPr>
        <p:spPr>
          <a:xfrm>
            <a:off x="866023" y="449600"/>
            <a:ext cx="9792208" cy="1527078"/>
          </a:xfrm>
        </p:spPr>
        <p:txBody>
          <a:bodyPr>
            <a:normAutofit/>
          </a:bodyPr>
          <a:lstStyle/>
          <a:p>
            <a:r>
              <a:rPr lang="en-US" dirty="0"/>
              <a:t>OSHA Standard </a:t>
            </a:r>
          </a:p>
        </p:txBody>
      </p:sp>
      <p:sp>
        <p:nvSpPr>
          <p:cNvPr id="3" name="Content Placeholder 2">
            <a:extLst>
              <a:ext uri="{FF2B5EF4-FFF2-40B4-BE49-F238E27FC236}">
                <a16:creationId xmlns:a16="http://schemas.microsoft.com/office/drawing/2014/main" id="{2726BEA4-B28E-4AAE-9C11-E5F37534921B}"/>
              </a:ext>
            </a:extLst>
          </p:cNvPr>
          <p:cNvSpPr>
            <a:spLocks noGrp="1"/>
          </p:cNvSpPr>
          <p:nvPr>
            <p:ph idx="1"/>
          </p:nvPr>
        </p:nvSpPr>
        <p:spPr>
          <a:xfrm>
            <a:off x="995564" y="1870619"/>
            <a:ext cx="9792208" cy="3407862"/>
          </a:xfrm>
        </p:spPr>
        <p:txBody>
          <a:bodyPr>
            <a:noAutofit/>
          </a:bodyPr>
          <a:lstStyle/>
          <a:p>
            <a:r>
              <a:rPr lang="en-US" sz="2800" dirty="0"/>
              <a:t>1910.213 (j)(3) Each hand-fed jointer with a horizontal cutting head shall have an automatic guard which will cover all the section of the head on the working side of the fence or gage. The guard shall effectively keep the operator’s hand from coming in contact with the revolving knives. The guard shall automatically adjust itself to cover the unused portion of the head and shall remain in contact with the material at all times. </a:t>
            </a:r>
          </a:p>
        </p:txBody>
      </p:sp>
    </p:spTree>
    <p:extLst>
      <p:ext uri="{BB962C8B-B14F-4D97-AF65-F5344CB8AC3E}">
        <p14:creationId xmlns:p14="http://schemas.microsoft.com/office/powerpoint/2010/main" val="1979572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1" name="Rectangle 20">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3" name="Content Placeholder 2">
            <a:extLst>
              <a:ext uri="{FF2B5EF4-FFF2-40B4-BE49-F238E27FC236}">
                <a16:creationId xmlns:a16="http://schemas.microsoft.com/office/drawing/2014/main" id="{5FFEC55B-81D7-4EE4-B2F3-8407D7F9184C}"/>
              </a:ext>
            </a:extLst>
          </p:cNvPr>
          <p:cNvSpPr>
            <a:spLocks noGrp="1"/>
          </p:cNvSpPr>
          <p:nvPr>
            <p:ph idx="1"/>
          </p:nvPr>
        </p:nvSpPr>
        <p:spPr>
          <a:xfrm>
            <a:off x="612803" y="574303"/>
            <a:ext cx="10936771" cy="5854631"/>
          </a:xfrm>
        </p:spPr>
        <p:txBody>
          <a:bodyPr>
            <a:normAutofit/>
          </a:bodyPr>
          <a:lstStyle/>
          <a:p>
            <a:pPr marL="0" indent="0">
              <a:buNone/>
            </a:pPr>
            <a:r>
              <a:rPr lang="en-US" sz="4800" dirty="0"/>
              <a:t>Serious Violations</a:t>
            </a:r>
          </a:p>
          <a:p>
            <a:endParaRPr lang="en-US" dirty="0"/>
          </a:p>
          <a:p>
            <a:r>
              <a:rPr lang="en-US" sz="2800" dirty="0"/>
              <a:t>The manufacturer’s automatic guard for the cutting head was replaced with a homemade guard that did not perform as designed.</a:t>
            </a:r>
            <a:br>
              <a:rPr lang="en-US" sz="2800" dirty="0"/>
            </a:br>
            <a:endParaRPr lang="en-US" sz="2800" dirty="0"/>
          </a:p>
          <a:p>
            <a:r>
              <a:rPr lang="en-US" sz="2800" dirty="0"/>
              <a:t>A hand-fed jointer with a horizontal cutting head did not have an effective guard which covered all of the head on the working side of the fence and did not keep the operator’s hand from coming in contact with the revolving knives. </a:t>
            </a:r>
          </a:p>
          <a:p>
            <a:endParaRPr lang="en-US" dirty="0"/>
          </a:p>
        </p:txBody>
      </p:sp>
    </p:spTree>
    <p:extLst>
      <p:ext uri="{BB962C8B-B14F-4D97-AF65-F5344CB8AC3E}">
        <p14:creationId xmlns:p14="http://schemas.microsoft.com/office/powerpoint/2010/main" val="326865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037557B-A47F-47A7-8DBA-525641AF9A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194973E-A242-430D-8F06-23B4410AC2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F7DBF7-A0D4-4684-B7AE-F91A83C38F11}"/>
              </a:ext>
            </a:extLst>
          </p:cNvPr>
          <p:cNvSpPr>
            <a:spLocks noGrp="1"/>
          </p:cNvSpPr>
          <p:nvPr>
            <p:ph type="title"/>
          </p:nvPr>
        </p:nvSpPr>
        <p:spPr>
          <a:xfrm>
            <a:off x="618469" y="237744"/>
            <a:ext cx="6281928" cy="1744183"/>
          </a:xfrm>
        </p:spPr>
        <p:txBody>
          <a:bodyPr>
            <a:normAutofit/>
          </a:bodyPr>
          <a:lstStyle/>
          <a:p>
            <a:r>
              <a:rPr lang="en-US" dirty="0"/>
              <a:t>Other Issues</a:t>
            </a:r>
          </a:p>
        </p:txBody>
      </p:sp>
      <p:sp>
        <p:nvSpPr>
          <p:cNvPr id="3" name="Content Placeholder 2">
            <a:extLst>
              <a:ext uri="{FF2B5EF4-FFF2-40B4-BE49-F238E27FC236}">
                <a16:creationId xmlns:a16="http://schemas.microsoft.com/office/drawing/2014/main" id="{C84E8E92-4DE9-4209-98A3-14C0681B8976}"/>
              </a:ext>
            </a:extLst>
          </p:cNvPr>
          <p:cNvSpPr>
            <a:spLocks noGrp="1"/>
          </p:cNvSpPr>
          <p:nvPr>
            <p:ph idx="1"/>
          </p:nvPr>
        </p:nvSpPr>
        <p:spPr>
          <a:xfrm>
            <a:off x="618469" y="1842868"/>
            <a:ext cx="6734269" cy="4382678"/>
          </a:xfrm>
        </p:spPr>
        <p:txBody>
          <a:bodyPr>
            <a:noAutofit/>
          </a:bodyPr>
          <a:lstStyle/>
          <a:p>
            <a:pPr>
              <a:buClr>
                <a:srgbClr val="FF0000"/>
              </a:buClr>
              <a:buFont typeface="Wingdings" panose="05000000000000000000" pitchFamily="2" charset="2"/>
              <a:buChar char="v"/>
            </a:pPr>
            <a:r>
              <a:rPr lang="en-US" sz="2800" dirty="0"/>
              <a:t>Teacher was new to the wood shop</a:t>
            </a:r>
          </a:p>
          <a:p>
            <a:pPr>
              <a:buClr>
                <a:srgbClr val="FF0000"/>
              </a:buClr>
              <a:buFont typeface="Wingdings" panose="05000000000000000000" pitchFamily="2" charset="2"/>
              <a:buChar char="v"/>
            </a:pPr>
            <a:r>
              <a:rPr lang="en-US" sz="2800" dirty="0"/>
              <a:t>The woodshop was equipped with 4 emergency stop buttons, one on each wall. One of the stop buttons was hidden by storage. </a:t>
            </a:r>
          </a:p>
          <a:p>
            <a:pPr>
              <a:buClr>
                <a:srgbClr val="FF0000"/>
              </a:buClr>
              <a:buFont typeface="Wingdings" panose="05000000000000000000" pitchFamily="2" charset="2"/>
              <a:buChar char="v"/>
            </a:pPr>
            <a:r>
              <a:rPr lang="en-US" sz="2800" dirty="0"/>
              <a:t>Designated storage and reducing clutter was a general concern in the wood shop</a:t>
            </a:r>
          </a:p>
        </p:txBody>
      </p:sp>
      <p:pic>
        <p:nvPicPr>
          <p:cNvPr id="5122" name="Picture 2" descr="The Red Emergency Button Or Stop Button For Hand Press. STOP Button For  Industrial Machine, Emergeny Stop For Safety. Stock Photo, Picture And  Royalty Free Image. Image 65955606.">
            <a:extLst>
              <a:ext uri="{FF2B5EF4-FFF2-40B4-BE49-F238E27FC236}">
                <a16:creationId xmlns:a16="http://schemas.microsoft.com/office/drawing/2014/main" id="{DA8B8D9A-9B80-4FE8-8C82-9C3A9E14D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08" r="11095"/>
          <a:stretch/>
        </p:blipFill>
        <p:spPr bwMode="auto">
          <a:xfrm>
            <a:off x="8386170" y="484632"/>
            <a:ext cx="3321198" cy="574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669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wall, dirty&#10;&#10;Description automatically generated">
            <a:extLst>
              <a:ext uri="{FF2B5EF4-FFF2-40B4-BE49-F238E27FC236}">
                <a16:creationId xmlns:a16="http://schemas.microsoft.com/office/drawing/2014/main" id="{DCB96E2F-3CB6-4D11-A60E-6842C3CCB2B7}"/>
              </a:ext>
            </a:extLst>
          </p:cNvPr>
          <p:cNvPicPr>
            <a:picLocks noChangeAspect="1"/>
          </p:cNvPicPr>
          <p:nvPr/>
        </p:nvPicPr>
        <p:blipFill rotWithShape="1">
          <a:blip r:embed="rId2"/>
          <a:srcRect l="15833" t="34256" r="6878" b="531"/>
          <a:stretch/>
        </p:blipFill>
        <p:spPr>
          <a:xfrm>
            <a:off x="7250476" y="383894"/>
            <a:ext cx="4567658" cy="6090211"/>
          </a:xfrm>
          <a:prstGeom prst="rect">
            <a:avLst/>
          </a:prstGeom>
        </p:spPr>
      </p:pic>
      <p:sp>
        <p:nvSpPr>
          <p:cNvPr id="3" name="Content Placeholder 2">
            <a:extLst>
              <a:ext uri="{FF2B5EF4-FFF2-40B4-BE49-F238E27FC236}">
                <a16:creationId xmlns:a16="http://schemas.microsoft.com/office/drawing/2014/main" id="{C84E8E92-4DE9-4209-98A3-14C0681B8976}"/>
              </a:ext>
            </a:extLst>
          </p:cNvPr>
          <p:cNvSpPr>
            <a:spLocks noGrp="1"/>
          </p:cNvSpPr>
          <p:nvPr>
            <p:ph idx="1"/>
          </p:nvPr>
        </p:nvSpPr>
        <p:spPr>
          <a:xfrm>
            <a:off x="1387159" y="416096"/>
            <a:ext cx="4708841" cy="4384792"/>
          </a:xfrm>
        </p:spPr>
        <p:txBody>
          <a:bodyPr>
            <a:noAutofit/>
          </a:bodyPr>
          <a:lstStyle/>
          <a:p>
            <a:pPr marL="0" lvl="0" indent="0">
              <a:lnSpc>
                <a:spcPct val="90000"/>
              </a:lnSpc>
              <a:buClr>
                <a:schemeClr val="accent1"/>
              </a:buClr>
              <a:buNone/>
            </a:pPr>
            <a:r>
              <a:rPr lang="en-US" sz="2800" dirty="0"/>
              <a:t/>
            </a:r>
            <a:br>
              <a:rPr lang="en-US" sz="2800" dirty="0"/>
            </a:br>
            <a:endParaRPr lang="en-US" sz="2800" dirty="0"/>
          </a:p>
          <a:p>
            <a:pPr>
              <a:lnSpc>
                <a:spcPct val="90000"/>
              </a:lnSpc>
              <a:buClr>
                <a:schemeClr val="accent1"/>
              </a:buClr>
              <a:buFont typeface="Wingdings" panose="05000000000000000000" pitchFamily="2" charset="2"/>
              <a:buChar char="v"/>
            </a:pPr>
            <a:r>
              <a:rPr lang="en-US" sz="2800" b="1" dirty="0"/>
              <a:t>1910.144 (a)(1)(iii) </a:t>
            </a:r>
            <a:r>
              <a:rPr lang="en-US" sz="2800" dirty="0"/>
              <a:t>Emergency stop bars on hazardous machines such as rubber mills, wire blocks, flat work ironers, etc., shall be red. Stop buttons or electrical switches which letters or markings appear, used for emergency stopping of machinery shall be red. </a:t>
            </a:r>
          </a:p>
          <a:p>
            <a:pPr>
              <a:lnSpc>
                <a:spcPct val="90000"/>
              </a:lnSpc>
              <a:buClr>
                <a:schemeClr val="accent1"/>
              </a:buClr>
              <a:buFont typeface="Wingdings" panose="05000000000000000000" pitchFamily="2" charset="2"/>
              <a:buChar char="v"/>
            </a:pPr>
            <a:endParaRPr lang="en-US" sz="2800" dirty="0"/>
          </a:p>
        </p:txBody>
      </p:sp>
    </p:spTree>
    <p:extLst>
      <p:ext uri="{BB962C8B-B14F-4D97-AF65-F5344CB8AC3E}">
        <p14:creationId xmlns:p14="http://schemas.microsoft.com/office/powerpoint/2010/main" val="1785985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3" name="Rectangle 22">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5ADEA197-3B54-4273-B6FB-422065513FF2}"/>
              </a:ext>
            </a:extLst>
          </p:cNvPr>
          <p:cNvSpPr>
            <a:spLocks noGrp="1"/>
          </p:cNvSpPr>
          <p:nvPr>
            <p:ph type="title"/>
          </p:nvPr>
        </p:nvSpPr>
        <p:spPr>
          <a:xfrm>
            <a:off x="514330" y="226665"/>
            <a:ext cx="9792208" cy="1527078"/>
          </a:xfrm>
        </p:spPr>
        <p:txBody>
          <a:bodyPr>
            <a:normAutofit/>
          </a:bodyPr>
          <a:lstStyle/>
          <a:p>
            <a:r>
              <a:rPr lang="en-US" dirty="0"/>
              <a:t>Lessons Learned</a:t>
            </a:r>
          </a:p>
        </p:txBody>
      </p:sp>
      <p:sp>
        <p:nvSpPr>
          <p:cNvPr id="3" name="Content Placeholder 2">
            <a:extLst>
              <a:ext uri="{FF2B5EF4-FFF2-40B4-BE49-F238E27FC236}">
                <a16:creationId xmlns:a16="http://schemas.microsoft.com/office/drawing/2014/main" id="{2FF53787-CCF8-4680-B886-3FBC93595034}"/>
              </a:ext>
            </a:extLst>
          </p:cNvPr>
          <p:cNvSpPr>
            <a:spLocks noGrp="1"/>
          </p:cNvSpPr>
          <p:nvPr>
            <p:ph idx="1"/>
          </p:nvPr>
        </p:nvSpPr>
        <p:spPr>
          <a:xfrm>
            <a:off x="818348" y="1696396"/>
            <a:ext cx="9792208" cy="3407862"/>
          </a:xfrm>
        </p:spPr>
        <p:txBody>
          <a:bodyPr>
            <a:normAutofit/>
          </a:bodyPr>
          <a:lstStyle/>
          <a:p>
            <a:r>
              <a:rPr lang="en-US" sz="2800" dirty="0"/>
              <a:t>Make sure the operator is properly trained on the equipment</a:t>
            </a:r>
          </a:p>
          <a:p>
            <a:pPr lvl="1"/>
            <a:r>
              <a:rPr lang="en-US" sz="2800" dirty="0"/>
              <a:t>Proper training would have helped the operator recognize the problems with the jointer</a:t>
            </a:r>
          </a:p>
          <a:p>
            <a:pPr marL="457200" lvl="1" indent="0">
              <a:buNone/>
            </a:pPr>
            <a:endParaRPr lang="en-US" sz="2800" dirty="0"/>
          </a:p>
          <a:p>
            <a:r>
              <a:rPr lang="en-US" sz="2800" dirty="0"/>
              <a:t>Asses the condition of the equipment to be used</a:t>
            </a:r>
          </a:p>
          <a:p>
            <a:endParaRPr lang="en-US" sz="2800" dirty="0"/>
          </a:p>
        </p:txBody>
      </p:sp>
    </p:spTree>
    <p:extLst>
      <p:ext uri="{BB962C8B-B14F-4D97-AF65-F5344CB8AC3E}">
        <p14:creationId xmlns:p14="http://schemas.microsoft.com/office/powerpoint/2010/main" val="2311341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41" name="Rectangle 40">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3217D040-ECF3-4A33-A3BC-E5F69DD9FA4F}"/>
              </a:ext>
            </a:extLst>
          </p:cNvPr>
          <p:cNvSpPr>
            <a:spLocks noGrp="1"/>
          </p:cNvSpPr>
          <p:nvPr>
            <p:ph type="title"/>
          </p:nvPr>
        </p:nvSpPr>
        <p:spPr>
          <a:xfrm>
            <a:off x="500262" y="379262"/>
            <a:ext cx="9792208" cy="1527078"/>
          </a:xfrm>
        </p:spPr>
        <p:txBody>
          <a:bodyPr>
            <a:normAutofit/>
          </a:bodyPr>
          <a:lstStyle/>
          <a:p>
            <a:r>
              <a:rPr lang="en-US" dirty="0"/>
              <a:t>Employer Action Taken</a:t>
            </a:r>
          </a:p>
        </p:txBody>
      </p:sp>
      <p:sp>
        <p:nvSpPr>
          <p:cNvPr id="21" name="Content Placeholder 2">
            <a:extLst>
              <a:ext uri="{FF2B5EF4-FFF2-40B4-BE49-F238E27FC236}">
                <a16:creationId xmlns:a16="http://schemas.microsoft.com/office/drawing/2014/main" id="{3A48DAB3-DEB8-4EEA-AA97-B36B1D4B41B9}"/>
              </a:ext>
            </a:extLst>
          </p:cNvPr>
          <p:cNvSpPr>
            <a:spLocks noGrp="1"/>
          </p:cNvSpPr>
          <p:nvPr>
            <p:ph idx="1"/>
          </p:nvPr>
        </p:nvSpPr>
        <p:spPr>
          <a:xfrm>
            <a:off x="790212" y="1850058"/>
            <a:ext cx="9792208" cy="3407862"/>
          </a:xfrm>
        </p:spPr>
        <p:txBody>
          <a:bodyPr>
            <a:normAutofit/>
          </a:bodyPr>
          <a:lstStyle/>
          <a:p>
            <a:r>
              <a:rPr lang="en-US" sz="2800" dirty="0"/>
              <a:t>Equipment taken out of service and locked out until the operating manuals can be located.</a:t>
            </a:r>
            <a:br>
              <a:rPr lang="en-US" sz="2800" dirty="0"/>
            </a:br>
            <a:endParaRPr lang="en-US" sz="2800" dirty="0"/>
          </a:p>
          <a:p>
            <a:r>
              <a:rPr lang="en-US" sz="2800" dirty="0"/>
              <a:t>The equipment will be inspected and proper guards will be installed prior to future use</a:t>
            </a:r>
            <a:br>
              <a:rPr lang="en-US" sz="2800" dirty="0"/>
            </a:br>
            <a:endParaRPr lang="en-US" sz="2800" dirty="0"/>
          </a:p>
          <a:p>
            <a:r>
              <a:rPr lang="en-US" sz="2800" dirty="0"/>
              <a:t>Staff will be trained on the proper use of equipment</a:t>
            </a:r>
          </a:p>
        </p:txBody>
      </p:sp>
    </p:spTree>
    <p:extLst>
      <p:ext uri="{BB962C8B-B14F-4D97-AF65-F5344CB8AC3E}">
        <p14:creationId xmlns:p14="http://schemas.microsoft.com/office/powerpoint/2010/main" val="100193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DBF7-A0D4-4684-B7AE-F91A83C38F11}"/>
              </a:ext>
            </a:extLst>
          </p:cNvPr>
          <p:cNvSpPr>
            <a:spLocks noGrp="1"/>
          </p:cNvSpPr>
          <p:nvPr>
            <p:ph type="title"/>
          </p:nvPr>
        </p:nvSpPr>
        <p:spPr>
          <a:xfrm>
            <a:off x="6967877" y="278648"/>
            <a:ext cx="4472921" cy="1371600"/>
          </a:xfrm>
        </p:spPr>
        <p:txBody>
          <a:bodyPr>
            <a:normAutofit fontScale="90000"/>
          </a:bodyPr>
          <a:lstStyle/>
          <a:p>
            <a:pPr algn="ctr"/>
            <a:r>
              <a:rPr lang="en-US" dirty="0"/>
              <a:t>Housekeeping   Standards</a:t>
            </a:r>
          </a:p>
        </p:txBody>
      </p:sp>
      <p:sp>
        <p:nvSpPr>
          <p:cNvPr id="13" name="Rectangle 12">
            <a:extLst>
              <a:ext uri="{FF2B5EF4-FFF2-40B4-BE49-F238E27FC236}">
                <a16:creationId xmlns:a16="http://schemas.microsoft.com/office/drawing/2014/main" id="{8751C0E9-4187-482F-9E57-6F626A9C4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indoor, floor, wood, cooking&#10;&#10;Description automatically generated">
            <a:extLst>
              <a:ext uri="{FF2B5EF4-FFF2-40B4-BE49-F238E27FC236}">
                <a16:creationId xmlns:a16="http://schemas.microsoft.com/office/drawing/2014/main" id="{E70EBCF2-89C2-4DE6-9947-06319C1BA83E}"/>
              </a:ext>
            </a:extLst>
          </p:cNvPr>
          <p:cNvPicPr>
            <a:picLocks noChangeAspect="1"/>
          </p:cNvPicPr>
          <p:nvPr/>
        </p:nvPicPr>
        <p:blipFill rotWithShape="1">
          <a:blip r:embed="rId2"/>
          <a:srcRect t="39230" r="4624"/>
          <a:stretch/>
        </p:blipFill>
        <p:spPr>
          <a:xfrm>
            <a:off x="487099" y="233264"/>
            <a:ext cx="2816718" cy="3755625"/>
          </a:xfrm>
          <a:prstGeom prst="rect">
            <a:avLst/>
          </a:prstGeom>
        </p:spPr>
      </p:pic>
      <p:sp>
        <p:nvSpPr>
          <p:cNvPr id="33" name="Rectangle 14">
            <a:extLst>
              <a:ext uri="{FF2B5EF4-FFF2-40B4-BE49-F238E27FC236}">
                <a16:creationId xmlns:a16="http://schemas.microsoft.com/office/drawing/2014/main" id="{A5D494F4-DB8B-4D3D-A107-4E84A0B74C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FC58BE-64BA-44F6-B62D-AA29B1BF6A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indoor, wall, dirty&#10;&#10;Description automatically generated">
            <a:extLst>
              <a:ext uri="{FF2B5EF4-FFF2-40B4-BE49-F238E27FC236}">
                <a16:creationId xmlns:a16="http://schemas.microsoft.com/office/drawing/2014/main" id="{DCB96E2F-3CB6-4D11-A60E-6842C3CCB2B7}"/>
              </a:ext>
            </a:extLst>
          </p:cNvPr>
          <p:cNvPicPr>
            <a:picLocks noChangeAspect="1"/>
          </p:cNvPicPr>
          <p:nvPr/>
        </p:nvPicPr>
        <p:blipFill rotWithShape="1">
          <a:blip r:embed="rId3"/>
          <a:srcRect l="15833" t="34256" r="6878" b="531"/>
          <a:stretch/>
        </p:blipFill>
        <p:spPr>
          <a:xfrm>
            <a:off x="3692243" y="2934683"/>
            <a:ext cx="2722671" cy="3630228"/>
          </a:xfrm>
          <a:prstGeom prst="rect">
            <a:avLst/>
          </a:prstGeom>
        </p:spPr>
      </p:pic>
      <p:sp>
        <p:nvSpPr>
          <p:cNvPr id="3" name="Content Placeholder 2">
            <a:extLst>
              <a:ext uri="{FF2B5EF4-FFF2-40B4-BE49-F238E27FC236}">
                <a16:creationId xmlns:a16="http://schemas.microsoft.com/office/drawing/2014/main" id="{C84E8E92-4DE9-4209-98A3-14C0681B8976}"/>
              </a:ext>
            </a:extLst>
          </p:cNvPr>
          <p:cNvSpPr>
            <a:spLocks noGrp="1"/>
          </p:cNvSpPr>
          <p:nvPr>
            <p:ph idx="1"/>
          </p:nvPr>
        </p:nvSpPr>
        <p:spPr>
          <a:xfrm>
            <a:off x="6679329" y="1476520"/>
            <a:ext cx="5130955" cy="4384792"/>
          </a:xfrm>
        </p:spPr>
        <p:txBody>
          <a:bodyPr>
            <a:noAutofit/>
          </a:bodyPr>
          <a:lstStyle/>
          <a:p>
            <a:pPr marL="0" lvl="0" indent="0">
              <a:lnSpc>
                <a:spcPct val="90000"/>
              </a:lnSpc>
              <a:buClr>
                <a:schemeClr val="accent1"/>
              </a:buClr>
              <a:buNone/>
            </a:pPr>
            <a:endParaRPr lang="en-US" sz="2400" dirty="0"/>
          </a:p>
          <a:p>
            <a:pPr>
              <a:lnSpc>
                <a:spcPct val="90000"/>
              </a:lnSpc>
              <a:buClr>
                <a:schemeClr val="accent1"/>
              </a:buClr>
              <a:buFont typeface="Wingdings" panose="05000000000000000000" pitchFamily="2" charset="2"/>
              <a:buChar char="v"/>
            </a:pPr>
            <a:r>
              <a:rPr lang="en-US" sz="2400" b="1" dirty="0"/>
              <a:t>1910.22 (a)(1) </a:t>
            </a:r>
            <a:r>
              <a:rPr lang="en-US" sz="2400" dirty="0"/>
              <a:t>All places of employment, passageways, storerooms, service rooms, and walking-working surfaces are kept in a clean, orderly, and sanitary condition.</a:t>
            </a:r>
            <a:br>
              <a:rPr lang="en-US" sz="2400" dirty="0"/>
            </a:br>
            <a:endParaRPr lang="en-US" sz="2400" dirty="0"/>
          </a:p>
          <a:p>
            <a:pPr>
              <a:lnSpc>
                <a:spcPct val="90000"/>
              </a:lnSpc>
              <a:buClr>
                <a:schemeClr val="accent1"/>
              </a:buClr>
              <a:buFont typeface="Wingdings" panose="05000000000000000000" pitchFamily="2" charset="2"/>
              <a:buChar char="v"/>
            </a:pPr>
            <a:r>
              <a:rPr lang="en-US" sz="2400" b="1" dirty="0"/>
              <a:t>1910.22 (d)(1) </a:t>
            </a:r>
            <a:r>
              <a:rPr lang="en-US" sz="2400" dirty="0"/>
              <a:t>The employer must ensure walking-working surfaces are inspected, regularly and as necessary, and maintained in a safe condition.</a:t>
            </a:r>
            <a:br>
              <a:rPr lang="en-US" sz="2400" dirty="0"/>
            </a:br>
            <a:endParaRPr lang="en-US" sz="2400" dirty="0"/>
          </a:p>
        </p:txBody>
      </p:sp>
      <p:sp>
        <p:nvSpPr>
          <p:cNvPr id="5" name="TextBox 4">
            <a:extLst>
              <a:ext uri="{FF2B5EF4-FFF2-40B4-BE49-F238E27FC236}">
                <a16:creationId xmlns:a16="http://schemas.microsoft.com/office/drawing/2014/main" id="{D3DFA61B-A74A-419A-B88A-6ECFEE0A4E61}"/>
              </a:ext>
            </a:extLst>
          </p:cNvPr>
          <p:cNvSpPr txBox="1"/>
          <p:nvPr/>
        </p:nvSpPr>
        <p:spPr>
          <a:xfrm>
            <a:off x="3427828" y="1234832"/>
            <a:ext cx="6096000" cy="723275"/>
          </a:xfrm>
          <a:prstGeom prst="rect">
            <a:avLst/>
          </a:prstGeom>
          <a:noFill/>
        </p:spPr>
        <p:txBody>
          <a:bodyPr wrap="square">
            <a:spAutoFit/>
          </a:bodyPr>
          <a:lstStyle/>
          <a:p>
            <a:pPr lvl="0">
              <a:spcAft>
                <a:spcPts val="600"/>
              </a:spcAft>
            </a:pPr>
            <a:endParaRPr lang="en-US" dirty="0"/>
          </a:p>
          <a:p>
            <a:pPr lvl="0">
              <a:spcAft>
                <a:spcPts val="600"/>
              </a:spcAft>
            </a:pPr>
            <a:endParaRPr lang="en-US" dirty="0"/>
          </a:p>
        </p:txBody>
      </p:sp>
    </p:spTree>
    <p:extLst>
      <p:ext uri="{BB962C8B-B14F-4D97-AF65-F5344CB8AC3E}">
        <p14:creationId xmlns:p14="http://schemas.microsoft.com/office/powerpoint/2010/main" val="139586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31BF-6E76-4E1D-8586-3012D5C7DE9D}"/>
              </a:ext>
            </a:extLst>
          </p:cNvPr>
          <p:cNvSpPr>
            <a:spLocks noGrp="1"/>
          </p:cNvSpPr>
          <p:nvPr>
            <p:ph type="ctrTitle"/>
          </p:nvPr>
        </p:nvSpPr>
        <p:spPr>
          <a:xfrm>
            <a:off x="3045368" y="2693022"/>
            <a:ext cx="6105194" cy="2031055"/>
          </a:xfrm>
        </p:spPr>
        <p:txBody>
          <a:bodyPr>
            <a:normAutofit fontScale="90000"/>
          </a:bodyPr>
          <a:lstStyle/>
          <a:p>
            <a:r>
              <a:rPr lang="en-US" dirty="0">
                <a:solidFill>
                  <a:schemeClr val="tx1"/>
                </a:solidFill>
              </a:rPr>
              <a:t>Amputation Case Study #2</a:t>
            </a:r>
          </a:p>
        </p:txBody>
      </p:sp>
    </p:spTree>
    <p:extLst>
      <p:ext uri="{BB962C8B-B14F-4D97-AF65-F5344CB8AC3E}">
        <p14:creationId xmlns:p14="http://schemas.microsoft.com/office/powerpoint/2010/main" val="346700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5B2778-6678-45B6-9A79-C0910CFCA0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4AD9CB-5B32-46DC-916C-EDD9ADC4113B}"/>
              </a:ext>
            </a:extLst>
          </p:cNvPr>
          <p:cNvSpPr>
            <a:spLocks noGrp="1"/>
          </p:cNvSpPr>
          <p:nvPr>
            <p:ph type="title"/>
          </p:nvPr>
        </p:nvSpPr>
        <p:spPr>
          <a:xfrm>
            <a:off x="868680" y="642593"/>
            <a:ext cx="6281928" cy="1744183"/>
          </a:xfrm>
        </p:spPr>
        <p:txBody>
          <a:bodyPr>
            <a:normAutofit/>
          </a:bodyPr>
          <a:lstStyle/>
          <a:p>
            <a:r>
              <a:rPr lang="en-US" b="1" u="sng" dirty="0"/>
              <a:t>PESH Program</a:t>
            </a:r>
          </a:p>
        </p:txBody>
      </p:sp>
      <p:sp>
        <p:nvSpPr>
          <p:cNvPr id="3" name="Content Placeholder 2">
            <a:extLst>
              <a:ext uri="{FF2B5EF4-FFF2-40B4-BE49-F238E27FC236}">
                <a16:creationId xmlns:a16="http://schemas.microsoft.com/office/drawing/2014/main" id="{3F25161D-EEA7-4B87-8DF0-A9211D660D8D}"/>
              </a:ext>
            </a:extLst>
          </p:cNvPr>
          <p:cNvSpPr>
            <a:spLocks noGrp="1"/>
          </p:cNvSpPr>
          <p:nvPr>
            <p:ph idx="1"/>
          </p:nvPr>
        </p:nvSpPr>
        <p:spPr>
          <a:xfrm>
            <a:off x="868680" y="2091162"/>
            <a:ext cx="6281928" cy="3648456"/>
          </a:xfrm>
        </p:spPr>
        <p:txBody>
          <a:bodyPr>
            <a:noAutofit/>
          </a:bodyPr>
          <a:lstStyle/>
          <a:p>
            <a:r>
              <a:rPr lang="en-US" sz="2800" dirty="0"/>
              <a:t>Occupational Safety and Health Act of 1970</a:t>
            </a:r>
          </a:p>
          <a:p>
            <a:r>
              <a:rPr lang="en-US" sz="2800" dirty="0"/>
              <a:t>New York State Plan Created January 1980</a:t>
            </a:r>
          </a:p>
          <a:p>
            <a:r>
              <a:rPr lang="en-US" sz="2800" dirty="0"/>
              <a:t>Enforces the provisions of the PESH Act and the safety and health standards promulgated under the Act</a:t>
            </a:r>
          </a:p>
        </p:txBody>
      </p:sp>
      <p:sp useBgFill="1">
        <p:nvSpPr>
          <p:cNvPr id="11" name="Rectangle 10">
            <a:extLst>
              <a:ext uri="{FF2B5EF4-FFF2-40B4-BE49-F238E27FC236}">
                <a16:creationId xmlns:a16="http://schemas.microsoft.com/office/drawing/2014/main" id="{82C57F61-3F6E-4BE5-B964-003AA9B355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2529B1C-88AF-4AE6-999E-952A84F3ADCA}"/>
              </a:ext>
            </a:extLst>
          </p:cNvPr>
          <p:cNvPicPr>
            <a:picLocks noChangeAspect="1"/>
          </p:cNvPicPr>
          <p:nvPr/>
        </p:nvPicPr>
        <p:blipFill>
          <a:blip r:embed="rId2"/>
          <a:stretch>
            <a:fillRect/>
          </a:stretch>
        </p:blipFill>
        <p:spPr>
          <a:xfrm>
            <a:off x="8319528" y="2724342"/>
            <a:ext cx="3318836" cy="1410505"/>
          </a:xfrm>
          <a:prstGeom prst="rect">
            <a:avLst/>
          </a:prstGeom>
        </p:spPr>
      </p:pic>
    </p:spTree>
    <p:extLst>
      <p:ext uri="{BB962C8B-B14F-4D97-AF65-F5344CB8AC3E}">
        <p14:creationId xmlns:p14="http://schemas.microsoft.com/office/powerpoint/2010/main" val="2757963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D70C8A-A50E-4B41-86A2-E2F8558124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 name="Rectangle 9">
            <a:extLst>
              <a:ext uri="{FF2B5EF4-FFF2-40B4-BE49-F238E27FC236}">
                <a16:creationId xmlns:a16="http://schemas.microsoft.com/office/drawing/2014/main" id="{A009E310-C7C2-4F23-B466-4417C8ED3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51A4F4A1-146B-4D29-852A-F60996679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4C31FF5-F97E-4082-BFC5-A880DB9F3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6015B4CE-42DE-4E9B-B800-B5B8142E6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2EA7BC15-F866-4D84-830E-DCA77C5115D7}"/>
              </a:ext>
            </a:extLst>
          </p:cNvPr>
          <p:cNvSpPr>
            <a:spLocks noGrp="1"/>
          </p:cNvSpPr>
          <p:nvPr>
            <p:ph type="ctrTitle"/>
          </p:nvPr>
        </p:nvSpPr>
        <p:spPr>
          <a:xfrm>
            <a:off x="3535127" y="817198"/>
            <a:ext cx="7417925" cy="1517035"/>
          </a:xfrm>
        </p:spPr>
        <p:txBody>
          <a:bodyPr vert="horz" lIns="91440" tIns="45720" rIns="91440" bIns="45720" rtlCol="0" anchor="ctr">
            <a:normAutofit/>
          </a:bodyPr>
          <a:lstStyle/>
          <a:p>
            <a:pPr algn="l">
              <a:lnSpc>
                <a:spcPct val="90000"/>
              </a:lnSpc>
            </a:pPr>
            <a:r>
              <a:rPr lang="en-US" sz="4800" cap="none" spc="0" dirty="0">
                <a:solidFill>
                  <a:schemeClr val="tx1">
                    <a:lumMod val="75000"/>
                    <a:lumOff val="25000"/>
                  </a:schemeClr>
                </a:solidFill>
              </a:rPr>
              <a:t>Enforcement Inspection</a:t>
            </a:r>
          </a:p>
        </p:txBody>
      </p:sp>
      <p:sp>
        <p:nvSpPr>
          <p:cNvPr id="3" name="Subtitle 2">
            <a:extLst>
              <a:ext uri="{FF2B5EF4-FFF2-40B4-BE49-F238E27FC236}">
                <a16:creationId xmlns:a16="http://schemas.microsoft.com/office/drawing/2014/main" id="{8003B6C7-391A-467D-A13F-8EE73815A220}"/>
              </a:ext>
            </a:extLst>
          </p:cNvPr>
          <p:cNvSpPr>
            <a:spLocks noGrp="1"/>
          </p:cNvSpPr>
          <p:nvPr>
            <p:ph type="subTitle" idx="1"/>
          </p:nvPr>
        </p:nvSpPr>
        <p:spPr>
          <a:xfrm>
            <a:off x="3870609" y="2041463"/>
            <a:ext cx="7245103" cy="3131777"/>
          </a:xfrm>
        </p:spPr>
        <p:txBody>
          <a:bodyPr vert="horz" lIns="91440" tIns="45720" rIns="91440" bIns="45720" rtlCol="0">
            <a:noAutofit/>
          </a:bodyPr>
          <a:lstStyle/>
          <a:p>
            <a:pPr indent="-182880" algn="l">
              <a:buFont typeface="Garamond" pitchFamily="18" charset="0"/>
              <a:buChar char="◦"/>
            </a:pPr>
            <a:r>
              <a:rPr lang="en-US" sz="2800" dirty="0">
                <a:solidFill>
                  <a:schemeClr val="tx1">
                    <a:lumMod val="75000"/>
                    <a:lumOff val="25000"/>
                  </a:schemeClr>
                </a:solidFill>
              </a:rPr>
              <a:t>Employee replacing exhaust fan motor on the return section of an air handling unit</a:t>
            </a:r>
          </a:p>
          <a:p>
            <a:pPr lvl="1" indent="-182880" algn="l">
              <a:buFont typeface="Garamond" pitchFamily="18" charset="0"/>
              <a:buChar char="◦"/>
            </a:pPr>
            <a:r>
              <a:rPr lang="en-US" sz="2800" dirty="0">
                <a:solidFill>
                  <a:schemeClr val="tx1">
                    <a:lumMod val="75000"/>
                    <a:lumOff val="25000"/>
                  </a:schemeClr>
                </a:solidFill>
              </a:rPr>
              <a:t>the belts on the fan motors are replaced every 6 months</a:t>
            </a:r>
          </a:p>
          <a:p>
            <a:pPr indent="-182880" algn="l">
              <a:buFont typeface="Garamond" pitchFamily="18" charset="0"/>
              <a:buChar char="◦"/>
            </a:pPr>
            <a:endParaRPr lang="en-US" sz="2800" dirty="0">
              <a:solidFill>
                <a:schemeClr val="tx1">
                  <a:lumMod val="75000"/>
                  <a:lumOff val="25000"/>
                </a:schemeClr>
              </a:solidFill>
            </a:endParaRPr>
          </a:p>
          <a:p>
            <a:pPr indent="-182880" algn="l">
              <a:buFont typeface="Garamond" pitchFamily="18" charset="0"/>
              <a:buChar char="◦"/>
            </a:pPr>
            <a:r>
              <a:rPr lang="en-US" sz="2800" dirty="0">
                <a:solidFill>
                  <a:schemeClr val="tx1">
                    <a:lumMod val="75000"/>
                    <a:lumOff val="25000"/>
                  </a:schemeClr>
                </a:solidFill>
              </a:rPr>
              <a:t>Fingers got caught in the fan belt</a:t>
            </a:r>
            <a:br>
              <a:rPr lang="en-US" sz="2800" dirty="0">
                <a:solidFill>
                  <a:schemeClr val="tx1">
                    <a:lumMod val="75000"/>
                    <a:lumOff val="25000"/>
                  </a:schemeClr>
                </a:solidFill>
              </a:rPr>
            </a:br>
            <a:endParaRPr lang="en-US" sz="2800" dirty="0">
              <a:solidFill>
                <a:schemeClr val="tx1">
                  <a:lumMod val="75000"/>
                  <a:lumOff val="25000"/>
                </a:schemeClr>
              </a:solidFill>
            </a:endParaRPr>
          </a:p>
          <a:p>
            <a:pPr indent="-182880" algn="l">
              <a:buFont typeface="Garamond" pitchFamily="18" charset="0"/>
              <a:buChar char="◦"/>
            </a:pPr>
            <a:r>
              <a:rPr lang="en-US" sz="2800" dirty="0">
                <a:solidFill>
                  <a:schemeClr val="tx1">
                    <a:lumMod val="75000"/>
                    <a:lumOff val="25000"/>
                  </a:schemeClr>
                </a:solidFill>
              </a:rPr>
              <a:t>Sustained amputation of 2 fingertips</a:t>
            </a:r>
          </a:p>
        </p:txBody>
      </p:sp>
    </p:spTree>
    <p:extLst>
      <p:ext uri="{BB962C8B-B14F-4D97-AF65-F5344CB8AC3E}">
        <p14:creationId xmlns:p14="http://schemas.microsoft.com/office/powerpoint/2010/main" val="3779841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appliance, stove, kitchen appliance&#10;&#10;Description automatically generated">
            <a:extLst>
              <a:ext uri="{FF2B5EF4-FFF2-40B4-BE49-F238E27FC236}">
                <a16:creationId xmlns:a16="http://schemas.microsoft.com/office/drawing/2014/main" id="{F17353DA-098C-43A4-AB2B-DA1DD7EB3B82}"/>
              </a:ext>
            </a:extLst>
          </p:cNvPr>
          <p:cNvPicPr>
            <a:picLocks noGrp="1" noChangeAspect="1"/>
          </p:cNvPicPr>
          <p:nvPr>
            <p:ph idx="1"/>
          </p:nvPr>
        </p:nvPicPr>
        <p:blipFill>
          <a:blip r:embed="rId2"/>
          <a:stretch>
            <a:fillRect/>
          </a:stretch>
        </p:blipFill>
        <p:spPr>
          <a:xfrm rot="5400000">
            <a:off x="3616225" y="1479650"/>
            <a:ext cx="5207794" cy="3905844"/>
          </a:xfrm>
        </p:spPr>
      </p:pic>
      <p:sp>
        <p:nvSpPr>
          <p:cNvPr id="6" name="Arrow: Right 5">
            <a:extLst>
              <a:ext uri="{FF2B5EF4-FFF2-40B4-BE49-F238E27FC236}">
                <a16:creationId xmlns:a16="http://schemas.microsoft.com/office/drawing/2014/main" id="{2AC8AC8E-7689-4482-86D4-5864B05EF456}"/>
              </a:ext>
            </a:extLst>
          </p:cNvPr>
          <p:cNvSpPr/>
          <p:nvPr/>
        </p:nvSpPr>
        <p:spPr>
          <a:xfrm>
            <a:off x="2228850" y="1328394"/>
            <a:ext cx="373113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feet high</a:t>
            </a:r>
          </a:p>
        </p:txBody>
      </p:sp>
    </p:spTree>
    <p:extLst>
      <p:ext uri="{BB962C8B-B14F-4D97-AF65-F5344CB8AC3E}">
        <p14:creationId xmlns:p14="http://schemas.microsoft.com/office/powerpoint/2010/main" val="42747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EB87-7024-4888-8367-D1226E4FD340}"/>
              </a:ext>
            </a:extLst>
          </p:cNvPr>
          <p:cNvSpPr>
            <a:spLocks noGrp="1"/>
          </p:cNvSpPr>
          <p:nvPr>
            <p:ph type="title"/>
          </p:nvPr>
        </p:nvSpPr>
        <p:spPr>
          <a:xfrm>
            <a:off x="735496" y="295337"/>
            <a:ext cx="10058400" cy="1371600"/>
          </a:xfrm>
        </p:spPr>
        <p:txBody>
          <a:bodyPr/>
          <a:lstStyle/>
          <a:p>
            <a:r>
              <a:rPr lang="en-US" dirty="0"/>
              <a:t>Work being done	</a:t>
            </a:r>
          </a:p>
        </p:txBody>
      </p:sp>
      <p:sp>
        <p:nvSpPr>
          <p:cNvPr id="3" name="Content Placeholder 2">
            <a:extLst>
              <a:ext uri="{FF2B5EF4-FFF2-40B4-BE49-F238E27FC236}">
                <a16:creationId xmlns:a16="http://schemas.microsoft.com/office/drawing/2014/main" id="{9FCEBD7F-3B8D-49BF-849E-6F80EC09FB77}"/>
              </a:ext>
            </a:extLst>
          </p:cNvPr>
          <p:cNvSpPr>
            <a:spLocks noGrp="1"/>
          </p:cNvSpPr>
          <p:nvPr>
            <p:ph idx="1"/>
          </p:nvPr>
        </p:nvSpPr>
        <p:spPr>
          <a:xfrm>
            <a:off x="1066800" y="1463040"/>
            <a:ext cx="10058400" cy="3931920"/>
          </a:xfrm>
        </p:spPr>
        <p:txBody>
          <a:bodyPr>
            <a:normAutofit/>
          </a:bodyPr>
          <a:lstStyle/>
          <a:p>
            <a:r>
              <a:rPr lang="en-US" sz="2800" dirty="0"/>
              <a:t>Return fan motor was broken</a:t>
            </a:r>
          </a:p>
          <a:p>
            <a:r>
              <a:rPr lang="en-US" sz="2800" dirty="0"/>
              <a:t>Employees replaced the motor the day before</a:t>
            </a:r>
          </a:p>
          <a:p>
            <a:r>
              <a:rPr lang="en-US" sz="2800" dirty="0"/>
              <a:t>Belt got twisted during motor installation</a:t>
            </a:r>
          </a:p>
          <a:p>
            <a:pPr marL="0" indent="0">
              <a:buNone/>
            </a:pPr>
            <a:endParaRPr lang="en-US" sz="2800" dirty="0"/>
          </a:p>
        </p:txBody>
      </p:sp>
      <p:sp>
        <p:nvSpPr>
          <p:cNvPr id="4" name="Title 1">
            <a:extLst>
              <a:ext uri="{FF2B5EF4-FFF2-40B4-BE49-F238E27FC236}">
                <a16:creationId xmlns:a16="http://schemas.microsoft.com/office/drawing/2014/main" id="{AE2DDF53-A988-4AA1-B9F6-40B7B35AC951}"/>
              </a:ext>
            </a:extLst>
          </p:cNvPr>
          <p:cNvSpPr txBox="1">
            <a:spLocks/>
          </p:cNvSpPr>
          <p:nvPr/>
        </p:nvSpPr>
        <p:spPr>
          <a:xfrm>
            <a:off x="696350" y="2947097"/>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dirty="0"/>
              <a:t>Incident</a:t>
            </a:r>
          </a:p>
        </p:txBody>
      </p:sp>
      <p:sp>
        <p:nvSpPr>
          <p:cNvPr id="5" name="Content Placeholder 2">
            <a:extLst>
              <a:ext uri="{FF2B5EF4-FFF2-40B4-BE49-F238E27FC236}">
                <a16:creationId xmlns:a16="http://schemas.microsoft.com/office/drawing/2014/main" id="{3D6B5981-4517-44B8-B4BA-5CE0D9C5796A}"/>
              </a:ext>
            </a:extLst>
          </p:cNvPr>
          <p:cNvSpPr txBox="1">
            <a:spLocks/>
          </p:cNvSpPr>
          <p:nvPr/>
        </p:nvSpPr>
        <p:spPr>
          <a:xfrm>
            <a:off x="881575" y="4015782"/>
            <a:ext cx="10058400"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800" dirty="0"/>
              <a:t>Employee reached into fan compartment with the intention to clean up garbage and tools</a:t>
            </a:r>
          </a:p>
          <a:p>
            <a:r>
              <a:rPr lang="en-US" sz="2800" dirty="0"/>
              <a:t>The belt started free-wheeling</a:t>
            </a:r>
          </a:p>
          <a:p>
            <a:r>
              <a:rPr lang="en-US" sz="2800" dirty="0"/>
              <a:t>Employees left hand got caught in the belt, resulting in the partial amputation of 2 fingers </a:t>
            </a:r>
          </a:p>
        </p:txBody>
      </p:sp>
    </p:spTree>
    <p:extLst>
      <p:ext uri="{BB962C8B-B14F-4D97-AF65-F5344CB8AC3E}">
        <p14:creationId xmlns:p14="http://schemas.microsoft.com/office/powerpoint/2010/main" val="20959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7B30-335C-4537-B9DC-00AE58C206D4}"/>
              </a:ext>
            </a:extLst>
          </p:cNvPr>
          <p:cNvSpPr>
            <a:spLocks noGrp="1"/>
          </p:cNvSpPr>
          <p:nvPr>
            <p:ph type="title"/>
          </p:nvPr>
        </p:nvSpPr>
        <p:spPr>
          <a:xfrm>
            <a:off x="549965" y="351046"/>
            <a:ext cx="10058400" cy="1371600"/>
          </a:xfrm>
        </p:spPr>
        <p:txBody>
          <a:bodyPr/>
          <a:lstStyle/>
          <a:p>
            <a:r>
              <a:rPr lang="en-US" dirty="0"/>
              <a:t>Machine Guarding </a:t>
            </a:r>
          </a:p>
        </p:txBody>
      </p:sp>
      <p:sp>
        <p:nvSpPr>
          <p:cNvPr id="3" name="Content Placeholder 2">
            <a:extLst>
              <a:ext uri="{FF2B5EF4-FFF2-40B4-BE49-F238E27FC236}">
                <a16:creationId xmlns:a16="http://schemas.microsoft.com/office/drawing/2014/main" id="{5DFDBF68-EDE1-4021-8016-0B5B62DB5FE5}"/>
              </a:ext>
            </a:extLst>
          </p:cNvPr>
          <p:cNvSpPr>
            <a:spLocks noGrp="1"/>
          </p:cNvSpPr>
          <p:nvPr>
            <p:ph idx="1"/>
          </p:nvPr>
        </p:nvSpPr>
        <p:spPr>
          <a:xfrm>
            <a:off x="801757" y="1722646"/>
            <a:ext cx="10840278" cy="3931920"/>
          </a:xfrm>
        </p:spPr>
        <p:txBody>
          <a:bodyPr>
            <a:noAutofit/>
          </a:bodyPr>
          <a:lstStyle/>
          <a:p>
            <a:r>
              <a:rPr lang="en-US" sz="2600" dirty="0"/>
              <a:t>The belt and pulleys were not guarded because:</a:t>
            </a:r>
          </a:p>
          <a:p>
            <a:pPr lvl="1"/>
            <a:r>
              <a:rPr lang="en-US" sz="2400" dirty="0"/>
              <a:t>They were guarded by location (located 8 feet from the floor)</a:t>
            </a:r>
          </a:p>
          <a:p>
            <a:pPr lvl="1"/>
            <a:r>
              <a:rPr lang="en-US" sz="2400" dirty="0"/>
              <a:t>The door to the fan compartment is closed, providing additional guarding</a:t>
            </a:r>
          </a:p>
          <a:p>
            <a:r>
              <a:rPr lang="en-US" sz="2600" dirty="0"/>
              <a:t>The belts and pulleys would need to be guarded in the following instances:</a:t>
            </a:r>
          </a:p>
          <a:p>
            <a:pPr lvl="1"/>
            <a:r>
              <a:rPr lang="en-US" sz="2200" dirty="0"/>
              <a:t>working in the fan compartment but not on the belt and pulleys *which was not the instance in this accident*</a:t>
            </a:r>
          </a:p>
          <a:p>
            <a:r>
              <a:rPr lang="en-US" sz="2600" dirty="0"/>
              <a:t>The belt and pulleys are not able to be guarded:</a:t>
            </a:r>
          </a:p>
          <a:p>
            <a:pPr lvl="1"/>
            <a:r>
              <a:rPr lang="en-US" sz="2200" dirty="0"/>
              <a:t>when employees are working on the belt and pulleys LOTO would need to be used.</a:t>
            </a:r>
          </a:p>
          <a:p>
            <a:pPr marL="274320" lvl="1" indent="0">
              <a:buNone/>
            </a:pPr>
            <a:endParaRPr lang="en-US" sz="2400" dirty="0"/>
          </a:p>
        </p:txBody>
      </p:sp>
    </p:spTree>
    <p:extLst>
      <p:ext uri="{BB962C8B-B14F-4D97-AF65-F5344CB8AC3E}">
        <p14:creationId xmlns:p14="http://schemas.microsoft.com/office/powerpoint/2010/main" val="90698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909A-B915-427B-BF1D-6F7B18B21EE0}"/>
              </a:ext>
            </a:extLst>
          </p:cNvPr>
          <p:cNvSpPr>
            <a:spLocks noGrp="1"/>
          </p:cNvSpPr>
          <p:nvPr>
            <p:ph type="ctrTitle"/>
          </p:nvPr>
        </p:nvSpPr>
        <p:spPr>
          <a:xfrm>
            <a:off x="-2203938" y="562025"/>
            <a:ext cx="9144000" cy="706437"/>
          </a:xfrm>
        </p:spPr>
        <p:txBody>
          <a:bodyPr>
            <a:noAutofit/>
          </a:bodyPr>
          <a:lstStyle/>
          <a:p>
            <a:r>
              <a:rPr lang="en-US" sz="4800" dirty="0">
                <a:latin typeface="Century Gothic" panose="020B0502020202020204" pitchFamily="34" charset="0"/>
              </a:rPr>
              <a:t>Electrical</a:t>
            </a:r>
          </a:p>
        </p:txBody>
      </p:sp>
      <p:sp>
        <p:nvSpPr>
          <p:cNvPr id="3" name="Subtitle 2">
            <a:extLst>
              <a:ext uri="{FF2B5EF4-FFF2-40B4-BE49-F238E27FC236}">
                <a16:creationId xmlns:a16="http://schemas.microsoft.com/office/drawing/2014/main" id="{066410D3-D676-42E7-BC2E-4D0485B6ABB4}"/>
              </a:ext>
            </a:extLst>
          </p:cNvPr>
          <p:cNvSpPr>
            <a:spLocks noGrp="1"/>
          </p:cNvSpPr>
          <p:nvPr>
            <p:ph type="subTitle" idx="1"/>
          </p:nvPr>
        </p:nvSpPr>
        <p:spPr>
          <a:xfrm>
            <a:off x="1228578" y="1285395"/>
            <a:ext cx="10512848" cy="3429000"/>
          </a:xfrm>
        </p:spPr>
        <p:txBody>
          <a:bodyPr>
            <a:normAutofit/>
          </a:bodyPr>
          <a:lstStyle/>
          <a:p>
            <a:pPr marL="342900" indent="-342900" algn="l">
              <a:buFontTx/>
              <a:buChar char="-"/>
            </a:pPr>
            <a:r>
              <a:rPr lang="en-US" sz="2800" dirty="0"/>
              <a:t>The supply and return fans are separately powered by the main breaker panel</a:t>
            </a:r>
          </a:p>
          <a:p>
            <a:pPr marL="342900" indent="-342900" algn="l">
              <a:buFontTx/>
              <a:buChar char="-"/>
            </a:pPr>
            <a:r>
              <a:rPr lang="en-US" sz="2800" dirty="0"/>
              <a:t>The fans are not mechanically or electrically connected, they operate as 2 independent fans</a:t>
            </a:r>
          </a:p>
          <a:p>
            <a:pPr marL="342900" indent="-342900" algn="l">
              <a:buFontTx/>
              <a:buChar char="-"/>
            </a:pPr>
            <a:r>
              <a:rPr lang="en-US" sz="2800" dirty="0"/>
              <a:t>The return fans operate on duct pressure</a:t>
            </a:r>
          </a:p>
        </p:txBody>
      </p:sp>
      <p:sp>
        <p:nvSpPr>
          <p:cNvPr id="6" name="TextBox 5">
            <a:extLst>
              <a:ext uri="{FF2B5EF4-FFF2-40B4-BE49-F238E27FC236}">
                <a16:creationId xmlns:a16="http://schemas.microsoft.com/office/drawing/2014/main" id="{59C17105-EF5A-4848-8F1E-CA5D2DEF8624}"/>
              </a:ext>
            </a:extLst>
          </p:cNvPr>
          <p:cNvSpPr txBox="1"/>
          <p:nvPr/>
        </p:nvSpPr>
        <p:spPr>
          <a:xfrm>
            <a:off x="1228578" y="4501261"/>
            <a:ext cx="9912626" cy="2246769"/>
          </a:xfrm>
          <a:prstGeom prst="rect">
            <a:avLst/>
          </a:prstGeom>
          <a:noFill/>
        </p:spPr>
        <p:txBody>
          <a:bodyPr wrap="square">
            <a:spAutoFit/>
          </a:bodyPr>
          <a:lstStyle/>
          <a:p>
            <a:pPr marL="342900" indent="-342900" algn="l">
              <a:buFontTx/>
              <a:buChar char="-"/>
            </a:pPr>
            <a:r>
              <a:rPr lang="en-US" sz="2800" dirty="0"/>
              <a:t>The return fan was electrically locked out.</a:t>
            </a:r>
          </a:p>
          <a:p>
            <a:pPr marL="342900" indent="-342900" algn="l">
              <a:buFontTx/>
              <a:buChar char="-"/>
            </a:pPr>
            <a:r>
              <a:rPr lang="en-US" sz="2800" dirty="0"/>
              <a:t>The belt and pulleys for the fan did not have a block being used for LOTO.</a:t>
            </a:r>
          </a:p>
          <a:p>
            <a:pPr marL="342900" indent="-342900" algn="l">
              <a:buFontTx/>
              <a:buChar char="-"/>
            </a:pPr>
            <a:r>
              <a:rPr lang="en-US" sz="2800" dirty="0"/>
              <a:t>Return fan had 2 sources of energy:  Electrical &amp; Mechanical</a:t>
            </a:r>
          </a:p>
          <a:p>
            <a:pPr marL="342900" indent="-342900" algn="l">
              <a:buFontTx/>
              <a:buChar char="-"/>
            </a:pPr>
            <a:r>
              <a:rPr lang="en-US" sz="2800" dirty="0"/>
              <a:t>The return fan was not mechanically locked out.</a:t>
            </a:r>
          </a:p>
        </p:txBody>
      </p:sp>
      <p:sp>
        <p:nvSpPr>
          <p:cNvPr id="7" name="Title 1">
            <a:extLst>
              <a:ext uri="{FF2B5EF4-FFF2-40B4-BE49-F238E27FC236}">
                <a16:creationId xmlns:a16="http://schemas.microsoft.com/office/drawing/2014/main" id="{27BD3B9E-E707-475F-80F7-FC97A63D152F}"/>
              </a:ext>
            </a:extLst>
          </p:cNvPr>
          <p:cNvSpPr txBox="1">
            <a:spLocks/>
          </p:cNvSpPr>
          <p:nvPr/>
        </p:nvSpPr>
        <p:spPr>
          <a:xfrm>
            <a:off x="-1885886" y="3794824"/>
            <a:ext cx="9144000" cy="706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Century Gothic" panose="020B0502020202020204" pitchFamily="34" charset="0"/>
              </a:rPr>
              <a:t>LOTO Issues</a:t>
            </a:r>
          </a:p>
        </p:txBody>
      </p:sp>
    </p:spTree>
    <p:extLst>
      <p:ext uri="{BB962C8B-B14F-4D97-AF65-F5344CB8AC3E}">
        <p14:creationId xmlns:p14="http://schemas.microsoft.com/office/powerpoint/2010/main" val="166304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8055-90B1-4989-B921-23E1B46A5850}"/>
              </a:ext>
            </a:extLst>
          </p:cNvPr>
          <p:cNvSpPr>
            <a:spLocks noGrp="1"/>
          </p:cNvSpPr>
          <p:nvPr>
            <p:ph type="title"/>
          </p:nvPr>
        </p:nvSpPr>
        <p:spPr/>
        <p:txBody>
          <a:bodyPr/>
          <a:lstStyle/>
          <a:p>
            <a:r>
              <a:rPr lang="en-US" dirty="0"/>
              <a:t>Serious Violation</a:t>
            </a:r>
          </a:p>
        </p:txBody>
      </p:sp>
      <p:sp>
        <p:nvSpPr>
          <p:cNvPr id="3" name="Content Placeholder 2">
            <a:extLst>
              <a:ext uri="{FF2B5EF4-FFF2-40B4-BE49-F238E27FC236}">
                <a16:creationId xmlns:a16="http://schemas.microsoft.com/office/drawing/2014/main" id="{F657CE6B-99D3-419B-91B0-B25FA93F1778}"/>
              </a:ext>
            </a:extLst>
          </p:cNvPr>
          <p:cNvSpPr>
            <a:spLocks noGrp="1"/>
          </p:cNvSpPr>
          <p:nvPr>
            <p:ph idx="1"/>
          </p:nvPr>
        </p:nvSpPr>
        <p:spPr/>
        <p:txBody>
          <a:bodyPr>
            <a:normAutofit/>
          </a:bodyPr>
          <a:lstStyle/>
          <a:p>
            <a:r>
              <a:rPr lang="en-US" sz="2800" dirty="0"/>
              <a:t>1910.147 (c)(4)(1):  procedures shall be developed, documented, and utilized for the control of potentially hazardous energy when employees are engaged in activities covered by this section</a:t>
            </a:r>
          </a:p>
        </p:txBody>
      </p:sp>
    </p:spTree>
    <p:extLst>
      <p:ext uri="{BB962C8B-B14F-4D97-AF65-F5344CB8AC3E}">
        <p14:creationId xmlns:p14="http://schemas.microsoft.com/office/powerpoint/2010/main" val="1990554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31BF-6E76-4E1D-8586-3012D5C7DE9D}"/>
              </a:ext>
            </a:extLst>
          </p:cNvPr>
          <p:cNvSpPr>
            <a:spLocks noGrp="1"/>
          </p:cNvSpPr>
          <p:nvPr>
            <p:ph type="ctrTitle"/>
          </p:nvPr>
        </p:nvSpPr>
        <p:spPr>
          <a:xfrm>
            <a:off x="3045368" y="2693022"/>
            <a:ext cx="6105194" cy="2031055"/>
          </a:xfrm>
        </p:spPr>
        <p:txBody>
          <a:bodyPr>
            <a:normAutofit fontScale="90000"/>
          </a:bodyPr>
          <a:lstStyle/>
          <a:p>
            <a:r>
              <a:rPr lang="en-US" dirty="0">
                <a:solidFill>
                  <a:schemeClr val="tx1"/>
                </a:solidFill>
              </a:rPr>
              <a:t>Amputation Case Study #3</a:t>
            </a:r>
          </a:p>
        </p:txBody>
      </p:sp>
    </p:spTree>
    <p:extLst>
      <p:ext uri="{BB962C8B-B14F-4D97-AF65-F5344CB8AC3E}">
        <p14:creationId xmlns:p14="http://schemas.microsoft.com/office/powerpoint/2010/main" val="15482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CFDD-DFC0-44C8-9219-90C4E3E20A6D}"/>
              </a:ext>
            </a:extLst>
          </p:cNvPr>
          <p:cNvSpPr>
            <a:spLocks noGrp="1"/>
          </p:cNvSpPr>
          <p:nvPr>
            <p:ph type="title"/>
          </p:nvPr>
        </p:nvSpPr>
        <p:spPr>
          <a:xfrm>
            <a:off x="523461" y="351046"/>
            <a:ext cx="10058400" cy="907911"/>
          </a:xfrm>
        </p:spPr>
        <p:txBody>
          <a:bodyPr/>
          <a:lstStyle/>
          <a:p>
            <a:pPr algn="ctr"/>
            <a:r>
              <a:rPr lang="en-US" dirty="0"/>
              <a:t>Winds of Change</a:t>
            </a:r>
          </a:p>
        </p:txBody>
      </p:sp>
      <p:sp>
        <p:nvSpPr>
          <p:cNvPr id="3" name="Content Placeholder 2">
            <a:extLst>
              <a:ext uri="{FF2B5EF4-FFF2-40B4-BE49-F238E27FC236}">
                <a16:creationId xmlns:a16="http://schemas.microsoft.com/office/drawing/2014/main" id="{46344F1F-0F61-4D4B-971C-725DA0A808C2}"/>
              </a:ext>
            </a:extLst>
          </p:cNvPr>
          <p:cNvSpPr>
            <a:spLocks noGrp="1"/>
          </p:cNvSpPr>
          <p:nvPr>
            <p:ph idx="1"/>
          </p:nvPr>
        </p:nvSpPr>
        <p:spPr>
          <a:xfrm>
            <a:off x="662611" y="1391478"/>
            <a:ext cx="11078816" cy="4664630"/>
          </a:xfrm>
        </p:spPr>
        <p:txBody>
          <a:bodyPr>
            <a:noAutofit/>
          </a:bodyPr>
          <a:lstStyle/>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University maintenance mechanic with twelve years of experience replacing </a:t>
            </a:r>
            <a:r>
              <a:rPr lang="en-US" sz="2400" dirty="0">
                <a:latin typeface="Calibri" panose="020F0502020204030204" pitchFamily="34" charset="0"/>
                <a:ea typeface="Calibri" panose="020F0502020204030204" pitchFamily="34" charset="0"/>
                <a:cs typeface="Times New Roman" panose="02020603050405020304" pitchFamily="18" charset="0"/>
              </a:rPr>
              <a:t>control </a:t>
            </a:r>
            <a:r>
              <a:rPr lang="en-US" sz="2400" dirty="0">
                <a:effectLst/>
                <a:latin typeface="Calibri" panose="020F0502020204030204" pitchFamily="34" charset="0"/>
                <a:ea typeface="Calibri" panose="020F0502020204030204" pitchFamily="34" charset="0"/>
                <a:cs typeface="Times New Roman" panose="02020603050405020304" pitchFamily="18" charset="0"/>
              </a:rPr>
              <a:t>in a large air handling unit (AHU) in a mechanical penthouse.</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F</a:t>
            </a:r>
            <a:r>
              <a:rPr lang="en-US" sz="2400" dirty="0">
                <a:effectLst/>
                <a:latin typeface="Calibri" panose="020F0502020204030204" pitchFamily="34" charset="0"/>
                <a:ea typeface="Calibri" panose="020F0502020204030204" pitchFamily="34" charset="0"/>
                <a:cs typeface="Times New Roman" panose="02020603050405020304" pitchFamily="18" charset="0"/>
              </a:rPr>
              <a:t>an motor had been deenergized by opening and then attaching his issued lock and tag to the disconnect, and verified by testing</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outside air intake louvers were open</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Wind moving through the AHA caused the fan impeller to rotate, completely severing one of the worker’s finger</a:t>
            </a:r>
            <a:r>
              <a:rPr lang="en-US" sz="2400" dirty="0">
                <a:effectLst/>
                <a:latin typeface="Calibri" panose="020F0502020204030204" pitchFamily="34" charset="0"/>
                <a:ea typeface="Calibri" panose="020F0502020204030204" pitchFamily="34" charset="0"/>
                <a:cs typeface="Times New Roman" panose="02020603050405020304" pitchFamily="18" charset="0"/>
              </a:rPr>
              <a:t>s</a:t>
            </a:r>
          </a:p>
          <a:p>
            <a:pPr>
              <a:lnSpc>
                <a:spcPct val="107000"/>
              </a:lnSpc>
              <a:spcBef>
                <a:spcPts val="0"/>
              </a:spcBef>
              <a:spcAft>
                <a:spcPts val="8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Lesson learned: </a:t>
            </a:r>
            <a:r>
              <a:rPr lang="en-US" sz="2400" dirty="0">
                <a:effectLst/>
                <a:latin typeface="Calibri" panose="020F0502020204030204" pitchFamily="34" charset="0"/>
                <a:ea typeface="Calibri" panose="020F0502020204030204" pitchFamily="34" charset="0"/>
                <a:cs typeface="Times New Roman" panose="02020603050405020304" pitchFamily="18" charset="0"/>
              </a:rPr>
              <a:t>  In addition to the electrical power to the fan, air movement can cause movement of fans and mechanical parts through what is known as ‘windmilling’.  Procedures must be developed to safeguard employees from this energy source, such as closing air entry points and securing parts from moving, and employees need to be trained on the hazard and control procedures.</a:t>
            </a:r>
          </a:p>
          <a:p>
            <a:endParaRPr lang="en-US" dirty="0"/>
          </a:p>
        </p:txBody>
      </p:sp>
    </p:spTree>
    <p:extLst>
      <p:ext uri="{BB962C8B-B14F-4D97-AF65-F5344CB8AC3E}">
        <p14:creationId xmlns:p14="http://schemas.microsoft.com/office/powerpoint/2010/main" val="2405772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BC15-F866-4D84-830E-DCA77C5115D7}"/>
              </a:ext>
            </a:extLst>
          </p:cNvPr>
          <p:cNvSpPr>
            <a:spLocks noGrp="1"/>
          </p:cNvSpPr>
          <p:nvPr>
            <p:ph type="ctrTitle"/>
          </p:nvPr>
        </p:nvSpPr>
        <p:spPr/>
        <p:txBody>
          <a:bodyPr/>
          <a:lstStyle/>
          <a:p>
            <a:r>
              <a:rPr lang="en-US" dirty="0"/>
              <a:t>Enforcement</a:t>
            </a:r>
            <a:br>
              <a:rPr lang="en-US" dirty="0"/>
            </a:br>
            <a:r>
              <a:rPr lang="en-US" dirty="0"/>
              <a:t> inspection</a:t>
            </a:r>
          </a:p>
        </p:txBody>
      </p:sp>
      <p:sp>
        <p:nvSpPr>
          <p:cNvPr id="3" name="Subtitle 2">
            <a:extLst>
              <a:ext uri="{FF2B5EF4-FFF2-40B4-BE49-F238E27FC236}">
                <a16:creationId xmlns:a16="http://schemas.microsoft.com/office/drawing/2014/main" id="{8003B6C7-391A-467D-A13F-8EE73815A22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34475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Industrial Bearing Solution for Refuse Collection | GGB">
            <a:extLst>
              <a:ext uri="{FF2B5EF4-FFF2-40B4-BE49-F238E27FC236}">
                <a16:creationId xmlns:a16="http://schemas.microsoft.com/office/drawing/2014/main" id="{A433B9A8-2F56-4ED2-88E9-C40831556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8" r="2" b="2"/>
          <a:stretch/>
        </p:blipFill>
        <p:spPr bwMode="auto">
          <a:xfrm>
            <a:off x="190846" y="237744"/>
            <a:ext cx="4040033" cy="6382512"/>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E7270DF-375F-4ECC-989A-D033E481AE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B15B7E-5C75-4720-A187-B0BA3E7C5B3F}"/>
              </a:ext>
            </a:extLst>
          </p:cNvPr>
          <p:cNvSpPr>
            <a:spLocks noGrp="1"/>
          </p:cNvSpPr>
          <p:nvPr>
            <p:ph type="title"/>
          </p:nvPr>
        </p:nvSpPr>
        <p:spPr>
          <a:xfrm>
            <a:off x="4409115" y="118169"/>
            <a:ext cx="7413674" cy="1746504"/>
          </a:xfrm>
        </p:spPr>
        <p:txBody>
          <a:bodyPr>
            <a:normAutofit/>
          </a:bodyPr>
          <a:lstStyle/>
          <a:p>
            <a:r>
              <a:rPr lang="en-US" sz="4000" dirty="0"/>
              <a:t>Struck-by – Refuse Collection	</a:t>
            </a:r>
          </a:p>
        </p:txBody>
      </p:sp>
      <p:sp>
        <p:nvSpPr>
          <p:cNvPr id="3" name="Content Placeholder 2">
            <a:extLst>
              <a:ext uri="{FF2B5EF4-FFF2-40B4-BE49-F238E27FC236}">
                <a16:creationId xmlns:a16="http://schemas.microsoft.com/office/drawing/2014/main" id="{43357600-610F-4BBE-ADC1-3C3F7C09AF34}"/>
              </a:ext>
            </a:extLst>
          </p:cNvPr>
          <p:cNvSpPr>
            <a:spLocks noGrp="1"/>
          </p:cNvSpPr>
          <p:nvPr>
            <p:ph idx="1"/>
          </p:nvPr>
        </p:nvSpPr>
        <p:spPr>
          <a:xfrm>
            <a:off x="4518693" y="1213338"/>
            <a:ext cx="7194519" cy="4431323"/>
          </a:xfrm>
        </p:spPr>
        <p:txBody>
          <a:bodyPr>
            <a:noAutofit/>
          </a:bodyPr>
          <a:lstStyle/>
          <a:p>
            <a:pPr>
              <a:lnSpc>
                <a:spcPct val="90000"/>
              </a:lnSpc>
            </a:pPr>
            <a:r>
              <a:rPr lang="en-US" sz="2400" dirty="0"/>
              <a:t>March 23, 2021, two employees collecting trash from side of the road on a steep sloping hill plus the driver</a:t>
            </a:r>
          </a:p>
          <a:p>
            <a:pPr>
              <a:lnSpc>
                <a:spcPct val="90000"/>
              </a:lnSpc>
            </a:pPr>
            <a:r>
              <a:rPr lang="en-US" sz="2400" dirty="0"/>
              <a:t>Truck was stopped on hill, all lights were working</a:t>
            </a:r>
          </a:p>
          <a:p>
            <a:pPr>
              <a:lnSpc>
                <a:spcPct val="90000"/>
              </a:lnSpc>
            </a:pPr>
            <a:r>
              <a:rPr lang="en-US" sz="2400" dirty="0"/>
              <a:t>Employees were wearing appropriate PPE (vests, etc.)</a:t>
            </a:r>
          </a:p>
          <a:p>
            <a:pPr>
              <a:lnSpc>
                <a:spcPct val="90000"/>
              </a:lnSpc>
            </a:pPr>
            <a:r>
              <a:rPr lang="en-US" sz="2400" dirty="0"/>
              <a:t>The side of the truck closer to the road was full so employees were loading side toward middle of road</a:t>
            </a:r>
          </a:p>
          <a:p>
            <a:pPr>
              <a:lnSpc>
                <a:spcPct val="90000"/>
              </a:lnSpc>
            </a:pPr>
            <a:r>
              <a:rPr lang="en-US" sz="2400" dirty="0"/>
              <a:t>Time of Day was approximately 7:30 AM.</a:t>
            </a:r>
          </a:p>
          <a:p>
            <a:pPr>
              <a:lnSpc>
                <a:spcPct val="90000"/>
              </a:lnSpc>
            </a:pPr>
            <a:r>
              <a:rPr lang="en-US" sz="2400" dirty="0"/>
              <a:t>A driver came over the hill and struck the employee toward the middle of the road and the refuse vehicle</a:t>
            </a:r>
          </a:p>
        </p:txBody>
      </p:sp>
    </p:spTree>
    <p:extLst>
      <p:ext uri="{BB962C8B-B14F-4D97-AF65-F5344CB8AC3E}">
        <p14:creationId xmlns:p14="http://schemas.microsoft.com/office/powerpoint/2010/main" val="236654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9A9533-88E4-41DA-8C92-5CA19D7517D7}"/>
              </a:ext>
            </a:extLst>
          </p:cNvPr>
          <p:cNvSpPr>
            <a:spLocks noGrp="1"/>
          </p:cNvSpPr>
          <p:nvPr>
            <p:ph idx="1"/>
          </p:nvPr>
        </p:nvSpPr>
        <p:spPr>
          <a:xfrm>
            <a:off x="484633" y="1433513"/>
            <a:ext cx="3650278" cy="3759253"/>
          </a:xfrm>
        </p:spPr>
        <p:txBody>
          <a:bodyPr>
            <a:noAutofit/>
          </a:bodyPr>
          <a:lstStyle/>
          <a:p>
            <a:r>
              <a:rPr lang="en-US" altLang="en-US" sz="3600" dirty="0"/>
              <a:t>PESH Bureau consists of about 60 safety inspectors and hygienists in 9 district offices</a:t>
            </a:r>
          </a:p>
          <a:p>
            <a:endParaRPr lang="en-US" sz="3600" dirty="0"/>
          </a:p>
        </p:txBody>
      </p:sp>
      <p:pic>
        <p:nvPicPr>
          <p:cNvPr id="4" name="Picture 3">
            <a:extLst>
              <a:ext uri="{FF2B5EF4-FFF2-40B4-BE49-F238E27FC236}">
                <a16:creationId xmlns:a16="http://schemas.microsoft.com/office/drawing/2014/main" id="{63CE1723-9E2E-4BA3-9F76-75EC43DA8F34}"/>
              </a:ext>
            </a:extLst>
          </p:cNvPr>
          <p:cNvPicPr>
            <a:picLocks noChangeAspect="1"/>
          </p:cNvPicPr>
          <p:nvPr/>
        </p:nvPicPr>
        <p:blipFill rotWithShape="1">
          <a:blip r:embed="rId2"/>
          <a:srcRect r="1590" b="-2"/>
          <a:stretch/>
        </p:blipFill>
        <p:spPr>
          <a:xfrm>
            <a:off x="4619543" y="4748"/>
            <a:ext cx="7572457" cy="6848504"/>
          </a:xfrm>
          <a:prstGeom prst="rect">
            <a:avLst/>
          </a:prstGeom>
        </p:spPr>
      </p:pic>
    </p:spTree>
    <p:extLst>
      <p:ext uri="{BB962C8B-B14F-4D97-AF65-F5344CB8AC3E}">
        <p14:creationId xmlns:p14="http://schemas.microsoft.com/office/powerpoint/2010/main" val="4265600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33D9-433A-48DF-82D2-FBAB166735D6}"/>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7EEE1E34-BB1B-41CF-B5CD-A58A3FC999CE}"/>
              </a:ext>
            </a:extLst>
          </p:cNvPr>
          <p:cNvSpPr>
            <a:spLocks noGrp="1"/>
          </p:cNvSpPr>
          <p:nvPr>
            <p:ph idx="1"/>
          </p:nvPr>
        </p:nvSpPr>
        <p:spPr>
          <a:xfrm>
            <a:off x="947530" y="1463040"/>
            <a:ext cx="10058400" cy="3931920"/>
          </a:xfrm>
        </p:spPr>
        <p:txBody>
          <a:bodyPr>
            <a:noAutofit/>
          </a:bodyPr>
          <a:lstStyle/>
          <a:p>
            <a:endParaRPr lang="en-US" sz="2800" dirty="0"/>
          </a:p>
          <a:p>
            <a:r>
              <a:rPr lang="en-US" sz="2800" dirty="0"/>
              <a:t>Employee was 32 years old</a:t>
            </a:r>
          </a:p>
          <a:p>
            <a:r>
              <a:rPr lang="en-US" sz="2800" dirty="0"/>
              <a:t>Employee had worked at DPW </a:t>
            </a:r>
            <a:br>
              <a:rPr lang="en-US" sz="2800" dirty="0"/>
            </a:br>
            <a:r>
              <a:rPr lang="en-US" sz="2800" dirty="0"/>
              <a:t>for approximately 6 months</a:t>
            </a:r>
          </a:p>
          <a:p>
            <a:r>
              <a:rPr lang="en-US" sz="2800" dirty="0"/>
              <a:t>Employee had no formal training</a:t>
            </a:r>
          </a:p>
          <a:p>
            <a:r>
              <a:rPr lang="en-US" sz="2800" dirty="0"/>
              <a:t>Left leg was amputated above knee</a:t>
            </a:r>
          </a:p>
          <a:p>
            <a:r>
              <a:rPr lang="en-US" sz="2800" dirty="0"/>
              <a:t>Sun glare, according to driver, may have been an issue</a:t>
            </a:r>
          </a:p>
          <a:p>
            <a:r>
              <a:rPr lang="en-US" sz="2800" dirty="0"/>
              <a:t>Situational awareness</a:t>
            </a:r>
          </a:p>
          <a:p>
            <a:endParaRPr lang="en-US" sz="2800" dirty="0"/>
          </a:p>
          <a:p>
            <a:pPr marL="0" indent="0">
              <a:buNone/>
            </a:pPr>
            <a:endParaRPr lang="en-US" sz="2800" dirty="0"/>
          </a:p>
        </p:txBody>
      </p:sp>
      <p:pic>
        <p:nvPicPr>
          <p:cNvPr id="10242" name="Picture 2" descr="Rubbish rage: officers protect collectors in Dutch recycling wars |  Netherlands | The Guardian">
            <a:extLst>
              <a:ext uri="{FF2B5EF4-FFF2-40B4-BE49-F238E27FC236}">
                <a16:creationId xmlns:a16="http://schemas.microsoft.com/office/drawing/2014/main" id="{E667B7A9-B7B4-4A44-9DE5-061F3731D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059" y="413115"/>
            <a:ext cx="4680645" cy="280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902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619C65CD-4B6A-44ED-A30E-163DEB65A6E7}"/>
              </a:ext>
            </a:extLst>
          </p:cNvPr>
          <p:cNvSpPr>
            <a:spLocks noGrp="1"/>
          </p:cNvSpPr>
          <p:nvPr>
            <p:ph type="title"/>
          </p:nvPr>
        </p:nvSpPr>
        <p:spPr>
          <a:xfrm>
            <a:off x="3461106" y="457197"/>
            <a:ext cx="8012121" cy="1517035"/>
          </a:xfrm>
        </p:spPr>
        <p:txBody>
          <a:bodyPr>
            <a:normAutofit/>
          </a:bodyPr>
          <a:lstStyle/>
          <a:p>
            <a:r>
              <a:rPr lang="en-US" sz="4000" dirty="0">
                <a:solidFill>
                  <a:schemeClr val="tx1">
                    <a:lumMod val="75000"/>
                    <a:lumOff val="25000"/>
                  </a:schemeClr>
                </a:solidFill>
              </a:rPr>
              <a:t>Wage and Hour Division of DOL</a:t>
            </a:r>
          </a:p>
        </p:txBody>
      </p:sp>
      <p:sp>
        <p:nvSpPr>
          <p:cNvPr id="3" name="Content Placeholder 2">
            <a:extLst>
              <a:ext uri="{FF2B5EF4-FFF2-40B4-BE49-F238E27FC236}">
                <a16:creationId xmlns:a16="http://schemas.microsoft.com/office/drawing/2014/main" id="{C3D971AA-7424-43CB-B8BA-9191F07AD4BA}"/>
              </a:ext>
            </a:extLst>
          </p:cNvPr>
          <p:cNvSpPr>
            <a:spLocks noGrp="1"/>
          </p:cNvSpPr>
          <p:nvPr>
            <p:ph idx="1"/>
          </p:nvPr>
        </p:nvSpPr>
        <p:spPr>
          <a:xfrm>
            <a:off x="3605465" y="1785435"/>
            <a:ext cx="7761230" cy="3131777"/>
          </a:xfrm>
        </p:spPr>
        <p:txBody>
          <a:bodyPr>
            <a:noAutofit/>
          </a:bodyPr>
          <a:lstStyle/>
          <a:p>
            <a:pPr>
              <a:lnSpc>
                <a:spcPct val="90000"/>
              </a:lnSpc>
            </a:pPr>
            <a:r>
              <a:rPr lang="en-US" sz="2400" dirty="0">
                <a:solidFill>
                  <a:schemeClr val="tx1">
                    <a:lumMod val="75000"/>
                    <a:lumOff val="25000"/>
                  </a:schemeClr>
                </a:solidFill>
              </a:rPr>
              <a:t>Hazardous Occupations Order No. 12 (HO 12), generally prohibits minors less than 18 years of age from loading, operating, and unloading power-driven paper processing machines, including all balers and compactors, guillotine paper cutters or shears, platen printing presses, and envelope die-cutting presses. Prohibited balers and compactors include scrap paper balers and paper box compactors that process only paper materials as well as those compactors and balers that also process such things as trash, foam rubber, metal, food waste, plastic, and fabric.</a:t>
            </a:r>
          </a:p>
          <a:p>
            <a:pPr marL="0" indent="0">
              <a:lnSpc>
                <a:spcPct val="90000"/>
              </a:lnSpc>
              <a:buNone/>
            </a:pPr>
            <a:endParaRPr lang="en-US" sz="2400" dirty="0">
              <a:solidFill>
                <a:schemeClr val="tx1">
                  <a:lumMod val="75000"/>
                  <a:lumOff val="25000"/>
                </a:schemeClr>
              </a:solidFill>
            </a:endParaRPr>
          </a:p>
          <a:p>
            <a:pPr>
              <a:lnSpc>
                <a:spcPct val="90000"/>
              </a:lnSpc>
            </a:pPr>
            <a:endParaRPr lang="en-US" sz="2400" dirty="0">
              <a:solidFill>
                <a:schemeClr val="tx1">
                  <a:lumMod val="75000"/>
                  <a:lumOff val="25000"/>
                </a:schemeClr>
              </a:solidFill>
            </a:endParaRPr>
          </a:p>
          <a:p>
            <a:pPr>
              <a:lnSpc>
                <a:spcPct val="90000"/>
              </a:lnSpc>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641369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3EF527E-76C9-48D0-AD8D-3694C5FCE0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6F0B011F-6C65-4AC1-9953-6861E70AA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974248-1487-4530-AD6D-C3872D5DD8B1}"/>
              </a:ext>
            </a:extLst>
          </p:cNvPr>
          <p:cNvSpPr>
            <a:spLocks noGrp="1"/>
          </p:cNvSpPr>
          <p:nvPr>
            <p:ph type="title"/>
          </p:nvPr>
        </p:nvSpPr>
        <p:spPr>
          <a:xfrm>
            <a:off x="618469" y="113969"/>
            <a:ext cx="6281928" cy="1744183"/>
          </a:xfrm>
        </p:spPr>
        <p:txBody>
          <a:bodyPr>
            <a:normAutofit/>
          </a:bodyPr>
          <a:lstStyle/>
          <a:p>
            <a:r>
              <a:rPr lang="en-US" dirty="0"/>
              <a:t>Labeling</a:t>
            </a:r>
          </a:p>
        </p:txBody>
      </p:sp>
      <p:sp>
        <p:nvSpPr>
          <p:cNvPr id="3" name="Content Placeholder 2">
            <a:extLst>
              <a:ext uri="{FF2B5EF4-FFF2-40B4-BE49-F238E27FC236}">
                <a16:creationId xmlns:a16="http://schemas.microsoft.com/office/drawing/2014/main" id="{AE64ED85-6CB9-4EA4-A96E-615DEC1E8939}"/>
              </a:ext>
            </a:extLst>
          </p:cNvPr>
          <p:cNvSpPr>
            <a:spLocks noGrp="1"/>
          </p:cNvSpPr>
          <p:nvPr>
            <p:ph idx="1"/>
          </p:nvPr>
        </p:nvSpPr>
        <p:spPr>
          <a:xfrm>
            <a:off x="484632" y="1589649"/>
            <a:ext cx="7125990" cy="4797083"/>
          </a:xfrm>
        </p:spPr>
        <p:txBody>
          <a:bodyPr>
            <a:noAutofit/>
          </a:bodyPr>
          <a:lstStyle/>
          <a:p>
            <a:pPr>
              <a:lnSpc>
                <a:spcPct val="90000"/>
              </a:lnSpc>
            </a:pPr>
            <a:r>
              <a:rPr lang="en-US" sz="2000" b="1" dirty="0"/>
              <a:t>1910.242 (a)</a:t>
            </a:r>
            <a:r>
              <a:rPr lang="en-US" sz="2000" dirty="0"/>
              <a:t> Each employer shall be responsible for the safe condition of tools and equipment used by employees, including tools and equipment which may be furnished by employees.</a:t>
            </a:r>
          </a:p>
          <a:p>
            <a:pPr>
              <a:lnSpc>
                <a:spcPct val="90000"/>
              </a:lnSpc>
            </a:pPr>
            <a:endParaRPr lang="en-US" sz="2000" dirty="0"/>
          </a:p>
          <a:p>
            <a:pPr>
              <a:lnSpc>
                <a:spcPct val="90000"/>
              </a:lnSpc>
            </a:pPr>
            <a:r>
              <a:rPr lang="en-US" sz="2000" dirty="0"/>
              <a:t>Condition related to labeling: faded, missing, and deteriorated warning labels. </a:t>
            </a:r>
          </a:p>
          <a:p>
            <a:pPr>
              <a:lnSpc>
                <a:spcPct val="90000"/>
              </a:lnSpc>
            </a:pPr>
            <a:endParaRPr lang="en-US" sz="2000" dirty="0"/>
          </a:p>
          <a:p>
            <a:pPr marL="0" marR="0">
              <a:lnSpc>
                <a:spcPct val="90000"/>
              </a:lnSpc>
              <a:spcBef>
                <a:spcPts val="0"/>
              </a:spcBef>
              <a:spcAft>
                <a:spcPts val="0"/>
              </a:spcAft>
            </a:pPr>
            <a:r>
              <a:rPr lang="en-US" sz="2000" dirty="0">
                <a:effectLst/>
                <a:latin typeface="Calibri" panose="020F0502020204030204" pitchFamily="34" charset="0"/>
                <a:ea typeface="Calibri" panose="020F0502020204030204" pitchFamily="34" charset="0"/>
              </a:rPr>
              <a:t>Assign one or more qualified persons to inspect and tag all hand and portable powered tools before first on-the-job use and periodically thereafter, and to repair, replace, or ensure replacement of defective tools.  Defective tools and equipment should be tagged as hazardous and removed from service immediately.  Employers are responsible for ensuring the safe condition of all tools and equipment used by employees, including those furnished by employees.</a:t>
            </a:r>
          </a:p>
          <a:p>
            <a:pPr>
              <a:lnSpc>
                <a:spcPct val="90000"/>
              </a:lnSpc>
            </a:pPr>
            <a:endParaRPr lang="en-US" sz="2000" dirty="0"/>
          </a:p>
        </p:txBody>
      </p:sp>
      <p:pic>
        <p:nvPicPr>
          <p:cNvPr id="12290" name="Picture 2" descr="No One Under 18 Allowed To Operate Equipment OSHA Caution Safety Label">
            <a:extLst>
              <a:ext uri="{FF2B5EF4-FFF2-40B4-BE49-F238E27FC236}">
                <a16:creationId xmlns:a16="http://schemas.microsoft.com/office/drawing/2014/main" id="{CB473D25-D6F6-4907-8565-2846E5C8DF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6170" y="689830"/>
            <a:ext cx="3318953" cy="237962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o Not Operate Without Guards In Place OSHA Danger Safety Sign MEQM041">
            <a:extLst>
              <a:ext uri="{FF2B5EF4-FFF2-40B4-BE49-F238E27FC236}">
                <a16:creationId xmlns:a16="http://schemas.microsoft.com/office/drawing/2014/main" id="{9B22A077-17B8-4C60-AABB-1B974F6E19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6170" y="4138618"/>
            <a:ext cx="3321198" cy="138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57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4235A-8ECC-4A0E-BCB6-7F11F9940E49}"/>
              </a:ext>
            </a:extLst>
          </p:cNvPr>
          <p:cNvSpPr txBox="1">
            <a:spLocks noGrp="1"/>
          </p:cNvSpPr>
          <p:nvPr>
            <p:ph type="title"/>
          </p:nvPr>
        </p:nvSpPr>
        <p:spPr>
          <a:xfrm>
            <a:off x="3251282" y="3086104"/>
            <a:ext cx="5695790" cy="603242"/>
          </a:xfrm>
          <a:prstGeom prst="rect">
            <a:avLst/>
          </a:prstGeom>
          <a:noFill/>
        </p:spPr>
        <p:txBody>
          <a:bodyPr wrap="none" rtlCol="0">
            <a:spAutoFit/>
          </a:bodyPr>
          <a:lstStyle/>
          <a:p>
            <a:r>
              <a:rPr lang="en-US" sz="4000" b="1" dirty="0"/>
              <a:t>Available assistance</a:t>
            </a:r>
          </a:p>
        </p:txBody>
      </p:sp>
    </p:spTree>
    <p:extLst>
      <p:ext uri="{BB962C8B-B14F-4D97-AF65-F5344CB8AC3E}">
        <p14:creationId xmlns:p14="http://schemas.microsoft.com/office/powerpoint/2010/main" val="660517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erarchy of Controls | NIOSH | CDC">
            <a:extLst>
              <a:ext uri="{FF2B5EF4-FFF2-40B4-BE49-F238E27FC236}">
                <a16:creationId xmlns:a16="http://schemas.microsoft.com/office/drawing/2014/main" id="{8B8829B0-CEAF-4A2C-B399-68B70A7A62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0679" y="1534746"/>
            <a:ext cx="7361981" cy="4929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98926B-81AD-459C-8C4E-55AA9DD28AB2}"/>
              </a:ext>
            </a:extLst>
          </p:cNvPr>
          <p:cNvSpPr txBox="1"/>
          <p:nvPr/>
        </p:nvSpPr>
        <p:spPr>
          <a:xfrm>
            <a:off x="804327" y="486693"/>
            <a:ext cx="10583346" cy="646331"/>
          </a:xfrm>
          <a:prstGeom prst="rect">
            <a:avLst/>
          </a:prstGeom>
          <a:noFill/>
        </p:spPr>
        <p:txBody>
          <a:bodyPr wrap="none" rtlCol="0">
            <a:spAutoFit/>
          </a:bodyPr>
          <a:lstStyle/>
          <a:p>
            <a:r>
              <a:rPr lang="en-US" sz="3600" dirty="0"/>
              <a:t>Consider ALL levels in the Hierarchy of Controls</a:t>
            </a:r>
          </a:p>
        </p:txBody>
      </p:sp>
    </p:spTree>
    <p:extLst>
      <p:ext uri="{BB962C8B-B14F-4D97-AF65-F5344CB8AC3E}">
        <p14:creationId xmlns:p14="http://schemas.microsoft.com/office/powerpoint/2010/main" val="2890410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51BE-5353-4EB3-AE25-7C4A44C09698}"/>
              </a:ext>
            </a:extLst>
          </p:cNvPr>
          <p:cNvSpPr>
            <a:spLocks noGrp="1"/>
          </p:cNvSpPr>
          <p:nvPr>
            <p:ph type="title"/>
          </p:nvPr>
        </p:nvSpPr>
        <p:spPr>
          <a:xfrm>
            <a:off x="918196" y="266577"/>
            <a:ext cx="8911687" cy="1280890"/>
          </a:xfrm>
        </p:spPr>
        <p:txBody>
          <a:bodyPr/>
          <a:lstStyle/>
          <a:p>
            <a:r>
              <a:rPr lang="en-US" u="sng" dirty="0"/>
              <a:t>Consultation Assistance</a:t>
            </a:r>
          </a:p>
        </p:txBody>
      </p:sp>
      <p:sp>
        <p:nvSpPr>
          <p:cNvPr id="3" name="Content Placeholder 2">
            <a:extLst>
              <a:ext uri="{FF2B5EF4-FFF2-40B4-BE49-F238E27FC236}">
                <a16:creationId xmlns:a16="http://schemas.microsoft.com/office/drawing/2014/main" id="{EB97E5BA-3FFE-40E7-89FE-7C84C04360DB}"/>
              </a:ext>
            </a:extLst>
          </p:cNvPr>
          <p:cNvSpPr>
            <a:spLocks noGrp="1"/>
          </p:cNvSpPr>
          <p:nvPr>
            <p:ph idx="1"/>
          </p:nvPr>
        </p:nvSpPr>
        <p:spPr>
          <a:xfrm>
            <a:off x="1290499" y="1377444"/>
            <a:ext cx="8915400" cy="3777622"/>
          </a:xfrm>
        </p:spPr>
        <p:txBody>
          <a:bodyPr>
            <a:noAutofit/>
          </a:bodyPr>
          <a:lstStyle/>
          <a:p>
            <a:pPr marL="182880" indent="-182880">
              <a:defRPr/>
            </a:pPr>
            <a:r>
              <a:rPr lang="en-US" altLang="en-US" sz="2400" dirty="0"/>
              <a:t>Free and confidential</a:t>
            </a:r>
          </a:p>
          <a:p>
            <a:pPr marL="182880" indent="-182880">
              <a:defRPr/>
            </a:pPr>
            <a:r>
              <a:rPr lang="en-US" altLang="en-US" sz="2400" dirty="0"/>
              <a:t>Separate from Enforcement</a:t>
            </a:r>
          </a:p>
          <a:p>
            <a:pPr marL="182880" indent="-182880">
              <a:defRPr/>
            </a:pPr>
            <a:r>
              <a:rPr lang="en-US" altLang="en-US" sz="2400" dirty="0"/>
              <a:t>Management request</a:t>
            </a:r>
          </a:p>
          <a:p>
            <a:pPr marL="182880" indent="-182880">
              <a:defRPr/>
            </a:pPr>
            <a:r>
              <a:rPr lang="en-US" altLang="en-US" sz="2400" dirty="0"/>
              <a:t>Limited vs. Comprehensive</a:t>
            </a:r>
          </a:p>
          <a:p>
            <a:pPr marL="182880" indent="-182880">
              <a:defRPr/>
            </a:pPr>
            <a:r>
              <a:rPr lang="en-US" altLang="en-US" sz="2400" dirty="0"/>
              <a:t>Employee involvement </a:t>
            </a:r>
            <a:br>
              <a:rPr lang="en-US" altLang="en-US" sz="2400" dirty="0"/>
            </a:br>
            <a:r>
              <a:rPr lang="en-US" altLang="en-US" sz="2400" dirty="0"/>
              <a:t>encouraged</a:t>
            </a:r>
          </a:p>
        </p:txBody>
      </p:sp>
      <p:sp>
        <p:nvSpPr>
          <p:cNvPr id="4" name="Content Placeholder 2">
            <a:extLst>
              <a:ext uri="{FF2B5EF4-FFF2-40B4-BE49-F238E27FC236}">
                <a16:creationId xmlns:a16="http://schemas.microsoft.com/office/drawing/2014/main" id="{C584B100-D0CA-4DA4-A3F4-DE906DEA3367}"/>
              </a:ext>
            </a:extLst>
          </p:cNvPr>
          <p:cNvSpPr txBox="1">
            <a:spLocks/>
          </p:cNvSpPr>
          <p:nvPr/>
        </p:nvSpPr>
        <p:spPr>
          <a:xfrm>
            <a:off x="7579955" y="1376662"/>
            <a:ext cx="4499856" cy="37776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Obligation to correct identified hazards</a:t>
            </a:r>
          </a:p>
          <a:p>
            <a:pPr marL="182880" marR="0" lvl="0" indent="-18288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Types of Assistance</a:t>
            </a:r>
          </a:p>
          <a:p>
            <a:pPr marL="411480" marR="0" lvl="1" indent="-18288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Hazard Surveys</a:t>
            </a:r>
          </a:p>
          <a:p>
            <a:pPr marL="411480" marR="0" lvl="1" indent="-18288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Abatement Assistance</a:t>
            </a:r>
          </a:p>
          <a:p>
            <a:pPr marL="411480" marR="0" lvl="1" indent="-18288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Program and Training Assistance</a:t>
            </a:r>
          </a:p>
          <a:p>
            <a:pPr marL="342900" marR="0" lvl="0" indent="-34290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546552E2-AE6A-4691-840F-6F5E5865124C}"/>
              </a:ext>
            </a:extLst>
          </p:cNvPr>
          <p:cNvPicPr>
            <a:picLocks noChangeAspect="1"/>
          </p:cNvPicPr>
          <p:nvPr/>
        </p:nvPicPr>
        <p:blipFill>
          <a:blip r:embed="rId2"/>
          <a:stretch>
            <a:fillRect/>
          </a:stretch>
        </p:blipFill>
        <p:spPr>
          <a:xfrm>
            <a:off x="3818325" y="3872982"/>
            <a:ext cx="3859747" cy="2564168"/>
          </a:xfrm>
          <a:prstGeom prst="rect">
            <a:avLst/>
          </a:prstGeom>
        </p:spPr>
      </p:pic>
    </p:spTree>
    <p:extLst>
      <p:ext uri="{BB962C8B-B14F-4D97-AF65-F5344CB8AC3E}">
        <p14:creationId xmlns:p14="http://schemas.microsoft.com/office/powerpoint/2010/main" val="4025571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6C0D-B698-48DE-8CEF-B76B79982A58}"/>
              </a:ext>
            </a:extLst>
          </p:cNvPr>
          <p:cNvSpPr>
            <a:spLocks noGrp="1"/>
          </p:cNvSpPr>
          <p:nvPr>
            <p:ph type="title"/>
          </p:nvPr>
        </p:nvSpPr>
        <p:spPr>
          <a:xfrm>
            <a:off x="838200" y="190501"/>
            <a:ext cx="10487025" cy="1200149"/>
          </a:xfrm>
        </p:spPr>
        <p:txBody>
          <a:bodyPr>
            <a:normAutofit/>
          </a:bodyPr>
          <a:lstStyle/>
          <a:p>
            <a:pPr marL="0" marR="0" lvl="0" indent="0" defTabSz="914400" rtl="0" eaLnBrk="0" fontAlgn="base" latinLnBrk="0" hangingPunct="0">
              <a:lnSpc>
                <a:spcPct val="100000"/>
              </a:lnSpc>
              <a:spcBef>
                <a:spcPct val="0"/>
              </a:spcBef>
              <a:spcAft>
                <a:spcPct val="0"/>
              </a:spcAft>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For free consultation assistance, contact your local Public Employee Safety &amp; Health (PESH) Bureau:</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lang="en-US" dirty="0"/>
          </a:p>
        </p:txBody>
      </p:sp>
      <p:graphicFrame>
        <p:nvGraphicFramePr>
          <p:cNvPr id="4" name="Content Placeholder 3">
            <a:extLst>
              <a:ext uri="{FF2B5EF4-FFF2-40B4-BE49-F238E27FC236}">
                <a16:creationId xmlns:a16="http://schemas.microsoft.com/office/drawing/2014/main" id="{B234F74B-FB3A-4AFA-BA41-76650120AAE7}"/>
              </a:ext>
            </a:extLst>
          </p:cNvPr>
          <p:cNvGraphicFramePr>
            <a:graphicFrameLocks noGrp="1"/>
          </p:cNvGraphicFramePr>
          <p:nvPr>
            <p:ph idx="1"/>
            <p:extLst>
              <p:ext uri="{D42A27DB-BD31-4B8C-83A1-F6EECF244321}">
                <p14:modId xmlns:p14="http://schemas.microsoft.com/office/powerpoint/2010/main" val="4127619936"/>
              </p:ext>
            </p:extLst>
          </p:nvPr>
        </p:nvGraphicFramePr>
        <p:xfrm>
          <a:off x="962025" y="752475"/>
          <a:ext cx="10096499" cy="5551160"/>
        </p:xfrm>
        <a:graphic>
          <a:graphicData uri="http://schemas.openxmlformats.org/drawingml/2006/table">
            <a:tbl>
              <a:tblPr firstRow="1" firstCol="1" lastRow="1" lastCol="1" bandRow="1" bandCol="1"/>
              <a:tblGrid>
                <a:gridCol w="5602325">
                  <a:extLst>
                    <a:ext uri="{9D8B030D-6E8A-4147-A177-3AD203B41FA5}">
                      <a16:colId xmlns:a16="http://schemas.microsoft.com/office/drawing/2014/main" val="3603593219"/>
                    </a:ext>
                  </a:extLst>
                </a:gridCol>
                <a:gridCol w="4494174">
                  <a:extLst>
                    <a:ext uri="{9D8B030D-6E8A-4147-A177-3AD203B41FA5}">
                      <a16:colId xmlns:a16="http://schemas.microsoft.com/office/drawing/2014/main" val="1092236042"/>
                    </a:ext>
                  </a:extLst>
                </a:gridCol>
              </a:tblGrid>
              <a:tr h="161153">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District Office</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spcBef>
                          <a:spcPts val="0"/>
                        </a:spcBef>
                        <a:spcAft>
                          <a:spcPts val="0"/>
                        </a:spcAft>
                      </a:pPr>
                      <a:r>
                        <a:rPr lang="en-US" sz="900" b="1" dirty="0">
                          <a:solidFill>
                            <a:srgbClr val="000000"/>
                          </a:solidFill>
                          <a:effectLst/>
                          <a:latin typeface="Times New Roman" panose="02020603050405020304" pitchFamily="18" charset="0"/>
                          <a:ea typeface="Times New Roman" panose="02020603050405020304" pitchFamily="18" charset="0"/>
                        </a:rPr>
                        <a:t>Consultants</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699984102"/>
                  </a:ext>
                </a:extLst>
              </a:tr>
              <a:tr h="705043">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Albany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State Office Campus, Building 12, Room 158, Albany, NY 12240</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518-457-5508 FAX 518-485-1150</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Albany; Clinton; Columbia; Dutchess; Essex; Greene; Rensselaer; Saratoga; Schenectady; Schoharie; Ulster; Warren; Washington</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Contact Joseph Fuller </a:t>
                      </a:r>
                      <a:r>
                        <a:rPr lang="en-US" sz="900" u="sng" dirty="0">
                          <a:solidFill>
                            <a:srgbClr val="0000FF"/>
                          </a:solidFill>
                          <a:effectLst/>
                          <a:latin typeface="Times New Roman" panose="02020603050405020304" pitchFamily="18" charset="0"/>
                          <a:ea typeface="Times New Roman" panose="02020603050405020304" pitchFamily="18" charset="0"/>
                          <a:hlinkClick r:id="rId2"/>
                        </a:rPr>
                        <a:t>Joseph.Fuller@labor.ny.gov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Joseph Cook </a:t>
                      </a:r>
                      <a:r>
                        <a:rPr lang="en-US" sz="900" u="sng" dirty="0">
                          <a:solidFill>
                            <a:srgbClr val="0000FF"/>
                          </a:solidFill>
                          <a:effectLst/>
                          <a:latin typeface="Times New Roman" panose="02020603050405020304" pitchFamily="18" charset="0"/>
                          <a:ea typeface="Times New Roman" panose="02020603050405020304" pitchFamily="18" charset="0"/>
                          <a:hlinkClick r:id="rId3"/>
                        </a:rPr>
                        <a:t>Joseph.Cook@labor.ny.gov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51003"/>
                  </a:ext>
                </a:extLst>
              </a:tr>
              <a:tr h="639559">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Binghamton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44 Hawley Street, 9th Floor, Binghamton, NY 13901-4409</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607-721-8211 FAX 607-721-8207</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Allegany; Broome; Chemung; Chenango; Delaware; Otsego; Schuyler; Steuben; Sullivan; Tioga; Tompkins</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–Pete Moles </a:t>
                      </a:r>
                      <a:r>
                        <a:rPr lang="en-US" sz="900" u="sng" dirty="0">
                          <a:solidFill>
                            <a:srgbClr val="0000FF"/>
                          </a:solidFill>
                          <a:effectLst/>
                          <a:latin typeface="Times New Roman" panose="02020603050405020304" pitchFamily="18" charset="0"/>
                          <a:ea typeface="Times New Roman" panose="02020603050405020304" pitchFamily="18" charset="0"/>
                          <a:hlinkClick r:id="rId4"/>
                        </a:rPr>
                        <a:t>Peter.Moles@labor.ny.gov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Jamie Becken </a:t>
                      </a:r>
                      <a:r>
                        <a:rPr lang="en-US" sz="900" u="sng" dirty="0">
                          <a:solidFill>
                            <a:srgbClr val="0000FF"/>
                          </a:solidFill>
                          <a:effectLst/>
                          <a:latin typeface="Times New Roman" panose="02020603050405020304" pitchFamily="18" charset="0"/>
                          <a:ea typeface="Times New Roman" panose="02020603050405020304" pitchFamily="18" charset="0"/>
                          <a:hlinkClick r:id="rId5"/>
                        </a:rPr>
                        <a:t>Jamie.Becken@labor.ny.gov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7626269"/>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Buffalo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65 Court Street, Buffalo, NY 14202</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716-847-7133 FAX 716-847-7108</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Cattaraugus; Chautauqua; Erie; Niagara</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Charles Riley </a:t>
                      </a:r>
                      <a:r>
                        <a:rPr lang="en-US" sz="900" u="sng" dirty="0">
                          <a:solidFill>
                            <a:srgbClr val="0000FF"/>
                          </a:solidFill>
                          <a:effectLst/>
                          <a:latin typeface="Times New Roman" panose="02020603050405020304" pitchFamily="18" charset="0"/>
                          <a:ea typeface="Times New Roman" panose="02020603050405020304" pitchFamily="18" charset="0"/>
                          <a:hlinkClick r:id="rId6"/>
                        </a:rPr>
                        <a:t>Charles.Riley@labor.ny.gov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Jennifer Puerner </a:t>
                      </a:r>
                      <a:r>
                        <a:rPr lang="en-US" sz="900" u="sng" dirty="0">
                          <a:solidFill>
                            <a:srgbClr val="0000FF"/>
                          </a:solidFill>
                          <a:effectLst/>
                          <a:latin typeface="Times New Roman" panose="02020603050405020304" pitchFamily="18" charset="0"/>
                          <a:ea typeface="Times New Roman" panose="02020603050405020304" pitchFamily="18" charset="0"/>
                          <a:hlinkClick r:id="rId7"/>
                        </a:rPr>
                        <a:t>Jennifer.Puerner@labor.ny.gov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993177"/>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Garden City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400 Oak Street, Suite 101, Garden City, NY 11530</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516-228-3970 FAX 516-794-7714</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Nassau; Suffolk</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Emily Henderson </a:t>
                      </a:r>
                      <a:r>
                        <a:rPr lang="en-US" sz="900" u="sng" dirty="0">
                          <a:solidFill>
                            <a:srgbClr val="0000FF"/>
                          </a:solidFill>
                          <a:effectLst/>
                          <a:latin typeface="Times New Roman" panose="02020603050405020304" pitchFamily="18" charset="0"/>
                          <a:ea typeface="Times New Roman" panose="02020603050405020304" pitchFamily="18" charset="0"/>
                          <a:hlinkClick r:id="rId8"/>
                        </a:rPr>
                        <a:t>Emily.Henderson@labor.ny.gov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Contact Matt Setteducati </a:t>
                      </a:r>
                      <a:r>
                        <a:rPr lang="en-US" sz="900" u="sng" dirty="0">
                          <a:solidFill>
                            <a:srgbClr val="0000FF"/>
                          </a:solidFill>
                          <a:effectLst/>
                          <a:latin typeface="Times New Roman" panose="02020603050405020304" pitchFamily="18" charset="0"/>
                          <a:ea typeface="Times New Roman" panose="02020603050405020304" pitchFamily="18" charset="0"/>
                          <a:hlinkClick r:id="rId9"/>
                        </a:rPr>
                        <a:t>Matthew.Setteducati@labor.ny.gov</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573042"/>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New York City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One Hudson Square, 75 Varick Street (7th Floor), New York, NY 10013</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212-775-3548 FAX 212-775-3542</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Bronx; Kings; New York; Queens; Richmond</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Contact Alex Hippolyte </a:t>
                      </a:r>
                      <a:r>
                        <a:rPr lang="en-US" sz="900" u="sng" dirty="0">
                          <a:solidFill>
                            <a:srgbClr val="0000FF"/>
                          </a:solidFill>
                          <a:effectLst/>
                          <a:latin typeface="Times New Roman" panose="02020603050405020304" pitchFamily="18" charset="0"/>
                          <a:ea typeface="Times New Roman" panose="02020603050405020304" pitchFamily="18" charset="0"/>
                          <a:hlinkClick r:id="rId10"/>
                        </a:rPr>
                        <a:t>Alex.Hippolyte@labor.ny.gov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Kwo Lam </a:t>
                      </a:r>
                      <a:r>
                        <a:rPr lang="en-US" sz="900" u="sng" dirty="0">
                          <a:solidFill>
                            <a:srgbClr val="0000FF"/>
                          </a:solidFill>
                          <a:effectLst/>
                          <a:latin typeface="Times New Roman" panose="02020603050405020304" pitchFamily="18" charset="0"/>
                          <a:ea typeface="Times New Roman" panose="02020603050405020304" pitchFamily="18" charset="0"/>
                          <a:hlinkClick r:id="rId11"/>
                        </a:rPr>
                        <a:t>Kwo.Lam@labor.ny.gov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019416"/>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Rochester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109 South Union Street, Room 402, Rochester, NY 14607</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585-258-4570 FAX 585-258-4593</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Genesee; Livingston; Monroe; Ontario; Orleans: Wayne; Wyoming; Yates</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Charles Riley </a:t>
                      </a:r>
                      <a:r>
                        <a:rPr lang="en-US" sz="900" u="sng" dirty="0">
                          <a:solidFill>
                            <a:srgbClr val="0000FF"/>
                          </a:solidFill>
                          <a:effectLst/>
                          <a:latin typeface="Times New Roman" panose="02020603050405020304" pitchFamily="18" charset="0"/>
                          <a:ea typeface="Times New Roman" panose="02020603050405020304" pitchFamily="18" charset="0"/>
                          <a:hlinkClick r:id="rId6"/>
                        </a:rPr>
                        <a:t>Charles.Riley@labor.ny.gov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Jennifer Puerner </a:t>
                      </a:r>
                      <a:r>
                        <a:rPr lang="en-US" sz="900" u="sng" dirty="0">
                          <a:solidFill>
                            <a:srgbClr val="0000FF"/>
                          </a:solidFill>
                          <a:effectLst/>
                          <a:latin typeface="Times New Roman" panose="02020603050405020304" pitchFamily="18" charset="0"/>
                          <a:ea typeface="Times New Roman" panose="02020603050405020304" pitchFamily="18" charset="0"/>
                          <a:hlinkClick r:id="rId7"/>
                        </a:rPr>
                        <a:t>Jennifer.Puerner@labor.ny.gov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385735"/>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Syracuse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450 South Salina Street, Syracuse, NY 13202</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315-479-3212 FAX 315-479-3451</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Cayuga; Cortland; Jefferson; Onondaga; Oswego; Seneca</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Pete Moles </a:t>
                      </a:r>
                      <a:r>
                        <a:rPr lang="en-US" sz="900" u="sng" dirty="0">
                          <a:solidFill>
                            <a:srgbClr val="0000FF"/>
                          </a:solidFill>
                          <a:effectLst/>
                          <a:latin typeface="Times New Roman" panose="02020603050405020304" pitchFamily="18" charset="0"/>
                          <a:ea typeface="Times New Roman" panose="02020603050405020304" pitchFamily="18" charset="0"/>
                          <a:hlinkClick r:id="rId4"/>
                        </a:rPr>
                        <a:t>Peter.Moles@labor.ny.gov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Jamie Becken </a:t>
                      </a:r>
                      <a:r>
                        <a:rPr lang="en-US" sz="900" u="sng" dirty="0">
                          <a:solidFill>
                            <a:srgbClr val="0000FF"/>
                          </a:solidFill>
                          <a:effectLst/>
                          <a:latin typeface="Times New Roman" panose="02020603050405020304" pitchFamily="18" charset="0"/>
                          <a:ea typeface="Times New Roman" panose="02020603050405020304" pitchFamily="18" charset="0"/>
                          <a:hlinkClick r:id="rId5"/>
                        </a:rPr>
                        <a:t>Jamie.Becken@labor.ny.gov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096061"/>
                  </a:ext>
                </a:extLst>
              </a:tr>
              <a:tr h="614960">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Utica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207 Genesee Street, Room 701, Utica, NY 13501</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315-793-2258 FAX 315-793-2303</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Franklin; Fulton; Hamilton; Herkimer; St. Lawrence; Lewis; Madison; Montgomery; Oneida</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Contact Joseph Fuller </a:t>
                      </a:r>
                      <a:r>
                        <a:rPr lang="en-US" sz="900" u="sng" dirty="0">
                          <a:solidFill>
                            <a:srgbClr val="0000FF"/>
                          </a:solidFill>
                          <a:effectLst/>
                          <a:latin typeface="Times New Roman" panose="02020603050405020304" pitchFamily="18" charset="0"/>
                          <a:ea typeface="Times New Roman" panose="02020603050405020304" pitchFamily="18" charset="0"/>
                          <a:hlinkClick r:id="rId2"/>
                        </a:rPr>
                        <a:t>Joseph.Fuller@labor.ny.gov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Joseph Cook </a:t>
                      </a:r>
                      <a:r>
                        <a:rPr lang="en-US" sz="900" u="sng" dirty="0">
                          <a:solidFill>
                            <a:srgbClr val="0000FF"/>
                          </a:solidFill>
                          <a:effectLst/>
                          <a:latin typeface="Times New Roman" panose="02020603050405020304" pitchFamily="18" charset="0"/>
                          <a:ea typeface="Times New Roman" panose="02020603050405020304" pitchFamily="18" charset="0"/>
                          <a:hlinkClick r:id="rId3"/>
                        </a:rPr>
                        <a:t>Joseph.Cook@labor.ny.gov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619356"/>
                  </a:ext>
                </a:extLst>
              </a:tr>
              <a:tr h="564034">
                <a:tc>
                  <a:txBody>
                    <a:bodyPr/>
                    <a:lstStyle/>
                    <a:p>
                      <a:pPr marL="0" marR="0">
                        <a:spcBef>
                          <a:spcPts val="0"/>
                        </a:spcBef>
                        <a:spcAft>
                          <a:spcPts val="0"/>
                        </a:spcAft>
                      </a:pPr>
                      <a:r>
                        <a:rPr lang="en-US" sz="900" b="1" dirty="0">
                          <a:effectLst/>
                          <a:latin typeface="Times New Roman" panose="02020603050405020304" pitchFamily="18" charset="0"/>
                          <a:ea typeface="Times New Roman" panose="02020603050405020304" pitchFamily="18" charset="0"/>
                        </a:rPr>
                        <a:t>White Plains District Office</a:t>
                      </a:r>
                      <a:r>
                        <a:rPr lang="en-US" sz="900" dirty="0">
                          <a:effectLst/>
                          <a:latin typeface="Times New Roman" panose="02020603050405020304" pitchFamily="18" charset="0"/>
                          <a:ea typeface="Times New Roman" panose="02020603050405020304" pitchFamily="18" charset="0"/>
                        </a:rPr>
                        <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120 Bloomingdale Road, Room 250, White Plains, NY 10605</a:t>
                      </a:r>
                      <a:br>
                        <a:rPr lang="en-US" sz="900" dirty="0">
                          <a:effectLst/>
                          <a:latin typeface="Times New Roman" panose="02020603050405020304" pitchFamily="18" charset="0"/>
                          <a:ea typeface="Times New Roman" panose="02020603050405020304" pitchFamily="18" charset="0"/>
                        </a:rPr>
                      </a:br>
                      <a:r>
                        <a:rPr lang="en-US" sz="900" dirty="0">
                          <a:effectLst/>
                          <a:latin typeface="Times New Roman" panose="02020603050405020304" pitchFamily="18" charset="0"/>
                          <a:ea typeface="Times New Roman" panose="02020603050405020304" pitchFamily="18" charset="0"/>
                        </a:rPr>
                        <a:t>Tel. 914-997-9514 FAX 914-997-9528</a:t>
                      </a:r>
                      <a:br>
                        <a:rPr lang="en-US" sz="900" dirty="0">
                          <a:effectLst/>
                          <a:latin typeface="Times New Roman" panose="02020603050405020304" pitchFamily="18" charset="0"/>
                          <a:ea typeface="Times New Roman" panose="02020603050405020304" pitchFamily="18" charset="0"/>
                        </a:rPr>
                      </a:br>
                      <a:r>
                        <a:rPr lang="en-US" sz="900" i="1" dirty="0">
                          <a:effectLst/>
                          <a:latin typeface="Times New Roman" panose="02020603050405020304" pitchFamily="18" charset="0"/>
                          <a:ea typeface="Times New Roman" panose="02020603050405020304" pitchFamily="18" charset="0"/>
                        </a:rPr>
                        <a:t>Counties Served:</a:t>
                      </a:r>
                      <a:r>
                        <a:rPr lang="en-US" sz="900" dirty="0">
                          <a:effectLst/>
                          <a:latin typeface="Times New Roman" panose="02020603050405020304" pitchFamily="18" charset="0"/>
                          <a:ea typeface="Times New Roman" panose="02020603050405020304" pitchFamily="18" charset="0"/>
                        </a:rPr>
                        <a:t> </a:t>
                      </a:r>
                      <a:r>
                        <a:rPr lang="en-US" sz="900" b="1" dirty="0">
                          <a:effectLst/>
                          <a:latin typeface="Times New Roman" panose="02020603050405020304" pitchFamily="18" charset="0"/>
                          <a:ea typeface="Times New Roman" panose="02020603050405020304" pitchFamily="18" charset="0"/>
                        </a:rPr>
                        <a:t>Orange; Putnam; Rockland; Westchester</a:t>
                      </a:r>
                      <a:endParaRPr lang="en-US" sz="900" dirty="0">
                        <a:effectLst/>
                        <a:latin typeface="Times New Roman" panose="02020603050405020304" pitchFamily="18" charset="0"/>
                        <a:ea typeface="Times New Roman" panose="02020603050405020304" pitchFamily="18" charset="0"/>
                      </a:endParaRP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Health – Emily Henderson </a:t>
                      </a:r>
                      <a:r>
                        <a:rPr lang="en-US" sz="900" u="sng" dirty="0">
                          <a:solidFill>
                            <a:srgbClr val="0000FF"/>
                          </a:solidFill>
                          <a:effectLst/>
                          <a:latin typeface="Times New Roman" panose="02020603050405020304" pitchFamily="18" charset="0"/>
                          <a:ea typeface="Times New Roman" panose="02020603050405020304" pitchFamily="18" charset="0"/>
                          <a:hlinkClick r:id="rId8"/>
                        </a:rPr>
                        <a:t>Emily.Henderson@labor.ny.gov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Safety – Contact Matt Setteducati </a:t>
                      </a:r>
                      <a:r>
                        <a:rPr lang="en-US" sz="900" u="sng" dirty="0">
                          <a:solidFill>
                            <a:srgbClr val="0000FF"/>
                          </a:solidFill>
                          <a:effectLst/>
                          <a:latin typeface="Times New Roman" panose="02020603050405020304" pitchFamily="18" charset="0"/>
                          <a:ea typeface="Times New Roman" panose="02020603050405020304" pitchFamily="18" charset="0"/>
                          <a:hlinkClick r:id="rId9"/>
                        </a:rPr>
                        <a:t>Matthew.Setteducati@labor.ny.gov</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900" dirty="0">
                          <a:effectLst/>
                          <a:latin typeface="Times New Roman" panose="02020603050405020304" pitchFamily="18" charset="0"/>
                          <a:ea typeface="Times New Roman" panose="02020603050405020304" pitchFamily="18" charset="0"/>
                        </a:rPr>
                        <a:t> </a:t>
                      </a:r>
                    </a:p>
                  </a:txBody>
                  <a:tcPr marL="48468" marR="48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464513"/>
                  </a:ext>
                </a:extLst>
              </a:tr>
            </a:tbl>
          </a:graphicData>
        </a:graphic>
      </p:graphicFrame>
    </p:spTree>
    <p:extLst>
      <p:ext uri="{BB962C8B-B14F-4D97-AF65-F5344CB8AC3E}">
        <p14:creationId xmlns:p14="http://schemas.microsoft.com/office/powerpoint/2010/main" val="1745846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A5EA-943D-4249-A0E9-CED2072F2AB1}"/>
              </a:ext>
            </a:extLst>
          </p:cNvPr>
          <p:cNvSpPr>
            <a:spLocks noGrp="1"/>
          </p:cNvSpPr>
          <p:nvPr>
            <p:ph type="title"/>
          </p:nvPr>
        </p:nvSpPr>
        <p:spPr>
          <a:xfrm>
            <a:off x="526073" y="489439"/>
            <a:ext cx="11139854" cy="930447"/>
          </a:xfrm>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21d Consultant Contact Information</a:t>
            </a:r>
          </a:p>
        </p:txBody>
      </p:sp>
      <p:graphicFrame>
        <p:nvGraphicFramePr>
          <p:cNvPr id="4" name="Content Placeholder 3">
            <a:extLst>
              <a:ext uri="{FF2B5EF4-FFF2-40B4-BE49-F238E27FC236}">
                <a16:creationId xmlns:a16="http://schemas.microsoft.com/office/drawing/2014/main" id="{E6BB0542-AE41-4DF4-A222-B357DB6E1979}"/>
              </a:ext>
            </a:extLst>
          </p:cNvPr>
          <p:cNvGraphicFramePr>
            <a:graphicFrameLocks noGrp="1"/>
          </p:cNvGraphicFramePr>
          <p:nvPr>
            <p:ph idx="1"/>
          </p:nvPr>
        </p:nvGraphicFramePr>
        <p:xfrm>
          <a:off x="1508621" y="2427541"/>
          <a:ext cx="9119659" cy="3997638"/>
        </p:xfrm>
        <a:graphic>
          <a:graphicData uri="http://schemas.openxmlformats.org/drawingml/2006/table">
            <a:tbl>
              <a:tblPr firstRow="1" bandRow="1"/>
              <a:tblGrid>
                <a:gridCol w="4354777">
                  <a:extLst>
                    <a:ext uri="{9D8B030D-6E8A-4147-A177-3AD203B41FA5}">
                      <a16:colId xmlns:a16="http://schemas.microsoft.com/office/drawing/2014/main" val="4088856953"/>
                    </a:ext>
                  </a:extLst>
                </a:gridCol>
                <a:gridCol w="4764882">
                  <a:extLst>
                    <a:ext uri="{9D8B030D-6E8A-4147-A177-3AD203B41FA5}">
                      <a16:colId xmlns:a16="http://schemas.microsoft.com/office/drawing/2014/main" val="2089774454"/>
                    </a:ext>
                  </a:extLst>
                </a:gridCol>
              </a:tblGrid>
              <a:tr h="444182">
                <a:tc>
                  <a:txBody>
                    <a:bodyPr/>
                    <a:lstStyle/>
                    <a:p>
                      <a:r>
                        <a:rPr lang="en-US" sz="2200" dirty="0">
                          <a:effectLst/>
                        </a:rPr>
                        <a:t>Albany</a:t>
                      </a:r>
                    </a:p>
                  </a:txBody>
                  <a:tcPr marL="38991" marR="38991" marT="31193" marB="31193" anchor="ctr">
                    <a:lnL>
                      <a:noFill/>
                    </a:lnL>
                    <a:lnR>
                      <a:noFill/>
                    </a:lnR>
                    <a:lnT>
                      <a:noFill/>
                    </a:lnT>
                    <a:lnB w="6350" cap="flat" cmpd="sng" algn="ctr">
                      <a:solidFill>
                        <a:srgbClr val="D3D3D3"/>
                      </a:solidFill>
                      <a:prstDash val="solid"/>
                      <a:round/>
                      <a:headEnd type="none" w="med" len="med"/>
                      <a:tailEnd type="none" w="med" len="med"/>
                    </a:lnB>
                  </a:tcPr>
                </a:tc>
                <a:tc>
                  <a:txBody>
                    <a:bodyPr/>
                    <a:lstStyle/>
                    <a:p>
                      <a:r>
                        <a:rPr lang="en-US" sz="2200" dirty="0">
                          <a:effectLst/>
                        </a:rPr>
                        <a:t>(518) 457-2810</a:t>
                      </a:r>
                    </a:p>
                  </a:txBody>
                  <a:tcPr marL="38991" marR="38991" marT="31193" marB="31193" anchor="ctr">
                    <a:lnL>
                      <a:noFill/>
                    </a:lnL>
                    <a:lnR>
                      <a:noFill/>
                    </a:lnR>
                    <a:lnT>
                      <a:noFill/>
                    </a:lnT>
                    <a:lnB w="635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522526749"/>
                  </a:ext>
                </a:extLst>
              </a:tr>
              <a:tr h="444182">
                <a:tc>
                  <a:txBody>
                    <a:bodyPr/>
                    <a:lstStyle/>
                    <a:p>
                      <a:r>
                        <a:rPr lang="en-US" sz="2200" dirty="0">
                          <a:effectLst/>
                        </a:rPr>
                        <a:t>Binghamton</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tc>
                  <a:txBody>
                    <a:bodyPr/>
                    <a:lstStyle/>
                    <a:p>
                      <a:r>
                        <a:rPr lang="en-US" sz="2200" dirty="0">
                          <a:effectLst/>
                        </a:rPr>
                        <a:t>(607) 721-8019</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extLst>
                  <a:ext uri="{0D108BD9-81ED-4DB2-BD59-A6C34878D82A}">
                    <a16:rowId xmlns:a16="http://schemas.microsoft.com/office/drawing/2014/main" val="2373616565"/>
                  </a:ext>
                </a:extLst>
              </a:tr>
              <a:tr h="444182">
                <a:tc>
                  <a:txBody>
                    <a:bodyPr/>
                    <a:lstStyle/>
                    <a:p>
                      <a:r>
                        <a:rPr lang="en-US" sz="2200" dirty="0">
                          <a:effectLst/>
                        </a:rPr>
                        <a:t>Buffalo</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r>
                        <a:rPr lang="en-US" sz="2200" dirty="0">
                          <a:effectLst/>
                        </a:rPr>
                        <a:t>(716) 847-7166</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1002790720"/>
                  </a:ext>
                </a:extLst>
              </a:tr>
              <a:tr h="444182">
                <a:tc>
                  <a:txBody>
                    <a:bodyPr/>
                    <a:lstStyle/>
                    <a:p>
                      <a:r>
                        <a:rPr lang="en-US" sz="2200" dirty="0">
                          <a:effectLst/>
                        </a:rPr>
                        <a:t>Garden City</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tc>
                  <a:txBody>
                    <a:bodyPr/>
                    <a:lstStyle/>
                    <a:p>
                      <a:r>
                        <a:rPr lang="en-US" sz="2200" dirty="0">
                          <a:effectLst/>
                        </a:rPr>
                        <a:t>(516) 228-3959</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extLst>
                  <a:ext uri="{0D108BD9-81ED-4DB2-BD59-A6C34878D82A}">
                    <a16:rowId xmlns:a16="http://schemas.microsoft.com/office/drawing/2014/main" val="3133553253"/>
                  </a:ext>
                </a:extLst>
              </a:tr>
              <a:tr h="444182">
                <a:tc>
                  <a:txBody>
                    <a:bodyPr/>
                    <a:lstStyle/>
                    <a:p>
                      <a:r>
                        <a:rPr lang="en-US" sz="2200" dirty="0">
                          <a:effectLst/>
                        </a:rPr>
                        <a:t>New York City</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r>
                        <a:rPr lang="en-US" sz="2200" dirty="0">
                          <a:effectLst/>
                        </a:rPr>
                        <a:t>(212) 775-3526</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442875458"/>
                  </a:ext>
                </a:extLst>
              </a:tr>
              <a:tr h="444182">
                <a:tc>
                  <a:txBody>
                    <a:bodyPr/>
                    <a:lstStyle/>
                    <a:p>
                      <a:r>
                        <a:rPr lang="en-US" sz="2200" dirty="0">
                          <a:effectLst/>
                        </a:rPr>
                        <a:t>Rochester</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tc>
                  <a:txBody>
                    <a:bodyPr/>
                    <a:lstStyle/>
                    <a:p>
                      <a:r>
                        <a:rPr lang="en-US" sz="2200" dirty="0">
                          <a:effectLst/>
                        </a:rPr>
                        <a:t>(716) 847-7166</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extLst>
                  <a:ext uri="{0D108BD9-81ED-4DB2-BD59-A6C34878D82A}">
                    <a16:rowId xmlns:a16="http://schemas.microsoft.com/office/drawing/2014/main" val="4183702454"/>
                  </a:ext>
                </a:extLst>
              </a:tr>
              <a:tr h="444182">
                <a:tc>
                  <a:txBody>
                    <a:bodyPr/>
                    <a:lstStyle/>
                    <a:p>
                      <a:r>
                        <a:rPr lang="en-US" sz="2200" dirty="0">
                          <a:effectLst/>
                        </a:rPr>
                        <a:t>Syracuse</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r>
                        <a:rPr lang="en-US" sz="2200" dirty="0">
                          <a:effectLst/>
                        </a:rPr>
                        <a:t>(315) 479-3205</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extLst>
                  <a:ext uri="{0D108BD9-81ED-4DB2-BD59-A6C34878D82A}">
                    <a16:rowId xmlns:a16="http://schemas.microsoft.com/office/drawing/2014/main" val="3962791776"/>
                  </a:ext>
                </a:extLst>
              </a:tr>
              <a:tr h="444182">
                <a:tc>
                  <a:txBody>
                    <a:bodyPr/>
                    <a:lstStyle/>
                    <a:p>
                      <a:r>
                        <a:rPr lang="en-US" sz="2200" dirty="0">
                          <a:effectLst/>
                        </a:rPr>
                        <a:t>Utica</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tc>
                  <a:txBody>
                    <a:bodyPr/>
                    <a:lstStyle/>
                    <a:p>
                      <a:r>
                        <a:rPr lang="en-US" sz="2200" dirty="0">
                          <a:effectLst/>
                        </a:rPr>
                        <a:t>(315) 793-2319</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6F8F8"/>
                    </a:solidFill>
                  </a:tcPr>
                </a:tc>
                <a:extLst>
                  <a:ext uri="{0D108BD9-81ED-4DB2-BD59-A6C34878D82A}">
                    <a16:rowId xmlns:a16="http://schemas.microsoft.com/office/drawing/2014/main" val="941784431"/>
                  </a:ext>
                </a:extLst>
              </a:tr>
              <a:tr h="444182">
                <a:tc>
                  <a:txBody>
                    <a:bodyPr/>
                    <a:lstStyle/>
                    <a:p>
                      <a:r>
                        <a:rPr lang="en-US" sz="2200" dirty="0">
                          <a:effectLst/>
                        </a:rPr>
                        <a:t>White Plains</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a:noFill/>
                    </a:lnB>
                  </a:tcPr>
                </a:tc>
                <a:tc>
                  <a:txBody>
                    <a:bodyPr/>
                    <a:lstStyle/>
                    <a:p>
                      <a:r>
                        <a:rPr lang="en-US" sz="2200" dirty="0">
                          <a:effectLst/>
                        </a:rPr>
                        <a:t>(914) 997-9511</a:t>
                      </a:r>
                    </a:p>
                  </a:txBody>
                  <a:tcPr marL="38991" marR="38991" marT="31193" marB="31193" anchor="ctr">
                    <a:lnL>
                      <a:noFill/>
                    </a:lnL>
                    <a:lnR>
                      <a:noFill/>
                    </a:lnR>
                    <a:lnT w="6350" cap="flat" cmpd="sng" algn="ctr">
                      <a:solidFill>
                        <a:srgbClr val="D3D3D3"/>
                      </a:solidFill>
                      <a:prstDash val="solid"/>
                      <a:round/>
                      <a:headEnd type="none" w="med" len="med"/>
                      <a:tailEnd type="none" w="med" len="med"/>
                    </a:lnT>
                    <a:lnB>
                      <a:noFill/>
                    </a:lnB>
                  </a:tcPr>
                </a:tc>
                <a:extLst>
                  <a:ext uri="{0D108BD9-81ED-4DB2-BD59-A6C34878D82A}">
                    <a16:rowId xmlns:a16="http://schemas.microsoft.com/office/drawing/2014/main" val="1895247969"/>
                  </a:ext>
                </a:extLst>
              </a:tr>
            </a:tbl>
          </a:graphicData>
        </a:graphic>
      </p:graphicFrame>
      <p:sp>
        <p:nvSpPr>
          <p:cNvPr id="5" name="Rectangle 1">
            <a:extLst>
              <a:ext uri="{FF2B5EF4-FFF2-40B4-BE49-F238E27FC236}">
                <a16:creationId xmlns:a16="http://schemas.microsoft.com/office/drawing/2014/main" id="{EF2DD7C7-75C2-47ED-AA14-4F8683FCA2C7}"/>
              </a:ext>
            </a:extLst>
          </p:cNvPr>
          <p:cNvSpPr>
            <a:spLocks noChangeArrowheads="1"/>
          </p:cNvSpPr>
          <p:nvPr/>
        </p:nvSpPr>
        <p:spPr bwMode="auto">
          <a:xfrm>
            <a:off x="0" y="-148426"/>
            <a:ext cx="5290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endParaRPr kumimoji="0" lang="en-US" altLang="en-US" sz="3100" b="1" i="0" u="none" strike="noStrike" cap="none" normalizeH="0" baseline="0" dirty="0">
              <a:ln>
                <a:noFill/>
              </a:ln>
              <a:solidFill>
                <a:srgbClr val="0B5D66"/>
              </a:solidFill>
              <a:effectLst/>
              <a:latin typeface="Proxima Nova"/>
            </a:endParaRPr>
          </a:p>
          <a:p>
            <a:pPr marL="0" marR="0" lvl="0" indent="0" algn="l" defTabSz="914400" rtl="0" eaLnBrk="0" fontAlgn="base" latinLnBrk="0" hangingPunct="0">
              <a:spcBef>
                <a:spcPct val="0"/>
              </a:spcBef>
              <a:spcAft>
                <a:spcPts val="600"/>
              </a:spcAft>
              <a:buClrTx/>
              <a:buSzTx/>
              <a:buFontTx/>
              <a:buNone/>
              <a:tabLst/>
            </a:pPr>
            <a:r>
              <a:rPr kumimoji="0" lang="en-US" altLang="en-US" sz="1300" b="0" i="0" u="none" strike="noStrike" cap="none" normalizeH="0" baseline="0" dirty="0">
                <a:ln>
                  <a:noFill/>
                </a:ln>
                <a:solidFill>
                  <a:srgbClr val="000000"/>
                </a:solidFill>
                <a:effectLst/>
                <a:latin typeface="Proxima Nova"/>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1647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ut the debate: We have some questions about the future of work we'd like  to see asked | WorkingNation">
            <a:extLst>
              <a:ext uri="{FF2B5EF4-FFF2-40B4-BE49-F238E27FC236}">
                <a16:creationId xmlns:a16="http://schemas.microsoft.com/office/drawing/2014/main" id="{9E40EDC7-F19F-40B3-A7A9-F0B0CFCB3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55" y="563251"/>
            <a:ext cx="11410971" cy="570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672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 </a:t>
            </a:r>
            <a:endParaRPr lang="en-US" dirty="0"/>
          </a:p>
        </p:txBody>
      </p:sp>
      <p:sp>
        <p:nvSpPr>
          <p:cNvPr id="3" name="Content Placeholder 2"/>
          <p:cNvSpPr>
            <a:spLocks noGrp="1"/>
          </p:cNvSpPr>
          <p:nvPr>
            <p:ph idx="1"/>
          </p:nvPr>
        </p:nvSpPr>
        <p:spPr/>
        <p:txBody>
          <a:bodyPr>
            <a:normAutofit fontScale="55000" lnSpcReduction="20000"/>
          </a:bodyPr>
          <a:lstStyle/>
          <a:p>
            <a:r>
              <a:rPr lang="en-US" sz="4600" dirty="0" smtClean="0"/>
              <a:t>Jamie L. Becken – </a:t>
            </a:r>
            <a:r>
              <a:rPr lang="en-US" sz="4600" dirty="0" smtClean="0">
                <a:solidFill>
                  <a:schemeClr val="tx1">
                    <a:lumMod val="50000"/>
                    <a:lumOff val="50000"/>
                  </a:schemeClr>
                </a:solidFill>
                <a:hlinkClick r:id="rId2"/>
              </a:rPr>
              <a:t>Jamie.Becken@labor.ny.gov</a:t>
            </a:r>
            <a:r>
              <a:rPr lang="en-US" sz="4600" dirty="0" smtClean="0">
                <a:solidFill>
                  <a:schemeClr val="tx1">
                    <a:lumMod val="50000"/>
                    <a:lumOff val="50000"/>
                  </a:schemeClr>
                </a:solidFill>
              </a:rPr>
              <a:t> </a:t>
            </a:r>
          </a:p>
          <a:p>
            <a:pPr marL="274320" lvl="1" indent="0">
              <a:buNone/>
            </a:pPr>
            <a:r>
              <a:rPr lang="en-US" sz="4600" dirty="0" smtClean="0"/>
              <a:t>NYS DOL / Syracuse </a:t>
            </a:r>
          </a:p>
          <a:p>
            <a:pPr marL="274320" lvl="1" indent="0">
              <a:buNone/>
            </a:pPr>
            <a:r>
              <a:rPr lang="en-US" sz="4600" dirty="0" smtClean="0"/>
              <a:t>450 South Salina Street, Room 202</a:t>
            </a:r>
          </a:p>
          <a:p>
            <a:pPr marL="274320" lvl="1" indent="0">
              <a:buNone/>
            </a:pPr>
            <a:r>
              <a:rPr lang="en-US" sz="4600" dirty="0" smtClean="0"/>
              <a:t>Syracuse, NY  13120      ( 315-479-3311 ) </a:t>
            </a:r>
          </a:p>
          <a:p>
            <a:pPr marL="274320" lvl="1" indent="0">
              <a:buNone/>
            </a:pPr>
            <a:endParaRPr lang="en-US" sz="4600" dirty="0"/>
          </a:p>
          <a:p>
            <a:r>
              <a:rPr lang="en-US" sz="4600" dirty="0" smtClean="0"/>
              <a:t>Jennifer Puerner – </a:t>
            </a:r>
            <a:r>
              <a:rPr lang="en-US" sz="4600" dirty="0" smtClean="0">
                <a:hlinkClick r:id="rId3"/>
              </a:rPr>
              <a:t>Jennifer.Puerner@labor.ny.gov</a:t>
            </a:r>
            <a:r>
              <a:rPr lang="en-US" sz="4600" dirty="0" smtClean="0"/>
              <a:t> </a:t>
            </a:r>
          </a:p>
          <a:p>
            <a:pPr marL="274320" lvl="1" indent="0">
              <a:buNone/>
            </a:pPr>
            <a:r>
              <a:rPr lang="en-US" sz="4600" dirty="0" smtClean="0"/>
              <a:t>NYS DOL/Buffalo </a:t>
            </a:r>
          </a:p>
          <a:p>
            <a:pPr marL="274320" lvl="1" indent="0">
              <a:buNone/>
            </a:pPr>
            <a:r>
              <a:rPr lang="en-US" sz="4600" dirty="0" smtClean="0"/>
              <a:t>290 Main Street, Mezzanine </a:t>
            </a:r>
          </a:p>
          <a:p>
            <a:pPr marL="274320" lvl="1" indent="0">
              <a:buNone/>
            </a:pPr>
            <a:r>
              <a:rPr lang="en-US" sz="4600" dirty="0" smtClean="0"/>
              <a:t>Buffalo, NY 14202      ( 716-847-7603 ) </a:t>
            </a:r>
          </a:p>
          <a:p>
            <a:pPr marL="0" indent="0">
              <a:buNone/>
            </a:pPr>
            <a:r>
              <a:rPr lang="en-US" sz="4600" dirty="0"/>
              <a:t> </a:t>
            </a:r>
            <a:r>
              <a:rPr lang="en-US" sz="4600" dirty="0" smtClean="0"/>
              <a:t>    </a:t>
            </a:r>
          </a:p>
          <a:p>
            <a:pPr marL="0" indent="0">
              <a:buNone/>
            </a:pPr>
            <a:endParaRPr lang="en-US" dirty="0" smtClean="0"/>
          </a:p>
          <a:p>
            <a:pPr lvl="1"/>
            <a:endParaRPr lang="en-US" dirty="0"/>
          </a:p>
        </p:txBody>
      </p:sp>
    </p:spTree>
    <p:extLst>
      <p:ext uri="{BB962C8B-B14F-4D97-AF65-F5344CB8AC3E}">
        <p14:creationId xmlns:p14="http://schemas.microsoft.com/office/powerpoint/2010/main" val="339229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65B2778-6678-45B6-9A79-C0910CFCA0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AE9ABD4-5E61-4CE0-9D8B-AD08EC94531A}"/>
              </a:ext>
            </a:extLst>
          </p:cNvPr>
          <p:cNvSpPr>
            <a:spLocks noGrp="1"/>
          </p:cNvSpPr>
          <p:nvPr>
            <p:ph type="title"/>
          </p:nvPr>
        </p:nvSpPr>
        <p:spPr>
          <a:xfrm>
            <a:off x="868680" y="642593"/>
            <a:ext cx="6281928" cy="1744183"/>
          </a:xfrm>
        </p:spPr>
        <p:txBody>
          <a:bodyPr>
            <a:normAutofit/>
          </a:bodyPr>
          <a:lstStyle/>
          <a:p>
            <a:r>
              <a:rPr lang="en-US" b="1" u="sng" dirty="0"/>
              <a:t>Who Is Covered NYSDOL –PESH?</a:t>
            </a:r>
            <a:endParaRPr lang="en-US" b="1" dirty="0"/>
          </a:p>
        </p:txBody>
      </p:sp>
      <p:sp>
        <p:nvSpPr>
          <p:cNvPr id="3" name="Content Placeholder 2">
            <a:extLst>
              <a:ext uri="{FF2B5EF4-FFF2-40B4-BE49-F238E27FC236}">
                <a16:creationId xmlns:a16="http://schemas.microsoft.com/office/drawing/2014/main" id="{034AD289-B992-4166-B71E-D504874E1837}"/>
              </a:ext>
            </a:extLst>
          </p:cNvPr>
          <p:cNvSpPr>
            <a:spLocks noGrp="1"/>
          </p:cNvSpPr>
          <p:nvPr>
            <p:ph idx="1"/>
          </p:nvPr>
        </p:nvSpPr>
        <p:spPr>
          <a:xfrm>
            <a:off x="689317" y="2386584"/>
            <a:ext cx="7076575" cy="3648456"/>
          </a:xfrm>
        </p:spPr>
        <p:txBody>
          <a:bodyPr>
            <a:noAutofit/>
          </a:bodyPr>
          <a:lstStyle/>
          <a:p>
            <a:r>
              <a:rPr lang="en-US" sz="2800" dirty="0"/>
              <a:t>Public sector employers include: </a:t>
            </a:r>
          </a:p>
          <a:p>
            <a:pPr lvl="1"/>
            <a:r>
              <a:rPr lang="en-US" sz="2800" dirty="0"/>
              <a:t>State</a:t>
            </a:r>
          </a:p>
          <a:p>
            <a:pPr lvl="1"/>
            <a:r>
              <a:rPr lang="en-US" sz="2800" dirty="0"/>
              <a:t>County</a:t>
            </a:r>
          </a:p>
          <a:p>
            <a:pPr lvl="1"/>
            <a:r>
              <a:rPr lang="en-US" sz="2800" dirty="0"/>
              <a:t>Town</a:t>
            </a:r>
          </a:p>
          <a:p>
            <a:pPr lvl="1"/>
            <a:r>
              <a:rPr lang="en-US" sz="2800" dirty="0"/>
              <a:t>Village governments</a:t>
            </a:r>
          </a:p>
          <a:p>
            <a:pPr lvl="1"/>
            <a:r>
              <a:rPr lang="en-US" sz="2800" dirty="0"/>
              <a:t>Public Authorities</a:t>
            </a:r>
          </a:p>
          <a:p>
            <a:pPr lvl="1"/>
            <a:r>
              <a:rPr lang="en-US" sz="2800" dirty="0"/>
              <a:t>School Districts</a:t>
            </a:r>
          </a:p>
          <a:p>
            <a:pPr lvl="1"/>
            <a:r>
              <a:rPr lang="en-US" sz="2800" dirty="0"/>
              <a:t>Paid and Volunteer Fire Departments</a:t>
            </a:r>
          </a:p>
          <a:p>
            <a:endParaRPr lang="en-US" sz="2800" dirty="0"/>
          </a:p>
        </p:txBody>
      </p:sp>
      <p:sp useBgFill="1">
        <p:nvSpPr>
          <p:cNvPr id="73" name="Rectangle 72">
            <a:extLst>
              <a:ext uri="{FF2B5EF4-FFF2-40B4-BE49-F238E27FC236}">
                <a16:creationId xmlns:a16="http://schemas.microsoft.com/office/drawing/2014/main" id="{82C57F61-3F6E-4BE5-B964-003AA9B355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alifornia, Connecticut Enhance Protections For Essential Workers">
            <a:extLst>
              <a:ext uri="{FF2B5EF4-FFF2-40B4-BE49-F238E27FC236}">
                <a16:creationId xmlns:a16="http://schemas.microsoft.com/office/drawing/2014/main" id="{1465C01F-5D77-4027-8860-7AEEE2CC41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19528" y="2508921"/>
            <a:ext cx="3318836" cy="184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097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1 Unique Ways to Say 'Thank You' in an Email | Grammarly">
            <a:extLst>
              <a:ext uri="{FF2B5EF4-FFF2-40B4-BE49-F238E27FC236}">
                <a16:creationId xmlns:a16="http://schemas.microsoft.com/office/drawing/2014/main" id="{587FE07D-128E-4701-A9DE-9F0D38EA7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30" y="434426"/>
            <a:ext cx="11400597" cy="599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1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D9CB-5B32-46DC-916C-EDD9ADC4113B}"/>
              </a:ext>
            </a:extLst>
          </p:cNvPr>
          <p:cNvSpPr>
            <a:spLocks noGrp="1"/>
          </p:cNvSpPr>
          <p:nvPr>
            <p:ph type="title"/>
          </p:nvPr>
        </p:nvSpPr>
        <p:spPr>
          <a:xfrm>
            <a:off x="7064082" y="642594"/>
            <a:ext cx="4669566" cy="1371600"/>
          </a:xfrm>
        </p:spPr>
        <p:txBody>
          <a:bodyPr>
            <a:normAutofit/>
          </a:bodyPr>
          <a:lstStyle/>
          <a:p>
            <a:r>
              <a:rPr lang="en-US" sz="4400" b="1" u="sng" dirty="0"/>
              <a:t>What is Enforced?</a:t>
            </a:r>
          </a:p>
        </p:txBody>
      </p:sp>
      <p:sp>
        <p:nvSpPr>
          <p:cNvPr id="73" name="Rectangle 72">
            <a:extLst>
              <a:ext uri="{FF2B5EF4-FFF2-40B4-BE49-F238E27FC236}">
                <a16:creationId xmlns:a16="http://schemas.microsoft.com/office/drawing/2014/main" id="{8751C0E9-4187-482F-9E57-6F626A9C4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descr="OSHA Construction CFR 1926 Standards and Regulations - Book">
            <a:extLst>
              <a:ext uri="{FF2B5EF4-FFF2-40B4-BE49-F238E27FC236}">
                <a16:creationId xmlns:a16="http://schemas.microsoft.com/office/drawing/2014/main" id="{B2902068-8D55-4741-8060-3CFE3D8531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5131" y="233264"/>
            <a:ext cx="2980654" cy="375562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5D494F4-DB8B-4D3D-A107-4E84A0B74C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3FC58BE-64BA-44F6-B62D-AA29B1BF6A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OSHA General Industry Regulations Book, 29 CFR 1910: MANCOMM Inc., MANCOMM  Inc.: 9781599595658: Amazon.com: Books">
            <a:extLst>
              <a:ext uri="{FF2B5EF4-FFF2-40B4-BE49-F238E27FC236}">
                <a16:creationId xmlns:a16="http://schemas.microsoft.com/office/drawing/2014/main" id="{4E09EC27-0B26-4DA7-9F71-57DA671B73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2243" y="3012213"/>
            <a:ext cx="2722671" cy="34751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25161D-EEA7-4B87-8DF0-A9211D660D8D}"/>
              </a:ext>
            </a:extLst>
          </p:cNvPr>
          <p:cNvSpPr>
            <a:spLocks noGrp="1"/>
          </p:cNvSpPr>
          <p:nvPr>
            <p:ph idx="1"/>
          </p:nvPr>
        </p:nvSpPr>
        <p:spPr>
          <a:xfrm>
            <a:off x="6838994" y="2117188"/>
            <a:ext cx="4894654" cy="3931920"/>
          </a:xfrm>
        </p:spPr>
        <p:txBody>
          <a:bodyPr>
            <a:noAutofit/>
          </a:bodyPr>
          <a:lstStyle/>
          <a:p>
            <a:r>
              <a:rPr lang="en-US" sz="2800" dirty="0"/>
              <a:t>PESH enforces all OSHA standards (pending adoption) and additional NYS standards</a:t>
            </a:r>
          </a:p>
          <a:p>
            <a:r>
              <a:rPr lang="en-US" sz="2800" dirty="0"/>
              <a:t>Many consensus standards are incorporated by reference and enforced by PESH and OSHA</a:t>
            </a:r>
            <a:br>
              <a:rPr lang="en-US" sz="2800" dirty="0"/>
            </a:br>
            <a:endParaRPr lang="en-US" sz="2800" dirty="0"/>
          </a:p>
          <a:p>
            <a:pPr marL="0" indent="0">
              <a:buNone/>
            </a:pPr>
            <a:r>
              <a:rPr lang="en-US" sz="2800" b="1" dirty="0"/>
              <a:t/>
            </a:r>
            <a:br>
              <a:rPr lang="en-US" sz="2800" b="1" dirty="0"/>
            </a:br>
            <a:r>
              <a:rPr lang="en-US" altLang="en-US" sz="2800" dirty="0"/>
              <a:t> </a:t>
            </a:r>
            <a:endParaRPr lang="en-US" sz="2800" dirty="0"/>
          </a:p>
          <a:p>
            <a:endParaRPr lang="en-US" sz="2800" dirty="0"/>
          </a:p>
        </p:txBody>
      </p:sp>
    </p:spTree>
    <p:extLst>
      <p:ext uri="{BB962C8B-B14F-4D97-AF65-F5344CB8AC3E}">
        <p14:creationId xmlns:p14="http://schemas.microsoft.com/office/powerpoint/2010/main" val="2971967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64C78-E4AC-4894-9013-AA18B3DD4286}"/>
              </a:ext>
            </a:extLst>
          </p:cNvPr>
          <p:cNvPicPr>
            <a:picLocks noChangeAspect="1"/>
          </p:cNvPicPr>
          <p:nvPr/>
        </p:nvPicPr>
        <p:blipFill rotWithShape="1">
          <a:blip r:embed="rId2"/>
          <a:srcRect r="22963"/>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0BABBA11-BD6A-41B4-8E27-173429B9EF5A}"/>
              </a:ext>
            </a:extLst>
          </p:cNvPr>
          <p:cNvSpPr>
            <a:spLocks noGrp="1"/>
          </p:cNvSpPr>
          <p:nvPr>
            <p:ph type="title"/>
          </p:nvPr>
        </p:nvSpPr>
        <p:spPr>
          <a:xfrm>
            <a:off x="541867" y="787400"/>
            <a:ext cx="7145866" cy="778933"/>
          </a:xfrm>
        </p:spPr>
        <p:txBody>
          <a:bodyPr anchor="ctr">
            <a:normAutofit/>
          </a:bodyPr>
          <a:lstStyle/>
          <a:p>
            <a:r>
              <a:rPr lang="en-US" sz="3200" b="1" u="sng" dirty="0">
                <a:solidFill>
                  <a:schemeClr val="tx1"/>
                </a:solidFill>
              </a:rPr>
              <a:t>Worker protection is the goal!</a:t>
            </a:r>
          </a:p>
        </p:txBody>
      </p:sp>
      <p:sp>
        <p:nvSpPr>
          <p:cNvPr id="3" name="Content Placeholder 2">
            <a:extLst>
              <a:ext uri="{FF2B5EF4-FFF2-40B4-BE49-F238E27FC236}">
                <a16:creationId xmlns:a16="http://schemas.microsoft.com/office/drawing/2014/main" id="{3463470A-80AE-44E3-BCD4-A41742112361}"/>
              </a:ext>
            </a:extLst>
          </p:cNvPr>
          <p:cNvSpPr>
            <a:spLocks noGrp="1"/>
          </p:cNvSpPr>
          <p:nvPr>
            <p:ph idx="1"/>
          </p:nvPr>
        </p:nvSpPr>
        <p:spPr>
          <a:xfrm>
            <a:off x="541867" y="1566333"/>
            <a:ext cx="7145867" cy="3879222"/>
          </a:xfrm>
        </p:spPr>
        <p:txBody>
          <a:bodyPr>
            <a:noAutofit/>
          </a:bodyPr>
          <a:lstStyle/>
          <a:p>
            <a:r>
              <a:rPr lang="en-US" altLang="en-US" sz="2800" dirty="0"/>
              <a:t>Not just enforcement…</a:t>
            </a:r>
          </a:p>
          <a:p>
            <a:r>
              <a:rPr lang="en-US" altLang="en-US" sz="2800" dirty="0"/>
              <a:t>Provide consultation services to Public Employers </a:t>
            </a:r>
          </a:p>
          <a:p>
            <a:r>
              <a:rPr lang="en-US" altLang="en-US" sz="2800" dirty="0"/>
              <a:t>Provide educational services to Employee Organizations </a:t>
            </a:r>
          </a:p>
          <a:p>
            <a:r>
              <a:rPr lang="en-US" sz="2800" dirty="0"/>
              <a:t>Resource materials, training materials, and template programs</a:t>
            </a:r>
          </a:p>
          <a:p>
            <a:r>
              <a:rPr lang="en-US" sz="2800" dirty="0"/>
              <a:t>Provides technical assistance during statewide emergencies</a:t>
            </a:r>
          </a:p>
        </p:txBody>
      </p:sp>
    </p:spTree>
    <p:extLst>
      <p:ext uri="{BB962C8B-B14F-4D97-AF65-F5344CB8AC3E}">
        <p14:creationId xmlns:p14="http://schemas.microsoft.com/office/powerpoint/2010/main" val="1330490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EB32-CCE3-4BDB-A05A-1C27D5E2FAAF}"/>
              </a:ext>
            </a:extLst>
          </p:cNvPr>
          <p:cNvSpPr>
            <a:spLocks noGrp="1"/>
          </p:cNvSpPr>
          <p:nvPr>
            <p:ph type="title"/>
          </p:nvPr>
        </p:nvSpPr>
        <p:spPr/>
        <p:txBody>
          <a:bodyPr>
            <a:normAutofit fontScale="90000"/>
          </a:bodyPr>
          <a:lstStyle/>
          <a:p>
            <a:r>
              <a:rPr lang="en-US" altLang="en-US" b="1" u="sng" dirty="0"/>
              <a:t>Strategic Planning Teams</a:t>
            </a:r>
            <a:br>
              <a:rPr lang="en-US" altLang="en-US" b="1" u="sng" dirty="0"/>
            </a:br>
            <a:endParaRPr lang="en-US" b="1" u="sng" dirty="0"/>
          </a:p>
        </p:txBody>
      </p:sp>
      <p:sp>
        <p:nvSpPr>
          <p:cNvPr id="3" name="Content Placeholder 2">
            <a:extLst>
              <a:ext uri="{FF2B5EF4-FFF2-40B4-BE49-F238E27FC236}">
                <a16:creationId xmlns:a16="http://schemas.microsoft.com/office/drawing/2014/main" id="{766512F9-8EC2-4B95-BC54-2F3FCD386F42}"/>
              </a:ext>
            </a:extLst>
          </p:cNvPr>
          <p:cNvSpPr>
            <a:spLocks noGrp="1"/>
          </p:cNvSpPr>
          <p:nvPr>
            <p:ph idx="1"/>
          </p:nvPr>
        </p:nvSpPr>
        <p:spPr>
          <a:xfrm>
            <a:off x="1238713" y="1540189"/>
            <a:ext cx="8915400" cy="3777622"/>
          </a:xfrm>
        </p:spPr>
        <p:txBody>
          <a:bodyPr>
            <a:noAutofit/>
          </a:bodyPr>
          <a:lstStyle/>
          <a:p>
            <a:r>
              <a:rPr lang="en-US" altLang="en-US" sz="2800" dirty="0"/>
              <a:t>Comprised of Enforcement &amp; Consultation Staff</a:t>
            </a:r>
          </a:p>
          <a:p>
            <a:pPr>
              <a:buFont typeface="Wingdings" panose="05000000000000000000" pitchFamily="2" charset="2"/>
              <a:buChar char="Ø"/>
            </a:pPr>
            <a:r>
              <a:rPr lang="en-US" altLang="en-US" sz="2800" u="sng" dirty="0">
                <a:solidFill>
                  <a:schemeClr val="accent2"/>
                </a:solidFill>
              </a:rPr>
              <a:t>Current Strat Plans</a:t>
            </a:r>
          </a:p>
          <a:p>
            <a:pPr lvl="1">
              <a:buFont typeface="Wingdings" panose="05000000000000000000" pitchFamily="2" charset="2"/>
              <a:buChar char="Ø"/>
            </a:pPr>
            <a:r>
              <a:rPr lang="en-US" altLang="en-US" sz="2800" dirty="0">
                <a:solidFill>
                  <a:schemeClr val="accent2"/>
                </a:solidFill>
              </a:rPr>
              <a:t>Fire</a:t>
            </a:r>
          </a:p>
          <a:p>
            <a:pPr lvl="1">
              <a:buFont typeface="Wingdings" panose="05000000000000000000" pitchFamily="2" charset="2"/>
              <a:buChar char="Ø"/>
            </a:pPr>
            <a:r>
              <a:rPr lang="en-US" altLang="en-US" sz="2800" dirty="0">
                <a:solidFill>
                  <a:schemeClr val="accent2"/>
                </a:solidFill>
              </a:rPr>
              <a:t>Law Enforcement</a:t>
            </a:r>
          </a:p>
          <a:p>
            <a:pPr lvl="1">
              <a:buFont typeface="Wingdings" panose="05000000000000000000" pitchFamily="2" charset="2"/>
              <a:buChar char="Ø"/>
            </a:pPr>
            <a:r>
              <a:rPr lang="en-US" altLang="en-US" sz="2800" dirty="0">
                <a:solidFill>
                  <a:schemeClr val="accent2"/>
                </a:solidFill>
              </a:rPr>
              <a:t>Health Care</a:t>
            </a:r>
          </a:p>
          <a:p>
            <a:pPr algn="ctr"/>
            <a:r>
              <a:rPr lang="en-US" altLang="en-US" sz="2800" u="sng" dirty="0"/>
              <a:t>Strat Plan Goals</a:t>
            </a:r>
          </a:p>
          <a:p>
            <a:pPr lvl="1"/>
            <a:r>
              <a:rPr lang="en-US" altLang="en-US" sz="2800" dirty="0"/>
              <a:t>To provide industry specific resources and assistance to contribute to the practical safeguarding of employees</a:t>
            </a:r>
          </a:p>
          <a:p>
            <a:endParaRPr lang="en-US" sz="2800" dirty="0"/>
          </a:p>
        </p:txBody>
      </p:sp>
      <p:sp>
        <p:nvSpPr>
          <p:cNvPr id="4" name="Content Placeholder 2">
            <a:extLst>
              <a:ext uri="{FF2B5EF4-FFF2-40B4-BE49-F238E27FC236}">
                <a16:creationId xmlns:a16="http://schemas.microsoft.com/office/drawing/2014/main" id="{20CB8B09-9DA7-4834-B481-872C975D5BF5}"/>
              </a:ext>
            </a:extLst>
          </p:cNvPr>
          <p:cNvSpPr txBox="1">
            <a:spLocks/>
          </p:cNvSpPr>
          <p:nvPr/>
        </p:nvSpPr>
        <p:spPr>
          <a:xfrm>
            <a:off x="5471329" y="1448526"/>
            <a:ext cx="8915400" cy="37776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800" b="0" i="0" u="sng" strike="noStrike" kern="1200" cap="none" spc="0" normalizeH="0" baseline="0" noProof="0" dirty="0">
                <a:ln>
                  <a:noFill/>
                </a:ln>
                <a:solidFill>
                  <a:srgbClr val="647252"/>
                </a:solidFill>
                <a:effectLst/>
                <a:uLnTx/>
                <a:uFillTx/>
                <a:latin typeface="Century Gothic" panose="020B0502020202020204"/>
                <a:ea typeface="+mn-ea"/>
                <a:cs typeface="+mn-cs"/>
              </a:rPr>
              <a:t>Past Strat Plan</a:t>
            </a:r>
          </a:p>
          <a:p>
            <a:pPr marL="742950" marR="0" lvl="1" indent="-28575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altLang="en-US" sz="2800" b="0" i="0" u="none" strike="noStrike" kern="1200" cap="none" spc="0" normalizeH="0" baseline="0" noProof="0" dirty="0">
                <a:ln>
                  <a:noFill/>
                </a:ln>
                <a:solidFill>
                  <a:srgbClr val="647252"/>
                </a:solidFill>
                <a:effectLst/>
                <a:uLnTx/>
                <a:uFillTx/>
                <a:latin typeface="Century Gothic" panose="020B0502020202020204"/>
                <a:ea typeface="+mn-ea"/>
                <a:cs typeface="+mn-cs"/>
              </a:rPr>
              <a:t>Highway</a:t>
            </a:r>
          </a:p>
          <a:p>
            <a:pPr indent="-285750">
              <a:buClr>
                <a:srgbClr val="E78712"/>
              </a:buClr>
              <a:defRPr/>
            </a:pPr>
            <a:r>
              <a:rPr lang="en-US" altLang="en-US" sz="2800" u="sng" dirty="0">
                <a:solidFill>
                  <a:srgbClr val="647252"/>
                </a:solidFill>
                <a:latin typeface="Century Gothic" panose="020B0502020202020204"/>
              </a:rPr>
              <a:t>Developing Strat Plan</a:t>
            </a:r>
          </a:p>
          <a:p>
            <a:pPr lvl="1">
              <a:buClr>
                <a:srgbClr val="E78712"/>
              </a:buClr>
              <a:defRPr/>
            </a:pPr>
            <a:r>
              <a:rPr lang="en-US" altLang="en-US" sz="2600" dirty="0">
                <a:solidFill>
                  <a:srgbClr val="647252"/>
                </a:solidFill>
                <a:latin typeface="Century Gothic" panose="020B0502020202020204"/>
              </a:rPr>
              <a:t>Water/Wastewater</a:t>
            </a:r>
            <a:endParaRPr kumimoji="0" lang="en-US" altLang="en-US" sz="2600" b="0" i="0" u="none" strike="noStrike" kern="1200" cap="none" spc="0" normalizeH="0" baseline="0" noProof="0" dirty="0">
              <a:ln>
                <a:noFill/>
              </a:ln>
              <a:solidFill>
                <a:srgbClr val="647252"/>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E78712"/>
              </a:buClr>
              <a:buSzTx/>
              <a:buFont typeface="Wingdings 3" charset="2"/>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5965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4235A-8ECC-4A0E-BCB6-7F11F9940E49}"/>
              </a:ext>
            </a:extLst>
          </p:cNvPr>
          <p:cNvSpPr txBox="1">
            <a:spLocks noGrp="1"/>
          </p:cNvSpPr>
          <p:nvPr>
            <p:ph type="title"/>
          </p:nvPr>
        </p:nvSpPr>
        <p:spPr>
          <a:xfrm>
            <a:off x="2028189" y="2830650"/>
            <a:ext cx="8141972" cy="1114151"/>
          </a:xfrm>
          <a:prstGeom prst="rect">
            <a:avLst/>
          </a:prstGeom>
          <a:noFill/>
        </p:spPr>
        <p:txBody>
          <a:bodyPr wrap="none" rtlCol="0">
            <a:spAutoFit/>
          </a:bodyPr>
          <a:lstStyle/>
          <a:p>
            <a:r>
              <a:rPr lang="en-US" sz="4000" b="1" dirty="0"/>
              <a:t>Amputation </a:t>
            </a:r>
            <a:br>
              <a:rPr lang="en-US" sz="4000" b="1" dirty="0"/>
            </a:br>
            <a:r>
              <a:rPr lang="en-US" sz="4000" b="1" dirty="0"/>
              <a:t>Reporting and Recordkeeping</a:t>
            </a:r>
          </a:p>
        </p:txBody>
      </p:sp>
    </p:spTree>
    <p:extLst>
      <p:ext uri="{BB962C8B-B14F-4D97-AF65-F5344CB8AC3E}">
        <p14:creationId xmlns:p14="http://schemas.microsoft.com/office/powerpoint/2010/main" val="207396674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3F77869-7DAD-4FA8-8171-4D5658FFDBC4}" vid="{71E24058-EE66-4A94-B57F-EE54B143F7A0}"/>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1920</TotalTime>
  <Words>2701</Words>
  <Application>Microsoft Office PowerPoint</Application>
  <PresentationFormat>Widescreen</PresentationFormat>
  <Paragraphs>289</Paragraphs>
  <Slides>50</Slides>
  <Notes>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50</vt:i4>
      </vt:variant>
    </vt:vector>
  </HeadingPairs>
  <TitlesOfParts>
    <vt:vector size="64" baseType="lpstr">
      <vt:lpstr>Arial</vt:lpstr>
      <vt:lpstr>Calibri</vt:lpstr>
      <vt:lpstr>Calibri Light</vt:lpstr>
      <vt:lpstr>Century Gothic</vt:lpstr>
      <vt:lpstr>Garamond</vt:lpstr>
      <vt:lpstr>Proxima Nova</vt:lpstr>
      <vt:lpstr>Times New Roman</vt:lpstr>
      <vt:lpstr>Wingdings</vt:lpstr>
      <vt:lpstr>Wingdings 3</vt:lpstr>
      <vt:lpstr>Theme1</vt:lpstr>
      <vt:lpstr>Retrospect</vt:lpstr>
      <vt:lpstr>Custom Design</vt:lpstr>
      <vt:lpstr>Savon</vt:lpstr>
      <vt:lpstr>Acrobat Document</vt:lpstr>
      <vt:lpstr>Amputation Stand Down 2021  Case studies  reflection and Recourse    </vt:lpstr>
      <vt:lpstr>Outline</vt:lpstr>
      <vt:lpstr>PESH Program</vt:lpstr>
      <vt:lpstr>PowerPoint Presentation</vt:lpstr>
      <vt:lpstr>Who Is Covered NYSDOL –PESH?</vt:lpstr>
      <vt:lpstr>What is Enforced?</vt:lpstr>
      <vt:lpstr>Worker protection is the goal!</vt:lpstr>
      <vt:lpstr>Strategic Planning Teams </vt:lpstr>
      <vt:lpstr>Amputation  Reporting and Recordkeeping</vt:lpstr>
      <vt:lpstr>OSHA: 1904.39 (a)- Reporting fatalities, hospitalizations, amputations, and losses of an eye as a result of a work-related incidents to OSHA</vt:lpstr>
      <vt:lpstr>  PESH: 12 NYCRR Part 801.39 – Reporting fatalities and multiple hospitalization incidents </vt:lpstr>
      <vt:lpstr>Amputation Definition (1904.39(b)(11))</vt:lpstr>
      <vt:lpstr>PowerPoint Presentation</vt:lpstr>
      <vt:lpstr>Amputation Case Study #1</vt:lpstr>
      <vt:lpstr>Consultation Request</vt:lpstr>
      <vt:lpstr>Employee Injury </vt:lpstr>
      <vt:lpstr>Machine Involved</vt:lpstr>
      <vt:lpstr>Factory Guard vs Guard Being Used </vt:lpstr>
      <vt:lpstr>Factory Installed Guard:</vt:lpstr>
      <vt:lpstr>Existing Guard:</vt:lpstr>
      <vt:lpstr>Risk Factors</vt:lpstr>
      <vt:lpstr>OSHA Standard </vt:lpstr>
      <vt:lpstr>PowerPoint Presentation</vt:lpstr>
      <vt:lpstr>Other Issues</vt:lpstr>
      <vt:lpstr>PowerPoint Presentation</vt:lpstr>
      <vt:lpstr>Lessons Learned</vt:lpstr>
      <vt:lpstr>Employer Action Taken</vt:lpstr>
      <vt:lpstr>Housekeeping   Standards</vt:lpstr>
      <vt:lpstr>Amputation Case Study #2</vt:lpstr>
      <vt:lpstr>Enforcement Inspection</vt:lpstr>
      <vt:lpstr>PowerPoint Presentation</vt:lpstr>
      <vt:lpstr>Work being done </vt:lpstr>
      <vt:lpstr>Machine Guarding </vt:lpstr>
      <vt:lpstr>Electrical</vt:lpstr>
      <vt:lpstr>Serious Violation</vt:lpstr>
      <vt:lpstr>Amputation Case Study #3</vt:lpstr>
      <vt:lpstr>Winds of Change</vt:lpstr>
      <vt:lpstr>Enforcement  inspection</vt:lpstr>
      <vt:lpstr>Struck-by – Refuse Collection </vt:lpstr>
      <vt:lpstr>Reflection</vt:lpstr>
      <vt:lpstr>Wage and Hour Division of DOL</vt:lpstr>
      <vt:lpstr>Labeling</vt:lpstr>
      <vt:lpstr>Available assistance</vt:lpstr>
      <vt:lpstr>PowerPoint Presentation</vt:lpstr>
      <vt:lpstr>Consultation Assistance</vt:lpstr>
      <vt:lpstr>For free consultation assistance, contact your local Public Employee Safety &amp; Health (PESH) Bureau: </vt:lpstr>
      <vt:lpstr>21d Consultant Contact Information</vt:lpstr>
      <vt:lpstr>PowerPoint Presentation</vt:lpstr>
      <vt:lpstr>Contact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Puerner, Jennifer (LABOR)</dc:creator>
  <cp:lastModifiedBy>Donofrio, Nick - OSHA</cp:lastModifiedBy>
  <cp:revision>64</cp:revision>
  <dcterms:created xsi:type="dcterms:W3CDTF">2021-08-11T15:26:13Z</dcterms:created>
  <dcterms:modified xsi:type="dcterms:W3CDTF">2021-09-13T17:11:21Z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