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75" r:id="rId3"/>
    <p:sldId id="258" r:id="rId4"/>
    <p:sldId id="265" r:id="rId5"/>
    <p:sldId id="266" r:id="rId6"/>
    <p:sldId id="257" r:id="rId7"/>
    <p:sldId id="260" r:id="rId8"/>
    <p:sldId id="259" r:id="rId9"/>
    <p:sldId id="267" r:id="rId10"/>
    <p:sldId id="268" r:id="rId11"/>
    <p:sldId id="269" r:id="rId12"/>
    <p:sldId id="291" r:id="rId13"/>
    <p:sldId id="289" r:id="rId14"/>
    <p:sldId id="261" r:id="rId15"/>
    <p:sldId id="263" r:id="rId16"/>
    <p:sldId id="262" r:id="rId17"/>
    <p:sldId id="271" r:id="rId18"/>
    <p:sldId id="272" r:id="rId19"/>
    <p:sldId id="274" r:id="rId20"/>
    <p:sldId id="264" r:id="rId21"/>
    <p:sldId id="270" r:id="rId22"/>
    <p:sldId id="276" r:id="rId23"/>
    <p:sldId id="279" r:id="rId24"/>
    <p:sldId id="280" r:id="rId25"/>
    <p:sldId id="282" r:id="rId26"/>
    <p:sldId id="277" r:id="rId27"/>
    <p:sldId id="278" r:id="rId28"/>
    <p:sldId id="283" r:id="rId29"/>
    <p:sldId id="292" r:id="rId30"/>
    <p:sldId id="297" r:id="rId31"/>
    <p:sldId id="293" r:id="rId32"/>
    <p:sldId id="294" r:id="rId33"/>
    <p:sldId id="284" r:id="rId34"/>
    <p:sldId id="295" r:id="rId35"/>
    <p:sldId id="296" r:id="rId36"/>
    <p:sldId id="287" r:id="rId37"/>
    <p:sldId id="285" r:id="rId38"/>
    <p:sldId id="298" r:id="rId39"/>
    <p:sldId id="28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FF1A61-988B-4C63-A4C3-BF2FD0DE545D}">
          <p14:sldIdLst>
            <p14:sldId id="256"/>
            <p14:sldId id="275"/>
            <p14:sldId id="258"/>
            <p14:sldId id="265"/>
            <p14:sldId id="266"/>
            <p14:sldId id="257"/>
            <p14:sldId id="260"/>
            <p14:sldId id="259"/>
            <p14:sldId id="267"/>
            <p14:sldId id="268"/>
            <p14:sldId id="269"/>
            <p14:sldId id="291"/>
            <p14:sldId id="289"/>
            <p14:sldId id="261"/>
            <p14:sldId id="263"/>
            <p14:sldId id="262"/>
            <p14:sldId id="271"/>
            <p14:sldId id="272"/>
          </p14:sldIdLst>
        </p14:section>
        <p14:section name="Transformation Programme" id="{09960541-5905-44B6-8F29-8DB665CF682C}">
          <p14:sldIdLst>
            <p14:sldId id="274"/>
            <p14:sldId id="264"/>
            <p14:sldId id="270"/>
            <p14:sldId id="276"/>
            <p14:sldId id="279"/>
            <p14:sldId id="280"/>
            <p14:sldId id="282"/>
            <p14:sldId id="277"/>
            <p14:sldId id="278"/>
            <p14:sldId id="283"/>
            <p14:sldId id="292"/>
            <p14:sldId id="297"/>
            <p14:sldId id="293"/>
            <p14:sldId id="294"/>
            <p14:sldId id="284"/>
            <p14:sldId id="295"/>
            <p14:sldId id="296"/>
            <p14:sldId id="287"/>
            <p14:sldId id="285"/>
            <p14:sldId id="298"/>
            <p14:sldId id="28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ad\store\Personal\T\thompc\ICM\Clinical%20Lead\Transformation\Outreach\Recovery%202014-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9"/>
    </mc:Choice>
    <mc:Fallback>
      <c:style val="39"/>
    </mc:Fallback>
  </mc:AlternateContent>
  <c:chart>
    <c:title>
      <c:tx>
        <c:rich>
          <a:bodyPr/>
          <a:lstStyle/>
          <a:p>
            <a:pPr>
              <a:defRPr/>
            </a:pPr>
            <a:r>
              <a:rPr lang="en-US"/>
              <a:t>Patients in Recovery January 2014- November</a:t>
            </a:r>
            <a:r>
              <a:rPr lang="en-US" baseline="0"/>
              <a:t> </a:t>
            </a:r>
            <a:r>
              <a:rPr lang="en-US"/>
              <a:t>2016</a:t>
            </a:r>
          </a:p>
        </c:rich>
      </c:tx>
      <c:layout>
        <c:manualLayout>
          <c:xMode val="edge"/>
          <c:yMode val="edge"/>
          <c:x val="0.30483182297443134"/>
          <c:y val="1.5999996640420653E-2"/>
        </c:manualLayout>
      </c:layout>
      <c:overlay val="0"/>
    </c:title>
    <c:autoTitleDeleted val="0"/>
    <c:plotArea>
      <c:layout/>
      <c:lineChart>
        <c:grouping val="standard"/>
        <c:varyColors val="0"/>
        <c:ser>
          <c:idx val="0"/>
          <c:order val="0"/>
          <c:tx>
            <c:strRef>
              <c:f>'Recovery 2014-2016'!$I$1</c:f>
              <c:strCache>
                <c:ptCount val="1"/>
                <c:pt idx="0">
                  <c:v>Patients in Recovery 2014- 2016</c:v>
                </c:pt>
              </c:strCache>
            </c:strRef>
          </c:tx>
          <c:cat>
            <c:numRef>
              <c:f>'Recovery 2014-2016'!$H$2:$H$36</c:f>
              <c:numCache>
                <c:formatCode>mmm\-yy</c:formatCode>
                <c:ptCount val="35"/>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numCache>
            </c:numRef>
          </c:cat>
          <c:val>
            <c:numRef>
              <c:f>'Recovery 2014-2016'!$I$2:$I$36</c:f>
              <c:numCache>
                <c:formatCode>General</c:formatCode>
                <c:ptCount val="35"/>
                <c:pt idx="0">
                  <c:v>14</c:v>
                </c:pt>
                <c:pt idx="1">
                  <c:v>7</c:v>
                </c:pt>
                <c:pt idx="2">
                  <c:v>11</c:v>
                </c:pt>
                <c:pt idx="3">
                  <c:v>6</c:v>
                </c:pt>
                <c:pt idx="4">
                  <c:v>10</c:v>
                </c:pt>
                <c:pt idx="5">
                  <c:v>8</c:v>
                </c:pt>
                <c:pt idx="6">
                  <c:v>18</c:v>
                </c:pt>
                <c:pt idx="7">
                  <c:v>9</c:v>
                </c:pt>
                <c:pt idx="8">
                  <c:v>4</c:v>
                </c:pt>
                <c:pt idx="9">
                  <c:v>4</c:v>
                </c:pt>
                <c:pt idx="10">
                  <c:v>23</c:v>
                </c:pt>
                <c:pt idx="11">
                  <c:v>24</c:v>
                </c:pt>
                <c:pt idx="12">
                  <c:v>30</c:v>
                </c:pt>
                <c:pt idx="13">
                  <c:v>20</c:v>
                </c:pt>
                <c:pt idx="14">
                  <c:v>38</c:v>
                </c:pt>
                <c:pt idx="15">
                  <c:v>24</c:v>
                </c:pt>
                <c:pt idx="16">
                  <c:v>16</c:v>
                </c:pt>
                <c:pt idx="17">
                  <c:v>2</c:v>
                </c:pt>
                <c:pt idx="18">
                  <c:v>6</c:v>
                </c:pt>
                <c:pt idx="19">
                  <c:v>2</c:v>
                </c:pt>
                <c:pt idx="20">
                  <c:v>2</c:v>
                </c:pt>
                <c:pt idx="21">
                  <c:v>2</c:v>
                </c:pt>
                <c:pt idx="22">
                  <c:v>2</c:v>
                </c:pt>
                <c:pt idx="23">
                  <c:v>4</c:v>
                </c:pt>
                <c:pt idx="24">
                  <c:v>3</c:v>
                </c:pt>
                <c:pt idx="25">
                  <c:v>3</c:v>
                </c:pt>
                <c:pt idx="26">
                  <c:v>9</c:v>
                </c:pt>
                <c:pt idx="27">
                  <c:v>4</c:v>
                </c:pt>
                <c:pt idx="28">
                  <c:v>5</c:v>
                </c:pt>
                <c:pt idx="29">
                  <c:v>0</c:v>
                </c:pt>
                <c:pt idx="30">
                  <c:v>4</c:v>
                </c:pt>
                <c:pt idx="31">
                  <c:v>1</c:v>
                </c:pt>
                <c:pt idx="32">
                  <c:v>4</c:v>
                </c:pt>
                <c:pt idx="33">
                  <c:v>3</c:v>
                </c:pt>
                <c:pt idx="34">
                  <c:v>3</c:v>
                </c:pt>
              </c:numCache>
            </c:numRef>
          </c:val>
          <c:smooth val="0"/>
        </c:ser>
        <c:dLbls>
          <c:showLegendKey val="0"/>
          <c:showVal val="0"/>
          <c:showCatName val="0"/>
          <c:showSerName val="0"/>
          <c:showPercent val="0"/>
          <c:showBubbleSize val="0"/>
        </c:dLbls>
        <c:marker val="1"/>
        <c:smooth val="0"/>
        <c:axId val="100885248"/>
        <c:axId val="100886784"/>
      </c:lineChart>
      <c:dateAx>
        <c:axId val="100885248"/>
        <c:scaling>
          <c:orientation val="minMax"/>
        </c:scaling>
        <c:delete val="0"/>
        <c:axPos val="b"/>
        <c:numFmt formatCode="mmm\-yy" sourceLinked="1"/>
        <c:majorTickMark val="none"/>
        <c:minorTickMark val="none"/>
        <c:tickLblPos val="nextTo"/>
        <c:crossAx val="100886784"/>
        <c:crosses val="autoZero"/>
        <c:auto val="1"/>
        <c:lblOffset val="100"/>
        <c:baseTimeUnit val="months"/>
      </c:dateAx>
      <c:valAx>
        <c:axId val="100886784"/>
        <c:scaling>
          <c:orientation val="minMax"/>
        </c:scaling>
        <c:delete val="0"/>
        <c:axPos val="l"/>
        <c:majorGridlines/>
        <c:numFmt formatCode="General" sourceLinked="1"/>
        <c:majorTickMark val="none"/>
        <c:minorTickMark val="none"/>
        <c:tickLblPos val="nextTo"/>
        <c:crossAx val="100885248"/>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E21768-B3B3-4786-A4DE-3B3AF1DFB0B8}" type="datetimeFigureOut">
              <a:rPr lang="en-GB" smtClean="0"/>
              <a:t>19/07/2017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FB99E3-7A66-4E13-A0EF-BFE66DE97022}" type="slidenum">
              <a:rPr lang="en-GB" smtClean="0"/>
              <a:t>‹#›</a:t>
            </a:fld>
            <a:endParaRPr lang="en-GB"/>
          </a:p>
        </p:txBody>
      </p:sp>
    </p:spTree>
    <p:extLst>
      <p:ext uri="{BB962C8B-B14F-4D97-AF65-F5344CB8AC3E}">
        <p14:creationId xmlns:p14="http://schemas.microsoft.com/office/powerpoint/2010/main" val="3824374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FB99E3-7A66-4E13-A0EF-BFE66DE97022}" type="slidenum">
              <a:rPr lang="en-GB" smtClean="0"/>
              <a:t>8</a:t>
            </a:fld>
            <a:endParaRPr lang="en-GB"/>
          </a:p>
        </p:txBody>
      </p:sp>
    </p:spTree>
    <p:extLst>
      <p:ext uri="{BB962C8B-B14F-4D97-AF65-F5344CB8AC3E}">
        <p14:creationId xmlns:p14="http://schemas.microsoft.com/office/powerpoint/2010/main" val="424465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FB99E3-7A66-4E13-A0EF-BFE66DE97022}" type="slidenum">
              <a:rPr lang="en-GB" smtClean="0"/>
              <a:t>24</a:t>
            </a:fld>
            <a:endParaRPr lang="en-GB"/>
          </a:p>
        </p:txBody>
      </p:sp>
    </p:spTree>
    <p:extLst>
      <p:ext uri="{BB962C8B-B14F-4D97-AF65-F5344CB8AC3E}">
        <p14:creationId xmlns:p14="http://schemas.microsoft.com/office/powerpoint/2010/main" val="3588134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B8461CC-0E60-42B9-B882-C7C1AC5486DC}" type="datetime1">
              <a:rPr lang="en-GB" smtClean="0"/>
              <a:t>19/07/2017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8D2E6E-A9FB-4A97-93FC-C2EAB03B7C31}" type="slidenum">
              <a:rPr lang="en-GB" smtClean="0"/>
              <a:t>‹#›</a:t>
            </a:fld>
            <a:endParaRPr lang="en-GB"/>
          </a:p>
        </p:txBody>
      </p:sp>
    </p:spTree>
    <p:extLst>
      <p:ext uri="{BB962C8B-B14F-4D97-AF65-F5344CB8AC3E}">
        <p14:creationId xmlns:p14="http://schemas.microsoft.com/office/powerpoint/2010/main" val="296268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BF498B-8DBF-4448-82F3-02D6A6EC29FB}" type="datetime1">
              <a:rPr lang="en-GB" smtClean="0"/>
              <a:t>19/07/2017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8D2E6E-A9FB-4A97-93FC-C2EAB03B7C31}" type="slidenum">
              <a:rPr lang="en-GB" smtClean="0"/>
              <a:t>‹#›</a:t>
            </a:fld>
            <a:endParaRPr lang="en-GB"/>
          </a:p>
        </p:txBody>
      </p:sp>
    </p:spTree>
    <p:extLst>
      <p:ext uri="{BB962C8B-B14F-4D97-AF65-F5344CB8AC3E}">
        <p14:creationId xmlns:p14="http://schemas.microsoft.com/office/powerpoint/2010/main" val="2171285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E9AEF7-2529-41FB-866B-51ECCE293C6B}" type="datetime1">
              <a:rPr lang="en-GB" smtClean="0"/>
              <a:t>19/07/2017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8D2E6E-A9FB-4A97-93FC-C2EAB03B7C31}" type="slidenum">
              <a:rPr lang="en-GB" smtClean="0"/>
              <a:t>‹#›</a:t>
            </a:fld>
            <a:endParaRPr lang="en-GB"/>
          </a:p>
        </p:txBody>
      </p:sp>
    </p:spTree>
    <p:extLst>
      <p:ext uri="{BB962C8B-B14F-4D97-AF65-F5344CB8AC3E}">
        <p14:creationId xmlns:p14="http://schemas.microsoft.com/office/powerpoint/2010/main" val="2312497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8D9F9B-98E1-4B38-8F7B-E3DBE92B60E6}" type="datetime1">
              <a:rPr lang="en-GB" smtClean="0"/>
              <a:t>19/07/2017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8D2E6E-A9FB-4A97-93FC-C2EAB03B7C31}" type="slidenum">
              <a:rPr lang="en-GB" smtClean="0"/>
              <a:t>‹#›</a:t>
            </a:fld>
            <a:endParaRPr lang="en-GB"/>
          </a:p>
        </p:txBody>
      </p:sp>
    </p:spTree>
    <p:extLst>
      <p:ext uri="{BB962C8B-B14F-4D97-AF65-F5344CB8AC3E}">
        <p14:creationId xmlns:p14="http://schemas.microsoft.com/office/powerpoint/2010/main" val="122008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2F7030-94B4-4B65-B7B6-495F980DB01A}" type="datetime1">
              <a:rPr lang="en-GB" smtClean="0"/>
              <a:t>19/07/2017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8D2E6E-A9FB-4A97-93FC-C2EAB03B7C31}" type="slidenum">
              <a:rPr lang="en-GB" smtClean="0"/>
              <a:t>‹#›</a:t>
            </a:fld>
            <a:endParaRPr lang="en-GB"/>
          </a:p>
        </p:txBody>
      </p:sp>
    </p:spTree>
    <p:extLst>
      <p:ext uri="{BB962C8B-B14F-4D97-AF65-F5344CB8AC3E}">
        <p14:creationId xmlns:p14="http://schemas.microsoft.com/office/powerpoint/2010/main" val="7091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B5BAC05-0611-4B21-8156-0172927C6AE2}" type="datetime1">
              <a:rPr lang="en-GB" smtClean="0"/>
              <a:t>19/07/2017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8D2E6E-A9FB-4A97-93FC-C2EAB03B7C31}" type="slidenum">
              <a:rPr lang="en-GB" smtClean="0"/>
              <a:t>‹#›</a:t>
            </a:fld>
            <a:endParaRPr lang="en-GB"/>
          </a:p>
        </p:txBody>
      </p:sp>
    </p:spTree>
    <p:extLst>
      <p:ext uri="{BB962C8B-B14F-4D97-AF65-F5344CB8AC3E}">
        <p14:creationId xmlns:p14="http://schemas.microsoft.com/office/powerpoint/2010/main" val="1735058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B6F680-DB93-493D-A427-56485B556CA6}" type="datetime1">
              <a:rPr lang="en-GB" smtClean="0"/>
              <a:t>19/07/2017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8D2E6E-A9FB-4A97-93FC-C2EAB03B7C31}" type="slidenum">
              <a:rPr lang="en-GB" smtClean="0"/>
              <a:t>‹#›</a:t>
            </a:fld>
            <a:endParaRPr lang="en-GB"/>
          </a:p>
        </p:txBody>
      </p:sp>
    </p:spTree>
    <p:extLst>
      <p:ext uri="{BB962C8B-B14F-4D97-AF65-F5344CB8AC3E}">
        <p14:creationId xmlns:p14="http://schemas.microsoft.com/office/powerpoint/2010/main" val="381022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78841DF-4485-4951-8650-B3E539652253}" type="datetime1">
              <a:rPr lang="en-GB" smtClean="0"/>
              <a:t>19/07/2017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8D2E6E-A9FB-4A97-93FC-C2EAB03B7C31}" type="slidenum">
              <a:rPr lang="en-GB" smtClean="0"/>
              <a:t>‹#›</a:t>
            </a:fld>
            <a:endParaRPr lang="en-GB"/>
          </a:p>
        </p:txBody>
      </p:sp>
    </p:spTree>
    <p:extLst>
      <p:ext uri="{BB962C8B-B14F-4D97-AF65-F5344CB8AC3E}">
        <p14:creationId xmlns:p14="http://schemas.microsoft.com/office/powerpoint/2010/main" val="129325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50BFD-F4A8-4875-8F8C-193A8DCFF366}" type="datetime1">
              <a:rPr lang="en-GB" smtClean="0"/>
              <a:t>19/07/2017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38D2E6E-A9FB-4A97-93FC-C2EAB03B7C31}" type="slidenum">
              <a:rPr lang="en-GB" smtClean="0"/>
              <a:t>‹#›</a:t>
            </a:fld>
            <a:endParaRPr lang="en-GB"/>
          </a:p>
        </p:txBody>
      </p:sp>
    </p:spTree>
    <p:extLst>
      <p:ext uri="{BB962C8B-B14F-4D97-AF65-F5344CB8AC3E}">
        <p14:creationId xmlns:p14="http://schemas.microsoft.com/office/powerpoint/2010/main" val="1917307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A81328-EDD7-40DF-A03C-EFF8D3BEF26A}" type="datetime1">
              <a:rPr lang="en-GB" smtClean="0"/>
              <a:t>19/07/2017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8D2E6E-A9FB-4A97-93FC-C2EAB03B7C31}" type="slidenum">
              <a:rPr lang="en-GB" smtClean="0"/>
              <a:t>‹#›</a:t>
            </a:fld>
            <a:endParaRPr lang="en-GB"/>
          </a:p>
        </p:txBody>
      </p:sp>
    </p:spTree>
    <p:extLst>
      <p:ext uri="{BB962C8B-B14F-4D97-AF65-F5344CB8AC3E}">
        <p14:creationId xmlns:p14="http://schemas.microsoft.com/office/powerpoint/2010/main" val="255401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315F9C-3369-4F4B-9FB5-CA32AD7A5767}" type="datetime1">
              <a:rPr lang="en-GB" smtClean="0"/>
              <a:t>19/07/2017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8D2E6E-A9FB-4A97-93FC-C2EAB03B7C31}" type="slidenum">
              <a:rPr lang="en-GB" smtClean="0"/>
              <a:t>‹#›</a:t>
            </a:fld>
            <a:endParaRPr lang="en-GB"/>
          </a:p>
        </p:txBody>
      </p:sp>
    </p:spTree>
    <p:extLst>
      <p:ext uri="{BB962C8B-B14F-4D97-AF65-F5344CB8AC3E}">
        <p14:creationId xmlns:p14="http://schemas.microsoft.com/office/powerpoint/2010/main" val="283381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05C50-3882-4B11-9990-DBB20941C7E6}" type="datetime1">
              <a:rPr lang="en-GB" smtClean="0"/>
              <a:t>19/07/2017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D2E6E-A9FB-4A97-93FC-C2EAB03B7C31}" type="slidenum">
              <a:rPr lang="en-GB" smtClean="0"/>
              <a:t>‹#›</a:t>
            </a:fld>
            <a:endParaRPr lang="en-GB"/>
          </a:p>
        </p:txBody>
      </p:sp>
    </p:spTree>
    <p:extLst>
      <p:ext uri="{BB962C8B-B14F-4D97-AF65-F5344CB8AC3E}">
        <p14:creationId xmlns:p14="http://schemas.microsoft.com/office/powerpoint/2010/main" val="3214192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Excel_Worksheet1.xlsx"/></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package" Target="../embeddings/Microsoft_Word_Document2.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200" dirty="0" smtClean="0"/>
              <a:t>UHNM Adult Critical Care Unit – Delivering a Transformation Programme</a:t>
            </a:r>
            <a:endParaRPr lang="en-GB" sz="3200" dirty="0"/>
          </a:p>
        </p:txBody>
      </p:sp>
      <p:sp>
        <p:nvSpPr>
          <p:cNvPr id="3" name="Subtitle 2"/>
          <p:cNvSpPr>
            <a:spLocks noGrp="1"/>
          </p:cNvSpPr>
          <p:nvPr>
            <p:ph type="subTitle" idx="1"/>
          </p:nvPr>
        </p:nvSpPr>
        <p:spPr/>
        <p:txBody>
          <a:bodyPr/>
          <a:lstStyle/>
          <a:p>
            <a:r>
              <a:rPr lang="en-GB" dirty="0" smtClean="0">
                <a:solidFill>
                  <a:schemeClr val="tx1"/>
                </a:solidFill>
              </a:rPr>
              <a:t>Dr Chris Thompson</a:t>
            </a:r>
          </a:p>
          <a:p>
            <a:r>
              <a:rPr lang="en-GB" dirty="0" smtClean="0">
                <a:solidFill>
                  <a:schemeClr val="tx1"/>
                </a:solidFill>
              </a:rPr>
              <a:t>04/07/2017</a:t>
            </a:r>
            <a:endParaRPr lang="en-GB" dirty="0">
              <a:solidFill>
                <a:schemeClr val="tx1"/>
              </a:solidFill>
            </a:endParaRPr>
          </a:p>
        </p:txBody>
      </p:sp>
      <p:pic>
        <p:nvPicPr>
          <p:cNvPr id="1026" name="Picture 2" descr="http://uhns/media/893661/University%20Hospitals%20of%20North%20Midlands%20NHS%20Trust%20–%20RGB%20BL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5980" y="86431"/>
            <a:ext cx="4384452" cy="197075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938D2E6E-A9FB-4A97-93FC-C2EAB03B7C31}" type="slidenum">
              <a:rPr lang="en-GB" smtClean="0"/>
              <a:t>1</a:t>
            </a:fld>
            <a:endParaRPr lang="en-GB"/>
          </a:p>
        </p:txBody>
      </p:sp>
    </p:spTree>
    <p:extLst>
      <p:ext uri="{BB962C8B-B14F-4D97-AF65-F5344CB8AC3E}">
        <p14:creationId xmlns:p14="http://schemas.microsoft.com/office/powerpoint/2010/main" val="23580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3200" dirty="0" smtClean="0"/>
              <a:t>Proposed Critical care bed requirements from review</a:t>
            </a:r>
            <a:endParaRPr lang="en-GB" sz="3200" dirty="0"/>
          </a:p>
        </p:txBody>
      </p:sp>
      <p:graphicFrame>
        <p:nvGraphicFramePr>
          <p:cNvPr id="5" name="Content Placeholder 4"/>
          <p:cNvGraphicFramePr>
            <a:graphicFrameLocks noGrp="1"/>
          </p:cNvGraphicFramePr>
          <p:nvPr>
            <p:ph idx="1"/>
          </p:nvPr>
        </p:nvGraphicFramePr>
        <p:xfrm>
          <a:off x="457200" y="1600200"/>
          <a:ext cx="8231181" cy="1173480"/>
        </p:xfrm>
        <a:graphic>
          <a:graphicData uri="http://schemas.openxmlformats.org/drawingml/2006/table">
            <a:tbl>
              <a:tblPr firstRow="1" firstCol="1" bandRow="1"/>
              <a:tblGrid>
                <a:gridCol w="3779930"/>
                <a:gridCol w="1007771"/>
                <a:gridCol w="1007771"/>
                <a:gridCol w="1119131"/>
                <a:gridCol w="1316578"/>
              </a:tblGrid>
              <a:tr h="0">
                <a:tc>
                  <a:txBody>
                    <a:bodyPr/>
                    <a:lstStyle/>
                    <a:p>
                      <a:pPr>
                        <a:spcAft>
                          <a:spcPts val="0"/>
                        </a:spcAft>
                      </a:pPr>
                      <a:r>
                        <a:rPr lang="en-GB" sz="1100" b="1">
                          <a:effectLst/>
                          <a:latin typeface="Arial"/>
                          <a:ea typeface="Times New Roman"/>
                        </a:rPr>
                        <a:t>Section</a:t>
                      </a:r>
                      <a:endParaRPr lang="en-GB" sz="1100">
                        <a:effectLst/>
                        <a:latin typeface="Arial"/>
                        <a:ea typeface="Times New Roman"/>
                      </a:endParaRP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a:ea typeface="Times New Roman"/>
                        </a:rPr>
                        <a:t>Level 1</a:t>
                      </a:r>
                      <a:endParaRPr lang="en-GB" sz="1100">
                        <a:effectLst/>
                        <a:latin typeface="Arial"/>
                        <a:ea typeface="Times New Roman"/>
                      </a:endParaRP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a:ea typeface="Times New Roman"/>
                        </a:rPr>
                        <a:t>Level 2</a:t>
                      </a:r>
                      <a:endParaRPr lang="en-GB" sz="1100">
                        <a:effectLst/>
                        <a:latin typeface="Arial"/>
                        <a:ea typeface="Times New Roman"/>
                      </a:endParaRP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a:ea typeface="Times New Roman"/>
                        </a:rPr>
                        <a:t>Level 3</a:t>
                      </a:r>
                      <a:endParaRPr lang="en-GB" sz="1100">
                        <a:effectLst/>
                        <a:latin typeface="Arial"/>
                        <a:ea typeface="Times New Roman"/>
                      </a:endParaRP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a:ea typeface="Times New Roman"/>
                        </a:rPr>
                        <a:t>Level 1, 2, 3</a:t>
                      </a:r>
                      <a:endParaRPr lang="en-GB" sz="1100">
                        <a:effectLst/>
                        <a:latin typeface="Arial"/>
                        <a:ea typeface="Times New Roman"/>
                      </a:endParaRP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100">
                          <a:effectLst/>
                          <a:latin typeface="Arial"/>
                          <a:ea typeface="Times New Roman"/>
                        </a:rPr>
                        <a:t>2) 14/15 Royal Stoke Level 2 and Level 3</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effectLst/>
                          <a:latin typeface="Arial"/>
                          <a:ea typeface="Times New Roman"/>
                        </a:rPr>
                        <a:t> </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31.0</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31.0</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62.0</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100">
                          <a:effectLst/>
                          <a:latin typeface="Arial"/>
                          <a:ea typeface="Times New Roman"/>
                        </a:rPr>
                        <a:t>3) 14/15 Royal Stoke Level 1</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3.5</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 </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 </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3.5</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100">
                          <a:effectLst/>
                          <a:latin typeface="Arial"/>
                          <a:ea typeface="Times New Roman"/>
                        </a:rPr>
                        <a:t>4) 14/15 Royal Stoke – Effect of cancellations</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 </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0.4</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1.0</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1.4</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100">
                          <a:effectLst/>
                          <a:latin typeface="Arial"/>
                          <a:ea typeface="Times New Roman"/>
                        </a:rPr>
                        <a:t>5) 15/16 Royal Stoke Growth requirements</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 </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1.5</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1.5</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3.0</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100">
                          <a:effectLst/>
                          <a:latin typeface="Arial"/>
                          <a:ea typeface="Times New Roman"/>
                        </a:rPr>
                        <a:t>6) Beds required – previous County activity</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0.8</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3.7</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4.5</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9.0</a:t>
                      </a: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100" b="1">
                          <a:effectLst/>
                          <a:latin typeface="Arial"/>
                          <a:ea typeface="Times New Roman"/>
                        </a:rPr>
                        <a:t>Total</a:t>
                      </a:r>
                      <a:endParaRPr lang="en-GB" sz="1100">
                        <a:effectLst/>
                        <a:latin typeface="Arial"/>
                        <a:ea typeface="Times New Roman"/>
                      </a:endParaRP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b="1">
                          <a:effectLst/>
                          <a:latin typeface="Arial"/>
                          <a:ea typeface="Times New Roman"/>
                        </a:rPr>
                        <a:t>4.3</a:t>
                      </a:r>
                      <a:endParaRPr lang="en-GB" sz="1100">
                        <a:effectLst/>
                        <a:latin typeface="Arial"/>
                        <a:ea typeface="Times New Roman"/>
                      </a:endParaRP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b="1">
                          <a:effectLst/>
                          <a:latin typeface="Arial"/>
                          <a:ea typeface="Times New Roman"/>
                        </a:rPr>
                        <a:t>36.6</a:t>
                      </a:r>
                      <a:endParaRPr lang="en-GB" sz="1100">
                        <a:effectLst/>
                        <a:latin typeface="Arial"/>
                        <a:ea typeface="Times New Roman"/>
                      </a:endParaRP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b="1">
                          <a:effectLst/>
                          <a:latin typeface="Arial"/>
                          <a:ea typeface="Times New Roman"/>
                        </a:rPr>
                        <a:t>38.0</a:t>
                      </a:r>
                      <a:endParaRPr lang="en-GB" sz="1100">
                        <a:effectLst/>
                        <a:latin typeface="Arial"/>
                        <a:ea typeface="Times New Roman"/>
                      </a:endParaRP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b="1" dirty="0">
                          <a:effectLst/>
                          <a:latin typeface="Arial"/>
                          <a:ea typeface="Times New Roman"/>
                        </a:rPr>
                        <a:t>78.9</a:t>
                      </a:r>
                      <a:endParaRPr lang="en-GB" sz="1100" dirty="0">
                        <a:effectLst/>
                        <a:latin typeface="Arial"/>
                        <a:ea typeface="Times New Roman"/>
                      </a:endParaRPr>
                    </a:p>
                  </a:txBody>
                  <a:tcPr marL="85297" marR="852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938D2E6E-A9FB-4A97-93FC-C2EAB03B7C31}" type="slidenum">
              <a:rPr lang="en-GB" smtClean="0"/>
              <a:t>10</a:t>
            </a:fld>
            <a:endParaRPr lang="en-GB" dirty="0"/>
          </a:p>
        </p:txBody>
      </p:sp>
      <p:sp>
        <p:nvSpPr>
          <p:cNvPr id="7" name="TextBox 6"/>
          <p:cNvSpPr txBox="1"/>
          <p:nvPr/>
        </p:nvSpPr>
        <p:spPr>
          <a:xfrm>
            <a:off x="539552" y="2996952"/>
            <a:ext cx="8064896" cy="3231654"/>
          </a:xfrm>
          <a:prstGeom prst="rect">
            <a:avLst/>
          </a:prstGeom>
          <a:noFill/>
        </p:spPr>
        <p:txBody>
          <a:bodyPr wrap="square" rtlCol="0">
            <a:spAutoFit/>
          </a:bodyPr>
          <a:lstStyle/>
          <a:p>
            <a:pPr algn="just">
              <a:spcAft>
                <a:spcPts val="0"/>
              </a:spcAft>
            </a:pPr>
            <a:r>
              <a:rPr lang="en-GB" sz="1200" b="1" dirty="0" smtClean="0">
                <a:effectLst/>
                <a:latin typeface="Arial"/>
                <a:ea typeface="Times New Roman"/>
              </a:rPr>
              <a:t>Total beds required above includes NIV delivering 12.5 beds and County provision now delivering 4 level 2 beds.</a:t>
            </a:r>
            <a:endParaRPr lang="en-GB" sz="1200" dirty="0" smtClean="0">
              <a:effectLst/>
              <a:latin typeface="Arial"/>
              <a:ea typeface="Times New Roman"/>
            </a:endParaRPr>
          </a:p>
          <a:p>
            <a:pPr algn="just">
              <a:spcAft>
                <a:spcPts val="0"/>
              </a:spcAft>
            </a:pPr>
            <a:r>
              <a:rPr lang="en-GB" sz="1200" b="1" dirty="0" smtClean="0">
                <a:effectLst/>
                <a:latin typeface="Arial"/>
                <a:ea typeface="Times New Roman"/>
              </a:rPr>
              <a:t>Actual number across the critical care floor therefore is 78.9 - 12.5 - 4 = 62.4</a:t>
            </a:r>
            <a:endParaRPr lang="en-GB" sz="1200" dirty="0" smtClean="0">
              <a:effectLst/>
              <a:latin typeface="Arial"/>
              <a:ea typeface="Times New Roman"/>
            </a:endParaRPr>
          </a:p>
          <a:p>
            <a:pPr algn="just">
              <a:spcAft>
                <a:spcPts val="0"/>
              </a:spcAft>
            </a:pPr>
            <a:r>
              <a:rPr lang="en-GB" sz="1200" b="1" dirty="0" smtClean="0">
                <a:effectLst/>
                <a:latin typeface="Arial"/>
                <a:ea typeface="Times New Roman"/>
              </a:rPr>
              <a:t> </a:t>
            </a:r>
            <a:endParaRPr lang="en-GB" sz="1200" dirty="0" smtClean="0">
              <a:effectLst/>
              <a:latin typeface="Arial"/>
              <a:ea typeface="Times New Roman"/>
            </a:endParaRPr>
          </a:p>
          <a:p>
            <a:pPr algn="just">
              <a:spcAft>
                <a:spcPts val="0"/>
              </a:spcAft>
            </a:pPr>
            <a:r>
              <a:rPr lang="en-GB" sz="1200" dirty="0" smtClean="0">
                <a:effectLst/>
                <a:latin typeface="Arial"/>
                <a:ea typeface="Times New Roman"/>
              </a:rPr>
              <a:t>Cancelled operations requirements for Cardiothoracic service is 1.0 Level 3 bed equivalent to moving current neurosurgical activity out of Pods 1&amp;2.</a:t>
            </a:r>
          </a:p>
          <a:p>
            <a:pPr algn="just">
              <a:spcAft>
                <a:spcPts val="0"/>
              </a:spcAft>
            </a:pPr>
            <a:r>
              <a:rPr lang="en-GB" sz="1200" b="1" dirty="0" smtClean="0">
                <a:effectLst/>
                <a:latin typeface="Arial"/>
                <a:ea typeface="Times New Roman"/>
              </a:rPr>
              <a:t> </a:t>
            </a:r>
            <a:endParaRPr lang="en-GB" sz="1200" dirty="0" smtClean="0">
              <a:effectLst/>
              <a:latin typeface="Arial"/>
              <a:ea typeface="Times New Roman"/>
            </a:endParaRPr>
          </a:p>
          <a:p>
            <a:pPr algn="just">
              <a:spcAft>
                <a:spcPts val="0"/>
              </a:spcAft>
            </a:pPr>
            <a:r>
              <a:rPr lang="en-GB" sz="1200" dirty="0" smtClean="0">
                <a:effectLst/>
                <a:latin typeface="Arial"/>
                <a:ea typeface="Times New Roman"/>
              </a:rPr>
              <a:t>The proposed capacity plan below will, if all the bed spaces are commissioned ( 52 beds across Pods 1-6) with additional equipment provided within Pod 6, allow a flexible use of beds for level 2 and level 3 capacity. The workforce model required to deliver this means that more level 2 beds can be opened at times of need by conversion of level 3 beds to level 2 beds and vice versa within the staffing envelope.</a:t>
            </a:r>
          </a:p>
          <a:p>
            <a:pPr algn="just">
              <a:spcAft>
                <a:spcPts val="0"/>
              </a:spcAft>
            </a:pPr>
            <a:r>
              <a:rPr lang="en-GB" sz="1200" dirty="0" smtClean="0">
                <a:effectLst/>
                <a:latin typeface="Arial"/>
                <a:ea typeface="Times New Roman"/>
              </a:rPr>
              <a:t> </a:t>
            </a:r>
          </a:p>
          <a:p>
            <a:pPr algn="just">
              <a:spcAft>
                <a:spcPts val="0"/>
              </a:spcAft>
            </a:pPr>
            <a:r>
              <a:rPr lang="en-GB" sz="1200" dirty="0" smtClean="0">
                <a:effectLst/>
                <a:latin typeface="Arial"/>
                <a:ea typeface="Times New Roman"/>
              </a:rPr>
              <a:t>According to the modelling above there is a gap in level 3 capacity of 6 beds but over capacity in terms of level 2 beds. Patients’ transition between the two levels of care the below model is believed to be fit for purpose.</a:t>
            </a:r>
          </a:p>
          <a:p>
            <a:pPr algn="just">
              <a:spcAft>
                <a:spcPts val="0"/>
              </a:spcAft>
            </a:pPr>
            <a:r>
              <a:rPr lang="en-GB" sz="1200" dirty="0" smtClean="0">
                <a:effectLst/>
                <a:latin typeface="Arial"/>
                <a:ea typeface="Times New Roman"/>
              </a:rPr>
              <a:t> </a:t>
            </a:r>
          </a:p>
          <a:p>
            <a:r>
              <a:rPr lang="en-GB" sz="1200" dirty="0" smtClean="0">
                <a:effectLst/>
                <a:latin typeface="Arial"/>
                <a:ea typeface="Times New Roman"/>
              </a:rPr>
              <a:t>To correct the deficit the conversion of 4 level 2 beds to staffing for level 3 beds is required. This is an increase in dependency equivalent to opening 2 additional Level 3 beds.</a:t>
            </a:r>
            <a:endParaRPr lang="en-GB" sz="1200" dirty="0"/>
          </a:p>
        </p:txBody>
      </p:sp>
    </p:spTree>
    <p:extLst>
      <p:ext uri="{BB962C8B-B14F-4D97-AF65-F5344CB8AC3E}">
        <p14:creationId xmlns:p14="http://schemas.microsoft.com/office/powerpoint/2010/main" val="4179064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How to expand capacity?</a:t>
            </a:r>
            <a:endParaRPr lang="en-GB" sz="3600" dirty="0"/>
          </a:p>
        </p:txBody>
      </p:sp>
      <p:sp>
        <p:nvSpPr>
          <p:cNvPr id="5" name="Text Placeholder 4"/>
          <p:cNvSpPr>
            <a:spLocks noGrp="1"/>
          </p:cNvSpPr>
          <p:nvPr>
            <p:ph type="body" idx="1"/>
          </p:nvPr>
        </p:nvSpPr>
        <p:spPr/>
        <p:txBody>
          <a:bodyPr/>
          <a:lstStyle/>
          <a:p>
            <a:r>
              <a:rPr lang="en-GB" dirty="0" smtClean="0"/>
              <a:t>Vacancies</a:t>
            </a:r>
            <a:endParaRPr lang="en-GB" dirty="0"/>
          </a:p>
        </p:txBody>
      </p:sp>
      <p:sp>
        <p:nvSpPr>
          <p:cNvPr id="3" name="Content Placeholder 2"/>
          <p:cNvSpPr>
            <a:spLocks noGrp="1"/>
          </p:cNvSpPr>
          <p:nvPr>
            <p:ph sz="half" idx="2"/>
          </p:nvPr>
        </p:nvSpPr>
        <p:spPr/>
        <p:txBody>
          <a:bodyPr>
            <a:normAutofit/>
          </a:bodyPr>
          <a:lstStyle/>
          <a:p>
            <a:r>
              <a:rPr lang="en-GB" sz="2000" dirty="0" smtClean="0">
                <a:solidFill>
                  <a:srgbClr val="FF0000"/>
                </a:solidFill>
              </a:rPr>
              <a:t>60 </a:t>
            </a:r>
            <a:r>
              <a:rPr lang="en-GB" sz="2000" dirty="0" err="1" smtClean="0">
                <a:solidFill>
                  <a:srgbClr val="FF0000"/>
                </a:solidFill>
              </a:rPr>
              <a:t>wte</a:t>
            </a:r>
            <a:r>
              <a:rPr lang="en-GB" sz="2000" dirty="0" smtClean="0">
                <a:solidFill>
                  <a:srgbClr val="FF0000"/>
                </a:solidFill>
              </a:rPr>
              <a:t> across all bands of nursing staff.</a:t>
            </a:r>
            <a:endParaRPr lang="en-GB" sz="2000" dirty="0">
              <a:solidFill>
                <a:srgbClr val="FF0000"/>
              </a:solidFill>
            </a:endParaRPr>
          </a:p>
          <a:p>
            <a:r>
              <a:rPr lang="en-GB" sz="2000" dirty="0" smtClean="0"/>
              <a:t>County staff now moved to RSUH</a:t>
            </a:r>
          </a:p>
          <a:p>
            <a:r>
              <a:rPr lang="en-GB" sz="2000" dirty="0" smtClean="0"/>
              <a:t>High Locum requirements</a:t>
            </a:r>
            <a:endParaRPr lang="en-GB" sz="2000" dirty="0"/>
          </a:p>
        </p:txBody>
      </p:sp>
      <p:sp>
        <p:nvSpPr>
          <p:cNvPr id="6" name="Text Placeholder 5"/>
          <p:cNvSpPr>
            <a:spLocks noGrp="1"/>
          </p:cNvSpPr>
          <p:nvPr>
            <p:ph type="body" sz="quarter" idx="3"/>
          </p:nvPr>
        </p:nvSpPr>
        <p:spPr/>
        <p:txBody>
          <a:bodyPr/>
          <a:lstStyle/>
          <a:p>
            <a:r>
              <a:rPr lang="en-GB" dirty="0" smtClean="0"/>
              <a:t>New Physical Capacity</a:t>
            </a:r>
            <a:endParaRPr lang="en-GB" dirty="0"/>
          </a:p>
        </p:txBody>
      </p:sp>
      <p:sp>
        <p:nvSpPr>
          <p:cNvPr id="7" name="Content Placeholder 6"/>
          <p:cNvSpPr>
            <a:spLocks noGrp="1"/>
          </p:cNvSpPr>
          <p:nvPr>
            <p:ph sz="quarter" idx="4"/>
          </p:nvPr>
        </p:nvSpPr>
        <p:spPr/>
        <p:txBody>
          <a:bodyPr>
            <a:normAutofit fontScale="92500" lnSpcReduction="20000"/>
          </a:bodyPr>
          <a:lstStyle/>
          <a:p>
            <a:r>
              <a:rPr lang="en-GB" sz="2000" dirty="0" smtClean="0"/>
              <a:t>Critical care had been built 12 bedded critical care area delivered in April 2015.</a:t>
            </a:r>
          </a:p>
          <a:p>
            <a:endParaRPr lang="en-GB" sz="2000" dirty="0"/>
          </a:p>
          <a:p>
            <a:r>
              <a:rPr lang="en-GB" sz="2000" dirty="0" smtClean="0"/>
              <a:t>Pulled 2 Critical care beds from SSCU.</a:t>
            </a:r>
          </a:p>
          <a:p>
            <a:endParaRPr lang="en-GB" sz="2000" dirty="0"/>
          </a:p>
          <a:p>
            <a:r>
              <a:rPr lang="en-GB" sz="2000" dirty="0" smtClean="0"/>
              <a:t>Created capacity in Cardiac ICU and allowed for transfer of Level 3 capacity from County Hospital and delivered 1 additional bed for ACCU.</a:t>
            </a:r>
          </a:p>
          <a:p>
            <a:endParaRPr lang="en-GB" sz="2000" dirty="0"/>
          </a:p>
          <a:p>
            <a:r>
              <a:rPr lang="en-GB" sz="2000" dirty="0" smtClean="0"/>
              <a:t>Physical space to open 2 beds in SSCU and Pod 6 remained.</a:t>
            </a:r>
            <a:endParaRPr lang="en-GB" sz="2000" dirty="0"/>
          </a:p>
        </p:txBody>
      </p:sp>
      <p:sp>
        <p:nvSpPr>
          <p:cNvPr id="4" name="Slide Number Placeholder 3"/>
          <p:cNvSpPr>
            <a:spLocks noGrp="1"/>
          </p:cNvSpPr>
          <p:nvPr>
            <p:ph type="sldNum" sz="quarter" idx="12"/>
          </p:nvPr>
        </p:nvSpPr>
        <p:spPr/>
        <p:txBody>
          <a:bodyPr/>
          <a:lstStyle/>
          <a:p>
            <a:fld id="{938D2E6E-A9FB-4A97-93FC-C2EAB03B7C31}" type="slidenum">
              <a:rPr lang="en-GB" smtClean="0"/>
              <a:t>11</a:t>
            </a:fld>
            <a:endParaRPr lang="en-GB"/>
          </a:p>
        </p:txBody>
      </p:sp>
    </p:spTree>
    <p:extLst>
      <p:ext uri="{BB962C8B-B14F-4D97-AF65-F5344CB8AC3E}">
        <p14:creationId xmlns:p14="http://schemas.microsoft.com/office/powerpoint/2010/main" val="3391777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What else to consider?</a:t>
            </a:r>
            <a:endParaRPr lang="en-GB" sz="3600" dirty="0"/>
          </a:p>
        </p:txBody>
      </p:sp>
      <p:sp>
        <p:nvSpPr>
          <p:cNvPr id="3" name="Text Placeholder 2"/>
          <p:cNvSpPr>
            <a:spLocks noGrp="1"/>
          </p:cNvSpPr>
          <p:nvPr>
            <p:ph type="body" idx="1"/>
          </p:nvPr>
        </p:nvSpPr>
        <p:spPr/>
        <p:txBody>
          <a:bodyPr/>
          <a:lstStyle/>
          <a:p>
            <a:r>
              <a:rPr lang="en-GB" dirty="0" smtClean="0"/>
              <a:t>Expected growth 2 years</a:t>
            </a:r>
            <a:endParaRPr lang="en-GB" dirty="0"/>
          </a:p>
        </p:txBody>
      </p:sp>
      <p:sp>
        <p:nvSpPr>
          <p:cNvPr id="4" name="Content Placeholder 3"/>
          <p:cNvSpPr>
            <a:spLocks noGrp="1"/>
          </p:cNvSpPr>
          <p:nvPr>
            <p:ph sz="half" idx="2"/>
          </p:nvPr>
        </p:nvSpPr>
        <p:spPr/>
        <p:txBody>
          <a:bodyPr/>
          <a:lstStyle/>
          <a:p>
            <a:r>
              <a:rPr lang="en-GB" dirty="0" smtClean="0"/>
              <a:t>Current gap in provision large.</a:t>
            </a:r>
          </a:p>
          <a:p>
            <a:r>
              <a:rPr lang="en-GB" dirty="0" smtClean="0"/>
              <a:t>Expect further NEL growth</a:t>
            </a:r>
          </a:p>
          <a:p>
            <a:r>
              <a:rPr lang="en-GB" dirty="0" smtClean="0"/>
              <a:t>Other workload </a:t>
            </a:r>
            <a:r>
              <a:rPr lang="en-GB" dirty="0" err="1" smtClean="0"/>
              <a:t>eg</a:t>
            </a:r>
            <a:r>
              <a:rPr lang="en-GB" dirty="0" smtClean="0"/>
              <a:t> Emergency Laparotomy pathways suboptimal.</a:t>
            </a:r>
            <a:endParaRPr lang="en-GB" dirty="0"/>
          </a:p>
        </p:txBody>
      </p:sp>
      <p:sp>
        <p:nvSpPr>
          <p:cNvPr id="5" name="Text Placeholder 4"/>
          <p:cNvSpPr>
            <a:spLocks noGrp="1"/>
          </p:cNvSpPr>
          <p:nvPr>
            <p:ph type="body" sz="quarter" idx="3"/>
          </p:nvPr>
        </p:nvSpPr>
        <p:spPr/>
        <p:txBody>
          <a:bodyPr/>
          <a:lstStyle/>
          <a:p>
            <a:r>
              <a:rPr lang="en-GB" dirty="0" smtClean="0"/>
              <a:t>Efficiency Gains</a:t>
            </a:r>
            <a:endParaRPr lang="en-GB" dirty="0"/>
          </a:p>
        </p:txBody>
      </p:sp>
      <p:sp>
        <p:nvSpPr>
          <p:cNvPr id="6" name="Content Placeholder 5"/>
          <p:cNvSpPr>
            <a:spLocks noGrp="1"/>
          </p:cNvSpPr>
          <p:nvPr>
            <p:ph sz="quarter" idx="4"/>
          </p:nvPr>
        </p:nvSpPr>
        <p:spPr/>
        <p:txBody>
          <a:bodyPr/>
          <a:lstStyle/>
          <a:p>
            <a:r>
              <a:rPr lang="en-GB" dirty="0" smtClean="0"/>
              <a:t>Current 2014/15 length stay for survivors 10days significantly longer than national average</a:t>
            </a:r>
          </a:p>
          <a:p>
            <a:r>
              <a:rPr lang="en-GB" dirty="0" smtClean="0"/>
              <a:t>Ventilated patients on unit 65%</a:t>
            </a:r>
          </a:p>
          <a:p>
            <a:endParaRPr lang="en-GB" dirty="0"/>
          </a:p>
        </p:txBody>
      </p:sp>
      <p:sp>
        <p:nvSpPr>
          <p:cNvPr id="7" name="Slide Number Placeholder 6"/>
          <p:cNvSpPr>
            <a:spLocks noGrp="1"/>
          </p:cNvSpPr>
          <p:nvPr>
            <p:ph type="sldNum" sz="quarter" idx="12"/>
          </p:nvPr>
        </p:nvSpPr>
        <p:spPr/>
        <p:txBody>
          <a:bodyPr/>
          <a:lstStyle/>
          <a:p>
            <a:fld id="{938D2E6E-A9FB-4A97-93FC-C2EAB03B7C31}" type="slidenum">
              <a:rPr lang="en-GB" smtClean="0"/>
              <a:t>12</a:t>
            </a:fld>
            <a:endParaRPr lang="en-GB" dirty="0"/>
          </a:p>
        </p:txBody>
      </p:sp>
    </p:spTree>
    <p:extLst>
      <p:ext uri="{BB962C8B-B14F-4D97-AF65-F5344CB8AC3E}">
        <p14:creationId xmlns:p14="http://schemas.microsoft.com/office/powerpoint/2010/main" val="3037888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What is Transformational change?</a:t>
            </a:r>
            <a:endParaRPr lang="en-GB" sz="3600" dirty="0"/>
          </a:p>
        </p:txBody>
      </p:sp>
      <p:sp>
        <p:nvSpPr>
          <p:cNvPr id="8" name="Content Placeholder 7"/>
          <p:cNvSpPr>
            <a:spLocks noGrp="1"/>
          </p:cNvSpPr>
          <p:nvPr>
            <p:ph idx="1"/>
          </p:nvPr>
        </p:nvSpPr>
        <p:spPr/>
        <p:txBody>
          <a:bodyPr>
            <a:normAutofit/>
          </a:bodyPr>
          <a:lstStyle/>
          <a:p>
            <a:endParaRPr lang="en-GB" sz="2400" b="1" dirty="0" smtClean="0">
              <a:solidFill>
                <a:srgbClr val="000000"/>
              </a:solidFill>
              <a:latin typeface="Century Gothic"/>
            </a:endParaRPr>
          </a:p>
          <a:p>
            <a:r>
              <a:rPr lang="en-GB" sz="2400" b="1" dirty="0" smtClean="0">
                <a:solidFill>
                  <a:srgbClr val="000000"/>
                </a:solidFill>
                <a:latin typeface="Century Gothic"/>
              </a:rPr>
              <a:t>Transformation </a:t>
            </a:r>
            <a:r>
              <a:rPr lang="en-GB" sz="2400" b="1" dirty="0">
                <a:solidFill>
                  <a:srgbClr val="000000"/>
                </a:solidFill>
                <a:latin typeface="Century Gothic"/>
              </a:rPr>
              <a:t>describes radical change from which there is no going back </a:t>
            </a:r>
            <a:endParaRPr lang="en-GB" sz="1800" dirty="0">
              <a:solidFill>
                <a:srgbClr val="000000"/>
              </a:solidFill>
              <a:latin typeface="Minion Pro"/>
            </a:endParaRPr>
          </a:p>
          <a:p>
            <a:pPr lvl="1"/>
            <a:r>
              <a:rPr lang="en-GB" sz="1400" dirty="0" smtClean="0">
                <a:solidFill>
                  <a:srgbClr val="000000"/>
                </a:solidFill>
              </a:rPr>
              <a:t>Transformation </a:t>
            </a:r>
            <a:r>
              <a:rPr lang="en-GB" sz="1400" dirty="0">
                <a:solidFill>
                  <a:srgbClr val="000000"/>
                </a:solidFill>
              </a:rPr>
              <a:t>is a deliberate, planned process that sets out a high aspiration to make dramatic and irreversible changes to how care is delivered, what staff do (and how they behave) and the role of patients, that results in substantial, measurable improvement in outcomes, patient and staff satisfaction and financial sustainability. </a:t>
            </a:r>
            <a:endParaRPr lang="en-GB" sz="1400" dirty="0" smtClean="0">
              <a:solidFill>
                <a:srgbClr val="000000"/>
              </a:solidFill>
            </a:endParaRPr>
          </a:p>
          <a:p>
            <a:endParaRPr lang="en-GB" sz="2400" b="1" dirty="0" smtClean="0">
              <a:solidFill>
                <a:srgbClr val="000000"/>
              </a:solidFill>
              <a:latin typeface="Century Gothic"/>
            </a:endParaRPr>
          </a:p>
          <a:p>
            <a:r>
              <a:rPr lang="en-GB" sz="2400" b="1" dirty="0" smtClean="0">
                <a:solidFill>
                  <a:srgbClr val="000000"/>
                </a:solidFill>
                <a:latin typeface="Century Gothic"/>
              </a:rPr>
              <a:t>Transformation </a:t>
            </a:r>
            <a:r>
              <a:rPr lang="en-GB" sz="2400" b="1" dirty="0">
                <a:solidFill>
                  <a:srgbClr val="000000"/>
                </a:solidFill>
                <a:latin typeface="Century Gothic"/>
              </a:rPr>
              <a:t>is a dynamic process, with distinct phases </a:t>
            </a:r>
            <a:endParaRPr lang="en-GB" sz="2400" b="1" dirty="0" smtClean="0">
              <a:solidFill>
                <a:srgbClr val="000000"/>
              </a:solidFill>
              <a:latin typeface="Century Gothic"/>
            </a:endParaRPr>
          </a:p>
          <a:p>
            <a:pPr lvl="1"/>
            <a:r>
              <a:rPr lang="en-GB" sz="1400" dirty="0" smtClean="0">
                <a:solidFill>
                  <a:srgbClr val="000000"/>
                </a:solidFill>
              </a:rPr>
              <a:t>A process that usually takes 2 or more years, it has a defined end point when process becomes part of normal business.</a:t>
            </a:r>
          </a:p>
          <a:p>
            <a:pPr lvl="1"/>
            <a:endParaRPr lang="en-GB" sz="2000" dirty="0"/>
          </a:p>
        </p:txBody>
      </p:sp>
      <p:sp>
        <p:nvSpPr>
          <p:cNvPr id="7" name="Slide Number Placeholder 6"/>
          <p:cNvSpPr>
            <a:spLocks noGrp="1"/>
          </p:cNvSpPr>
          <p:nvPr>
            <p:ph type="sldNum" sz="quarter" idx="12"/>
          </p:nvPr>
        </p:nvSpPr>
        <p:spPr/>
        <p:txBody>
          <a:bodyPr/>
          <a:lstStyle/>
          <a:p>
            <a:fld id="{938D2E6E-A9FB-4A97-93FC-C2EAB03B7C31}" type="slidenum">
              <a:rPr lang="en-GB" smtClean="0"/>
              <a:t>13</a:t>
            </a:fld>
            <a:endParaRPr lang="en-GB"/>
          </a:p>
        </p:txBody>
      </p:sp>
    </p:spTree>
    <p:extLst>
      <p:ext uri="{BB962C8B-B14F-4D97-AF65-F5344CB8AC3E}">
        <p14:creationId xmlns:p14="http://schemas.microsoft.com/office/powerpoint/2010/main" val="4280120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Transformation Programme</a:t>
            </a:r>
            <a:endParaRPr lang="en-GB" sz="3600" dirty="0"/>
          </a:p>
        </p:txBody>
      </p:sp>
      <p:sp>
        <p:nvSpPr>
          <p:cNvPr id="3" name="Content Placeholder 2"/>
          <p:cNvSpPr>
            <a:spLocks noGrp="1"/>
          </p:cNvSpPr>
          <p:nvPr>
            <p:ph idx="1"/>
          </p:nvPr>
        </p:nvSpPr>
        <p:spPr>
          <a:xfrm>
            <a:off x="3575050" y="1412776"/>
            <a:ext cx="5111750" cy="4896544"/>
          </a:xfrm>
          <a:solidFill>
            <a:schemeClr val="tx2">
              <a:lumMod val="20000"/>
              <a:lumOff val="80000"/>
            </a:schemeClr>
          </a:solidFill>
        </p:spPr>
        <p:txBody>
          <a:bodyPr>
            <a:normAutofit/>
          </a:bodyPr>
          <a:lstStyle/>
          <a:p>
            <a:endParaRPr lang="en-GB" sz="1900" dirty="0" smtClean="0"/>
          </a:p>
          <a:p>
            <a:r>
              <a:rPr lang="en-GB" sz="1900" dirty="0" smtClean="0"/>
              <a:t>UHNM Critical Care will be a patient and family focussed service that provides high quality care at times of Critical illness.</a:t>
            </a:r>
          </a:p>
          <a:p>
            <a:r>
              <a:rPr lang="en-GB" sz="1900" dirty="0" smtClean="0"/>
              <a:t>We will provide safe and timely care from being identified as becoming Critically ill through to recovery, maximising individual outcomes.</a:t>
            </a:r>
          </a:p>
          <a:p>
            <a:r>
              <a:rPr lang="en-GB" sz="1900" dirty="0" smtClean="0"/>
              <a:t>We will achieve this by being true to our values and beliefs focusing on:</a:t>
            </a:r>
          </a:p>
          <a:p>
            <a:pPr lvl="1"/>
            <a:r>
              <a:rPr lang="en-GB" sz="1500" dirty="0" smtClean="0"/>
              <a:t>The needs of our patients and families</a:t>
            </a:r>
          </a:p>
          <a:p>
            <a:pPr lvl="1"/>
            <a:r>
              <a:rPr lang="en-GB" sz="1500" dirty="0" smtClean="0"/>
              <a:t>A research and evidence based culture</a:t>
            </a:r>
          </a:p>
          <a:p>
            <a:pPr lvl="1"/>
            <a:r>
              <a:rPr lang="en-GB" sz="1500" dirty="0" smtClean="0"/>
              <a:t>High standards of education and training for the MDT</a:t>
            </a:r>
          </a:p>
          <a:p>
            <a:pPr lvl="1"/>
            <a:r>
              <a:rPr lang="en-GB" sz="1500" dirty="0" smtClean="0"/>
              <a:t>Fostering innovation and creativity within our team.</a:t>
            </a:r>
          </a:p>
          <a:p>
            <a:pPr marL="0" indent="0">
              <a:buNone/>
            </a:pPr>
            <a:endParaRPr lang="en-GB" sz="2400" dirty="0"/>
          </a:p>
        </p:txBody>
      </p:sp>
      <p:sp>
        <p:nvSpPr>
          <p:cNvPr id="5" name="Text Placeholder 4"/>
          <p:cNvSpPr>
            <a:spLocks noGrp="1"/>
          </p:cNvSpPr>
          <p:nvPr>
            <p:ph type="body" sz="half" idx="2"/>
          </p:nvPr>
        </p:nvSpPr>
        <p:spPr/>
        <p:txBody>
          <a:bodyPr/>
          <a:lstStyle/>
          <a:p>
            <a:pPr marL="342900" lvl="0" indent="-342900">
              <a:buFont typeface="Arial" panose="020B0604020202020204" pitchFamily="34" charset="0"/>
              <a:buChar char="•"/>
            </a:pPr>
            <a:endParaRPr lang="en-GB" sz="2200" dirty="0" smtClean="0">
              <a:solidFill>
                <a:prstClr val="black"/>
              </a:solidFill>
            </a:endParaRPr>
          </a:p>
          <a:p>
            <a:pPr marL="342900" lvl="0" indent="-342900">
              <a:buFont typeface="Arial" panose="020B0604020202020204" pitchFamily="34" charset="0"/>
              <a:buChar char="•"/>
            </a:pPr>
            <a:r>
              <a:rPr lang="en-GB" sz="2200" dirty="0" smtClean="0">
                <a:solidFill>
                  <a:prstClr val="black"/>
                </a:solidFill>
              </a:rPr>
              <a:t>CT attends Aspires “Managing </a:t>
            </a:r>
            <a:r>
              <a:rPr lang="en-GB" sz="2200" dirty="0">
                <a:solidFill>
                  <a:prstClr val="black"/>
                </a:solidFill>
              </a:rPr>
              <a:t>Successful Programmes 3 day Foundation </a:t>
            </a:r>
            <a:r>
              <a:rPr lang="en-GB" sz="2200" dirty="0" smtClean="0">
                <a:solidFill>
                  <a:prstClr val="black"/>
                </a:solidFill>
              </a:rPr>
              <a:t>Course” </a:t>
            </a:r>
            <a:r>
              <a:rPr lang="en-GB" sz="2200" dirty="0">
                <a:solidFill>
                  <a:prstClr val="black"/>
                </a:solidFill>
              </a:rPr>
              <a:t>April 2015</a:t>
            </a:r>
          </a:p>
          <a:p>
            <a:pPr marL="342900" lvl="0" indent="-342900">
              <a:buFont typeface="Arial" panose="020B0604020202020204" pitchFamily="34" charset="0"/>
              <a:buChar char="•"/>
            </a:pPr>
            <a:endParaRPr lang="en-GB" sz="2200" dirty="0">
              <a:solidFill>
                <a:prstClr val="black"/>
              </a:solidFill>
            </a:endParaRPr>
          </a:p>
          <a:p>
            <a:pPr marL="342900" lvl="0" indent="-342900">
              <a:buFont typeface="Arial" panose="020B0604020202020204" pitchFamily="34" charset="0"/>
              <a:buChar char="•"/>
            </a:pPr>
            <a:r>
              <a:rPr lang="en-GB" sz="2200" dirty="0">
                <a:solidFill>
                  <a:prstClr val="black"/>
                </a:solidFill>
              </a:rPr>
              <a:t>Core team pulled together July 2015 and a Vision Statement drafted.</a:t>
            </a:r>
          </a:p>
          <a:p>
            <a:endParaRPr lang="en-GB" dirty="0"/>
          </a:p>
        </p:txBody>
      </p:sp>
      <p:sp>
        <p:nvSpPr>
          <p:cNvPr id="4" name="Slide Number Placeholder 3"/>
          <p:cNvSpPr>
            <a:spLocks noGrp="1"/>
          </p:cNvSpPr>
          <p:nvPr>
            <p:ph type="sldNum" sz="quarter" idx="12"/>
          </p:nvPr>
        </p:nvSpPr>
        <p:spPr/>
        <p:txBody>
          <a:bodyPr/>
          <a:lstStyle/>
          <a:p>
            <a:fld id="{938D2E6E-A9FB-4A97-93FC-C2EAB03B7C31}" type="slidenum">
              <a:rPr lang="en-GB" smtClean="0"/>
              <a:t>14</a:t>
            </a:fld>
            <a:endParaRPr lang="en-GB"/>
          </a:p>
        </p:txBody>
      </p:sp>
    </p:spTree>
    <p:extLst>
      <p:ext uri="{BB962C8B-B14F-4D97-AF65-F5344CB8AC3E}">
        <p14:creationId xmlns:p14="http://schemas.microsoft.com/office/powerpoint/2010/main" val="2683917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Strategy</a:t>
            </a:r>
            <a:endParaRPr lang="en-GB" dirty="0"/>
          </a:p>
        </p:txBody>
      </p:sp>
      <p:sp>
        <p:nvSpPr>
          <p:cNvPr id="3" name="Content Placeholder 2"/>
          <p:cNvSpPr>
            <a:spLocks noGrp="1"/>
          </p:cNvSpPr>
          <p:nvPr>
            <p:ph idx="1"/>
          </p:nvPr>
        </p:nvSpPr>
        <p:spPr/>
        <p:txBody>
          <a:bodyPr>
            <a:normAutofit fontScale="92500"/>
          </a:bodyPr>
          <a:lstStyle/>
          <a:p>
            <a:pPr lvl="0"/>
            <a:r>
              <a:rPr lang="en-GB" sz="2200" b="1" dirty="0"/>
              <a:t>Critical Care Without Walls </a:t>
            </a:r>
            <a:r>
              <a:rPr lang="en-GB" sz="2200" dirty="0"/>
              <a:t>– A review of all services that have interaction with the critically ill patient external to the Critical Care Unit.</a:t>
            </a:r>
          </a:p>
          <a:p>
            <a:pPr marL="137160" indent="0">
              <a:buNone/>
            </a:pPr>
            <a:endParaRPr lang="en-GB" sz="2200" dirty="0"/>
          </a:p>
          <a:p>
            <a:pPr lvl="0"/>
            <a:r>
              <a:rPr lang="en-GB" sz="2200" b="1" dirty="0"/>
              <a:t>Building Critical Care </a:t>
            </a:r>
            <a:r>
              <a:rPr lang="en-GB" sz="2200" dirty="0"/>
              <a:t>– A comprehensive review of care provided to critically ill adults in all critical care areas, inclusive of process and equipment </a:t>
            </a:r>
          </a:p>
          <a:p>
            <a:pPr marL="137160" indent="0">
              <a:buNone/>
            </a:pPr>
            <a:r>
              <a:rPr lang="en-GB" sz="2200" dirty="0"/>
              <a:t>  </a:t>
            </a:r>
          </a:p>
          <a:p>
            <a:pPr lvl="0"/>
            <a:r>
              <a:rPr lang="en-GB" sz="2200" b="1" dirty="0"/>
              <a:t>To A Better Recovery </a:t>
            </a:r>
            <a:r>
              <a:rPr lang="en-GB" sz="2200" dirty="0"/>
              <a:t>– Implementation of a robust rehabilitation strategy commencing within critical care and beyond.</a:t>
            </a:r>
          </a:p>
          <a:p>
            <a:pPr marL="137160" indent="0">
              <a:buNone/>
            </a:pPr>
            <a:endParaRPr lang="en-GB" sz="2200" dirty="0"/>
          </a:p>
          <a:p>
            <a:pPr lvl="0"/>
            <a:r>
              <a:rPr lang="en-GB" sz="2200" b="1" dirty="0"/>
              <a:t>Patient Data Management System </a:t>
            </a:r>
            <a:r>
              <a:rPr lang="en-GB" sz="2200" dirty="0"/>
              <a:t>- To benefit patients, staff and the trust in providing patient focused quality care, improved patient safety and live accurate data capture</a:t>
            </a:r>
          </a:p>
          <a:p>
            <a:endParaRPr lang="en-GB" dirty="0"/>
          </a:p>
        </p:txBody>
      </p:sp>
    </p:spTree>
    <p:extLst>
      <p:ext uri="{BB962C8B-B14F-4D97-AF65-F5344CB8AC3E}">
        <p14:creationId xmlns:p14="http://schemas.microsoft.com/office/powerpoint/2010/main" val="676700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3600" dirty="0" smtClean="0"/>
              <a:t>Transformation Programme </a:t>
            </a:r>
            <a:endParaRPr lang="en-GB" sz="3600" dirty="0"/>
          </a:p>
        </p:txBody>
      </p:sp>
      <p:sp>
        <p:nvSpPr>
          <p:cNvPr id="9" name="Content Placeholder 8"/>
          <p:cNvSpPr>
            <a:spLocks noGrp="1"/>
          </p:cNvSpPr>
          <p:nvPr>
            <p:ph idx="1"/>
          </p:nvPr>
        </p:nvSpPr>
        <p:spPr/>
        <p:txBody>
          <a:bodyPr>
            <a:normAutofit fontScale="92500" lnSpcReduction="10000"/>
          </a:bodyPr>
          <a:lstStyle/>
          <a:p>
            <a:pPr marL="0" indent="0">
              <a:buNone/>
            </a:pPr>
            <a:r>
              <a:rPr lang="en-GB" b="1" dirty="0" smtClean="0"/>
              <a:t>Key Steps at start.</a:t>
            </a:r>
            <a:endParaRPr lang="en-GB" b="1" dirty="0"/>
          </a:p>
          <a:p>
            <a:r>
              <a:rPr lang="en-GB" dirty="0" smtClean="0"/>
              <a:t>Set up Project teams to work under the Critical care Transformation Programme Board.</a:t>
            </a:r>
          </a:p>
          <a:p>
            <a:r>
              <a:rPr lang="en-GB" dirty="0" smtClean="0"/>
              <a:t>GPICS Standards &amp; NICE CG83 benchmarking</a:t>
            </a:r>
          </a:p>
          <a:p>
            <a:r>
              <a:rPr lang="en-GB" dirty="0" smtClean="0"/>
              <a:t>Get Divisional\Executive support for change</a:t>
            </a:r>
          </a:p>
          <a:p>
            <a:r>
              <a:rPr lang="en-GB" dirty="0" smtClean="0"/>
              <a:t>Allocated a Transformation Project manager</a:t>
            </a:r>
          </a:p>
          <a:p>
            <a:r>
              <a:rPr lang="en-GB" dirty="0" smtClean="0"/>
              <a:t>Produce a Programme Initiation Document</a:t>
            </a:r>
          </a:p>
          <a:p>
            <a:r>
              <a:rPr lang="en-GB" dirty="0" smtClean="0">
                <a:solidFill>
                  <a:srgbClr val="FF0000"/>
                </a:solidFill>
              </a:rPr>
              <a:t>Ensure you have the right story for trust – aim to sort capacity out. We need to be more EFFICIENT.</a:t>
            </a:r>
          </a:p>
          <a:p>
            <a:endParaRPr lang="en-GB" dirty="0"/>
          </a:p>
        </p:txBody>
      </p:sp>
      <p:sp>
        <p:nvSpPr>
          <p:cNvPr id="5" name="Slide Number Placeholder 4"/>
          <p:cNvSpPr>
            <a:spLocks noGrp="1"/>
          </p:cNvSpPr>
          <p:nvPr>
            <p:ph type="sldNum" sz="quarter" idx="12"/>
          </p:nvPr>
        </p:nvSpPr>
        <p:spPr/>
        <p:txBody>
          <a:bodyPr/>
          <a:lstStyle/>
          <a:p>
            <a:fld id="{938D2E6E-A9FB-4A97-93FC-C2EAB03B7C31}" type="slidenum">
              <a:rPr lang="en-GB" smtClean="0"/>
              <a:t>16</a:t>
            </a:fld>
            <a:endParaRPr lang="en-GB" dirty="0"/>
          </a:p>
        </p:txBody>
      </p:sp>
    </p:spTree>
    <p:extLst>
      <p:ext uri="{BB962C8B-B14F-4D97-AF65-F5344CB8AC3E}">
        <p14:creationId xmlns:p14="http://schemas.microsoft.com/office/powerpoint/2010/main" val="2908600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Business case Approved 11/11/15 – </a:t>
            </a:r>
            <a:r>
              <a:rPr lang="en-GB" sz="2800" dirty="0" err="1" smtClean="0"/>
              <a:t>Dependancy</a:t>
            </a:r>
            <a:r>
              <a:rPr lang="en-GB" sz="2800" dirty="0" smtClean="0"/>
              <a:t> 30wte (</a:t>
            </a:r>
            <a:r>
              <a:rPr lang="en-GB" sz="2800" dirty="0"/>
              <a:t>Delivering </a:t>
            </a:r>
            <a:r>
              <a:rPr lang="en-GB" sz="2800" dirty="0" smtClean="0"/>
              <a:t>capacity April 2016/17</a:t>
            </a:r>
            <a:r>
              <a:rPr lang="en-GB" sz="2800" dirty="0"/>
              <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32555107"/>
              </p:ext>
            </p:extLst>
          </p:nvPr>
        </p:nvGraphicFramePr>
        <p:xfrm>
          <a:off x="1187624" y="1556792"/>
          <a:ext cx="5562601" cy="2085340"/>
        </p:xfrm>
        <a:graphic>
          <a:graphicData uri="http://schemas.openxmlformats.org/drawingml/2006/table">
            <a:tbl>
              <a:tblPr firstRow="1" firstCol="1" bandRow="1"/>
              <a:tblGrid>
                <a:gridCol w="969896"/>
                <a:gridCol w="1439590"/>
                <a:gridCol w="1621366"/>
                <a:gridCol w="1531749"/>
              </a:tblGrid>
              <a:tr h="0">
                <a:tc>
                  <a:txBody>
                    <a:bodyPr/>
                    <a:lstStyle/>
                    <a:p>
                      <a:pPr algn="ctr">
                        <a:lnSpc>
                          <a:spcPct val="115000"/>
                        </a:lnSpc>
                        <a:spcAft>
                          <a:spcPts val="1000"/>
                        </a:spcAft>
                      </a:pPr>
                      <a:r>
                        <a:rPr lang="en-GB" sz="1000" b="1" dirty="0">
                          <a:effectLst/>
                          <a:latin typeface="Calibri"/>
                          <a:ea typeface="Calibri"/>
                          <a:cs typeface="Times New Roman"/>
                        </a:rPr>
                        <a:t> </a:t>
                      </a:r>
                      <a:endParaRPr lang="en-GB"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GB" sz="1000" b="1">
                          <a:effectLst/>
                          <a:latin typeface="Calibri"/>
                          <a:ea typeface="Calibri"/>
                          <a:cs typeface="Times New Roman"/>
                        </a:rPr>
                        <a:t>POD 1</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GB" sz="1000" b="1" dirty="0">
                          <a:effectLst/>
                          <a:latin typeface="Calibri"/>
                          <a:ea typeface="Calibri"/>
                          <a:cs typeface="Times New Roman"/>
                        </a:rPr>
                        <a:t>POD 2</a:t>
                      </a:r>
                      <a:endParaRPr lang="en-GB"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GB" sz="1000" b="1">
                          <a:effectLst/>
                          <a:latin typeface="Calibri"/>
                          <a:ea typeface="Calibri"/>
                          <a:cs typeface="Times New Roman"/>
                        </a:rPr>
                        <a:t>County Critical</a:t>
                      </a:r>
                      <a:endParaRPr lang="en-GB" sz="1100">
                        <a:effectLst/>
                        <a:latin typeface="Calibri"/>
                        <a:ea typeface="Calibri"/>
                        <a:cs typeface="Times New Roman"/>
                      </a:endParaRPr>
                    </a:p>
                    <a:p>
                      <a:pPr algn="ctr">
                        <a:lnSpc>
                          <a:spcPct val="115000"/>
                        </a:lnSpc>
                        <a:spcAft>
                          <a:spcPts val="1000"/>
                        </a:spcAft>
                      </a:pPr>
                      <a:r>
                        <a:rPr lang="en-GB" sz="1000" b="1">
                          <a:effectLst/>
                          <a:latin typeface="Calibri"/>
                          <a:ea typeface="Calibri"/>
                          <a:cs typeface="Times New Roman"/>
                        </a:rPr>
                        <a:t>Care</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pPr algn="ctr">
                        <a:lnSpc>
                          <a:spcPct val="115000"/>
                        </a:lnSpc>
                        <a:spcAft>
                          <a:spcPts val="1000"/>
                        </a:spcAft>
                      </a:pPr>
                      <a:r>
                        <a:rPr lang="en-GB" sz="1000" b="1">
                          <a:effectLst/>
                          <a:latin typeface="Calibri"/>
                          <a:ea typeface="Calibri"/>
                          <a:cs typeface="Times New Roman"/>
                        </a:rPr>
                        <a:t>Specialty Allocation</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a:effectLst/>
                          <a:latin typeface="Calibri"/>
                          <a:ea typeface="Calibri"/>
                          <a:cs typeface="Times New Roman"/>
                        </a:rPr>
                        <a:t> </a:t>
                      </a:r>
                      <a:endParaRPr lang="en-GB" sz="1100">
                        <a:effectLst/>
                        <a:latin typeface="Calibri"/>
                        <a:ea typeface="Calibri"/>
                        <a:cs typeface="Times New Roman"/>
                      </a:endParaRPr>
                    </a:p>
                    <a:p>
                      <a:pPr algn="ctr">
                        <a:lnSpc>
                          <a:spcPct val="115000"/>
                        </a:lnSpc>
                        <a:spcAft>
                          <a:spcPts val="1000"/>
                        </a:spcAft>
                      </a:pPr>
                      <a:r>
                        <a:rPr lang="en-GB" sz="1000">
                          <a:effectLst/>
                          <a:latin typeface="Calibri"/>
                          <a:ea typeface="Calibri"/>
                          <a:cs typeface="Times New Roman"/>
                        </a:rPr>
                        <a:t>Elective Cardiothoracic Surgery</a:t>
                      </a:r>
                      <a:endParaRPr lang="en-GB" sz="1100">
                        <a:effectLst/>
                        <a:latin typeface="Calibri"/>
                        <a:ea typeface="Calibri"/>
                        <a:cs typeface="Times New Roman"/>
                      </a:endParaRPr>
                    </a:p>
                    <a:p>
                      <a:pPr algn="ctr">
                        <a:lnSpc>
                          <a:spcPct val="115000"/>
                        </a:lnSpc>
                        <a:spcAft>
                          <a:spcPts val="1000"/>
                        </a:spcAft>
                      </a:pPr>
                      <a:r>
                        <a:rPr lang="en-GB" sz="1000">
                          <a:effectLst/>
                          <a:latin typeface="Calibri"/>
                          <a:ea typeface="Calibri"/>
                          <a:cs typeface="Times New Roman"/>
                        </a:rPr>
                        <a:t>8 x L3 beds</a:t>
                      </a:r>
                      <a:endParaRPr lang="en-GB" sz="1100">
                        <a:effectLst/>
                        <a:latin typeface="Calibri"/>
                        <a:ea typeface="Calibri"/>
                        <a:cs typeface="Times New Roman"/>
                      </a:endParaRPr>
                    </a:p>
                    <a:p>
                      <a:pPr algn="ctr">
                        <a:lnSpc>
                          <a:spcPct val="115000"/>
                        </a:lnSpc>
                        <a:spcAft>
                          <a:spcPts val="1000"/>
                        </a:spcAft>
                      </a:pPr>
                      <a:r>
                        <a:rPr lang="en-GB" sz="1000">
                          <a:effectLst/>
                          <a:latin typeface="Calibri"/>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GB" sz="1000">
                          <a:effectLst/>
                          <a:latin typeface="Calibri"/>
                          <a:ea typeface="Calibri"/>
                          <a:cs typeface="Times New Roman"/>
                        </a:rPr>
                        <a:t>Elective Cardiothoracic </a:t>
                      </a:r>
                      <a:endParaRPr lang="en-GB" sz="1100">
                        <a:effectLst/>
                        <a:latin typeface="Calibri"/>
                        <a:ea typeface="Calibri"/>
                        <a:cs typeface="Times New Roman"/>
                      </a:endParaRPr>
                    </a:p>
                    <a:p>
                      <a:pPr algn="ctr">
                        <a:lnSpc>
                          <a:spcPct val="115000"/>
                        </a:lnSpc>
                        <a:spcAft>
                          <a:spcPts val="1000"/>
                        </a:spcAft>
                      </a:pPr>
                      <a:r>
                        <a:rPr lang="en-GB" sz="1000">
                          <a:effectLst/>
                          <a:latin typeface="Calibri"/>
                          <a:ea typeface="Calibri"/>
                          <a:cs typeface="Times New Roman"/>
                        </a:rPr>
                        <a:t>2 x L3 beds &amp; 6 x L2 beds</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GB" sz="1000">
                          <a:effectLst/>
                          <a:latin typeface="Calibri"/>
                          <a:ea typeface="Calibri"/>
                          <a:cs typeface="Times New Roman"/>
                        </a:rPr>
                        <a:t>Adult Critical Care</a:t>
                      </a:r>
                      <a:endParaRPr lang="en-GB" sz="1100">
                        <a:effectLst/>
                        <a:latin typeface="Calibri"/>
                        <a:ea typeface="Calibri"/>
                        <a:cs typeface="Times New Roman"/>
                      </a:endParaRPr>
                    </a:p>
                    <a:p>
                      <a:pPr algn="ctr">
                        <a:lnSpc>
                          <a:spcPct val="115000"/>
                        </a:lnSpc>
                        <a:spcAft>
                          <a:spcPts val="1000"/>
                        </a:spcAft>
                      </a:pPr>
                      <a:r>
                        <a:rPr lang="en-GB" sz="1000">
                          <a:effectLst/>
                          <a:latin typeface="Calibri"/>
                          <a:ea typeface="Calibri"/>
                          <a:cs typeface="Times New Roman"/>
                        </a:rPr>
                        <a:t>4 x L2 beds</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1000"/>
                        </a:spcAft>
                      </a:pPr>
                      <a:r>
                        <a:rPr lang="en-GB" sz="1000" b="1">
                          <a:effectLst/>
                          <a:latin typeface="Calibri"/>
                          <a:ea typeface="Calibri"/>
                          <a:cs typeface="Times New Roman"/>
                        </a:rPr>
                        <a:t>  Clinical Management</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dirty="0">
                          <a:effectLst/>
                          <a:latin typeface="Calibri"/>
                          <a:ea typeface="Calibri"/>
                          <a:cs typeface="Times New Roman"/>
                        </a:rPr>
                        <a:t>Cardiothoracic </a:t>
                      </a:r>
                      <a:r>
                        <a:rPr lang="en-GB" sz="1000" dirty="0" smtClean="0">
                          <a:effectLst/>
                          <a:latin typeface="Calibri"/>
                          <a:ea typeface="Calibri"/>
                          <a:cs typeface="Times New Roman"/>
                        </a:rPr>
                        <a:t>Surgeons/</a:t>
                      </a:r>
                      <a:r>
                        <a:rPr lang="en-GB" sz="1000" dirty="0" err="1" smtClean="0">
                          <a:effectLst/>
                          <a:latin typeface="Calibri"/>
                          <a:ea typeface="Calibri"/>
                          <a:cs typeface="Times New Roman"/>
                        </a:rPr>
                        <a:t>anaethetists</a:t>
                      </a:r>
                      <a:endParaRPr lang="en-GB"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GB" sz="1000" dirty="0">
                          <a:effectLst/>
                          <a:latin typeface="Calibri"/>
                          <a:ea typeface="Calibri"/>
                          <a:cs typeface="Times New Roman"/>
                        </a:rPr>
                        <a:t>Cardiothoracic </a:t>
                      </a:r>
                      <a:r>
                        <a:rPr lang="en-GB" sz="1000" dirty="0" smtClean="0">
                          <a:effectLst/>
                          <a:latin typeface="Calibri"/>
                          <a:ea typeface="Calibri"/>
                          <a:cs typeface="Times New Roman"/>
                        </a:rPr>
                        <a:t>Surgeons/</a:t>
                      </a:r>
                      <a:r>
                        <a:rPr lang="en-GB" sz="1000" dirty="0" err="1" smtClean="0">
                          <a:effectLst/>
                          <a:latin typeface="Calibri"/>
                          <a:ea typeface="Calibri"/>
                          <a:cs typeface="Times New Roman"/>
                        </a:rPr>
                        <a:t>anaethetists</a:t>
                      </a:r>
                      <a:endParaRPr lang="en-GB"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GB" sz="1000" dirty="0">
                          <a:effectLst/>
                          <a:latin typeface="Calibri"/>
                          <a:ea typeface="Calibri"/>
                          <a:cs typeface="Times New Roman"/>
                        </a:rPr>
                        <a:t>Consultant Intensivist’s</a:t>
                      </a:r>
                      <a:endParaRPr lang="en-GB"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93053358"/>
              </p:ext>
            </p:extLst>
          </p:nvPr>
        </p:nvGraphicFramePr>
        <p:xfrm>
          <a:off x="1187624" y="3933056"/>
          <a:ext cx="6699250" cy="2370074"/>
        </p:xfrm>
        <a:graphic>
          <a:graphicData uri="http://schemas.openxmlformats.org/drawingml/2006/table">
            <a:tbl>
              <a:tblPr firstRow="1" firstCol="1" bandRow="1"/>
              <a:tblGrid>
                <a:gridCol w="1148715"/>
                <a:gridCol w="1350645"/>
                <a:gridCol w="1389072"/>
                <a:gridCol w="1368152"/>
                <a:gridCol w="1442666"/>
              </a:tblGrid>
              <a:tr h="323850">
                <a:tc>
                  <a:txBody>
                    <a:bodyPr/>
                    <a:lstStyle/>
                    <a:p>
                      <a:pPr algn="just">
                        <a:lnSpc>
                          <a:spcPct val="115000"/>
                        </a:lnSpc>
                        <a:spcAft>
                          <a:spcPts val="1000"/>
                        </a:spcAft>
                      </a:pPr>
                      <a:r>
                        <a:rPr lang="en-GB" sz="1100" b="1">
                          <a:effectLst/>
                          <a:latin typeface="Calibri"/>
                          <a:ea typeface="Calibri"/>
                          <a:cs typeface="Times New Roman"/>
                        </a:rPr>
                        <a:t> </a:t>
                      </a:r>
                      <a:endParaRPr lang="en-GB" sz="1100">
                        <a:effectLst/>
                        <a:latin typeface="Calibri"/>
                        <a:ea typeface="Calibri"/>
                        <a:cs typeface="Times New Roman"/>
                      </a:endParaRPr>
                    </a:p>
                    <a:p>
                      <a:pPr algn="just">
                        <a:lnSpc>
                          <a:spcPct val="115000"/>
                        </a:lnSpc>
                        <a:spcAft>
                          <a:spcPts val="1000"/>
                        </a:spcAft>
                      </a:pPr>
                      <a:r>
                        <a:rPr lang="en-GB" sz="1100" b="1">
                          <a:effectLst/>
                          <a:latin typeface="Calibri"/>
                          <a:ea typeface="Calibri"/>
                          <a:cs typeface="Times New Roman"/>
                        </a:rPr>
                        <a:t> </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1000"/>
                        </a:spcAft>
                      </a:pPr>
                      <a:r>
                        <a:rPr lang="en-GB" sz="1100" b="1">
                          <a:effectLst/>
                          <a:latin typeface="Calibri"/>
                          <a:ea typeface="Calibri"/>
                          <a:cs typeface="Times New Roman"/>
                        </a:rPr>
                        <a:t>POD 3</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1000"/>
                        </a:spcAft>
                      </a:pPr>
                      <a:r>
                        <a:rPr lang="en-GB" sz="1100" b="1">
                          <a:effectLst/>
                          <a:latin typeface="Calibri"/>
                          <a:ea typeface="Calibri"/>
                          <a:cs typeface="Times New Roman"/>
                        </a:rPr>
                        <a:t>POD 4</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1000"/>
                        </a:spcAft>
                      </a:pPr>
                      <a:r>
                        <a:rPr lang="en-GB" sz="1100" b="1">
                          <a:effectLst/>
                          <a:latin typeface="Calibri"/>
                          <a:ea typeface="Calibri"/>
                          <a:cs typeface="Times New Roman"/>
                        </a:rPr>
                        <a:t>Pod 5</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1000"/>
                        </a:spcAft>
                      </a:pPr>
                      <a:r>
                        <a:rPr lang="en-GB" sz="1100" b="1">
                          <a:effectLst/>
                          <a:latin typeface="Calibri"/>
                          <a:ea typeface="Calibri"/>
                          <a:cs typeface="Times New Roman"/>
                        </a:rPr>
                        <a:t>Pod 6</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pPr algn="just">
                        <a:lnSpc>
                          <a:spcPct val="115000"/>
                        </a:lnSpc>
                        <a:spcAft>
                          <a:spcPts val="1000"/>
                        </a:spcAft>
                      </a:pPr>
                      <a:r>
                        <a:rPr lang="en-GB" sz="1100" b="1">
                          <a:effectLst/>
                          <a:latin typeface="Calibri"/>
                          <a:ea typeface="Calibri"/>
                          <a:cs typeface="Times New Roman"/>
                        </a:rPr>
                        <a:t>Specialty Allocation</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100">
                          <a:effectLst/>
                          <a:latin typeface="Calibri"/>
                          <a:ea typeface="Calibri"/>
                          <a:cs typeface="Times New Roman"/>
                        </a:rPr>
                        <a:t> </a:t>
                      </a:r>
                    </a:p>
                    <a:p>
                      <a:pPr algn="just">
                        <a:lnSpc>
                          <a:spcPct val="115000"/>
                        </a:lnSpc>
                        <a:spcAft>
                          <a:spcPts val="1000"/>
                        </a:spcAft>
                      </a:pPr>
                      <a:r>
                        <a:rPr lang="en-GB" sz="1100">
                          <a:effectLst/>
                          <a:latin typeface="Calibri"/>
                          <a:ea typeface="Calibri"/>
                          <a:cs typeface="Times New Roman"/>
                        </a:rPr>
                        <a:t>Adult Critical Care</a:t>
                      </a:r>
                    </a:p>
                    <a:p>
                      <a:pPr algn="just">
                        <a:lnSpc>
                          <a:spcPct val="115000"/>
                        </a:lnSpc>
                        <a:spcAft>
                          <a:spcPts val="1000"/>
                        </a:spcAft>
                      </a:pPr>
                      <a:r>
                        <a:rPr lang="en-GB" sz="1100">
                          <a:effectLst/>
                          <a:latin typeface="Calibri"/>
                          <a:ea typeface="Calibri"/>
                          <a:cs typeface="Times New Roman"/>
                        </a:rPr>
                        <a:t>4 x L3 beds &amp;</a:t>
                      </a:r>
                    </a:p>
                    <a:p>
                      <a:pPr algn="just">
                        <a:lnSpc>
                          <a:spcPct val="115000"/>
                        </a:lnSpc>
                        <a:spcAft>
                          <a:spcPts val="1000"/>
                        </a:spcAft>
                      </a:pPr>
                      <a:r>
                        <a:rPr lang="en-GB" sz="1100">
                          <a:effectLst/>
                          <a:latin typeface="Calibri"/>
                          <a:ea typeface="Calibri"/>
                          <a:cs typeface="Times New Roman"/>
                        </a:rPr>
                        <a:t>4 x L2 beds</a:t>
                      </a:r>
                    </a:p>
                    <a:p>
                      <a:pPr algn="just">
                        <a:lnSpc>
                          <a:spcPct val="115000"/>
                        </a:lnSpc>
                        <a:spcAft>
                          <a:spcPts val="1000"/>
                        </a:spcAft>
                      </a:pPr>
                      <a:r>
                        <a:rPr lang="en-GB" sz="1100">
                          <a:effectLst/>
                          <a:latin typeface="Calibri"/>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100">
                          <a:effectLst/>
                          <a:latin typeface="Calibri"/>
                          <a:ea typeface="Calibri"/>
                          <a:cs typeface="Times New Roman"/>
                        </a:rPr>
                        <a:t>Adult Critical Care</a:t>
                      </a:r>
                    </a:p>
                    <a:p>
                      <a:pPr algn="just">
                        <a:lnSpc>
                          <a:spcPct val="115000"/>
                        </a:lnSpc>
                        <a:spcAft>
                          <a:spcPts val="1000"/>
                        </a:spcAft>
                      </a:pPr>
                      <a:r>
                        <a:rPr lang="en-GB" sz="1100">
                          <a:effectLst/>
                          <a:latin typeface="Calibri"/>
                          <a:ea typeface="Calibri"/>
                          <a:cs typeface="Times New Roman"/>
                        </a:rPr>
                        <a:t>8 x L3 beds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100" dirty="0">
                          <a:effectLst/>
                          <a:latin typeface="Calibri"/>
                          <a:ea typeface="Calibri"/>
                          <a:cs typeface="Times New Roman"/>
                        </a:rPr>
                        <a:t>Adult Critical Care</a:t>
                      </a:r>
                    </a:p>
                    <a:p>
                      <a:pPr algn="just">
                        <a:lnSpc>
                          <a:spcPct val="115000"/>
                        </a:lnSpc>
                        <a:spcAft>
                          <a:spcPts val="1000"/>
                        </a:spcAft>
                      </a:pPr>
                      <a:r>
                        <a:rPr lang="en-GB" sz="1100" dirty="0">
                          <a:effectLst/>
                          <a:latin typeface="Calibri"/>
                          <a:ea typeface="Calibri"/>
                          <a:cs typeface="Times New Roman"/>
                        </a:rPr>
                        <a:t>8 x L3 beds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100">
                          <a:effectLst/>
                          <a:latin typeface="Calibri"/>
                          <a:ea typeface="Calibri"/>
                          <a:cs typeface="Times New Roman"/>
                        </a:rPr>
                        <a:t> </a:t>
                      </a:r>
                    </a:p>
                    <a:p>
                      <a:pPr algn="just">
                        <a:lnSpc>
                          <a:spcPct val="115000"/>
                        </a:lnSpc>
                        <a:spcAft>
                          <a:spcPts val="1000"/>
                        </a:spcAft>
                      </a:pPr>
                      <a:r>
                        <a:rPr lang="en-GB" sz="1100">
                          <a:effectLst/>
                          <a:latin typeface="Calibri"/>
                          <a:ea typeface="Calibri"/>
                          <a:cs typeface="Times New Roman"/>
                        </a:rPr>
                        <a:t>Adult Critical Care</a:t>
                      </a:r>
                    </a:p>
                    <a:p>
                      <a:pPr algn="just">
                        <a:lnSpc>
                          <a:spcPct val="115000"/>
                        </a:lnSpc>
                        <a:spcAft>
                          <a:spcPts val="1000"/>
                        </a:spcAft>
                      </a:pPr>
                      <a:r>
                        <a:rPr lang="en-GB" sz="1100">
                          <a:effectLst/>
                          <a:latin typeface="Calibri"/>
                          <a:ea typeface="Calibri"/>
                          <a:cs typeface="Times New Roman"/>
                        </a:rPr>
                        <a:t>6 x L3 beds &amp;</a:t>
                      </a:r>
                    </a:p>
                    <a:p>
                      <a:pPr algn="just">
                        <a:lnSpc>
                          <a:spcPct val="115000"/>
                        </a:lnSpc>
                        <a:spcAft>
                          <a:spcPts val="1000"/>
                        </a:spcAft>
                      </a:pPr>
                      <a:r>
                        <a:rPr lang="en-GB" sz="1100">
                          <a:effectLst/>
                          <a:latin typeface="Calibri"/>
                          <a:ea typeface="Calibri"/>
                          <a:cs typeface="Times New Roman"/>
                        </a:rPr>
                        <a:t>4 x L2 beds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1000"/>
                        </a:spcAft>
                      </a:pPr>
                      <a:r>
                        <a:rPr lang="en-GB" sz="1100" b="1">
                          <a:effectLst/>
                          <a:latin typeface="Calibri"/>
                          <a:ea typeface="Calibri"/>
                          <a:cs typeface="Times New Roman"/>
                        </a:rPr>
                        <a:t>Clinical Management</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100">
                          <a:effectLst/>
                          <a:latin typeface="Calibri"/>
                          <a:ea typeface="Calibri"/>
                          <a:cs typeface="Times New Roman"/>
                        </a:rPr>
                        <a:t>Consultant Intensivist’s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100">
                          <a:effectLst/>
                          <a:latin typeface="Calibri"/>
                          <a:ea typeface="Calibri"/>
                          <a:cs typeface="Times New Roman"/>
                        </a:rPr>
                        <a:t>Consultant Intensivist’s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100">
                          <a:effectLst/>
                          <a:latin typeface="Calibri"/>
                          <a:ea typeface="Calibri"/>
                          <a:cs typeface="Times New Roman"/>
                        </a:rPr>
                        <a:t>Consultant Intensivist’s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100" dirty="0">
                          <a:effectLst/>
                          <a:latin typeface="Calibri"/>
                          <a:ea typeface="Calibri"/>
                          <a:cs typeface="Times New Roman"/>
                        </a:rPr>
                        <a:t>Consultant Intensivist’s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3"/>
          <p:cNvSpPr>
            <a:spLocks noChangeArrowheads="1"/>
          </p:cNvSpPr>
          <p:nvPr/>
        </p:nvSpPr>
        <p:spPr bwMode="auto">
          <a:xfrm>
            <a:off x="917575" y="2816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11236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solidFill>
                  <a:srgbClr val="675E47"/>
                </a:solidFill>
              </a:rPr>
              <a:t>Business case Approved 11/11/15</a:t>
            </a:r>
            <a:endParaRPr lang="en-GB" dirty="0"/>
          </a:p>
        </p:txBody>
      </p:sp>
      <p:sp>
        <p:nvSpPr>
          <p:cNvPr id="3" name="Content Placeholder 2"/>
          <p:cNvSpPr>
            <a:spLocks noGrp="1"/>
          </p:cNvSpPr>
          <p:nvPr>
            <p:ph idx="1"/>
          </p:nvPr>
        </p:nvSpPr>
        <p:spPr/>
        <p:txBody>
          <a:bodyPr>
            <a:normAutofit fontScale="92500"/>
          </a:bodyPr>
          <a:lstStyle/>
          <a:p>
            <a:r>
              <a:rPr lang="en-GB" dirty="0" smtClean="0"/>
              <a:t>Equipment gap bridged to open additional beds</a:t>
            </a:r>
          </a:p>
          <a:p>
            <a:pPr lvl="0"/>
            <a:r>
              <a:rPr lang="en-GB" dirty="0">
                <a:solidFill>
                  <a:prstClr val="black"/>
                </a:solidFill>
              </a:rPr>
              <a:t>Additional staffing required (ref1):</a:t>
            </a:r>
          </a:p>
          <a:p>
            <a:pPr marL="0" indent="0">
              <a:buNone/>
            </a:pPr>
            <a:endParaRPr lang="en-GB" dirty="0"/>
          </a:p>
          <a:p>
            <a:r>
              <a:rPr lang="en-GB" sz="1800" i="1" dirty="0" smtClean="0">
                <a:solidFill>
                  <a:srgbClr val="C00000"/>
                </a:solidFill>
              </a:rPr>
              <a:t>Equivalent of Additional 2 </a:t>
            </a:r>
            <a:r>
              <a:rPr lang="en-GB" sz="1800" i="1" dirty="0">
                <a:solidFill>
                  <a:srgbClr val="C00000"/>
                </a:solidFill>
              </a:rPr>
              <a:t>Level 3 beds (Pods 3-6</a:t>
            </a:r>
            <a:r>
              <a:rPr lang="en-GB" sz="1800" i="1" dirty="0" smtClean="0">
                <a:solidFill>
                  <a:srgbClr val="C00000"/>
                </a:solidFill>
              </a:rPr>
              <a:t>) converts 4 level 2 to level 3</a:t>
            </a:r>
            <a:endParaRPr lang="en-GB" sz="1800" i="1" dirty="0">
              <a:solidFill>
                <a:srgbClr val="C00000"/>
              </a:solidFill>
            </a:endParaRPr>
          </a:p>
          <a:p>
            <a:r>
              <a:rPr lang="en-GB" sz="1800" dirty="0"/>
              <a:t>Nursing staffing required is Band 6 - 2.0 WTE, Band 5 - 9.24 WTE and a band 2 1.0 WTE</a:t>
            </a:r>
          </a:p>
          <a:p>
            <a:r>
              <a:rPr lang="en-GB" sz="1800" dirty="0"/>
              <a:t>Physiotherapy Technician Band 3 - 1.0 WTE</a:t>
            </a:r>
          </a:p>
          <a:p>
            <a:r>
              <a:rPr lang="en-GB" sz="1800" dirty="0"/>
              <a:t>Dietician Band 7 - 0.20 WTE</a:t>
            </a:r>
          </a:p>
          <a:p>
            <a:r>
              <a:rPr lang="en-GB" sz="1800" dirty="0"/>
              <a:t>Pharmacy Band 8a - 0.20 WTE</a:t>
            </a:r>
          </a:p>
          <a:p>
            <a:r>
              <a:rPr lang="en-GB" sz="1800" dirty="0"/>
              <a:t>Speech &amp; Language Therapy Band 7 – 0.20 WTE</a:t>
            </a:r>
          </a:p>
          <a:p>
            <a:r>
              <a:rPr lang="en-GB" sz="1800" dirty="0"/>
              <a:t>Occupational Therapy Band 7 – 0.20 WTE</a:t>
            </a:r>
          </a:p>
          <a:p>
            <a:r>
              <a:rPr lang="en-GB" sz="1800" dirty="0"/>
              <a:t>PDN Band 6 – 0.5 WTE</a:t>
            </a:r>
          </a:p>
          <a:p>
            <a:r>
              <a:rPr lang="en-GB" sz="1800" dirty="0"/>
              <a:t>Clinical Support Technician – Band 6 – 0.01 WTE</a:t>
            </a:r>
          </a:p>
          <a:p>
            <a:endParaRPr lang="en-GB" dirty="0"/>
          </a:p>
        </p:txBody>
      </p:sp>
    </p:spTree>
    <p:extLst>
      <p:ext uri="{BB962C8B-B14F-4D97-AF65-F5344CB8AC3E}">
        <p14:creationId xmlns:p14="http://schemas.microsoft.com/office/powerpoint/2010/main" val="1986827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t>UHNM Adult Critical Care Unit – Delivering a Transformation Programme</a:t>
            </a:r>
            <a:endParaRPr lang="en-GB" sz="3200" dirty="0"/>
          </a:p>
        </p:txBody>
      </p:sp>
      <p:sp>
        <p:nvSpPr>
          <p:cNvPr id="3" name="Subtitle 2"/>
          <p:cNvSpPr>
            <a:spLocks noGrp="1"/>
          </p:cNvSpPr>
          <p:nvPr>
            <p:ph type="body" idx="1"/>
          </p:nvPr>
        </p:nvSpPr>
        <p:spPr/>
        <p:txBody>
          <a:bodyPr/>
          <a:lstStyle/>
          <a:p>
            <a:r>
              <a:rPr lang="en-GB" dirty="0" smtClean="0">
                <a:solidFill>
                  <a:schemeClr val="tx1"/>
                </a:solidFill>
              </a:rPr>
              <a:t>Delivering and sustaining change</a:t>
            </a:r>
            <a:endParaRPr lang="en-GB" dirty="0">
              <a:solidFill>
                <a:schemeClr val="tx1"/>
              </a:solidFill>
            </a:endParaRPr>
          </a:p>
        </p:txBody>
      </p:sp>
      <p:sp>
        <p:nvSpPr>
          <p:cNvPr id="6" name="Slide Number Placeholder 5"/>
          <p:cNvSpPr>
            <a:spLocks noGrp="1"/>
          </p:cNvSpPr>
          <p:nvPr>
            <p:ph type="sldNum" sz="quarter" idx="12"/>
          </p:nvPr>
        </p:nvSpPr>
        <p:spPr/>
        <p:txBody>
          <a:bodyPr/>
          <a:lstStyle/>
          <a:p>
            <a:fld id="{938D2E6E-A9FB-4A97-93FC-C2EAB03B7C31}" type="slidenum">
              <a:rPr lang="en-GB">
                <a:solidFill>
                  <a:prstClr val="black">
                    <a:tint val="75000"/>
                  </a:prstClr>
                </a:solidFill>
              </a:rPr>
              <a:pPr/>
              <a:t>19</a:t>
            </a:fld>
            <a:endParaRPr lang="en-GB">
              <a:solidFill>
                <a:prstClr val="black">
                  <a:tint val="75000"/>
                </a:prstClr>
              </a:solidFill>
            </a:endParaRPr>
          </a:p>
        </p:txBody>
      </p:sp>
    </p:spTree>
    <p:extLst>
      <p:ext uri="{BB962C8B-B14F-4D97-AF65-F5344CB8AC3E}">
        <p14:creationId xmlns:p14="http://schemas.microsoft.com/office/powerpoint/2010/main" val="4024022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3" name="Content Placeholder 2"/>
          <p:cNvSpPr>
            <a:spLocks noGrp="1"/>
          </p:cNvSpPr>
          <p:nvPr>
            <p:ph idx="1"/>
          </p:nvPr>
        </p:nvSpPr>
        <p:spPr/>
        <p:txBody>
          <a:bodyPr>
            <a:normAutofit/>
          </a:bodyPr>
          <a:lstStyle/>
          <a:p>
            <a:r>
              <a:rPr lang="en-GB" dirty="0" smtClean="0"/>
              <a:t>Background</a:t>
            </a:r>
          </a:p>
          <a:p>
            <a:r>
              <a:rPr lang="en-GB" dirty="0" smtClean="0"/>
              <a:t>What is Transformation?</a:t>
            </a:r>
          </a:p>
          <a:p>
            <a:r>
              <a:rPr lang="en-GB" dirty="0" smtClean="0"/>
              <a:t>How to deliver change?</a:t>
            </a:r>
          </a:p>
          <a:p>
            <a:r>
              <a:rPr lang="en-GB" dirty="0" smtClean="0"/>
              <a:t>How do you sustain change?</a:t>
            </a:r>
          </a:p>
          <a:p>
            <a:r>
              <a:rPr lang="en-GB" dirty="0" smtClean="0"/>
              <a:t>Is it working?</a:t>
            </a:r>
            <a:endParaRPr lang="en-GB" dirty="0"/>
          </a:p>
        </p:txBody>
      </p:sp>
      <p:sp>
        <p:nvSpPr>
          <p:cNvPr id="4" name="Slide Number Placeholder 3"/>
          <p:cNvSpPr>
            <a:spLocks noGrp="1"/>
          </p:cNvSpPr>
          <p:nvPr>
            <p:ph type="sldNum" sz="quarter" idx="12"/>
          </p:nvPr>
        </p:nvSpPr>
        <p:spPr/>
        <p:txBody>
          <a:bodyPr/>
          <a:lstStyle/>
          <a:p>
            <a:fld id="{938D2E6E-A9FB-4A97-93FC-C2EAB03B7C31}" type="slidenum">
              <a:rPr lang="en-GB" smtClean="0"/>
              <a:t>2</a:t>
            </a:fld>
            <a:endParaRPr lang="en-GB" dirty="0"/>
          </a:p>
        </p:txBody>
      </p:sp>
    </p:spTree>
    <p:extLst>
      <p:ext uri="{BB962C8B-B14F-4D97-AF65-F5344CB8AC3E}">
        <p14:creationId xmlns:p14="http://schemas.microsoft.com/office/powerpoint/2010/main" val="3551784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844824"/>
            <a:ext cx="6048671" cy="4680520"/>
          </a:xfrm>
          <a:prstGeom prst="rect">
            <a:avLst/>
          </a:prstGeom>
          <a:noFill/>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332655"/>
            <a:ext cx="8500604" cy="156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530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Transformation Programme</a:t>
            </a:r>
            <a:endParaRPr lang="en-GB" sz="3600" dirty="0"/>
          </a:p>
        </p:txBody>
      </p:sp>
      <p:sp>
        <p:nvSpPr>
          <p:cNvPr id="3" name="Content Placeholder 2"/>
          <p:cNvSpPr>
            <a:spLocks noGrp="1"/>
          </p:cNvSpPr>
          <p:nvPr>
            <p:ph sz="half" idx="1"/>
          </p:nvPr>
        </p:nvSpPr>
        <p:spPr>
          <a:xfrm>
            <a:off x="457200" y="1600201"/>
            <a:ext cx="8219256" cy="2260848"/>
          </a:xfrm>
        </p:spPr>
        <p:txBody>
          <a:bodyPr/>
          <a:lstStyle/>
          <a:p>
            <a:r>
              <a:rPr lang="en-GB" dirty="0" smtClean="0"/>
              <a:t>Critical Care Transformation Board</a:t>
            </a:r>
          </a:p>
          <a:p>
            <a:pPr lvl="1"/>
            <a:r>
              <a:rPr lang="en-GB" dirty="0" smtClean="0"/>
              <a:t>Regular meeting supporting each </a:t>
            </a:r>
            <a:r>
              <a:rPr lang="en-GB" dirty="0" err="1" smtClean="0"/>
              <a:t>workstream</a:t>
            </a:r>
            <a:endParaRPr lang="en-GB" dirty="0" smtClean="0"/>
          </a:p>
          <a:p>
            <a:pPr lvl="1"/>
            <a:r>
              <a:rPr lang="en-GB" dirty="0" smtClean="0"/>
              <a:t>Information gathering to support business cases</a:t>
            </a:r>
          </a:p>
          <a:p>
            <a:pPr lvl="1"/>
            <a:r>
              <a:rPr lang="en-GB" dirty="0" smtClean="0"/>
              <a:t>Ownership within the team</a:t>
            </a:r>
            <a:endParaRPr lang="en-GB" dirty="0"/>
          </a:p>
        </p:txBody>
      </p:sp>
      <p:sp>
        <p:nvSpPr>
          <p:cNvPr id="4" name="Content Placeholder 3"/>
          <p:cNvSpPr>
            <a:spLocks noGrp="1"/>
          </p:cNvSpPr>
          <p:nvPr>
            <p:ph sz="half" idx="2"/>
          </p:nvPr>
        </p:nvSpPr>
        <p:spPr>
          <a:xfrm>
            <a:off x="611560" y="3861048"/>
            <a:ext cx="7632848" cy="2265115"/>
          </a:xfrm>
        </p:spPr>
        <p:txBody>
          <a:bodyPr/>
          <a:lstStyle/>
          <a:p>
            <a:r>
              <a:rPr lang="en-GB" dirty="0" smtClean="0"/>
              <a:t>CCDG (monthly) and CCSG (Quarterly)</a:t>
            </a:r>
          </a:p>
          <a:p>
            <a:pPr lvl="1"/>
            <a:r>
              <a:rPr lang="en-GB" dirty="0" smtClean="0"/>
              <a:t>Reporting progress to Delivery group</a:t>
            </a:r>
          </a:p>
          <a:p>
            <a:pPr lvl="1"/>
            <a:r>
              <a:rPr lang="en-GB" dirty="0" smtClean="0"/>
              <a:t>Strategy group helped to support change required at </a:t>
            </a:r>
            <a:r>
              <a:rPr lang="en-GB" dirty="0" err="1" smtClean="0"/>
              <a:t>corperate</a:t>
            </a:r>
            <a:r>
              <a:rPr lang="en-GB" dirty="0" smtClean="0"/>
              <a:t> level rather than just need more beds.</a:t>
            </a:r>
            <a:endParaRPr lang="en-GB" dirty="0"/>
          </a:p>
        </p:txBody>
      </p:sp>
      <p:sp>
        <p:nvSpPr>
          <p:cNvPr id="5" name="Slide Number Placeholder 4"/>
          <p:cNvSpPr>
            <a:spLocks noGrp="1"/>
          </p:cNvSpPr>
          <p:nvPr>
            <p:ph type="sldNum" sz="quarter" idx="12"/>
          </p:nvPr>
        </p:nvSpPr>
        <p:spPr/>
        <p:txBody>
          <a:bodyPr/>
          <a:lstStyle/>
          <a:p>
            <a:fld id="{938D2E6E-A9FB-4A97-93FC-C2EAB03B7C31}" type="slidenum">
              <a:rPr lang="en-GB" smtClean="0"/>
              <a:t>21</a:t>
            </a:fld>
            <a:endParaRPr lang="en-GB" dirty="0"/>
          </a:p>
        </p:txBody>
      </p:sp>
    </p:spTree>
    <p:extLst>
      <p:ext uri="{BB962C8B-B14F-4D97-AF65-F5344CB8AC3E}">
        <p14:creationId xmlns:p14="http://schemas.microsoft.com/office/powerpoint/2010/main" val="3199000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CCSG 03/16</a:t>
            </a:r>
            <a:endParaRPr lang="en-GB"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912754144"/>
              </p:ext>
            </p:extLst>
          </p:nvPr>
        </p:nvGraphicFramePr>
        <p:xfrm>
          <a:off x="457200" y="1593565"/>
          <a:ext cx="4038600" cy="4539234"/>
        </p:xfrm>
        <a:graphic>
          <a:graphicData uri="http://schemas.openxmlformats.org/drawingml/2006/table">
            <a:tbl>
              <a:tblPr firstRow="1" firstCol="1" bandRow="1"/>
              <a:tblGrid>
                <a:gridCol w="337196"/>
                <a:gridCol w="338359"/>
                <a:gridCol w="2432462"/>
                <a:gridCol w="930583"/>
              </a:tblGrid>
              <a:tr h="117670">
                <a:tc>
                  <a:txBody>
                    <a:bodyPr/>
                    <a:lstStyle/>
                    <a:p>
                      <a:pPr>
                        <a:lnSpc>
                          <a:spcPct val="115000"/>
                        </a:lnSpc>
                        <a:spcAft>
                          <a:spcPts val="0"/>
                        </a:spcAft>
                        <a:tabLst>
                          <a:tab pos="2162175" algn="l"/>
                          <a:tab pos="3348355" algn="ctr"/>
                        </a:tabLst>
                      </a:pPr>
                      <a:r>
                        <a:rPr lang="en-GB" sz="700" b="1" dirty="0">
                          <a:solidFill>
                            <a:srgbClr val="FFFFFF"/>
                          </a:solidFill>
                          <a:effectLst/>
                          <a:latin typeface="Calibri"/>
                          <a:ea typeface="Calibri"/>
                          <a:cs typeface="Times New Roman"/>
                        </a:rPr>
                        <a:t> </a:t>
                      </a:r>
                      <a:endParaRPr lang="en-GB" sz="700" dirty="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nSpc>
                          <a:spcPct val="115000"/>
                        </a:lnSpc>
                        <a:spcAft>
                          <a:spcPts val="0"/>
                        </a:spcAft>
                        <a:tabLst>
                          <a:tab pos="2162175" algn="l"/>
                          <a:tab pos="3348355" algn="ctr"/>
                        </a:tabLst>
                      </a:pPr>
                      <a:r>
                        <a:rPr lang="en-GB" sz="700" b="1">
                          <a:solidFill>
                            <a:srgbClr val="FFFFFF"/>
                          </a:solidFill>
                          <a:effectLst/>
                          <a:latin typeface="Calibri"/>
                          <a:ea typeface="Calibri"/>
                          <a:cs typeface="Times New Roman"/>
                        </a:rPr>
                        <a:t>No.</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nSpc>
                          <a:spcPct val="115000"/>
                        </a:lnSpc>
                        <a:spcAft>
                          <a:spcPts val="0"/>
                        </a:spcAft>
                        <a:tabLst>
                          <a:tab pos="2162175" algn="l"/>
                          <a:tab pos="3348355" algn="ctr"/>
                        </a:tabLst>
                      </a:pPr>
                      <a:r>
                        <a:rPr lang="en-GB" sz="700" b="1">
                          <a:solidFill>
                            <a:srgbClr val="FFFFFF"/>
                          </a:solidFill>
                          <a:effectLst/>
                          <a:latin typeface="Calibri"/>
                          <a:ea typeface="Calibri"/>
                          <a:cs typeface="Times New Roman"/>
                        </a:rPr>
                        <a:t>Item</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nSpc>
                          <a:spcPct val="115000"/>
                        </a:lnSpc>
                        <a:spcAft>
                          <a:spcPts val="0"/>
                        </a:spcAft>
                        <a:tabLst>
                          <a:tab pos="2162175" algn="l"/>
                          <a:tab pos="3348355" algn="ctr"/>
                        </a:tabLst>
                      </a:pPr>
                      <a:r>
                        <a:rPr lang="en-GB" sz="700" b="1">
                          <a:solidFill>
                            <a:srgbClr val="FFFFFF"/>
                          </a:solidFill>
                          <a:effectLst/>
                          <a:latin typeface="Calibri"/>
                          <a:ea typeface="Calibri"/>
                          <a:cs typeface="Times New Roman"/>
                        </a:rPr>
                        <a:t>Responsible person</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117670">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14:00</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1.</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Procedural Items</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17670">
                <a:tc>
                  <a:txBody>
                    <a:bodyPr/>
                    <a:lstStyle/>
                    <a:p>
                      <a:pPr>
                        <a:lnSpc>
                          <a:spcPct val="115000"/>
                        </a:lnSpc>
                        <a:spcAft>
                          <a:spcPts val="0"/>
                        </a:spcAft>
                        <a:tabLst>
                          <a:tab pos="2162175" algn="l"/>
                          <a:tab pos="3348355" algn="ctr"/>
                        </a:tabLst>
                      </a:pPr>
                      <a:r>
                        <a:rPr lang="en-GB" sz="700">
                          <a:effectLst/>
                          <a:latin typeface="Calibri"/>
                          <a:ea typeface="Calibri"/>
                          <a:cs typeface="Times New Roman"/>
                        </a:rPr>
                        <a:t> </a:t>
                      </a: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162175" algn="l"/>
                          <a:tab pos="3348355" algn="ctr"/>
                        </a:tabLst>
                      </a:pPr>
                      <a:r>
                        <a:rPr lang="en-GB" sz="700">
                          <a:effectLst/>
                          <a:latin typeface="Calibri"/>
                          <a:ea typeface="Calibri"/>
                          <a:cs typeface="Times New Roman"/>
                        </a:rPr>
                        <a:t>1.1</a:t>
                      </a: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162175" algn="l"/>
                          <a:tab pos="3348355" algn="ctr"/>
                        </a:tabLst>
                      </a:pPr>
                      <a:r>
                        <a:rPr lang="en-GB" sz="700">
                          <a:effectLst/>
                          <a:latin typeface="Calibri"/>
                          <a:ea typeface="Calibri"/>
                          <a:cs typeface="Times New Roman"/>
                        </a:rPr>
                        <a:t>Apologies &amp; review previous minutes</a:t>
                      </a: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162175" algn="l"/>
                          <a:tab pos="3348355" algn="ctr"/>
                        </a:tabLst>
                      </a:pPr>
                      <a:r>
                        <a:rPr lang="en-GB" sz="700">
                          <a:effectLst/>
                          <a:latin typeface="Calibri"/>
                          <a:ea typeface="Calibri"/>
                          <a:cs typeface="Times New Roman"/>
                        </a:rPr>
                        <a:t>SM</a:t>
                      </a: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670">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7670">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14:15</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2.</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2162175" algn="l"/>
                          <a:tab pos="3348355" algn="ctr"/>
                        </a:tabLst>
                      </a:pPr>
                      <a:r>
                        <a:rPr lang="en-GB" sz="700" b="1">
                          <a:effectLst/>
                          <a:latin typeface="Calibri"/>
                          <a:ea typeface="Times New Roman"/>
                          <a:cs typeface="Times New Roman"/>
                        </a:rPr>
                        <a:t>Critical Care Transformation Programme</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2162175" algn="l"/>
                          <a:tab pos="3348355" algn="ctr"/>
                        </a:tabLst>
                      </a:pPr>
                      <a:r>
                        <a:rPr lang="en-GB" sz="700">
                          <a:effectLst/>
                          <a:latin typeface="Calibri"/>
                          <a:ea typeface="Times New Roman"/>
                          <a:cs typeface="Times New Roman"/>
                        </a:rPr>
                        <a:t>CT/CH</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17670">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162175" algn="l"/>
                          <a:tab pos="3348355" algn="ctr"/>
                        </a:tabLst>
                      </a:pPr>
                      <a:r>
                        <a:rPr lang="en-GB" sz="700" b="1">
                          <a:effectLst/>
                          <a:latin typeface="Calibri"/>
                          <a:ea typeface="Times New Roman"/>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162175" algn="l"/>
                          <a:tab pos="3348355" algn="ctr"/>
                        </a:tabLst>
                      </a:pPr>
                      <a:r>
                        <a:rPr lang="en-GB" sz="700" b="1">
                          <a:effectLst/>
                          <a:latin typeface="Calibri"/>
                          <a:ea typeface="Times New Roman"/>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670">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3.</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2162175" algn="l"/>
                          <a:tab pos="3348355" algn="ctr"/>
                        </a:tabLst>
                      </a:pPr>
                      <a:r>
                        <a:rPr lang="en-GB" sz="700" b="1">
                          <a:effectLst/>
                          <a:latin typeface="Calibri"/>
                          <a:ea typeface="Times New Roman"/>
                          <a:cs typeface="Times New Roman"/>
                        </a:rPr>
                        <a:t>Divisional 5 year IBP Presentations </a:t>
                      </a:r>
                      <a:r>
                        <a:rPr lang="en-GB" sz="700">
                          <a:effectLst/>
                          <a:latin typeface="Calibri"/>
                          <a:ea typeface="Times New Roman"/>
                          <a:cs typeface="Times New Roman"/>
                        </a:rPr>
                        <a:t>(max 20mins per division)</a:t>
                      </a:r>
                      <a:r>
                        <a:rPr lang="en-GB" sz="700" b="1">
                          <a:effectLst/>
                          <a:latin typeface="Calibri"/>
                          <a:ea typeface="Times New Roman"/>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2162175" algn="l"/>
                          <a:tab pos="3348355" algn="ctr"/>
                        </a:tabLst>
                      </a:pPr>
                      <a:r>
                        <a:rPr lang="en-GB" sz="700" b="1">
                          <a:effectLst/>
                          <a:latin typeface="Calibri"/>
                          <a:ea typeface="Times New Roman"/>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35340">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14:45</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2162175" algn="l"/>
                          <a:tab pos="3348355" algn="ctr"/>
                        </a:tabLst>
                      </a:pPr>
                      <a:r>
                        <a:rPr lang="en-GB" sz="700">
                          <a:effectLst/>
                          <a:latin typeface="Calibri"/>
                          <a:ea typeface="Calibri"/>
                          <a:cs typeface="Times New Roman"/>
                        </a:rPr>
                        <a:t>Specialised Division</a:t>
                      </a: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2162175" algn="l"/>
                          <a:tab pos="3348355" algn="ctr"/>
                        </a:tabLst>
                      </a:pPr>
                      <a:r>
                        <a:rPr lang="en-GB" sz="700">
                          <a:effectLst/>
                          <a:latin typeface="Calibri"/>
                          <a:ea typeface="Calibri"/>
                          <a:cs typeface="Times New Roman"/>
                        </a:rPr>
                        <a:t>Julie Regan\Lyndsey Bowman\PTH</a:t>
                      </a: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7670">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15:05</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2162175" algn="l"/>
                          <a:tab pos="3348355" algn="ctr"/>
                        </a:tabLst>
                      </a:pPr>
                      <a:r>
                        <a:rPr lang="en-GB" sz="700">
                          <a:effectLst/>
                          <a:latin typeface="Calibri"/>
                          <a:ea typeface="Calibri"/>
                          <a:cs typeface="Times New Roman"/>
                        </a:rPr>
                        <a:t>Surgical Division</a:t>
                      </a: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2162175" algn="l"/>
                          <a:tab pos="3348355" algn="ctr"/>
                        </a:tabLst>
                      </a:pPr>
                      <a:r>
                        <a:rPr lang="en-GB" sz="700">
                          <a:effectLst/>
                          <a:latin typeface="Calibri"/>
                          <a:ea typeface="Calibri"/>
                          <a:cs typeface="Times New Roman"/>
                        </a:rPr>
                        <a:t>Kathryn Gaulton</a:t>
                      </a: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7670">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15:25</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2162175" algn="l"/>
                          <a:tab pos="3348355" algn="ctr"/>
                        </a:tabLst>
                      </a:pPr>
                      <a:r>
                        <a:rPr lang="en-GB" sz="700">
                          <a:effectLst/>
                          <a:latin typeface="Calibri"/>
                          <a:ea typeface="Calibri"/>
                          <a:cs typeface="Times New Roman"/>
                        </a:rPr>
                        <a:t>Medical Division</a:t>
                      </a: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2162175" algn="l"/>
                          <a:tab pos="3348355" algn="ctr"/>
                        </a:tabLst>
                      </a:pPr>
                      <a:r>
                        <a:rPr lang="en-GB" sz="700">
                          <a:effectLst/>
                          <a:latin typeface="Calibri"/>
                          <a:ea typeface="Calibri"/>
                          <a:cs typeface="Times New Roman"/>
                        </a:rPr>
                        <a:t>Amanda Wilding</a:t>
                      </a: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7670">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15:45</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2162175" algn="l"/>
                          <a:tab pos="3348355" algn="ctr"/>
                        </a:tabLst>
                      </a:pPr>
                      <a:r>
                        <a:rPr lang="en-GB" sz="700">
                          <a:effectLst/>
                          <a:latin typeface="Calibri"/>
                          <a:ea typeface="Calibri"/>
                          <a:cs typeface="Times New Roman"/>
                        </a:rPr>
                        <a:t>Womens &amp; Childrens Division – Maternal HDU Plan</a:t>
                      </a: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2162175" algn="l"/>
                          <a:tab pos="3348355" algn="ctr"/>
                        </a:tabLst>
                      </a:pPr>
                      <a:r>
                        <a:rPr lang="en-GB" sz="700">
                          <a:effectLst/>
                          <a:latin typeface="Calibri"/>
                          <a:ea typeface="Calibri"/>
                          <a:cs typeface="Times New Roman"/>
                        </a:rPr>
                        <a:t>Lesley Hurst</a:t>
                      </a: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7670">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7670">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16:00</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4.</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Review of Existing Data Reports (all to be provided pre-meeting)</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12037">
                <a:tc>
                  <a:txBody>
                    <a:bodyPr/>
                    <a:lstStyle/>
                    <a:p>
                      <a:pPr>
                        <a:lnSpc>
                          <a:spcPct val="115000"/>
                        </a:lnSpc>
                        <a:spcAft>
                          <a:spcPts val="0"/>
                        </a:spcAft>
                        <a:tabLst>
                          <a:tab pos="2162175" algn="l"/>
                          <a:tab pos="3348355" algn="ctr"/>
                        </a:tabLst>
                      </a:pPr>
                      <a:r>
                        <a:rPr lang="en-GB" sz="700">
                          <a:effectLst/>
                          <a:latin typeface="Calibri"/>
                          <a:ea typeface="Calibri"/>
                          <a:cs typeface="Times New Roman"/>
                        </a:rPr>
                        <a:t> </a:t>
                      </a: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162175" algn="l"/>
                          <a:tab pos="3348355" algn="ctr"/>
                        </a:tabLst>
                      </a:pPr>
                      <a:r>
                        <a:rPr lang="en-GB" sz="700">
                          <a:effectLst/>
                          <a:latin typeface="Calibri"/>
                          <a:ea typeface="Calibri"/>
                          <a:cs typeface="Times New Roman"/>
                        </a:rPr>
                        <a:t> </a:t>
                      </a: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GB" sz="700">
                          <a:effectLst/>
                          <a:latin typeface="Calibri"/>
                          <a:ea typeface="Times New Roman"/>
                          <a:cs typeface="Times New Roman"/>
                        </a:rPr>
                        <a:t>Trust/Divisional Business plans relating to or from critical care </a:t>
                      </a:r>
                    </a:p>
                    <a:p>
                      <a:pPr marL="342900" lvl="0" indent="-342900">
                        <a:lnSpc>
                          <a:spcPct val="115000"/>
                        </a:lnSpc>
                        <a:spcAft>
                          <a:spcPts val="0"/>
                        </a:spcAft>
                        <a:buFont typeface="Symbol"/>
                        <a:buChar char=""/>
                      </a:pPr>
                      <a:r>
                        <a:rPr lang="en-GB" sz="700">
                          <a:effectLst/>
                          <a:latin typeface="Calibri"/>
                          <a:ea typeface="Times New Roman"/>
                          <a:cs typeface="Times New Roman"/>
                        </a:rPr>
                        <a:t>Critical care delivery group (CCDG) minutes</a:t>
                      </a:r>
                    </a:p>
                    <a:p>
                      <a:pPr marL="342900" lvl="0" indent="-342900">
                        <a:lnSpc>
                          <a:spcPct val="115000"/>
                        </a:lnSpc>
                        <a:spcAft>
                          <a:spcPts val="0"/>
                        </a:spcAft>
                        <a:buFont typeface="Symbol"/>
                        <a:buChar char=""/>
                      </a:pPr>
                      <a:r>
                        <a:rPr lang="en-GB" sz="700">
                          <a:effectLst/>
                          <a:latin typeface="Calibri"/>
                          <a:ea typeface="Times New Roman"/>
                          <a:cs typeface="Times New Roman"/>
                        </a:rPr>
                        <a:t>Monthly report cancelled operations\procedures</a:t>
                      </a:r>
                    </a:p>
                    <a:p>
                      <a:pPr marL="342900" lvl="0" indent="-342900">
                        <a:lnSpc>
                          <a:spcPct val="115000"/>
                        </a:lnSpc>
                        <a:spcAft>
                          <a:spcPts val="0"/>
                        </a:spcAft>
                        <a:buFont typeface="Symbol"/>
                        <a:buChar char=""/>
                      </a:pPr>
                      <a:r>
                        <a:rPr lang="en-GB" sz="700">
                          <a:effectLst/>
                          <a:latin typeface="Calibri"/>
                          <a:ea typeface="Times New Roman"/>
                          <a:cs typeface="Times New Roman"/>
                        </a:rPr>
                        <a:t>NIVU activity report</a:t>
                      </a:r>
                    </a:p>
                    <a:p>
                      <a:pPr marL="342900" lvl="0" indent="-342900">
                        <a:lnSpc>
                          <a:spcPct val="115000"/>
                        </a:lnSpc>
                        <a:spcAft>
                          <a:spcPts val="0"/>
                        </a:spcAft>
                        <a:buFont typeface="Symbol"/>
                        <a:buChar char=""/>
                      </a:pPr>
                      <a:r>
                        <a:rPr lang="en-GB" sz="700">
                          <a:effectLst/>
                          <a:latin typeface="Calibri"/>
                          <a:ea typeface="Times New Roman"/>
                          <a:cs typeface="Times New Roman"/>
                        </a:rPr>
                        <a:t>Critical care dashboard 6 monthly performance review</a:t>
                      </a:r>
                    </a:p>
                    <a:p>
                      <a:pPr marL="342900" lvl="0" indent="-342900">
                        <a:lnSpc>
                          <a:spcPct val="115000"/>
                        </a:lnSpc>
                        <a:spcAft>
                          <a:spcPts val="0"/>
                        </a:spcAft>
                        <a:buFont typeface="Symbol"/>
                        <a:buChar char=""/>
                      </a:pPr>
                      <a:r>
                        <a:rPr lang="en-GB" sz="700">
                          <a:effectLst/>
                          <a:latin typeface="Calibri"/>
                          <a:ea typeface="Times New Roman"/>
                          <a:cs typeface="Times New Roman"/>
                        </a:rPr>
                        <a:t>ICNARC reports</a:t>
                      </a:r>
                    </a:p>
                    <a:p>
                      <a:pPr marL="342900" lvl="0" indent="-342900">
                        <a:lnSpc>
                          <a:spcPct val="115000"/>
                        </a:lnSpc>
                        <a:spcAft>
                          <a:spcPts val="0"/>
                        </a:spcAft>
                        <a:buFont typeface="Symbol"/>
                        <a:buChar char=""/>
                      </a:pPr>
                      <a:r>
                        <a:rPr lang="en-GB" sz="700">
                          <a:effectLst/>
                          <a:latin typeface="Calibri"/>
                          <a:ea typeface="Times New Roman"/>
                          <a:cs typeface="Times New Roman"/>
                        </a:rPr>
                        <a:t>TARN data 6 &amp; 12 monthly activity – YEAR ON YEAR ACTIVITY INCREASE</a:t>
                      </a:r>
                    </a:p>
                    <a:p>
                      <a:pPr marL="342900" lvl="0" indent="-342900">
                        <a:lnSpc>
                          <a:spcPct val="115000"/>
                        </a:lnSpc>
                        <a:spcAft>
                          <a:spcPts val="0"/>
                        </a:spcAft>
                        <a:buFont typeface="Symbol"/>
                        <a:buChar char=""/>
                      </a:pPr>
                      <a:r>
                        <a:rPr lang="en-GB" sz="700">
                          <a:effectLst/>
                          <a:latin typeface="Calibri"/>
                          <a:ea typeface="Times New Roman"/>
                          <a:cs typeface="Times New Roman"/>
                        </a:rPr>
                        <a:t>Trauma Network Report on referral patterns &amp; activity</a:t>
                      </a:r>
                    </a:p>
                    <a:p>
                      <a:pPr marL="342900" lvl="0" indent="-342900">
                        <a:lnSpc>
                          <a:spcPct val="115000"/>
                        </a:lnSpc>
                        <a:spcAft>
                          <a:spcPts val="0"/>
                        </a:spcAft>
                        <a:buFont typeface="Symbol"/>
                        <a:buChar char=""/>
                      </a:pPr>
                      <a:r>
                        <a:rPr lang="en-GB" sz="700">
                          <a:effectLst/>
                          <a:latin typeface="Calibri"/>
                          <a:ea typeface="Times New Roman"/>
                          <a:cs typeface="Times New Roman"/>
                        </a:rPr>
                        <a:t>National Emergency Laparotomy data</a:t>
                      </a:r>
                    </a:p>
                    <a:p>
                      <a:pPr marL="342900" lvl="0" indent="-342900">
                        <a:lnSpc>
                          <a:spcPct val="115000"/>
                        </a:lnSpc>
                        <a:spcAft>
                          <a:spcPts val="0"/>
                        </a:spcAft>
                        <a:buFont typeface="Symbol"/>
                        <a:buChar char=""/>
                      </a:pPr>
                      <a:r>
                        <a:rPr lang="en-GB" sz="700">
                          <a:effectLst/>
                          <a:latin typeface="Calibri"/>
                          <a:ea typeface="Times New Roman"/>
                          <a:cs typeface="Times New Roman"/>
                        </a:rPr>
                        <a:t>Research activity</a:t>
                      </a:r>
                    </a:p>
                    <a:p>
                      <a:pPr>
                        <a:lnSpc>
                          <a:spcPct val="115000"/>
                        </a:lnSpc>
                        <a:spcAft>
                          <a:spcPts val="0"/>
                        </a:spcAft>
                        <a:tabLst>
                          <a:tab pos="2162175" algn="l"/>
                          <a:tab pos="3348355" algn="ctr"/>
                        </a:tabLst>
                      </a:pPr>
                      <a:r>
                        <a:rPr lang="en-GB" sz="700">
                          <a:effectLst/>
                          <a:latin typeface="Calibri"/>
                          <a:ea typeface="Calibri"/>
                          <a:cs typeface="Times New Roman"/>
                        </a:rPr>
                        <a:t> </a:t>
                      </a: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nSpc>
                          <a:spcPct val="115000"/>
                        </a:lnSpc>
                        <a:spcAft>
                          <a:spcPts val="0"/>
                        </a:spcAft>
                      </a:pPr>
                      <a:r>
                        <a:rPr lang="en-GB" sz="700" dirty="0">
                          <a:effectLst/>
                          <a:latin typeface="Calibri"/>
                          <a:ea typeface="Times New Roman"/>
                          <a:cs typeface="Times New Roman"/>
                        </a:rPr>
                        <a:t>See above</a:t>
                      </a:r>
                    </a:p>
                    <a:p>
                      <a:pPr marL="228600">
                        <a:lnSpc>
                          <a:spcPct val="115000"/>
                        </a:lnSpc>
                        <a:spcAft>
                          <a:spcPts val="0"/>
                        </a:spcAft>
                      </a:pPr>
                      <a:endParaRPr lang="en-GB" sz="700" dirty="0" smtClean="0">
                        <a:effectLst/>
                        <a:latin typeface="Calibri"/>
                        <a:ea typeface="Times New Roman"/>
                        <a:cs typeface="Times New Roman"/>
                      </a:endParaRPr>
                    </a:p>
                    <a:p>
                      <a:pPr marL="228600">
                        <a:lnSpc>
                          <a:spcPct val="115000"/>
                        </a:lnSpc>
                        <a:spcAft>
                          <a:spcPts val="0"/>
                        </a:spcAft>
                      </a:pPr>
                      <a:r>
                        <a:rPr lang="en-GB" sz="700" dirty="0" smtClean="0">
                          <a:effectLst/>
                          <a:latin typeface="Calibri"/>
                          <a:ea typeface="Times New Roman"/>
                          <a:cs typeface="Times New Roman"/>
                        </a:rPr>
                        <a:t>CH</a:t>
                      </a:r>
                      <a:endParaRPr lang="en-GB" sz="700" dirty="0">
                        <a:effectLst/>
                        <a:latin typeface="Calibri"/>
                        <a:ea typeface="Times New Roman"/>
                        <a:cs typeface="Times New Roman"/>
                      </a:endParaRPr>
                    </a:p>
                    <a:p>
                      <a:pPr marL="228600">
                        <a:lnSpc>
                          <a:spcPct val="115000"/>
                        </a:lnSpc>
                        <a:spcAft>
                          <a:spcPts val="0"/>
                        </a:spcAft>
                      </a:pPr>
                      <a:endParaRPr lang="en-GB" sz="700" dirty="0" smtClean="0">
                        <a:effectLst/>
                        <a:latin typeface="Calibri"/>
                        <a:ea typeface="Times New Roman"/>
                        <a:cs typeface="Times New Roman"/>
                      </a:endParaRPr>
                    </a:p>
                    <a:p>
                      <a:pPr marL="228600">
                        <a:lnSpc>
                          <a:spcPct val="115000"/>
                        </a:lnSpc>
                        <a:spcAft>
                          <a:spcPts val="0"/>
                        </a:spcAft>
                      </a:pPr>
                      <a:r>
                        <a:rPr lang="en-GB" sz="700" dirty="0" smtClean="0">
                          <a:effectLst/>
                          <a:latin typeface="Calibri"/>
                          <a:ea typeface="Times New Roman"/>
                          <a:cs typeface="Times New Roman"/>
                        </a:rPr>
                        <a:t>JR/Martin </a:t>
                      </a:r>
                      <a:r>
                        <a:rPr lang="en-GB" sz="700" dirty="0">
                          <a:effectLst/>
                          <a:latin typeface="Calibri"/>
                          <a:ea typeface="Times New Roman"/>
                          <a:cs typeface="Times New Roman"/>
                        </a:rPr>
                        <a:t>Allen</a:t>
                      </a:r>
                    </a:p>
                    <a:p>
                      <a:pPr marL="228600">
                        <a:lnSpc>
                          <a:spcPct val="115000"/>
                        </a:lnSpc>
                        <a:spcAft>
                          <a:spcPts val="0"/>
                        </a:spcAft>
                      </a:pPr>
                      <a:r>
                        <a:rPr lang="en-GB" sz="700" dirty="0">
                          <a:effectLst/>
                          <a:latin typeface="Calibri"/>
                          <a:ea typeface="Times New Roman"/>
                          <a:cs typeface="Times New Roman"/>
                        </a:rPr>
                        <a:t>CH</a:t>
                      </a:r>
                    </a:p>
                    <a:p>
                      <a:pPr marL="228600">
                        <a:lnSpc>
                          <a:spcPct val="115000"/>
                        </a:lnSpc>
                        <a:spcAft>
                          <a:spcPts val="0"/>
                        </a:spcAft>
                      </a:pPr>
                      <a:r>
                        <a:rPr lang="en-GB" sz="700" dirty="0">
                          <a:effectLst/>
                          <a:latin typeface="Calibri"/>
                          <a:ea typeface="Times New Roman"/>
                          <a:cs typeface="Times New Roman"/>
                        </a:rPr>
                        <a:t>CT</a:t>
                      </a:r>
                    </a:p>
                    <a:p>
                      <a:pPr marL="228600">
                        <a:lnSpc>
                          <a:spcPct val="115000"/>
                        </a:lnSpc>
                        <a:spcAft>
                          <a:spcPts val="0"/>
                        </a:spcAft>
                      </a:pPr>
                      <a:r>
                        <a:rPr lang="en-GB" sz="700" dirty="0">
                          <a:effectLst/>
                          <a:latin typeface="Calibri"/>
                          <a:ea typeface="Times New Roman"/>
                          <a:cs typeface="Times New Roman"/>
                        </a:rPr>
                        <a:t> </a:t>
                      </a:r>
                    </a:p>
                    <a:p>
                      <a:pPr marL="228600">
                        <a:lnSpc>
                          <a:spcPct val="115000"/>
                        </a:lnSpc>
                        <a:spcAft>
                          <a:spcPts val="0"/>
                        </a:spcAft>
                      </a:pPr>
                      <a:r>
                        <a:rPr lang="en-GB" sz="700" dirty="0">
                          <a:effectLst/>
                          <a:latin typeface="Calibri"/>
                          <a:ea typeface="Times New Roman"/>
                          <a:cs typeface="Times New Roman"/>
                        </a:rPr>
                        <a:t>Ellie Fairhead</a:t>
                      </a:r>
                    </a:p>
                    <a:p>
                      <a:pPr marL="228600">
                        <a:lnSpc>
                          <a:spcPct val="115000"/>
                        </a:lnSpc>
                        <a:spcAft>
                          <a:spcPts val="0"/>
                        </a:spcAft>
                      </a:pPr>
                      <a:r>
                        <a:rPr lang="en-GB" sz="700" dirty="0">
                          <a:effectLst/>
                          <a:latin typeface="Calibri"/>
                          <a:ea typeface="Times New Roman"/>
                          <a:cs typeface="Times New Roman"/>
                        </a:rPr>
                        <a:t> </a:t>
                      </a:r>
                    </a:p>
                    <a:p>
                      <a:pPr marL="228600">
                        <a:lnSpc>
                          <a:spcPct val="115000"/>
                        </a:lnSpc>
                        <a:spcAft>
                          <a:spcPts val="0"/>
                        </a:spcAft>
                      </a:pPr>
                      <a:r>
                        <a:rPr lang="en-GB" sz="700" dirty="0">
                          <a:effectLst/>
                          <a:latin typeface="Calibri"/>
                          <a:ea typeface="Times New Roman"/>
                          <a:cs typeface="Times New Roman"/>
                        </a:rPr>
                        <a:t>Mr Tsiamis</a:t>
                      </a:r>
                    </a:p>
                    <a:p>
                      <a:pPr marL="228600">
                        <a:lnSpc>
                          <a:spcPct val="115000"/>
                        </a:lnSpc>
                        <a:spcAft>
                          <a:spcPts val="0"/>
                        </a:spcAft>
                      </a:pPr>
                      <a:r>
                        <a:rPr lang="en-GB" sz="700" dirty="0">
                          <a:effectLst/>
                          <a:latin typeface="Calibri"/>
                          <a:ea typeface="Times New Roman"/>
                          <a:cs typeface="Times New Roman"/>
                        </a:rPr>
                        <a:t>CT</a:t>
                      </a: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340">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16:15</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4.</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Discussion of Strategy for safe provision and meeting growth requirements in critical care provision.</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All</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17670">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670">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16:45</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5.</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Action plan</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SM/HL</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17670">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Produce Trust IBP for Critical Care capacity 17/18,18/19</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17670">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16:55</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6.</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Any of the business</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17670">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670">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17:00</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6.</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Date and time of the next meeting\Close</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tabLst>
                          <a:tab pos="2162175" algn="l"/>
                          <a:tab pos="3348355" algn="ctr"/>
                        </a:tabLst>
                      </a:pPr>
                      <a:r>
                        <a:rPr lang="en-GB" sz="700" b="1">
                          <a:effectLst/>
                          <a:latin typeface="Calibri"/>
                          <a:ea typeface="Calibri"/>
                          <a:cs typeface="Times New Roman"/>
                        </a:rPr>
                        <a:t> </a:t>
                      </a:r>
                      <a:endParaRPr lang="en-GB" sz="700">
                        <a:effectLst/>
                        <a:latin typeface="Calibri"/>
                        <a:ea typeface="Calibri"/>
                        <a:cs typeface="Times New Roman"/>
                      </a:endParaRP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17670">
                <a:tc>
                  <a:txBody>
                    <a:bodyPr/>
                    <a:lstStyle/>
                    <a:p>
                      <a:pPr>
                        <a:lnSpc>
                          <a:spcPct val="115000"/>
                        </a:lnSpc>
                        <a:spcAft>
                          <a:spcPts val="0"/>
                        </a:spcAft>
                        <a:tabLst>
                          <a:tab pos="2162175" algn="l"/>
                          <a:tab pos="3348355" algn="ctr"/>
                        </a:tabLst>
                      </a:pPr>
                      <a:r>
                        <a:rPr lang="en-GB" sz="700">
                          <a:effectLst/>
                          <a:latin typeface="Calibri"/>
                          <a:ea typeface="Calibri"/>
                          <a:cs typeface="Times New Roman"/>
                        </a:rPr>
                        <a:t> </a:t>
                      </a: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162175" algn="l"/>
                          <a:tab pos="3348355" algn="ctr"/>
                        </a:tabLst>
                      </a:pPr>
                      <a:r>
                        <a:rPr lang="en-GB" sz="700">
                          <a:effectLst/>
                          <a:latin typeface="Calibri"/>
                          <a:ea typeface="Calibri"/>
                          <a:cs typeface="Times New Roman"/>
                        </a:rPr>
                        <a:t> </a:t>
                      </a: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162175" algn="l"/>
                          <a:tab pos="3348355" algn="ctr"/>
                        </a:tabLst>
                      </a:pPr>
                      <a:r>
                        <a:rPr lang="en-GB" sz="700">
                          <a:effectLst/>
                          <a:latin typeface="Calibri"/>
                          <a:ea typeface="Calibri"/>
                          <a:cs typeface="Times New Roman"/>
                        </a:rPr>
                        <a:t>3</a:t>
                      </a:r>
                      <a:r>
                        <a:rPr lang="en-GB" sz="700" baseline="30000">
                          <a:effectLst/>
                          <a:latin typeface="Calibri"/>
                          <a:ea typeface="Calibri"/>
                          <a:cs typeface="Times New Roman"/>
                        </a:rPr>
                        <a:t>rd</a:t>
                      </a:r>
                      <a:r>
                        <a:rPr lang="en-GB" sz="700">
                          <a:effectLst/>
                          <a:latin typeface="Calibri"/>
                          <a:ea typeface="Calibri"/>
                          <a:cs typeface="Times New Roman"/>
                        </a:rPr>
                        <a:t> June 2016</a:t>
                      </a: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162175" algn="l"/>
                          <a:tab pos="3348355" algn="ctr"/>
                        </a:tabLst>
                      </a:pPr>
                      <a:r>
                        <a:rPr lang="en-GB" sz="700" dirty="0">
                          <a:effectLst/>
                          <a:latin typeface="Calibri"/>
                          <a:ea typeface="Calibri"/>
                          <a:cs typeface="Times New Roman"/>
                        </a:rPr>
                        <a:t> </a:t>
                      </a:r>
                    </a:p>
                  </a:txBody>
                  <a:tcPr marL="41859" marR="41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Content Placeholder 3"/>
          <p:cNvSpPr>
            <a:spLocks noGrp="1"/>
          </p:cNvSpPr>
          <p:nvPr>
            <p:ph sz="half" idx="2"/>
          </p:nvPr>
        </p:nvSpPr>
        <p:spPr/>
        <p:txBody>
          <a:bodyPr>
            <a:normAutofit fontScale="40000" lnSpcReduction="20000"/>
          </a:bodyPr>
          <a:lstStyle/>
          <a:p>
            <a:r>
              <a:rPr lang="en-GB" dirty="0" smtClean="0"/>
              <a:t>Discussion re Action Plan</a:t>
            </a:r>
          </a:p>
          <a:p>
            <a:endParaRPr lang="en-GB" dirty="0" smtClean="0"/>
          </a:p>
          <a:p>
            <a:r>
              <a:rPr lang="en-GB" dirty="0" smtClean="0"/>
              <a:t>CT summarised additional capacity requirements identified in the Meeting. </a:t>
            </a:r>
          </a:p>
          <a:p>
            <a:endParaRPr lang="en-GB" dirty="0" smtClean="0"/>
          </a:p>
          <a:p>
            <a:r>
              <a:rPr lang="en-GB" dirty="0" smtClean="0"/>
              <a:t>370 bed days to improve outcome and pathways for emergency laparotomy (based on Median length of stay)</a:t>
            </a:r>
          </a:p>
          <a:p>
            <a:r>
              <a:rPr lang="en-GB" dirty="0" smtClean="0"/>
              <a:t>108 bed days hyper acute stroke pathway business case</a:t>
            </a:r>
          </a:p>
          <a:p>
            <a:r>
              <a:rPr lang="en-GB" dirty="0" smtClean="0"/>
              <a:t>75 bed days year on year increase for trauma total for 3 years 225 additional bed days predicted to be needed. </a:t>
            </a:r>
          </a:p>
          <a:p>
            <a:r>
              <a:rPr lang="en-GB" dirty="0" smtClean="0"/>
              <a:t>There is a 1% year on year increase on non-elective pathway work trust wide, equating to another 12 admissions per year, with an mean length of stay currently of 10 bed days per admission, so that is another 120 for the 1% increase year on year. Total 360 additional bed days required over 3 years.</a:t>
            </a:r>
          </a:p>
          <a:p>
            <a:pPr marL="0" indent="0">
              <a:buNone/>
            </a:pPr>
            <a:endParaRPr lang="en-GB" dirty="0" smtClean="0"/>
          </a:p>
          <a:p>
            <a:r>
              <a:rPr lang="en-GB" sz="4000" dirty="0" smtClean="0"/>
              <a:t>CT advised that in terms of the next 3 years the additional activity that we need to take on over and above what we put into the Business Case for the expansion of Critical Care last year which has not been realised yet, then we are talking about approximately 1,100 bed days of additional activity that we will need to find over the next 3 years, equating to additional 4 beds</a:t>
            </a:r>
            <a:r>
              <a:rPr lang="en-GB" dirty="0" smtClean="0"/>
              <a:t>.</a:t>
            </a:r>
          </a:p>
          <a:p>
            <a:endParaRPr lang="en-GB" dirty="0"/>
          </a:p>
        </p:txBody>
      </p:sp>
      <p:sp>
        <p:nvSpPr>
          <p:cNvPr id="5" name="Slide Number Placeholder 4"/>
          <p:cNvSpPr>
            <a:spLocks noGrp="1"/>
          </p:cNvSpPr>
          <p:nvPr>
            <p:ph type="sldNum" sz="quarter" idx="12"/>
          </p:nvPr>
        </p:nvSpPr>
        <p:spPr/>
        <p:txBody>
          <a:bodyPr/>
          <a:lstStyle/>
          <a:p>
            <a:fld id="{938D2E6E-A9FB-4A97-93FC-C2EAB03B7C31}" type="slidenum">
              <a:rPr lang="en-GB" smtClean="0"/>
              <a:t>22</a:t>
            </a:fld>
            <a:endParaRPr lang="en-GB" dirty="0"/>
          </a:p>
        </p:txBody>
      </p:sp>
    </p:spTree>
    <p:extLst>
      <p:ext uri="{BB962C8B-B14F-4D97-AF65-F5344CB8AC3E}">
        <p14:creationId xmlns:p14="http://schemas.microsoft.com/office/powerpoint/2010/main" val="563733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Development of Business cases to support Transformation</a:t>
            </a:r>
            <a:endParaRPr lang="en-GB" dirty="0"/>
          </a:p>
        </p:txBody>
      </p:sp>
      <p:sp>
        <p:nvSpPr>
          <p:cNvPr id="3" name="Content Placeholder 2"/>
          <p:cNvSpPr>
            <a:spLocks noGrp="1"/>
          </p:cNvSpPr>
          <p:nvPr>
            <p:ph idx="1"/>
          </p:nvPr>
        </p:nvSpPr>
        <p:spPr/>
        <p:txBody>
          <a:bodyPr>
            <a:normAutofit lnSpcReduction="10000"/>
          </a:bodyPr>
          <a:lstStyle/>
          <a:p>
            <a:r>
              <a:rPr lang="en-GB" dirty="0"/>
              <a:t>3</a:t>
            </a:r>
            <a:r>
              <a:rPr lang="en-GB" dirty="0" smtClean="0"/>
              <a:t> successful business cases in 12 months.</a:t>
            </a:r>
          </a:p>
          <a:p>
            <a:pPr lvl="1"/>
            <a:r>
              <a:rPr lang="en-GB" dirty="0" smtClean="0"/>
              <a:t>Capacity BC-0194 opening additional 2 level 3 beds  and equipment for Pod6 to flexibly use un-commissioned capacity with more L2 v L3 at times of need. (09/11/15)</a:t>
            </a:r>
          </a:p>
          <a:p>
            <a:pPr lvl="1"/>
            <a:endParaRPr lang="en-GB" dirty="0" smtClean="0"/>
          </a:p>
          <a:p>
            <a:pPr lvl="1"/>
            <a:r>
              <a:rPr lang="en-GB" dirty="0" smtClean="0"/>
              <a:t>Rehabilitation pathway BC-0235</a:t>
            </a:r>
          </a:p>
          <a:p>
            <a:pPr lvl="1"/>
            <a:endParaRPr lang="en-GB" dirty="0"/>
          </a:p>
          <a:p>
            <a:pPr lvl="1"/>
            <a:r>
              <a:rPr lang="en-GB" dirty="0" smtClean="0"/>
              <a:t>Critical care Patient Data Management system   BC-0233</a:t>
            </a:r>
          </a:p>
          <a:p>
            <a:pPr lvl="1"/>
            <a:endParaRPr lang="en-GB" dirty="0" smtClean="0"/>
          </a:p>
          <a:p>
            <a:pPr lvl="1"/>
            <a:endParaRPr lang="en-GB" dirty="0" smtClean="0"/>
          </a:p>
          <a:p>
            <a:pPr lvl="1"/>
            <a:endParaRPr lang="en-GB" dirty="0"/>
          </a:p>
        </p:txBody>
      </p:sp>
      <p:sp>
        <p:nvSpPr>
          <p:cNvPr id="5" name="Slide Number Placeholder 4"/>
          <p:cNvSpPr>
            <a:spLocks noGrp="1"/>
          </p:cNvSpPr>
          <p:nvPr>
            <p:ph type="sldNum" sz="quarter" idx="12"/>
          </p:nvPr>
        </p:nvSpPr>
        <p:spPr/>
        <p:txBody>
          <a:bodyPr/>
          <a:lstStyle/>
          <a:p>
            <a:fld id="{938D2E6E-A9FB-4A97-93FC-C2EAB03B7C31}" type="slidenum">
              <a:rPr lang="en-GB" smtClean="0"/>
              <a:t>23</a:t>
            </a:fld>
            <a:endParaRPr lang="en-GB"/>
          </a:p>
        </p:txBody>
      </p:sp>
    </p:spTree>
    <p:extLst>
      <p:ext uri="{BB962C8B-B14F-4D97-AF65-F5344CB8AC3E}">
        <p14:creationId xmlns:p14="http://schemas.microsoft.com/office/powerpoint/2010/main" val="770136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830" y="260648"/>
            <a:ext cx="5486400" cy="566738"/>
          </a:xfrm>
        </p:spPr>
        <p:txBody>
          <a:bodyPr/>
          <a:lstStyle/>
          <a:p>
            <a:r>
              <a:rPr lang="en-GB" dirty="0">
                <a:solidFill>
                  <a:prstClr val="black"/>
                </a:solidFill>
              </a:rPr>
              <a:t>Rehabilitation BC-0235</a:t>
            </a:r>
            <a:endParaRPr lang="en-GB" dirty="0"/>
          </a:p>
        </p:txBody>
      </p:sp>
      <p:sp>
        <p:nvSpPr>
          <p:cNvPr id="4" name="Slide Number Placeholder 3"/>
          <p:cNvSpPr>
            <a:spLocks noGrp="1"/>
          </p:cNvSpPr>
          <p:nvPr>
            <p:ph type="sldNum" sz="quarter" idx="12"/>
          </p:nvPr>
        </p:nvSpPr>
        <p:spPr/>
        <p:txBody>
          <a:bodyPr/>
          <a:lstStyle/>
          <a:p>
            <a:fld id="{938D2E6E-A9FB-4A97-93FC-C2EAB03B7C31}" type="slidenum">
              <a:rPr lang="en-GB" smtClean="0"/>
              <a:t>24</a:t>
            </a:fld>
            <a:endParaRPr lang="en-GB"/>
          </a:p>
        </p:txBody>
      </p:sp>
      <p:graphicFrame>
        <p:nvGraphicFramePr>
          <p:cNvPr id="8" name="Table 7"/>
          <p:cNvGraphicFramePr>
            <a:graphicFrameLocks noGrp="1"/>
          </p:cNvGraphicFramePr>
          <p:nvPr>
            <p:extLst>
              <p:ext uri="{D42A27DB-BD31-4B8C-83A1-F6EECF244321}">
                <p14:modId xmlns:p14="http://schemas.microsoft.com/office/powerpoint/2010/main" val="1538714646"/>
              </p:ext>
            </p:extLst>
          </p:nvPr>
        </p:nvGraphicFramePr>
        <p:xfrm>
          <a:off x="899592" y="1268760"/>
          <a:ext cx="7272808" cy="4752528"/>
        </p:xfrm>
        <a:graphic>
          <a:graphicData uri="http://schemas.openxmlformats.org/drawingml/2006/table">
            <a:tbl>
              <a:tblPr firstRow="1" firstCol="1" lastRow="1" lastCol="1" bandRow="1" bandCol="1"/>
              <a:tblGrid>
                <a:gridCol w="2962754"/>
                <a:gridCol w="1696116"/>
                <a:gridCol w="1614726"/>
                <a:gridCol w="999212"/>
              </a:tblGrid>
              <a:tr h="326234">
                <a:tc gridSpan="4">
                  <a:txBody>
                    <a:bodyPr/>
                    <a:lstStyle/>
                    <a:p>
                      <a:pPr algn="ctr">
                        <a:lnSpc>
                          <a:spcPct val="115000"/>
                        </a:lnSpc>
                        <a:spcBef>
                          <a:spcPts val="600"/>
                        </a:spcBef>
                        <a:spcAft>
                          <a:spcPts val="600"/>
                        </a:spcAft>
                      </a:pPr>
                      <a:r>
                        <a:rPr lang="en-GB" sz="1100" b="1" dirty="0">
                          <a:solidFill>
                            <a:srgbClr val="FFFFFF"/>
                          </a:solidFill>
                          <a:effectLst/>
                          <a:latin typeface="Arial"/>
                          <a:ea typeface="Times New Roman"/>
                          <a:cs typeface="Times New Roman"/>
                        </a:rPr>
                        <a:t>Benefits Profile  (KPI’s)</a:t>
                      </a:r>
                      <a:endParaRPr lang="en-GB"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867378">
                <a:tc>
                  <a:txBody>
                    <a:bodyPr/>
                    <a:lstStyle/>
                    <a:p>
                      <a:pPr algn="ctr">
                        <a:lnSpc>
                          <a:spcPct val="115000"/>
                        </a:lnSpc>
                        <a:spcAft>
                          <a:spcPts val="1000"/>
                        </a:spcAft>
                      </a:pPr>
                      <a:r>
                        <a:rPr lang="en-GB" sz="1100" b="1" dirty="0">
                          <a:effectLst/>
                          <a:latin typeface="Arial"/>
                          <a:ea typeface="Times New Roman"/>
                          <a:cs typeface="Times New Roman"/>
                        </a:rPr>
                        <a:t>Benefit Description</a:t>
                      </a:r>
                      <a:endParaRPr lang="en-GB"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GB" sz="1100" b="1">
                          <a:effectLst/>
                          <a:latin typeface="Arial"/>
                          <a:ea typeface="Times New Roman"/>
                          <a:cs typeface="Times New Roman"/>
                        </a:rPr>
                        <a:t>Measures/Indicator</a:t>
                      </a:r>
                      <a:endParaRPr lang="en-GB" sz="1100">
                        <a:effectLst/>
                        <a:latin typeface="Calibri"/>
                        <a:ea typeface="Calibri"/>
                        <a:cs typeface="Times New Roman"/>
                      </a:endParaRPr>
                    </a:p>
                    <a:p>
                      <a:pPr algn="ctr">
                        <a:lnSpc>
                          <a:spcPct val="115000"/>
                        </a:lnSpc>
                        <a:spcAft>
                          <a:spcPts val="1000"/>
                        </a:spcAft>
                      </a:pPr>
                      <a:r>
                        <a:rPr lang="en-GB" sz="1100" b="1">
                          <a:effectLst/>
                          <a:latin typeface="Arial"/>
                          <a:ea typeface="Times New Roman"/>
                          <a:cs typeface="Times New Roman"/>
                        </a:rPr>
                        <a:t>Current State</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GB" sz="1100" b="1">
                          <a:effectLst/>
                          <a:latin typeface="Arial"/>
                          <a:ea typeface="Times New Roman"/>
                          <a:cs typeface="Times New Roman"/>
                        </a:rPr>
                        <a:t>Measures/Indicator</a:t>
                      </a:r>
                      <a:endParaRPr lang="en-GB" sz="1100">
                        <a:effectLst/>
                        <a:latin typeface="Calibri"/>
                        <a:ea typeface="Calibri"/>
                        <a:cs typeface="Times New Roman"/>
                      </a:endParaRPr>
                    </a:p>
                    <a:p>
                      <a:pPr algn="ctr">
                        <a:lnSpc>
                          <a:spcPct val="115000"/>
                        </a:lnSpc>
                        <a:spcAft>
                          <a:spcPts val="1000"/>
                        </a:spcAft>
                      </a:pPr>
                      <a:r>
                        <a:rPr lang="en-GB" sz="1100" b="1">
                          <a:effectLst/>
                          <a:latin typeface="Arial"/>
                          <a:ea typeface="Times New Roman"/>
                          <a:cs typeface="Times New Roman"/>
                        </a:rPr>
                        <a:t>Future State</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GB" sz="1100" b="1">
                          <a:effectLst/>
                          <a:latin typeface="Arial"/>
                          <a:ea typeface="Times New Roman"/>
                          <a:cs typeface="Times New Roman"/>
                        </a:rPr>
                        <a:t>When</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93152">
                <a:tc>
                  <a:txBody>
                    <a:bodyPr/>
                    <a:lstStyle/>
                    <a:p>
                      <a:pPr>
                        <a:lnSpc>
                          <a:spcPct val="115000"/>
                        </a:lnSpc>
                        <a:spcBef>
                          <a:spcPts val="600"/>
                        </a:spcBef>
                        <a:spcAft>
                          <a:spcPts val="600"/>
                        </a:spcAft>
                      </a:pPr>
                      <a:r>
                        <a:rPr lang="en-GB" sz="1000" dirty="0">
                          <a:effectLst/>
                          <a:latin typeface="Arial"/>
                          <a:ea typeface="Times New Roman"/>
                          <a:cs typeface="Times New Roman"/>
                        </a:rPr>
                        <a:t>Reduced length of stay (mean </a:t>
                      </a:r>
                      <a:r>
                        <a:rPr lang="en-GB" sz="1000" dirty="0" err="1">
                          <a:effectLst/>
                          <a:latin typeface="Arial"/>
                          <a:ea typeface="Times New Roman"/>
                          <a:cs typeface="Times New Roman"/>
                        </a:rPr>
                        <a:t>LoS</a:t>
                      </a:r>
                      <a:r>
                        <a:rPr lang="en-GB" sz="1000" dirty="0">
                          <a:effectLst/>
                          <a:latin typeface="Arial"/>
                          <a:ea typeface="Times New Roman"/>
                          <a:cs typeface="Times New Roman"/>
                        </a:rPr>
                        <a:t> in days)</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000">
                          <a:effectLst/>
                          <a:latin typeface="Arial"/>
                          <a:ea typeface="Times New Roman"/>
                          <a:cs typeface="Times New Roman"/>
                        </a:rPr>
                        <a:t>10 days</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GB" sz="1000">
                          <a:effectLst/>
                          <a:latin typeface="Arial"/>
                          <a:ea typeface="Times New Roman"/>
                          <a:cs typeface="Times New Roman"/>
                        </a:rPr>
                        <a:t>9 days</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000">
                          <a:effectLst/>
                          <a:latin typeface="Arial"/>
                          <a:ea typeface="Times New Roman"/>
                          <a:cs typeface="Times New Roman"/>
                        </a:rPr>
                        <a:t>Year end 2017/18</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9729">
                <a:tc>
                  <a:txBody>
                    <a:bodyPr/>
                    <a:lstStyle/>
                    <a:p>
                      <a:pPr>
                        <a:lnSpc>
                          <a:spcPct val="115000"/>
                        </a:lnSpc>
                        <a:spcBef>
                          <a:spcPts val="600"/>
                        </a:spcBef>
                        <a:spcAft>
                          <a:spcPts val="600"/>
                        </a:spcAft>
                      </a:pPr>
                      <a:r>
                        <a:rPr lang="en-GB" sz="1000" dirty="0" err="1">
                          <a:effectLst/>
                          <a:latin typeface="Arial"/>
                          <a:ea typeface="Times New Roman"/>
                          <a:cs typeface="Times New Roman"/>
                        </a:rPr>
                        <a:t>CPAx</a:t>
                      </a:r>
                      <a:r>
                        <a:rPr lang="en-GB" sz="1000" dirty="0">
                          <a:effectLst/>
                          <a:latin typeface="Arial"/>
                          <a:ea typeface="Times New Roman"/>
                          <a:cs typeface="Times New Roman"/>
                        </a:rPr>
                        <a:t> Measurements on patients being discharged from hospital leading to evidence improved outcomes</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000">
                          <a:effectLst/>
                          <a:latin typeface="Arial"/>
                          <a:ea typeface="Times New Roman"/>
                          <a:cs typeface="Times New Roman"/>
                        </a:rPr>
                        <a:t>Not measured</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GB" sz="1000">
                          <a:effectLst/>
                          <a:latin typeface="Arial"/>
                          <a:ea typeface="Times New Roman"/>
                          <a:cs typeface="Times New Roman"/>
                        </a:rPr>
                        <a:t>&gt;85% of all appropriate discharges</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GB" sz="1000">
                          <a:effectLst/>
                          <a:latin typeface="Arial"/>
                          <a:ea typeface="Times New Roman"/>
                          <a:cs typeface="Times New Roman"/>
                        </a:rPr>
                        <a:t>Apr 2017</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6306">
                <a:tc>
                  <a:txBody>
                    <a:bodyPr/>
                    <a:lstStyle/>
                    <a:p>
                      <a:pPr>
                        <a:lnSpc>
                          <a:spcPct val="115000"/>
                        </a:lnSpc>
                        <a:spcBef>
                          <a:spcPts val="600"/>
                        </a:spcBef>
                        <a:spcAft>
                          <a:spcPts val="600"/>
                        </a:spcAft>
                      </a:pPr>
                      <a:r>
                        <a:rPr lang="en-GB" sz="1000">
                          <a:effectLst/>
                          <a:latin typeface="Arial"/>
                          <a:ea typeface="Times New Roman"/>
                          <a:cs typeface="Times New Roman"/>
                        </a:rPr>
                        <a:t>Increased measurement of delirium incidences to enable more effective treatment and improved patient outcomes</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000">
                          <a:effectLst/>
                          <a:latin typeface="Arial"/>
                          <a:ea typeface="Times New Roman"/>
                          <a:cs typeface="Times New Roman"/>
                        </a:rPr>
                        <a:t>Sporadic measurement less than 50% of applicable patients</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GB" sz="1000">
                          <a:effectLst/>
                          <a:latin typeface="Arial"/>
                          <a:ea typeface="Times New Roman"/>
                          <a:cs typeface="Times New Roman"/>
                        </a:rPr>
                        <a:t>&gt;85% of patients identified at risk of delirium measured and treated</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GB" sz="1000">
                          <a:effectLst/>
                          <a:latin typeface="Arial"/>
                          <a:ea typeface="Times New Roman"/>
                          <a:cs typeface="Times New Roman"/>
                        </a:rPr>
                        <a:t>Dec 2017</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9729">
                <a:tc>
                  <a:txBody>
                    <a:bodyPr/>
                    <a:lstStyle/>
                    <a:p>
                      <a:pPr>
                        <a:lnSpc>
                          <a:spcPct val="115000"/>
                        </a:lnSpc>
                        <a:spcBef>
                          <a:spcPts val="600"/>
                        </a:spcBef>
                        <a:spcAft>
                          <a:spcPts val="600"/>
                        </a:spcAft>
                      </a:pPr>
                      <a:r>
                        <a:rPr lang="en-GB" sz="1000">
                          <a:effectLst/>
                          <a:latin typeface="Arial"/>
                          <a:ea typeface="Times New Roman"/>
                          <a:cs typeface="Times New Roman"/>
                        </a:rPr>
                        <a:t>Increased number of admissions per bed per year demonstrating improved turnover and reduced LoS</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000" dirty="0">
                          <a:effectLst/>
                          <a:latin typeface="Arial"/>
                          <a:ea typeface="Times New Roman"/>
                          <a:cs typeface="Times New Roman"/>
                        </a:rPr>
                        <a:t>Currently 1,260 admissions per annum</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GB" sz="1000">
                          <a:effectLst/>
                          <a:latin typeface="Arial"/>
                          <a:ea typeface="Times New Roman"/>
                          <a:cs typeface="Times New Roman"/>
                        </a:rPr>
                        <a:t>1,310 admissions per annum</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GB" sz="1000" dirty="0">
                          <a:effectLst/>
                          <a:latin typeface="Arial"/>
                          <a:ea typeface="Times New Roman"/>
                          <a:cs typeface="Times New Roman"/>
                        </a:rPr>
                        <a:t>March 2018</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41665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78098"/>
          </a:xfrm>
        </p:spPr>
        <p:txBody>
          <a:bodyPr/>
          <a:lstStyle/>
          <a:p>
            <a:pPr algn="l"/>
            <a:r>
              <a:rPr lang="en-GB" sz="2000" b="1" dirty="0">
                <a:solidFill>
                  <a:prstClr val="black"/>
                </a:solidFill>
              </a:rPr>
              <a:t>Patient Data Management System</a:t>
            </a:r>
            <a:endParaRPr lang="en-GB" dirty="0"/>
          </a:p>
        </p:txBody>
      </p:sp>
      <p:sp>
        <p:nvSpPr>
          <p:cNvPr id="5" name="Slide Number Placeholder 4"/>
          <p:cNvSpPr>
            <a:spLocks noGrp="1"/>
          </p:cNvSpPr>
          <p:nvPr>
            <p:ph type="sldNum" sz="quarter" idx="12"/>
          </p:nvPr>
        </p:nvSpPr>
        <p:spPr/>
        <p:txBody>
          <a:bodyPr/>
          <a:lstStyle/>
          <a:p>
            <a:fld id="{938D2E6E-A9FB-4A97-93FC-C2EAB03B7C31}" type="slidenum">
              <a:rPr lang="en-GB" smtClean="0"/>
              <a:t>25</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1210213854"/>
              </p:ext>
            </p:extLst>
          </p:nvPr>
        </p:nvGraphicFramePr>
        <p:xfrm>
          <a:off x="683568" y="980728"/>
          <a:ext cx="6048672" cy="4403671"/>
        </p:xfrm>
        <a:graphic>
          <a:graphicData uri="http://schemas.openxmlformats.org/drawingml/2006/table">
            <a:tbl>
              <a:tblPr firstRow="1" firstCol="1" lastRow="1" lastCol="1" bandRow="1" bandCol="1"/>
              <a:tblGrid>
                <a:gridCol w="2216111"/>
                <a:gridCol w="1268679"/>
                <a:gridCol w="1207800"/>
                <a:gridCol w="1356082"/>
              </a:tblGrid>
              <a:tr h="209632">
                <a:tc gridSpan="4">
                  <a:txBody>
                    <a:bodyPr/>
                    <a:lstStyle/>
                    <a:p>
                      <a:pPr algn="ctr">
                        <a:lnSpc>
                          <a:spcPct val="115000"/>
                        </a:lnSpc>
                        <a:spcBef>
                          <a:spcPts val="600"/>
                        </a:spcBef>
                        <a:spcAft>
                          <a:spcPts val="600"/>
                        </a:spcAft>
                      </a:pPr>
                      <a:r>
                        <a:rPr lang="en-GB" sz="1100" b="1" dirty="0">
                          <a:solidFill>
                            <a:srgbClr val="FFFFFF"/>
                          </a:solidFill>
                          <a:effectLst/>
                          <a:latin typeface="Arial"/>
                          <a:ea typeface="Times New Roman"/>
                          <a:cs typeface="Times New Roman"/>
                        </a:rPr>
                        <a:t>Benefits Profile  (KPI’s)</a:t>
                      </a:r>
                      <a:endParaRPr lang="en-GB"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766995">
                <a:tc>
                  <a:txBody>
                    <a:bodyPr/>
                    <a:lstStyle/>
                    <a:p>
                      <a:pPr algn="ctr">
                        <a:lnSpc>
                          <a:spcPct val="115000"/>
                        </a:lnSpc>
                        <a:spcAft>
                          <a:spcPts val="1000"/>
                        </a:spcAft>
                      </a:pPr>
                      <a:r>
                        <a:rPr lang="en-GB" sz="1100" b="1">
                          <a:effectLst/>
                          <a:latin typeface="Arial"/>
                          <a:ea typeface="Times New Roman"/>
                          <a:cs typeface="Times New Roman"/>
                        </a:rPr>
                        <a:t>Benefit Description</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GB" sz="1100" b="1">
                          <a:effectLst/>
                          <a:latin typeface="Arial"/>
                          <a:ea typeface="Times New Roman"/>
                          <a:cs typeface="Times New Roman"/>
                        </a:rPr>
                        <a:t>Measures/Indicator</a:t>
                      </a:r>
                      <a:endParaRPr lang="en-GB" sz="1100">
                        <a:effectLst/>
                        <a:latin typeface="Calibri"/>
                        <a:ea typeface="Calibri"/>
                        <a:cs typeface="Times New Roman"/>
                      </a:endParaRPr>
                    </a:p>
                    <a:p>
                      <a:pPr algn="ctr">
                        <a:lnSpc>
                          <a:spcPct val="115000"/>
                        </a:lnSpc>
                        <a:spcAft>
                          <a:spcPts val="1000"/>
                        </a:spcAft>
                      </a:pPr>
                      <a:r>
                        <a:rPr lang="en-GB" sz="1100" b="1">
                          <a:effectLst/>
                          <a:latin typeface="Arial"/>
                          <a:ea typeface="Times New Roman"/>
                          <a:cs typeface="Times New Roman"/>
                        </a:rPr>
                        <a:t>Current State</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GB" sz="1100" b="1">
                          <a:effectLst/>
                          <a:latin typeface="Arial"/>
                          <a:ea typeface="Times New Roman"/>
                          <a:cs typeface="Times New Roman"/>
                        </a:rPr>
                        <a:t>Measures/Indicator</a:t>
                      </a:r>
                      <a:endParaRPr lang="en-GB" sz="1100">
                        <a:effectLst/>
                        <a:latin typeface="Calibri"/>
                        <a:ea typeface="Calibri"/>
                        <a:cs typeface="Times New Roman"/>
                      </a:endParaRPr>
                    </a:p>
                    <a:p>
                      <a:pPr algn="ctr">
                        <a:lnSpc>
                          <a:spcPct val="115000"/>
                        </a:lnSpc>
                        <a:spcAft>
                          <a:spcPts val="1000"/>
                        </a:spcAft>
                      </a:pPr>
                      <a:r>
                        <a:rPr lang="en-GB" sz="1100" b="1">
                          <a:effectLst/>
                          <a:latin typeface="Arial"/>
                          <a:ea typeface="Times New Roman"/>
                          <a:cs typeface="Times New Roman"/>
                        </a:rPr>
                        <a:t>Future State</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GB" sz="1100" b="1">
                          <a:effectLst/>
                          <a:latin typeface="Arial"/>
                          <a:ea typeface="Times New Roman"/>
                          <a:cs typeface="Times New Roman"/>
                        </a:rPr>
                        <a:t>When</a:t>
                      </a:r>
                      <a:endParaRPr lang="en-GB"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1725">
                <a:tc>
                  <a:txBody>
                    <a:bodyPr/>
                    <a:lstStyle/>
                    <a:p>
                      <a:pPr>
                        <a:lnSpc>
                          <a:spcPct val="115000"/>
                        </a:lnSpc>
                        <a:spcBef>
                          <a:spcPts val="600"/>
                        </a:spcBef>
                        <a:spcAft>
                          <a:spcPts val="600"/>
                        </a:spcAft>
                      </a:pPr>
                      <a:r>
                        <a:rPr lang="en-GB" sz="1000" dirty="0">
                          <a:effectLst/>
                          <a:latin typeface="Arial"/>
                          <a:ea typeface="Times New Roman"/>
                          <a:cs typeface="Times New Roman"/>
                        </a:rPr>
                        <a:t>Automation of ICNARC and other mandatory returns</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000">
                          <a:effectLst/>
                          <a:latin typeface="Arial"/>
                          <a:ea typeface="Times New Roman"/>
                          <a:cs typeface="Times New Roman"/>
                        </a:rPr>
                        <a:t>Manually collected</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000">
                          <a:effectLst/>
                          <a:latin typeface="Arial"/>
                          <a:ea typeface="Times New Roman"/>
                          <a:cs typeface="Times New Roman"/>
                        </a:rPr>
                        <a:t>Automated with subsequent staffing CIP</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GB" sz="1000" dirty="0">
                          <a:effectLst/>
                          <a:latin typeface="Arial"/>
                          <a:ea typeface="Times New Roman"/>
                          <a:cs typeface="Times New Roman"/>
                        </a:rPr>
                        <a:t>Sep 2017</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419">
                <a:tc>
                  <a:txBody>
                    <a:bodyPr/>
                    <a:lstStyle/>
                    <a:p>
                      <a:pPr>
                        <a:lnSpc>
                          <a:spcPct val="115000"/>
                        </a:lnSpc>
                        <a:spcBef>
                          <a:spcPts val="600"/>
                        </a:spcBef>
                        <a:spcAft>
                          <a:spcPts val="600"/>
                        </a:spcAft>
                      </a:pPr>
                      <a:r>
                        <a:rPr lang="en-GB" sz="1000">
                          <a:effectLst/>
                          <a:latin typeface="Arial"/>
                          <a:ea typeface="Times New Roman"/>
                          <a:cs typeface="Times New Roman"/>
                        </a:rPr>
                        <a:t>Reduction in medication errors</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000">
                          <a:effectLst/>
                          <a:latin typeface="Arial"/>
                          <a:ea typeface="Times New Roman"/>
                          <a:cs typeface="Times New Roman"/>
                        </a:rPr>
                        <a:t>15 per day</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GB" sz="1000" dirty="0">
                          <a:effectLst/>
                          <a:latin typeface="Arial"/>
                          <a:ea typeface="Times New Roman"/>
                          <a:cs typeface="Times New Roman"/>
                        </a:rPr>
                        <a:t>&lt;8 per day</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GB" sz="1000">
                          <a:effectLst/>
                          <a:latin typeface="Arial"/>
                          <a:ea typeface="Times New Roman"/>
                          <a:cs typeface="Times New Roman"/>
                        </a:rPr>
                        <a:t>Post Implementation</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300">
                <a:tc>
                  <a:txBody>
                    <a:bodyPr/>
                    <a:lstStyle/>
                    <a:p>
                      <a:pPr>
                        <a:lnSpc>
                          <a:spcPct val="115000"/>
                        </a:lnSpc>
                        <a:spcBef>
                          <a:spcPts val="600"/>
                        </a:spcBef>
                        <a:spcAft>
                          <a:spcPts val="600"/>
                        </a:spcAft>
                      </a:pPr>
                      <a:r>
                        <a:rPr lang="en-GB" sz="1000" dirty="0">
                          <a:effectLst/>
                          <a:latin typeface="Arial"/>
                          <a:ea typeface="Times New Roman"/>
                          <a:cs typeface="Times New Roman"/>
                        </a:rPr>
                        <a:t>Improvement in number of sedation holds on identified patients</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000" dirty="0">
                          <a:effectLst/>
                          <a:latin typeface="Arial"/>
                          <a:ea typeface="Times New Roman"/>
                          <a:cs typeface="Times New Roman"/>
                        </a:rPr>
                        <a:t>Less than 50% of identified patients have sedation holds</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GB" sz="1000">
                          <a:effectLst/>
                          <a:latin typeface="Arial"/>
                          <a:ea typeface="Times New Roman"/>
                          <a:cs typeface="Times New Roman"/>
                        </a:rPr>
                        <a:t>95% of all appropriate patients have holds</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GB" sz="1000">
                          <a:effectLst/>
                          <a:latin typeface="Arial"/>
                          <a:ea typeface="Times New Roman"/>
                          <a:cs typeface="Times New Roman"/>
                        </a:rPr>
                        <a:t>Post Implementation</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300">
                <a:tc>
                  <a:txBody>
                    <a:bodyPr/>
                    <a:lstStyle/>
                    <a:p>
                      <a:pPr>
                        <a:lnSpc>
                          <a:spcPct val="115000"/>
                        </a:lnSpc>
                        <a:spcBef>
                          <a:spcPts val="600"/>
                        </a:spcBef>
                        <a:spcAft>
                          <a:spcPts val="600"/>
                        </a:spcAft>
                      </a:pPr>
                      <a:r>
                        <a:rPr lang="en-GB" sz="1000" dirty="0">
                          <a:effectLst/>
                          <a:latin typeface="Arial"/>
                          <a:ea typeface="Times New Roman"/>
                          <a:cs typeface="Times New Roman"/>
                        </a:rPr>
                        <a:t>Improved recording of Critical Care Periods and Levels of Care ensuring robust information to optimise income</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000" dirty="0">
                          <a:effectLst/>
                          <a:latin typeface="Arial"/>
                          <a:ea typeface="Times New Roman"/>
                          <a:cs typeface="Times New Roman"/>
                        </a:rPr>
                        <a:t>0.5% coding errors</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GB" sz="1000" dirty="0">
                          <a:effectLst/>
                          <a:latin typeface="Arial"/>
                          <a:ea typeface="Times New Roman"/>
                          <a:cs typeface="Times New Roman"/>
                        </a:rPr>
                        <a:t>0% coding errors</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GB" sz="1000" dirty="0">
                          <a:effectLst/>
                          <a:latin typeface="Arial"/>
                          <a:ea typeface="Times New Roman"/>
                          <a:cs typeface="Times New Roman"/>
                        </a:rPr>
                        <a:t>Post Implementation</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3110">
                <a:tc>
                  <a:txBody>
                    <a:bodyPr/>
                    <a:lstStyle/>
                    <a:p>
                      <a:pPr>
                        <a:lnSpc>
                          <a:spcPct val="115000"/>
                        </a:lnSpc>
                        <a:spcBef>
                          <a:spcPts val="600"/>
                        </a:spcBef>
                        <a:spcAft>
                          <a:spcPts val="600"/>
                        </a:spcAft>
                      </a:pPr>
                      <a:r>
                        <a:rPr lang="en-GB" sz="1000">
                          <a:effectLst/>
                          <a:latin typeface="Arial"/>
                          <a:ea typeface="Times New Roman"/>
                          <a:cs typeface="Times New Roman"/>
                        </a:rPr>
                        <a:t>Improved Patient Safety</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000">
                          <a:effectLst/>
                          <a:latin typeface="Arial"/>
                          <a:ea typeface="Times New Roman"/>
                          <a:cs typeface="Times New Roman"/>
                        </a:rPr>
                        <a:t>12 patients per year harmed as a result of drug error</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GB" sz="1000">
                          <a:effectLst/>
                          <a:latin typeface="Arial"/>
                          <a:ea typeface="Times New Roman"/>
                          <a:cs typeface="Times New Roman"/>
                        </a:rPr>
                        <a:t>&lt;6 patients per year harmed as a result of drug error post implementation</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GB" sz="1000" dirty="0">
                          <a:effectLst/>
                          <a:latin typeface="Arial"/>
                          <a:ea typeface="Times New Roman"/>
                          <a:cs typeface="Times New Roman"/>
                        </a:rPr>
                        <a:t>March 2018</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683568" y="3717032"/>
            <a:ext cx="6048672"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39552" y="5445224"/>
            <a:ext cx="7992888" cy="923330"/>
          </a:xfrm>
          <a:prstGeom prst="rect">
            <a:avLst/>
          </a:prstGeom>
          <a:noFill/>
        </p:spPr>
        <p:txBody>
          <a:bodyPr wrap="square" rtlCol="0">
            <a:spAutoFit/>
          </a:bodyPr>
          <a:lstStyle/>
          <a:p>
            <a:r>
              <a:rPr lang="en-GB" dirty="0" smtClean="0"/>
              <a:t>Recognising potential for poor coding, resulting from transcription error or failure to record organ support helped ensure we were successful in justifying the implementation costs.</a:t>
            </a:r>
            <a:endParaRPr lang="en-GB" dirty="0"/>
          </a:p>
        </p:txBody>
      </p:sp>
    </p:spTree>
    <p:extLst>
      <p:ext uri="{BB962C8B-B14F-4D97-AF65-F5344CB8AC3E}">
        <p14:creationId xmlns:p14="http://schemas.microsoft.com/office/powerpoint/2010/main" val="1366744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Gant Chart</a:t>
            </a:r>
            <a:endParaRPr lang="en-GB" dirty="0"/>
          </a:p>
        </p:txBody>
      </p:sp>
      <p:sp>
        <p:nvSpPr>
          <p:cNvPr id="6" name="Content Placeholder 5"/>
          <p:cNvSpPr>
            <a:spLocks noGrp="1"/>
          </p:cNvSpPr>
          <p:nvPr>
            <p:ph sz="half" idx="1"/>
          </p:nvPr>
        </p:nvSpPr>
        <p:spPr>
          <a:xfrm>
            <a:off x="457200" y="1988840"/>
            <a:ext cx="4038600" cy="4137323"/>
          </a:xfrm>
        </p:spPr>
        <p:txBody>
          <a:bodyPr/>
          <a:lstStyle/>
          <a:p>
            <a:r>
              <a:rPr lang="en-GB" dirty="0" smtClean="0"/>
              <a:t>Monitoring progress and measuring inter-</a:t>
            </a:r>
            <a:r>
              <a:rPr lang="en-GB" dirty="0" err="1" smtClean="0"/>
              <a:t>dependancies</a:t>
            </a:r>
            <a:r>
              <a:rPr lang="en-GB" dirty="0" smtClean="0"/>
              <a:t> </a:t>
            </a:r>
          </a:p>
          <a:p>
            <a:r>
              <a:rPr lang="en-GB" dirty="0" smtClean="0"/>
              <a:t>Task allocation</a:t>
            </a:r>
          </a:p>
          <a:p>
            <a:r>
              <a:rPr lang="en-GB" dirty="0" smtClean="0"/>
              <a:t>Time line</a:t>
            </a:r>
          </a:p>
          <a:p>
            <a:r>
              <a:rPr lang="en-GB" dirty="0" smtClean="0"/>
              <a:t>Issues register</a:t>
            </a:r>
          </a:p>
          <a:p>
            <a:r>
              <a:rPr lang="en-GB" dirty="0" smtClean="0"/>
              <a:t>Risk register</a:t>
            </a:r>
          </a:p>
          <a:p>
            <a:r>
              <a:rPr lang="en-GB" dirty="0" smtClean="0"/>
              <a:t>RAG rated</a:t>
            </a:r>
          </a:p>
        </p:txBody>
      </p:sp>
      <p:sp>
        <p:nvSpPr>
          <p:cNvPr id="5" name="Slide Number Placeholder 4"/>
          <p:cNvSpPr>
            <a:spLocks noGrp="1"/>
          </p:cNvSpPr>
          <p:nvPr>
            <p:ph type="sldNum" sz="quarter" idx="12"/>
          </p:nvPr>
        </p:nvSpPr>
        <p:spPr/>
        <p:txBody>
          <a:bodyPr/>
          <a:lstStyle/>
          <a:p>
            <a:fld id="{938D2E6E-A9FB-4A97-93FC-C2EAB03B7C31}" type="slidenum">
              <a:rPr lang="en-GB" smtClean="0"/>
              <a:t>26</a:t>
            </a:fld>
            <a:endParaRPr lang="en-GB"/>
          </a:p>
        </p:txBody>
      </p:sp>
      <p:pic>
        <p:nvPicPr>
          <p:cNvPr id="11289" name="Picture 2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220423"/>
            <a:ext cx="4038600" cy="3285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3647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8D2E6E-A9FB-4A97-93FC-C2EAB03B7C31}" type="slidenum">
              <a:rPr lang="en-GB" smtClean="0"/>
              <a:t>27</a:t>
            </a:fld>
            <a:endParaRPr lang="en-GB"/>
          </a:p>
        </p:txBody>
      </p:sp>
      <p:graphicFrame>
        <p:nvGraphicFramePr>
          <p:cNvPr id="2" name="Object 1"/>
          <p:cNvGraphicFramePr>
            <a:graphicFrameLocks noChangeAspect="1"/>
          </p:cNvGraphicFramePr>
          <p:nvPr>
            <p:extLst>
              <p:ext uri="{D42A27DB-BD31-4B8C-83A1-F6EECF244321}">
                <p14:modId xmlns:p14="http://schemas.microsoft.com/office/powerpoint/2010/main" val="52786169"/>
              </p:ext>
            </p:extLst>
          </p:nvPr>
        </p:nvGraphicFramePr>
        <p:xfrm>
          <a:off x="1475656" y="188640"/>
          <a:ext cx="5904656" cy="6408712"/>
        </p:xfrm>
        <a:graphic>
          <a:graphicData uri="http://schemas.openxmlformats.org/presentationml/2006/ole">
            <mc:AlternateContent xmlns:mc="http://schemas.openxmlformats.org/markup-compatibility/2006">
              <mc:Choice xmlns:v="urn:schemas-microsoft-com:vml" Requires="v">
                <p:oleObj spid="_x0000_s12324" name="Worksheet" r:id="rId4" imgW="15173376" imgH="43738817" progId="Excel.Sheet.12">
                  <p:embed/>
                </p:oleObj>
              </mc:Choice>
              <mc:Fallback>
                <p:oleObj name="Worksheet" r:id="rId4" imgW="15173376" imgH="43738817" progId="Excel.Sheet.12">
                  <p:embed/>
                  <p:pic>
                    <p:nvPicPr>
                      <p:cNvPr id="0" name=""/>
                      <p:cNvPicPr/>
                      <p:nvPr/>
                    </p:nvPicPr>
                    <p:blipFill>
                      <a:blip r:embed="rId5"/>
                      <a:stretch>
                        <a:fillRect/>
                      </a:stretch>
                    </p:blipFill>
                    <p:spPr>
                      <a:xfrm>
                        <a:off x="1475656" y="188640"/>
                        <a:ext cx="5904656" cy="6408712"/>
                      </a:xfrm>
                      <a:prstGeom prst="rect">
                        <a:avLst/>
                      </a:prstGeom>
                    </p:spPr>
                  </p:pic>
                </p:oleObj>
              </mc:Fallback>
            </mc:AlternateContent>
          </a:graphicData>
        </a:graphic>
      </p:graphicFrame>
    </p:spTree>
    <p:extLst>
      <p:ext uri="{BB962C8B-B14F-4D97-AF65-F5344CB8AC3E}">
        <p14:creationId xmlns:p14="http://schemas.microsoft.com/office/powerpoint/2010/main" val="3244452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Performance?</a:t>
            </a:r>
            <a:endParaRPr lang="en-GB" dirty="0"/>
          </a:p>
        </p:txBody>
      </p:sp>
      <p:sp>
        <p:nvSpPr>
          <p:cNvPr id="3" name="Content Placeholder 2"/>
          <p:cNvSpPr>
            <a:spLocks noGrp="1"/>
          </p:cNvSpPr>
          <p:nvPr>
            <p:ph idx="1"/>
          </p:nvPr>
        </p:nvSpPr>
        <p:spPr>
          <a:xfrm>
            <a:off x="457200" y="1600200"/>
            <a:ext cx="8229600" cy="4493095"/>
          </a:xfrm>
        </p:spPr>
        <p:txBody>
          <a:bodyPr>
            <a:noAutofit/>
          </a:bodyPr>
          <a:lstStyle/>
          <a:p>
            <a:r>
              <a:rPr lang="en-GB" sz="2800" dirty="0" smtClean="0"/>
              <a:t>Recovery activity for patients admitted to Adult Critical Care Units Pods 3-6.</a:t>
            </a:r>
          </a:p>
          <a:p>
            <a:endParaRPr lang="en-GB" sz="2800" dirty="0" smtClean="0"/>
          </a:p>
          <a:p>
            <a:endParaRPr lang="en-GB" sz="2800" dirty="0"/>
          </a:p>
          <a:p>
            <a:endParaRPr lang="en-GB" sz="2800" dirty="0" smtClean="0"/>
          </a:p>
          <a:p>
            <a:endParaRPr lang="en-GB" sz="2800" dirty="0"/>
          </a:p>
          <a:p>
            <a:endParaRPr lang="en-GB" sz="2800" dirty="0" smtClean="0"/>
          </a:p>
          <a:p>
            <a:endParaRPr lang="en-GB" sz="2800" dirty="0"/>
          </a:p>
          <a:p>
            <a:r>
              <a:rPr lang="en-GB" sz="2800" dirty="0" smtClean="0"/>
              <a:t>Sustained performance </a:t>
            </a:r>
            <a:r>
              <a:rPr lang="en-GB" sz="2800" dirty="0" err="1" smtClean="0"/>
              <a:t>ongoing</a:t>
            </a:r>
            <a:endParaRPr lang="en-GB" sz="2800" dirty="0"/>
          </a:p>
        </p:txBody>
      </p:sp>
      <p:sp>
        <p:nvSpPr>
          <p:cNvPr id="4" name="Slide Number Placeholder 3"/>
          <p:cNvSpPr>
            <a:spLocks noGrp="1"/>
          </p:cNvSpPr>
          <p:nvPr>
            <p:ph type="sldNum" sz="quarter" idx="12"/>
          </p:nvPr>
        </p:nvSpPr>
        <p:spPr/>
        <p:txBody>
          <a:bodyPr/>
          <a:lstStyle/>
          <a:p>
            <a:fld id="{938D2E6E-A9FB-4A97-93FC-C2EAB03B7C31}" type="slidenum">
              <a:rPr lang="en-GB" smtClean="0"/>
              <a:t>28</a:t>
            </a:fld>
            <a:endParaRPr lang="en-GB" dirty="0"/>
          </a:p>
        </p:txBody>
      </p:sp>
      <p:graphicFrame>
        <p:nvGraphicFramePr>
          <p:cNvPr id="5" name="Chart 4"/>
          <p:cNvGraphicFramePr>
            <a:graphicFrameLocks/>
          </p:cNvGraphicFramePr>
          <p:nvPr>
            <p:extLst>
              <p:ext uri="{D42A27DB-BD31-4B8C-83A1-F6EECF244321}">
                <p14:modId xmlns:p14="http://schemas.microsoft.com/office/powerpoint/2010/main" val="2488655455"/>
              </p:ext>
            </p:extLst>
          </p:nvPr>
        </p:nvGraphicFramePr>
        <p:xfrm>
          <a:off x="323528" y="2852936"/>
          <a:ext cx="8676457" cy="25252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57933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Outreach Activity 2016/17</a:t>
            </a:r>
            <a:endParaRPr lang="en-GB" dirty="0"/>
          </a:p>
        </p:txBody>
      </p:sp>
      <p:sp>
        <p:nvSpPr>
          <p:cNvPr id="4" name="Slide Number Placeholder 3"/>
          <p:cNvSpPr>
            <a:spLocks noGrp="1"/>
          </p:cNvSpPr>
          <p:nvPr>
            <p:ph type="sldNum" sz="quarter" idx="12"/>
          </p:nvPr>
        </p:nvSpPr>
        <p:spPr/>
        <p:txBody>
          <a:bodyPr/>
          <a:lstStyle/>
          <a:p>
            <a:fld id="{938D2E6E-A9FB-4A97-93FC-C2EAB03B7C31}" type="slidenum">
              <a:rPr lang="en-GB" smtClean="0"/>
              <a:t>29</a:t>
            </a:fld>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472882775"/>
              </p:ext>
            </p:extLst>
          </p:nvPr>
        </p:nvGraphicFramePr>
        <p:xfrm>
          <a:off x="448537" y="1196752"/>
          <a:ext cx="8227919" cy="5472608"/>
        </p:xfrm>
        <a:graphic>
          <a:graphicData uri="http://schemas.openxmlformats.org/presentationml/2006/ole">
            <mc:AlternateContent xmlns:mc="http://schemas.openxmlformats.org/markup-compatibility/2006">
              <mc:Choice xmlns:v="urn:schemas-microsoft-com:vml" Requires="v">
                <p:oleObj spid="_x0000_s13329" name="Document" r:id="rId4" imgW="9004811" imgH="5688947" progId="Word.Document.12">
                  <p:embed/>
                </p:oleObj>
              </mc:Choice>
              <mc:Fallback>
                <p:oleObj name="Document" r:id="rId4" imgW="9004811" imgH="5688947" progId="Word.Document.12">
                  <p:embed/>
                  <p:pic>
                    <p:nvPicPr>
                      <p:cNvPr id="0" name=""/>
                      <p:cNvPicPr/>
                      <p:nvPr/>
                    </p:nvPicPr>
                    <p:blipFill>
                      <a:blip r:embed="rId5"/>
                      <a:stretch>
                        <a:fillRect/>
                      </a:stretch>
                    </p:blipFill>
                    <p:spPr>
                      <a:xfrm>
                        <a:off x="448537" y="1196752"/>
                        <a:ext cx="8227919" cy="5472608"/>
                      </a:xfrm>
                      <a:prstGeom prst="rect">
                        <a:avLst/>
                      </a:prstGeom>
                    </p:spPr>
                  </p:pic>
                </p:oleObj>
              </mc:Fallback>
            </mc:AlternateContent>
          </a:graphicData>
        </a:graphic>
      </p:graphicFrame>
    </p:spTree>
    <p:extLst>
      <p:ext uri="{BB962C8B-B14F-4D97-AF65-F5344CB8AC3E}">
        <p14:creationId xmlns:p14="http://schemas.microsoft.com/office/powerpoint/2010/main" val="1885493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Recent challenges for UHNM</a:t>
            </a:r>
            <a:endParaRPr lang="en-GB" sz="3600" dirty="0"/>
          </a:p>
        </p:txBody>
      </p:sp>
      <p:sp>
        <p:nvSpPr>
          <p:cNvPr id="3" name="Content Placeholder 2"/>
          <p:cNvSpPr>
            <a:spLocks noGrp="1"/>
          </p:cNvSpPr>
          <p:nvPr>
            <p:ph idx="1"/>
          </p:nvPr>
        </p:nvSpPr>
        <p:spPr/>
        <p:txBody>
          <a:bodyPr>
            <a:normAutofit lnSpcReduction="10000"/>
          </a:bodyPr>
          <a:lstStyle/>
          <a:p>
            <a:r>
              <a:rPr lang="en-GB" sz="2400" dirty="0" smtClean="0"/>
              <a:t>2014/15 saw many challenges for UHNM that impacted on critical care.</a:t>
            </a:r>
          </a:p>
          <a:p>
            <a:endParaRPr lang="en-GB" sz="2400" dirty="0"/>
          </a:p>
          <a:p>
            <a:r>
              <a:rPr lang="en-GB" sz="2400" dirty="0" smtClean="0"/>
              <a:t>Dissolution of Mid-</a:t>
            </a:r>
            <a:r>
              <a:rPr lang="en-GB" sz="2400" dirty="0"/>
              <a:t>S</a:t>
            </a:r>
            <a:r>
              <a:rPr lang="en-GB" sz="2400" dirty="0" smtClean="0"/>
              <a:t>taffordshire NHS Foundation trust and restructuring of services affected UHNM, Wolverhampton and Walsall - October 2014.</a:t>
            </a:r>
          </a:p>
          <a:p>
            <a:pPr marL="0" indent="0">
              <a:buNone/>
            </a:pPr>
            <a:endParaRPr lang="en-GB" sz="2400" dirty="0"/>
          </a:p>
          <a:p>
            <a:r>
              <a:rPr lang="en-GB" sz="2400" dirty="0" smtClean="0"/>
              <a:t>Significant changes in service provision for critical care team</a:t>
            </a:r>
          </a:p>
          <a:p>
            <a:pPr lvl="1"/>
            <a:r>
              <a:rPr lang="en-GB" sz="2000" dirty="0" smtClean="0"/>
              <a:t>Level 3 care goes to RSUH</a:t>
            </a:r>
          </a:p>
          <a:p>
            <a:pPr lvl="1"/>
            <a:r>
              <a:rPr lang="en-GB" sz="2000" dirty="0" smtClean="0"/>
              <a:t>4 Level 2 beds remain at County HDU</a:t>
            </a:r>
          </a:p>
          <a:p>
            <a:pPr lvl="1"/>
            <a:r>
              <a:rPr lang="en-GB" sz="2000" dirty="0" smtClean="0"/>
              <a:t>No emergency surgery at County Site; other services move.  </a:t>
            </a:r>
          </a:p>
          <a:p>
            <a:pPr lvl="1"/>
            <a:r>
              <a:rPr lang="en-GB" sz="2000" dirty="0" smtClean="0"/>
              <a:t>Cardiothoracic team increasing workload.</a:t>
            </a:r>
          </a:p>
          <a:p>
            <a:endParaRPr lang="en-GB" sz="2800" dirty="0"/>
          </a:p>
        </p:txBody>
      </p:sp>
      <p:sp>
        <p:nvSpPr>
          <p:cNvPr id="4" name="Slide Number Placeholder 3"/>
          <p:cNvSpPr>
            <a:spLocks noGrp="1"/>
          </p:cNvSpPr>
          <p:nvPr>
            <p:ph type="sldNum" sz="quarter" idx="12"/>
          </p:nvPr>
        </p:nvSpPr>
        <p:spPr/>
        <p:txBody>
          <a:bodyPr/>
          <a:lstStyle/>
          <a:p>
            <a:fld id="{938D2E6E-A9FB-4A97-93FC-C2EAB03B7C31}" type="slidenum">
              <a:rPr lang="en-GB" smtClean="0"/>
              <a:t>3</a:t>
            </a:fld>
            <a:endParaRPr lang="en-GB"/>
          </a:p>
        </p:txBody>
      </p:sp>
    </p:spTree>
    <p:extLst>
      <p:ext uri="{BB962C8B-B14F-4D97-AF65-F5344CB8AC3E}">
        <p14:creationId xmlns:p14="http://schemas.microsoft.com/office/powerpoint/2010/main" val="633811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smtClean="0"/>
              <a:t>County Hospital and Transfers</a:t>
            </a:r>
            <a:endParaRPr lang="en-GB" dirty="0"/>
          </a:p>
        </p:txBody>
      </p:sp>
      <p:sp>
        <p:nvSpPr>
          <p:cNvPr id="3" name="Content Placeholder 2"/>
          <p:cNvSpPr>
            <a:spLocks noGrp="1"/>
          </p:cNvSpPr>
          <p:nvPr>
            <p:ph idx="1"/>
          </p:nvPr>
        </p:nvSpPr>
        <p:spPr>
          <a:xfrm>
            <a:off x="457200" y="1340768"/>
            <a:ext cx="8229600" cy="2736304"/>
          </a:xfrm>
        </p:spPr>
        <p:txBody>
          <a:bodyPr>
            <a:noAutofit/>
          </a:bodyPr>
          <a:lstStyle/>
          <a:p>
            <a:r>
              <a:rPr lang="en-GB" sz="1600" dirty="0" smtClean="0"/>
              <a:t>County Level 3 beds moved 30/03/15.</a:t>
            </a:r>
            <a:endParaRPr lang="en-GB" sz="1600" dirty="0"/>
          </a:p>
          <a:p>
            <a:r>
              <a:rPr lang="en-GB" sz="1600" dirty="0" smtClean="0"/>
              <a:t>County Hospital HDU activity has been low with a 43.8% occupancy with level 2 activity. Additional activity with level 0/1 care a further 19.8% occupancy. Transfers have now been established for 2 years, at a rate of approximately 1/week. </a:t>
            </a:r>
            <a:endParaRPr lang="en-GB" sz="1600" dirty="0"/>
          </a:p>
          <a:p>
            <a:r>
              <a:rPr lang="en-GB" sz="1600" dirty="0" smtClean="0"/>
              <a:t>The second year data demonstrates transfer is not increasing risk of death above expected, with all deaths reviewed in M&amp;M. </a:t>
            </a:r>
            <a:endParaRPr lang="en-GB" sz="1600" dirty="0"/>
          </a:p>
          <a:p>
            <a:r>
              <a:rPr lang="en-GB" sz="1600" dirty="0" smtClean="0"/>
              <a:t>Transformation programme has been delivered across both sites.</a:t>
            </a:r>
            <a:endParaRPr lang="en-GB" sz="1600" dirty="0"/>
          </a:p>
          <a:p>
            <a:r>
              <a:rPr lang="en-GB" sz="1600" dirty="0" smtClean="0"/>
              <a:t>2016/17 Total of 4 transfers out in 12 months 2 from RSUH and 2 from County (see below) to other trusts as non-clinical transfers.</a:t>
            </a:r>
            <a:endParaRPr lang="en-GB" sz="1600" dirty="0"/>
          </a:p>
        </p:txBody>
      </p:sp>
      <p:sp>
        <p:nvSpPr>
          <p:cNvPr id="4" name="Slide Number Placeholder 3"/>
          <p:cNvSpPr>
            <a:spLocks noGrp="1"/>
          </p:cNvSpPr>
          <p:nvPr>
            <p:ph type="sldNum" sz="quarter" idx="12"/>
          </p:nvPr>
        </p:nvSpPr>
        <p:spPr/>
        <p:txBody>
          <a:bodyPr/>
          <a:lstStyle/>
          <a:p>
            <a:fld id="{938D2E6E-A9FB-4A97-93FC-C2EAB03B7C31}" type="slidenum">
              <a:rPr lang="en-GB" smtClean="0"/>
              <a:t>30</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627534508"/>
              </p:ext>
            </p:extLst>
          </p:nvPr>
        </p:nvGraphicFramePr>
        <p:xfrm>
          <a:off x="1115615" y="4221088"/>
          <a:ext cx="6984777" cy="1944216"/>
        </p:xfrm>
        <a:graphic>
          <a:graphicData uri="http://schemas.openxmlformats.org/drawingml/2006/table">
            <a:tbl>
              <a:tblPr firstRow="1" firstCol="1" bandRow="1"/>
              <a:tblGrid>
                <a:gridCol w="1396653"/>
                <a:gridCol w="1396653"/>
                <a:gridCol w="1396653"/>
                <a:gridCol w="1397409"/>
                <a:gridCol w="1397409"/>
              </a:tblGrid>
              <a:tr h="324036">
                <a:tc>
                  <a:txBody>
                    <a:bodyPr/>
                    <a:lstStyle/>
                    <a:p>
                      <a:pPr algn="ctr">
                        <a:lnSpc>
                          <a:spcPct val="115000"/>
                        </a:lnSpc>
                        <a:spcAft>
                          <a:spcPts val="0"/>
                        </a:spcAft>
                      </a:pPr>
                      <a:r>
                        <a:rPr lang="en-GB" sz="1100" dirty="0">
                          <a:effectLst/>
                          <a:latin typeface="Calibri"/>
                          <a:ea typeface="Calibri"/>
                          <a:cs typeface="Calibri"/>
                        </a:rPr>
                        <a:t>From</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GB" sz="1100" dirty="0">
                          <a:effectLst/>
                          <a:latin typeface="Calibri"/>
                          <a:ea typeface="Calibri"/>
                          <a:cs typeface="Calibri"/>
                        </a:rPr>
                        <a:t>To</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GB" sz="1100" dirty="0">
                          <a:effectLst/>
                          <a:latin typeface="Calibri"/>
                          <a:ea typeface="Calibri"/>
                          <a:cs typeface="Calibri"/>
                        </a:rPr>
                        <a:t>n</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GB" sz="1100">
                          <a:effectLst/>
                          <a:latin typeface="Calibri"/>
                          <a:ea typeface="Calibri"/>
                          <a:cs typeface="Calibri"/>
                        </a:rPr>
                        <a:t>Mortality</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GB" sz="1100">
                          <a:solidFill>
                            <a:srgbClr val="0000FF"/>
                          </a:solidFill>
                          <a:effectLst/>
                          <a:latin typeface="Calibri"/>
                          <a:ea typeface="Calibri"/>
                          <a:cs typeface="Calibri"/>
                        </a:rPr>
                        <a:t>% Mortality</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324036">
                <a:tc>
                  <a:txBody>
                    <a:bodyPr/>
                    <a:lstStyle/>
                    <a:p>
                      <a:pPr algn="ctr">
                        <a:lnSpc>
                          <a:spcPct val="115000"/>
                        </a:lnSpc>
                        <a:spcAft>
                          <a:spcPts val="0"/>
                        </a:spcAft>
                      </a:pPr>
                      <a:r>
                        <a:rPr lang="en-GB" sz="1100">
                          <a:effectLst/>
                          <a:latin typeface="Calibri"/>
                          <a:ea typeface="Calibri"/>
                          <a:cs typeface="Calibri"/>
                        </a:rPr>
                        <a:t>County HDU</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a:ea typeface="Calibri"/>
                          <a:cs typeface="Calibri"/>
                        </a:rPr>
                        <a:t>RSUH CCU</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a:ea typeface="Calibri"/>
                          <a:cs typeface="Calibri"/>
                        </a:rPr>
                        <a:t>28</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a:ea typeface="Calibri"/>
                          <a:cs typeface="Calibri"/>
                        </a:rPr>
                        <a:t>8</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FF"/>
                          </a:solidFill>
                          <a:effectLst/>
                          <a:latin typeface="Calibri"/>
                          <a:ea typeface="Calibri"/>
                          <a:cs typeface="Calibri"/>
                        </a:rPr>
                        <a:t>28.5</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036">
                <a:tc>
                  <a:txBody>
                    <a:bodyPr/>
                    <a:lstStyle/>
                    <a:p>
                      <a:pPr algn="ctr">
                        <a:lnSpc>
                          <a:spcPct val="115000"/>
                        </a:lnSpc>
                        <a:spcAft>
                          <a:spcPts val="0"/>
                        </a:spcAft>
                      </a:pPr>
                      <a:r>
                        <a:rPr lang="en-GB" sz="1100">
                          <a:effectLst/>
                          <a:latin typeface="Calibri"/>
                          <a:ea typeface="Calibri"/>
                          <a:cs typeface="Calibri"/>
                        </a:rPr>
                        <a:t>County A&amp;E</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a:ea typeface="Calibri"/>
                          <a:cs typeface="Calibri"/>
                        </a:rPr>
                        <a:t>RSUH CCU</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effectLst/>
                          <a:latin typeface="Calibri"/>
                          <a:ea typeface="Calibri"/>
                          <a:cs typeface="Calibri"/>
                        </a:rPr>
                        <a:t>20</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a:ea typeface="Calibri"/>
                          <a:cs typeface="Calibri"/>
                        </a:rPr>
                        <a:t>3</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FF"/>
                          </a:solidFill>
                          <a:effectLst/>
                          <a:latin typeface="Calibri"/>
                          <a:ea typeface="Calibri"/>
                          <a:cs typeface="Calibri"/>
                        </a:rPr>
                        <a:t>15</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036">
                <a:tc>
                  <a:txBody>
                    <a:bodyPr/>
                    <a:lstStyle/>
                    <a:p>
                      <a:pPr algn="ctr">
                        <a:lnSpc>
                          <a:spcPct val="115000"/>
                        </a:lnSpc>
                        <a:spcAft>
                          <a:spcPts val="0"/>
                        </a:spcAft>
                      </a:pPr>
                      <a:r>
                        <a:rPr lang="en-GB" sz="1100">
                          <a:effectLst/>
                          <a:latin typeface="Calibri"/>
                          <a:ea typeface="Calibri"/>
                          <a:cs typeface="Calibri"/>
                        </a:rPr>
                        <a:t>County A&amp;E/HDU</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a:ea typeface="Calibri"/>
                          <a:cs typeface="Calibri"/>
                        </a:rPr>
                        <a:t>Other CCU</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effectLst/>
                          <a:latin typeface="Calibri"/>
                          <a:ea typeface="Calibri"/>
                          <a:cs typeface="Calibri"/>
                        </a:rPr>
                        <a:t>2</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Calibri"/>
                          <a:ea typeface="Calibri"/>
                          <a:cs typeface="Calibri"/>
                        </a:rPr>
                        <a:t>0</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FF"/>
                          </a:solidFill>
                          <a:effectLst/>
                          <a:latin typeface="Calibri"/>
                          <a:ea typeface="Calibri"/>
                          <a:cs typeface="Calibri"/>
                        </a:rPr>
                        <a:t>0</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036">
                <a:tc>
                  <a:txBody>
                    <a:bodyPr/>
                    <a:lstStyle/>
                    <a:p>
                      <a:pPr algn="ctr">
                        <a:lnSpc>
                          <a:spcPct val="115000"/>
                        </a:lnSpc>
                        <a:spcAft>
                          <a:spcPts val="0"/>
                        </a:spcAft>
                      </a:pPr>
                      <a:r>
                        <a:rPr lang="en-GB" sz="1100">
                          <a:effectLst/>
                          <a:latin typeface="Calibri"/>
                          <a:ea typeface="Calibri"/>
                          <a:cs typeface="Calibri"/>
                        </a:rPr>
                        <a:t>County A&amp;E/AMU</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GB" sz="1100">
                          <a:effectLst/>
                          <a:latin typeface="Calibri"/>
                          <a:ea typeface="Calibri"/>
                          <a:cs typeface="Calibri"/>
                        </a:rPr>
                        <a:t>RSUH non CCU</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GB" sz="1100">
                          <a:effectLst/>
                          <a:latin typeface="Calibri"/>
                          <a:ea typeface="Calibri"/>
                          <a:cs typeface="Calibri"/>
                        </a:rPr>
                        <a:t>10</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GB" sz="1100">
                          <a:effectLst/>
                          <a:latin typeface="Calibri"/>
                          <a:ea typeface="Calibri"/>
                          <a:cs typeface="Calibri"/>
                        </a:rPr>
                        <a:t>4</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GB" sz="1100">
                          <a:solidFill>
                            <a:srgbClr val="0000FF"/>
                          </a:solidFill>
                          <a:effectLst/>
                          <a:latin typeface="Calibri"/>
                          <a:ea typeface="Calibri"/>
                          <a:cs typeface="Calibri"/>
                        </a:rPr>
                        <a:t>40</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4036">
                <a:tc>
                  <a:txBody>
                    <a:bodyPr/>
                    <a:lstStyle/>
                    <a:p>
                      <a:pPr algn="ctr">
                        <a:lnSpc>
                          <a:spcPct val="115000"/>
                        </a:lnSpc>
                        <a:spcAft>
                          <a:spcPts val="0"/>
                        </a:spcAft>
                      </a:pPr>
                      <a:r>
                        <a:rPr lang="en-GB" sz="1100">
                          <a:effectLst/>
                          <a:latin typeface="Calibri"/>
                          <a:ea typeface="Calibri"/>
                          <a:cs typeface="Calibri"/>
                        </a:rPr>
                        <a:t> </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a:effectLst/>
                          <a:latin typeface="Calibri"/>
                          <a:ea typeface="Calibri"/>
                          <a:cs typeface="Calibri"/>
                        </a:rPr>
                        <a:t>Total</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100" b="1">
                          <a:effectLst/>
                          <a:latin typeface="Calibri"/>
                          <a:ea typeface="Calibri"/>
                          <a:cs typeface="Calibri"/>
                        </a:rPr>
                        <a:t>60</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100" b="1">
                          <a:effectLst/>
                          <a:latin typeface="Calibri"/>
                          <a:ea typeface="Calibri"/>
                          <a:cs typeface="Calibri"/>
                        </a:rPr>
                        <a:t>15</a:t>
                      </a:r>
                      <a:endParaRPr lang="en-GB"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100" b="1" dirty="0">
                          <a:effectLst/>
                          <a:latin typeface="Calibri"/>
                          <a:ea typeface="Calibri"/>
                          <a:cs typeface="Calibri"/>
                        </a:rPr>
                        <a:t>25</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spTree>
    <p:extLst>
      <p:ext uri="{BB962C8B-B14F-4D97-AF65-F5344CB8AC3E}">
        <p14:creationId xmlns:p14="http://schemas.microsoft.com/office/powerpoint/2010/main" val="339284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Length of stay</a:t>
            </a:r>
            <a:endParaRPr lang="en-GB" dirty="0"/>
          </a:p>
        </p:txBody>
      </p:sp>
      <p:sp>
        <p:nvSpPr>
          <p:cNvPr id="5" name="Text Placeholder 4"/>
          <p:cNvSpPr>
            <a:spLocks noGrp="1"/>
          </p:cNvSpPr>
          <p:nvPr>
            <p:ph type="body" idx="1"/>
          </p:nvPr>
        </p:nvSpPr>
        <p:spPr/>
        <p:txBody>
          <a:bodyPr/>
          <a:lstStyle/>
          <a:p>
            <a:r>
              <a:rPr lang="en-GB" dirty="0" smtClean="0"/>
              <a:t>ICNARC data</a:t>
            </a:r>
            <a:endParaRPr lang="en-GB" dirty="0"/>
          </a:p>
        </p:txBody>
      </p:sp>
      <p:sp>
        <p:nvSpPr>
          <p:cNvPr id="7" name="Text Placeholder 6"/>
          <p:cNvSpPr>
            <a:spLocks noGrp="1"/>
          </p:cNvSpPr>
          <p:nvPr>
            <p:ph type="body" sz="quarter" idx="3"/>
          </p:nvPr>
        </p:nvSpPr>
        <p:spPr/>
        <p:txBody>
          <a:bodyPr/>
          <a:lstStyle/>
          <a:p>
            <a:r>
              <a:rPr lang="en-GB" dirty="0" smtClean="0"/>
              <a:t>Projected improvements</a:t>
            </a:r>
            <a:endParaRPr lang="en-GB" dirty="0"/>
          </a:p>
        </p:txBody>
      </p:sp>
      <p:sp>
        <p:nvSpPr>
          <p:cNvPr id="8" name="Content Placeholder 7"/>
          <p:cNvSpPr>
            <a:spLocks noGrp="1"/>
          </p:cNvSpPr>
          <p:nvPr>
            <p:ph sz="quarter" idx="4"/>
          </p:nvPr>
        </p:nvSpPr>
        <p:spPr/>
        <p:txBody>
          <a:bodyPr>
            <a:normAutofit fontScale="92500" lnSpcReduction="20000"/>
          </a:bodyPr>
          <a:lstStyle/>
          <a:p>
            <a:r>
              <a:rPr lang="en-GB" dirty="0" smtClean="0"/>
              <a:t>Improved access to outreach and ACCU beds has influenced this to date.</a:t>
            </a:r>
          </a:p>
          <a:p>
            <a:endParaRPr lang="en-GB" dirty="0"/>
          </a:p>
          <a:p>
            <a:r>
              <a:rPr lang="en-GB" dirty="0" smtClean="0"/>
              <a:t>Further gains are likely from the </a:t>
            </a:r>
            <a:r>
              <a:rPr lang="en-GB" dirty="0"/>
              <a:t>Rehabilitation </a:t>
            </a:r>
            <a:r>
              <a:rPr lang="en-GB" dirty="0" smtClean="0"/>
              <a:t>BC-0235 with additional bed day gains predicted of 750 bed days.</a:t>
            </a:r>
          </a:p>
          <a:p>
            <a:endParaRPr lang="en-GB" dirty="0"/>
          </a:p>
          <a:p>
            <a:r>
              <a:rPr lang="en-GB" dirty="0" smtClean="0"/>
              <a:t>Delayed discharges account for 360 days delay per annum equivalent to an additional bed.</a:t>
            </a:r>
            <a:endParaRPr lang="en-GB" dirty="0"/>
          </a:p>
          <a:p>
            <a:endParaRPr lang="en-GB" dirty="0"/>
          </a:p>
        </p:txBody>
      </p:sp>
      <p:sp>
        <p:nvSpPr>
          <p:cNvPr id="4" name="Slide Number Placeholder 3"/>
          <p:cNvSpPr>
            <a:spLocks noGrp="1"/>
          </p:cNvSpPr>
          <p:nvPr>
            <p:ph type="sldNum" sz="quarter" idx="12"/>
          </p:nvPr>
        </p:nvSpPr>
        <p:spPr/>
        <p:txBody>
          <a:bodyPr/>
          <a:lstStyle/>
          <a:p>
            <a:fld id="{938D2E6E-A9FB-4A97-93FC-C2EAB03B7C31}" type="slidenum">
              <a:rPr lang="en-GB" smtClean="0"/>
              <a:t>31</a:t>
            </a:fld>
            <a:endParaRPr lang="en-GB" dirty="0"/>
          </a:p>
        </p:txBody>
      </p:sp>
      <p:sp>
        <p:nvSpPr>
          <p:cNvPr id="3" name="Content Placeholder 2"/>
          <p:cNvSpPr>
            <a:spLocks noGrp="1"/>
          </p:cNvSpPr>
          <p:nvPr>
            <p:ph sz="half" idx="2"/>
          </p:nvPr>
        </p:nvSpPr>
        <p:spPr/>
        <p:txBody>
          <a:bodyPr/>
          <a:lstStyle/>
          <a:p>
            <a:r>
              <a:rPr lang="en-GB" dirty="0" smtClean="0"/>
              <a:t>Mean length of stay for unit survivors from ICNARC</a:t>
            </a:r>
          </a:p>
          <a:p>
            <a:pPr lvl="1"/>
            <a:r>
              <a:rPr lang="en-GB" dirty="0" smtClean="0"/>
              <a:t>2014/15 was 10 days</a:t>
            </a:r>
          </a:p>
          <a:p>
            <a:pPr lvl="1"/>
            <a:r>
              <a:rPr lang="en-GB" dirty="0" smtClean="0"/>
              <a:t>2016/17 was 8.6 days</a:t>
            </a:r>
          </a:p>
          <a:p>
            <a:pPr lvl="1"/>
            <a:endParaRPr lang="en-GB" dirty="0"/>
          </a:p>
          <a:p>
            <a:pPr lvl="1"/>
            <a:r>
              <a:rPr lang="en-GB" dirty="0" smtClean="0"/>
              <a:t>When this is broken down the NEL pathway survivors mean length of stay has decreased to 9 days.</a:t>
            </a:r>
            <a:endParaRPr lang="en-GB" dirty="0"/>
          </a:p>
        </p:txBody>
      </p:sp>
    </p:spTree>
    <p:extLst>
      <p:ext uri="{BB962C8B-B14F-4D97-AF65-F5344CB8AC3E}">
        <p14:creationId xmlns:p14="http://schemas.microsoft.com/office/powerpoint/2010/main" val="13008514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Staff Retention, Human Factors and Training</a:t>
            </a:r>
            <a:endParaRPr lang="en-GB" dirty="0"/>
          </a:p>
        </p:txBody>
      </p:sp>
      <p:sp>
        <p:nvSpPr>
          <p:cNvPr id="5" name="Content Placeholder 4"/>
          <p:cNvSpPr>
            <a:spLocks noGrp="1"/>
          </p:cNvSpPr>
          <p:nvPr>
            <p:ph sz="half" idx="1"/>
          </p:nvPr>
        </p:nvSpPr>
        <p:spPr/>
        <p:txBody>
          <a:bodyPr>
            <a:normAutofit lnSpcReduction="10000"/>
          </a:bodyPr>
          <a:lstStyle/>
          <a:p>
            <a:r>
              <a:rPr lang="en-GB" sz="2400" dirty="0" smtClean="0"/>
              <a:t>RGN Staffing lost/month</a:t>
            </a:r>
          </a:p>
          <a:p>
            <a:pPr lvl="1"/>
            <a:r>
              <a:rPr lang="en-GB" sz="2000" dirty="0" smtClean="0"/>
              <a:t>2014/15 average 5/month due to staff dissatisfaction</a:t>
            </a:r>
          </a:p>
          <a:p>
            <a:pPr lvl="1"/>
            <a:r>
              <a:rPr lang="en-GB" sz="2000" dirty="0" smtClean="0"/>
              <a:t>2016/17 average 1/month now reasons relocation or promotion</a:t>
            </a:r>
          </a:p>
          <a:p>
            <a:pPr lvl="1"/>
            <a:endParaRPr lang="en-GB" sz="2000" dirty="0"/>
          </a:p>
          <a:p>
            <a:r>
              <a:rPr lang="en-GB" sz="2400" dirty="0" smtClean="0"/>
              <a:t>Recruitment massive</a:t>
            </a:r>
          </a:p>
          <a:p>
            <a:pPr lvl="1"/>
            <a:r>
              <a:rPr lang="en-GB" sz="2000" dirty="0" smtClean="0"/>
              <a:t>Total head count RGN’s    </a:t>
            </a:r>
          </a:p>
          <a:p>
            <a:pPr marL="457200" lvl="1" indent="0">
              <a:buNone/>
            </a:pPr>
            <a:r>
              <a:rPr lang="en-GB" sz="2000" dirty="0" smtClean="0"/>
              <a:t>May </a:t>
            </a:r>
            <a:r>
              <a:rPr lang="en-GB" sz="2000" i="1" dirty="0" smtClean="0"/>
              <a:t>2016</a:t>
            </a:r>
            <a:r>
              <a:rPr lang="en-GB" sz="2000" dirty="0" smtClean="0"/>
              <a:t> Band 5-7 No. 151</a:t>
            </a:r>
          </a:p>
          <a:p>
            <a:pPr lvl="1"/>
            <a:r>
              <a:rPr lang="en-GB" sz="2000" dirty="0" smtClean="0">
                <a:solidFill>
                  <a:prstClr val="black"/>
                </a:solidFill>
              </a:rPr>
              <a:t>Total </a:t>
            </a:r>
            <a:r>
              <a:rPr lang="en-GB" sz="2000" dirty="0">
                <a:solidFill>
                  <a:prstClr val="black"/>
                </a:solidFill>
              </a:rPr>
              <a:t>head count RGN’s   </a:t>
            </a:r>
            <a:endParaRPr lang="en-GB" sz="2000" dirty="0" smtClean="0">
              <a:solidFill>
                <a:prstClr val="black"/>
              </a:solidFill>
            </a:endParaRPr>
          </a:p>
          <a:p>
            <a:pPr marL="457200" lvl="1" indent="0">
              <a:buNone/>
            </a:pPr>
            <a:r>
              <a:rPr lang="en-GB" sz="2000" i="1" dirty="0" smtClean="0">
                <a:solidFill>
                  <a:prstClr val="black"/>
                </a:solidFill>
              </a:rPr>
              <a:t>June 2017</a:t>
            </a:r>
            <a:r>
              <a:rPr lang="en-GB" sz="2000" dirty="0" smtClean="0">
                <a:solidFill>
                  <a:prstClr val="black"/>
                </a:solidFill>
              </a:rPr>
              <a:t> </a:t>
            </a:r>
            <a:r>
              <a:rPr lang="en-GB" sz="2000" dirty="0">
                <a:solidFill>
                  <a:prstClr val="black"/>
                </a:solidFill>
              </a:rPr>
              <a:t>Band 5-7 No. 216</a:t>
            </a:r>
          </a:p>
          <a:p>
            <a:pPr lvl="1"/>
            <a:endParaRPr lang="en-GB" sz="2000" dirty="0"/>
          </a:p>
        </p:txBody>
      </p:sp>
      <p:sp>
        <p:nvSpPr>
          <p:cNvPr id="6" name="Content Placeholder 5"/>
          <p:cNvSpPr>
            <a:spLocks noGrp="1"/>
          </p:cNvSpPr>
          <p:nvPr>
            <p:ph sz="half" idx="2"/>
          </p:nvPr>
        </p:nvSpPr>
        <p:spPr/>
        <p:txBody>
          <a:bodyPr>
            <a:normAutofit lnSpcReduction="10000"/>
          </a:bodyPr>
          <a:lstStyle/>
          <a:p>
            <a:r>
              <a:rPr lang="en-GB" sz="2400" dirty="0" smtClean="0"/>
              <a:t>In House training programme.</a:t>
            </a:r>
          </a:p>
          <a:p>
            <a:pPr lvl="1"/>
            <a:r>
              <a:rPr lang="en-GB" sz="1600" dirty="0"/>
              <a:t>R</a:t>
            </a:r>
            <a:r>
              <a:rPr lang="en-GB" sz="1600" dirty="0" smtClean="0"/>
              <a:t>esuscitation training</a:t>
            </a:r>
          </a:p>
          <a:p>
            <a:pPr lvl="1"/>
            <a:r>
              <a:rPr lang="en-GB" sz="1600" dirty="0" smtClean="0"/>
              <a:t>Mandatory training </a:t>
            </a:r>
          </a:p>
          <a:p>
            <a:pPr lvl="1"/>
            <a:r>
              <a:rPr lang="en-GB" sz="1600" dirty="0" smtClean="0"/>
              <a:t>ICU STEPS fully adopted</a:t>
            </a:r>
          </a:p>
          <a:p>
            <a:pPr lvl="1"/>
            <a:r>
              <a:rPr lang="en-GB" sz="1600" dirty="0" smtClean="0"/>
              <a:t>Increased access to Critical care post graduate  course</a:t>
            </a:r>
          </a:p>
          <a:p>
            <a:pPr lvl="1"/>
            <a:r>
              <a:rPr lang="en-GB" sz="1600" dirty="0" smtClean="0"/>
              <a:t>Simulation training with Band 6 team</a:t>
            </a:r>
          </a:p>
          <a:p>
            <a:pPr lvl="1"/>
            <a:r>
              <a:rPr lang="en-GB" sz="1600" dirty="0" smtClean="0"/>
              <a:t>Away days for team</a:t>
            </a:r>
          </a:p>
          <a:p>
            <a:pPr lvl="1"/>
            <a:endParaRPr lang="en-GB" sz="1600" dirty="0"/>
          </a:p>
          <a:p>
            <a:r>
              <a:rPr lang="en-GB" sz="2400" dirty="0" smtClean="0"/>
              <a:t>Human Factors course 2 days Foundation course</a:t>
            </a:r>
          </a:p>
          <a:p>
            <a:pPr lvl="1"/>
            <a:r>
              <a:rPr lang="en-GB" sz="2000" dirty="0" smtClean="0"/>
              <a:t>Whole MDT </a:t>
            </a:r>
          </a:p>
          <a:p>
            <a:pPr lvl="1"/>
            <a:r>
              <a:rPr lang="en-GB" sz="2000" dirty="0"/>
              <a:t>3</a:t>
            </a:r>
            <a:r>
              <a:rPr lang="en-GB" sz="2000" dirty="0" smtClean="0"/>
              <a:t> courses run with 69 trained</a:t>
            </a:r>
          </a:p>
          <a:p>
            <a:endParaRPr lang="en-GB" sz="2000" dirty="0"/>
          </a:p>
        </p:txBody>
      </p:sp>
      <p:sp>
        <p:nvSpPr>
          <p:cNvPr id="4" name="Slide Number Placeholder 3"/>
          <p:cNvSpPr>
            <a:spLocks noGrp="1"/>
          </p:cNvSpPr>
          <p:nvPr>
            <p:ph type="sldNum" sz="quarter" idx="12"/>
          </p:nvPr>
        </p:nvSpPr>
        <p:spPr/>
        <p:txBody>
          <a:bodyPr/>
          <a:lstStyle/>
          <a:p>
            <a:fld id="{938D2E6E-A9FB-4A97-93FC-C2EAB03B7C31}" type="slidenum">
              <a:rPr lang="en-GB" smtClean="0"/>
              <a:t>32</a:t>
            </a:fld>
            <a:endParaRPr lang="en-GB" dirty="0"/>
          </a:p>
        </p:txBody>
      </p:sp>
    </p:spTree>
    <p:extLst>
      <p:ext uri="{BB962C8B-B14F-4D97-AF65-F5344CB8AC3E}">
        <p14:creationId xmlns:p14="http://schemas.microsoft.com/office/powerpoint/2010/main" val="365206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ICNARC Admission numbers</a:t>
            </a:r>
            <a:endParaRPr lang="en-GB" dirty="0"/>
          </a:p>
        </p:txBody>
      </p:sp>
      <p:sp>
        <p:nvSpPr>
          <p:cNvPr id="3" name="Content Placeholder 2"/>
          <p:cNvSpPr>
            <a:spLocks noGrp="1"/>
          </p:cNvSpPr>
          <p:nvPr>
            <p:ph idx="1"/>
          </p:nvPr>
        </p:nvSpPr>
        <p:spPr/>
        <p:txBody>
          <a:bodyPr>
            <a:normAutofit/>
          </a:bodyPr>
          <a:lstStyle/>
          <a:p>
            <a:r>
              <a:rPr lang="en-GB" dirty="0" smtClean="0"/>
              <a:t>2014/15 – County </a:t>
            </a:r>
            <a:r>
              <a:rPr lang="en-GB" dirty="0" smtClean="0">
                <a:solidFill>
                  <a:srgbClr val="FF0000"/>
                </a:solidFill>
              </a:rPr>
              <a:t>431</a:t>
            </a:r>
            <a:r>
              <a:rPr lang="en-GB" dirty="0" smtClean="0"/>
              <a:t>  RSUH 817    </a:t>
            </a:r>
            <a:r>
              <a:rPr lang="en-GB" dirty="0" smtClean="0">
                <a:solidFill>
                  <a:srgbClr val="0070C0"/>
                </a:solidFill>
              </a:rPr>
              <a:t>total 1248</a:t>
            </a:r>
          </a:p>
          <a:p>
            <a:r>
              <a:rPr lang="en-GB" dirty="0" smtClean="0"/>
              <a:t>2015/16 – County </a:t>
            </a:r>
            <a:r>
              <a:rPr lang="en-GB" dirty="0" smtClean="0">
                <a:solidFill>
                  <a:srgbClr val="FF0000"/>
                </a:solidFill>
              </a:rPr>
              <a:t>182</a:t>
            </a:r>
            <a:r>
              <a:rPr lang="en-GB" dirty="0" smtClean="0"/>
              <a:t>  RSUH 1176  </a:t>
            </a:r>
            <a:r>
              <a:rPr lang="en-GB" dirty="0" smtClean="0">
                <a:solidFill>
                  <a:srgbClr val="0070C0"/>
                </a:solidFill>
              </a:rPr>
              <a:t>total 1358</a:t>
            </a:r>
          </a:p>
          <a:p>
            <a:r>
              <a:rPr lang="en-GB" dirty="0" smtClean="0"/>
              <a:t>2016/17 – County </a:t>
            </a:r>
            <a:r>
              <a:rPr lang="en-GB" dirty="0" smtClean="0">
                <a:solidFill>
                  <a:srgbClr val="FF0000"/>
                </a:solidFill>
              </a:rPr>
              <a:t>178</a:t>
            </a:r>
            <a:r>
              <a:rPr lang="en-GB" dirty="0" smtClean="0"/>
              <a:t>  RSUH 1385  </a:t>
            </a:r>
            <a:r>
              <a:rPr lang="en-GB" dirty="0" smtClean="0">
                <a:solidFill>
                  <a:srgbClr val="0070C0"/>
                </a:solidFill>
              </a:rPr>
              <a:t>total 1563</a:t>
            </a:r>
          </a:p>
          <a:p>
            <a:pPr marL="0" indent="0">
              <a:buNone/>
            </a:pPr>
            <a:endParaRPr lang="en-GB" dirty="0" smtClean="0"/>
          </a:p>
          <a:p>
            <a:pPr lvl="0"/>
            <a:r>
              <a:rPr lang="en-GB" dirty="0">
                <a:solidFill>
                  <a:prstClr val="black"/>
                </a:solidFill>
              </a:rPr>
              <a:t>Occupancy rates – last year 88.8% improved from 94% at time of CQC despite increased activity</a:t>
            </a:r>
          </a:p>
          <a:p>
            <a:pPr marL="0" indent="0">
              <a:buNone/>
            </a:pPr>
            <a:endParaRPr lang="en-GB" dirty="0"/>
          </a:p>
        </p:txBody>
      </p:sp>
      <p:sp>
        <p:nvSpPr>
          <p:cNvPr id="4" name="Slide Number Placeholder 3"/>
          <p:cNvSpPr>
            <a:spLocks noGrp="1"/>
          </p:cNvSpPr>
          <p:nvPr>
            <p:ph type="sldNum" sz="quarter" idx="12"/>
          </p:nvPr>
        </p:nvSpPr>
        <p:spPr/>
        <p:txBody>
          <a:bodyPr/>
          <a:lstStyle/>
          <a:p>
            <a:fld id="{938D2E6E-A9FB-4A97-93FC-C2EAB03B7C31}" type="slidenum">
              <a:rPr lang="en-GB" smtClean="0"/>
              <a:t>33</a:t>
            </a:fld>
            <a:endParaRPr lang="en-GB"/>
          </a:p>
        </p:txBody>
      </p:sp>
    </p:spTree>
    <p:extLst>
      <p:ext uri="{BB962C8B-B14F-4D97-AF65-F5344CB8AC3E}">
        <p14:creationId xmlns:p14="http://schemas.microsoft.com/office/powerpoint/2010/main" val="2471567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Rehabilitation</a:t>
            </a:r>
            <a:endParaRPr lang="en-GB" dirty="0"/>
          </a:p>
        </p:txBody>
      </p:sp>
      <p:sp>
        <p:nvSpPr>
          <p:cNvPr id="3" name="Content Placeholder 2"/>
          <p:cNvSpPr>
            <a:spLocks noGrp="1"/>
          </p:cNvSpPr>
          <p:nvPr>
            <p:ph idx="1"/>
          </p:nvPr>
        </p:nvSpPr>
        <p:spPr/>
        <p:txBody>
          <a:bodyPr/>
          <a:lstStyle/>
          <a:p>
            <a:r>
              <a:rPr lang="en-GB" dirty="0" smtClean="0"/>
              <a:t>NICE CG 83 internal metrics should be met be Q4 2017\18</a:t>
            </a:r>
          </a:p>
          <a:p>
            <a:endParaRPr lang="en-GB" dirty="0"/>
          </a:p>
          <a:p>
            <a:r>
              <a:rPr lang="en-GB" dirty="0" smtClean="0"/>
              <a:t>Follow up PICS clinic business case has gone to CCG’s for funding. Passed CPAG prioritisation stage.</a:t>
            </a:r>
          </a:p>
          <a:p>
            <a:endParaRPr lang="en-GB" dirty="0"/>
          </a:p>
          <a:p>
            <a:r>
              <a:rPr lang="en-GB" dirty="0" smtClean="0"/>
              <a:t>Audit compliance Q4 2017/18.</a:t>
            </a:r>
            <a:endParaRPr lang="en-GB" dirty="0"/>
          </a:p>
        </p:txBody>
      </p:sp>
      <p:sp>
        <p:nvSpPr>
          <p:cNvPr id="4" name="Slide Number Placeholder 3"/>
          <p:cNvSpPr>
            <a:spLocks noGrp="1"/>
          </p:cNvSpPr>
          <p:nvPr>
            <p:ph type="sldNum" sz="quarter" idx="12"/>
          </p:nvPr>
        </p:nvSpPr>
        <p:spPr/>
        <p:txBody>
          <a:bodyPr/>
          <a:lstStyle/>
          <a:p>
            <a:fld id="{938D2E6E-A9FB-4A97-93FC-C2EAB03B7C31}" type="slidenum">
              <a:rPr lang="en-GB" smtClean="0"/>
              <a:t>34</a:t>
            </a:fld>
            <a:endParaRPr lang="en-GB"/>
          </a:p>
        </p:txBody>
      </p:sp>
    </p:spTree>
    <p:extLst>
      <p:ext uri="{BB962C8B-B14F-4D97-AF65-F5344CB8AC3E}">
        <p14:creationId xmlns:p14="http://schemas.microsoft.com/office/powerpoint/2010/main" val="10334983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Patient Data Management System</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PDMS business case approval 24/08/16 at Trust executive committee. GE Critical Care Centricity system implemented and gone live 12/06/2017.</a:t>
            </a:r>
          </a:p>
          <a:p>
            <a:pPr marL="0" indent="0" algn="ctr">
              <a:buNone/>
            </a:pPr>
            <a:r>
              <a:rPr lang="en-GB" dirty="0" smtClean="0">
                <a:solidFill>
                  <a:srgbClr val="FF0000"/>
                </a:solidFill>
              </a:rPr>
              <a:t>Truly amazing commitment from Team</a:t>
            </a:r>
          </a:p>
          <a:p>
            <a:pPr marL="0" indent="0" algn="ctr">
              <a:buNone/>
            </a:pPr>
            <a:endParaRPr lang="en-GB" dirty="0"/>
          </a:p>
          <a:p>
            <a:r>
              <a:rPr lang="en-GB" dirty="0" smtClean="0"/>
              <a:t>On going learning to adapt to system and improving data accuracy and compliance</a:t>
            </a:r>
          </a:p>
          <a:p>
            <a:endParaRPr lang="en-GB" dirty="0"/>
          </a:p>
          <a:p>
            <a:r>
              <a:rPr lang="en-GB" dirty="0" smtClean="0"/>
              <a:t>Implementation process went live with 80% staff trained. Business continuity plans very important early on.</a:t>
            </a:r>
            <a:endParaRPr lang="en-GB" dirty="0"/>
          </a:p>
        </p:txBody>
      </p:sp>
      <p:sp>
        <p:nvSpPr>
          <p:cNvPr id="4" name="Slide Number Placeholder 3"/>
          <p:cNvSpPr>
            <a:spLocks noGrp="1"/>
          </p:cNvSpPr>
          <p:nvPr>
            <p:ph type="sldNum" sz="quarter" idx="12"/>
          </p:nvPr>
        </p:nvSpPr>
        <p:spPr/>
        <p:txBody>
          <a:bodyPr/>
          <a:lstStyle/>
          <a:p>
            <a:fld id="{938D2E6E-A9FB-4A97-93FC-C2EAB03B7C31}" type="slidenum">
              <a:rPr lang="en-GB" smtClean="0"/>
              <a:t>35</a:t>
            </a:fld>
            <a:endParaRPr lang="en-GB"/>
          </a:p>
        </p:txBody>
      </p:sp>
    </p:spTree>
    <p:extLst>
      <p:ext uri="{BB962C8B-B14F-4D97-AF65-F5344CB8AC3E}">
        <p14:creationId xmlns:p14="http://schemas.microsoft.com/office/powerpoint/2010/main" val="6736935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Transformation close out</a:t>
            </a:r>
            <a:endParaRPr lang="en-GB" dirty="0"/>
          </a:p>
        </p:txBody>
      </p:sp>
      <p:sp>
        <p:nvSpPr>
          <p:cNvPr id="3" name="Content Placeholder 2"/>
          <p:cNvSpPr>
            <a:spLocks noGrp="1"/>
          </p:cNvSpPr>
          <p:nvPr>
            <p:ph idx="1"/>
          </p:nvPr>
        </p:nvSpPr>
        <p:spPr/>
        <p:txBody>
          <a:bodyPr>
            <a:normAutofit/>
          </a:bodyPr>
          <a:lstStyle/>
          <a:p>
            <a:r>
              <a:rPr lang="en-GB" dirty="0" smtClean="0"/>
              <a:t>Last Programme Board meeting on </a:t>
            </a:r>
            <a:r>
              <a:rPr lang="en-GB" dirty="0" smtClean="0"/>
              <a:t>13/07/17</a:t>
            </a:r>
          </a:p>
          <a:p>
            <a:pPr lvl="1"/>
            <a:r>
              <a:rPr lang="en-GB" dirty="0" smtClean="0"/>
              <a:t>Review potential close out period</a:t>
            </a:r>
            <a:endParaRPr lang="en-GB" dirty="0" smtClean="0"/>
          </a:p>
          <a:p>
            <a:endParaRPr lang="en-GB" dirty="0"/>
          </a:p>
          <a:p>
            <a:r>
              <a:rPr lang="en-GB" dirty="0" smtClean="0"/>
              <a:t>Handover to directorate team to continue to deliver project implementation.</a:t>
            </a:r>
          </a:p>
          <a:p>
            <a:endParaRPr lang="en-GB" dirty="0"/>
          </a:p>
          <a:p>
            <a:pPr lvl="0"/>
            <a:r>
              <a:rPr lang="en-GB" dirty="0" smtClean="0">
                <a:solidFill>
                  <a:prstClr val="black"/>
                </a:solidFill>
              </a:rPr>
              <a:t>KPI’s </a:t>
            </a:r>
            <a:r>
              <a:rPr lang="en-GB" dirty="0">
                <a:solidFill>
                  <a:prstClr val="black"/>
                </a:solidFill>
              </a:rPr>
              <a:t>and monitor operational performance as part of normal business.</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938D2E6E-A9FB-4A97-93FC-C2EAB03B7C31}" type="slidenum">
              <a:rPr lang="en-GB" smtClean="0"/>
              <a:t>36</a:t>
            </a:fld>
            <a:endParaRPr lang="en-GB" dirty="0"/>
          </a:p>
        </p:txBody>
      </p:sp>
    </p:spTree>
    <p:extLst>
      <p:ext uri="{BB962C8B-B14F-4D97-AF65-F5344CB8AC3E}">
        <p14:creationId xmlns:p14="http://schemas.microsoft.com/office/powerpoint/2010/main" val="32991491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On-going challenges</a:t>
            </a:r>
            <a:endParaRPr lang="en-GB" sz="3600" dirty="0"/>
          </a:p>
        </p:txBody>
      </p:sp>
      <p:pic>
        <p:nvPicPr>
          <p:cNvPr id="1638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860032" y="1628800"/>
            <a:ext cx="4038600" cy="2043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2"/>
          </p:nvPr>
        </p:nvSpPr>
        <p:spPr>
          <a:xfrm>
            <a:off x="611560" y="1556792"/>
            <a:ext cx="4038600" cy="4525963"/>
          </a:xfrm>
        </p:spPr>
        <p:txBody>
          <a:bodyPr>
            <a:normAutofit fontScale="92500" lnSpcReduction="20000"/>
          </a:bodyPr>
          <a:lstStyle/>
          <a:p>
            <a:r>
              <a:rPr lang="en-GB" dirty="0" smtClean="0"/>
              <a:t>Using data effectively</a:t>
            </a:r>
          </a:p>
          <a:p>
            <a:r>
              <a:rPr lang="en-GB" dirty="0" smtClean="0"/>
              <a:t>Infection control issues as part of normal operations mean that we needed to deliver a plan to tackle unit acquired blood stream infections. This has now been delivered with significant drop in rates.</a:t>
            </a:r>
          </a:p>
          <a:p>
            <a:r>
              <a:rPr lang="en-GB" dirty="0" smtClean="0"/>
              <a:t>Data quality needs to be more robust – PDMS hopefully will deliver.</a:t>
            </a:r>
            <a:endParaRPr lang="en-GB" dirty="0"/>
          </a:p>
        </p:txBody>
      </p:sp>
      <p:sp>
        <p:nvSpPr>
          <p:cNvPr id="4" name="Slide Number Placeholder 3"/>
          <p:cNvSpPr>
            <a:spLocks noGrp="1"/>
          </p:cNvSpPr>
          <p:nvPr>
            <p:ph type="sldNum" sz="quarter" idx="12"/>
          </p:nvPr>
        </p:nvSpPr>
        <p:spPr/>
        <p:txBody>
          <a:bodyPr/>
          <a:lstStyle/>
          <a:p>
            <a:fld id="{938D2E6E-A9FB-4A97-93FC-C2EAB03B7C31}" type="slidenum">
              <a:rPr lang="en-GB" smtClean="0"/>
              <a:t>37</a:t>
            </a:fld>
            <a:endParaRPr lang="en-GB"/>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789040"/>
            <a:ext cx="4064208" cy="2574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8110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430016"/>
            <a:ext cx="8229600" cy="1143000"/>
          </a:xfrm>
        </p:spPr>
        <p:txBody>
          <a:bodyPr>
            <a:normAutofit fontScale="90000"/>
          </a:bodyPr>
          <a:lstStyle/>
          <a:p>
            <a:r>
              <a:rPr lang="en-GB" dirty="0" smtClean="0"/>
              <a:t>Get ready for next Quality Improvement Plan</a:t>
            </a:r>
            <a:endParaRPr lang="en-GB" dirty="0"/>
          </a:p>
        </p:txBody>
      </p:sp>
      <p:sp>
        <p:nvSpPr>
          <p:cNvPr id="5" name="Slide Number Placeholder 4"/>
          <p:cNvSpPr>
            <a:spLocks noGrp="1"/>
          </p:cNvSpPr>
          <p:nvPr>
            <p:ph type="sldNum" sz="quarter" idx="12"/>
          </p:nvPr>
        </p:nvSpPr>
        <p:spPr/>
        <p:txBody>
          <a:bodyPr/>
          <a:lstStyle/>
          <a:p>
            <a:fld id="{938D2E6E-A9FB-4A97-93FC-C2EAB03B7C31}" type="slidenum">
              <a:rPr lang="en-GB" smtClean="0"/>
              <a:t>38</a:t>
            </a:fld>
            <a:endParaRPr lang="en-GB"/>
          </a:p>
        </p:txBody>
      </p:sp>
    </p:spTree>
    <p:extLst>
      <p:ext uri="{BB962C8B-B14F-4D97-AF65-F5344CB8AC3E}">
        <p14:creationId xmlns:p14="http://schemas.microsoft.com/office/powerpoint/2010/main" val="18063842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1429"/>
            <a:ext cx="8229600" cy="3805883"/>
          </a:xfrm>
        </p:spPr>
        <p:txBody>
          <a:bodyPr/>
          <a:lstStyle/>
          <a:p>
            <a:r>
              <a:rPr lang="en-GB" dirty="0" smtClean="0"/>
              <a:t>The Team</a:t>
            </a:r>
          </a:p>
          <a:p>
            <a:pPr marL="0" indent="0">
              <a:buNone/>
            </a:pPr>
            <a:r>
              <a:rPr lang="en-GB" sz="2400" dirty="0" smtClean="0"/>
              <a:t>Stephen Joynson-Robbins</a:t>
            </a:r>
          </a:p>
          <a:p>
            <a:pPr marL="0" indent="0">
              <a:buNone/>
            </a:pPr>
            <a:r>
              <a:rPr lang="en-GB" sz="2400" dirty="0" smtClean="0"/>
              <a:t>Claire Hughes   Lesley Smith    David Cartlidge   Bryan Carr	</a:t>
            </a:r>
          </a:p>
          <a:p>
            <a:pPr marL="0" indent="0">
              <a:buNone/>
            </a:pPr>
            <a:r>
              <a:rPr lang="en-GB" sz="2400" dirty="0" smtClean="0"/>
              <a:t>Felicity Clarke   Nehal Patel     Stephan Krueper   Ram Matsa   </a:t>
            </a:r>
          </a:p>
          <a:p>
            <a:pPr marL="0" indent="0">
              <a:buNone/>
            </a:pPr>
            <a:r>
              <a:rPr lang="en-GB" sz="2400" dirty="0" smtClean="0"/>
              <a:t>Clare Johnson   Sandra Barrington     Anne Heath   </a:t>
            </a:r>
          </a:p>
          <a:p>
            <a:pPr marL="0" indent="0">
              <a:buNone/>
            </a:pPr>
            <a:r>
              <a:rPr lang="en-GB" sz="2400" dirty="0" smtClean="0"/>
              <a:t>Ann-</a:t>
            </a:r>
            <a:r>
              <a:rPr lang="en-GB" sz="2400" dirty="0"/>
              <a:t>M</a:t>
            </a:r>
            <a:r>
              <a:rPr lang="en-GB" sz="2400" dirty="0" smtClean="0"/>
              <a:t>arie Watson   John Alexander (PICU)    Jill </a:t>
            </a:r>
            <a:r>
              <a:rPr lang="en-GB" sz="2400" dirty="0" err="1" smtClean="0"/>
              <a:t>Bogucki</a:t>
            </a:r>
            <a:endParaRPr lang="en-GB" sz="2400" dirty="0" smtClean="0"/>
          </a:p>
          <a:p>
            <a:pPr marL="0" indent="0">
              <a:buNone/>
            </a:pPr>
            <a:r>
              <a:rPr lang="en-GB" sz="2400" dirty="0" smtClean="0"/>
              <a:t>Lucy Powell      Emily Brownsill      Joache Reeves</a:t>
            </a:r>
          </a:p>
          <a:p>
            <a:pPr marL="0" indent="0">
              <a:buNone/>
            </a:pPr>
            <a:r>
              <a:rPr lang="en-GB" sz="2400" dirty="0" smtClean="0"/>
              <a:t>Kevin Pugh     Thomas Potts    </a:t>
            </a:r>
            <a:r>
              <a:rPr lang="en-GB" sz="2400" dirty="0" err="1" smtClean="0"/>
              <a:t>Kathyrn</a:t>
            </a:r>
            <a:r>
              <a:rPr lang="en-GB" sz="2400" dirty="0" smtClean="0"/>
              <a:t> Gaulton</a:t>
            </a:r>
            <a:endParaRPr lang="en-GB" sz="2400" dirty="0"/>
          </a:p>
        </p:txBody>
      </p:sp>
      <p:sp>
        <p:nvSpPr>
          <p:cNvPr id="4" name="Slide Number Placeholder 3"/>
          <p:cNvSpPr>
            <a:spLocks noGrp="1"/>
          </p:cNvSpPr>
          <p:nvPr>
            <p:ph type="sldNum" sz="quarter" idx="12"/>
          </p:nvPr>
        </p:nvSpPr>
        <p:spPr/>
        <p:txBody>
          <a:bodyPr/>
          <a:lstStyle/>
          <a:p>
            <a:fld id="{938D2E6E-A9FB-4A97-93FC-C2EAB03B7C31}" type="slidenum">
              <a:rPr lang="en-GB" smtClean="0"/>
              <a:t>39</a:t>
            </a:fld>
            <a:endParaRPr lang="en-GB"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60648"/>
            <a:ext cx="3923928" cy="2063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7004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8D2E6E-A9FB-4A97-93FC-C2EAB03B7C31}" type="slidenum">
              <a:rPr lang="en-GB" smtClean="0"/>
              <a:t>4</a:t>
            </a:fld>
            <a:endParaRPr lang="en-GB"/>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21" y="126826"/>
            <a:ext cx="8943975" cy="668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511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14/15 Capacity plan for Trust board</a:t>
            </a:r>
            <a:endParaRPr lang="en-GB" sz="3600" dirty="0"/>
          </a:p>
        </p:txBody>
      </p:sp>
      <p:sp>
        <p:nvSpPr>
          <p:cNvPr id="4" name="Slide Number Placeholder 3"/>
          <p:cNvSpPr>
            <a:spLocks noGrp="1"/>
          </p:cNvSpPr>
          <p:nvPr>
            <p:ph type="sldNum" sz="quarter" idx="12"/>
          </p:nvPr>
        </p:nvSpPr>
        <p:spPr/>
        <p:txBody>
          <a:bodyPr/>
          <a:lstStyle/>
          <a:p>
            <a:fld id="{938D2E6E-A9FB-4A97-93FC-C2EAB03B7C31}" type="slidenum">
              <a:rPr lang="en-GB" smtClean="0"/>
              <a:t>5</a:t>
            </a:fld>
            <a:endParaRPr lang="en-GB"/>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2762" y="1600200"/>
            <a:ext cx="615847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431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Baseline data 2015</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sz="2800" dirty="0" smtClean="0"/>
              <a:t>Information is always important when you try to make change:</a:t>
            </a:r>
          </a:p>
          <a:p>
            <a:pPr marL="0" indent="0">
              <a:buNone/>
            </a:pPr>
            <a:endParaRPr lang="en-GB" sz="2800" dirty="0" smtClean="0"/>
          </a:p>
          <a:p>
            <a:pPr marL="0" indent="0">
              <a:buNone/>
            </a:pPr>
            <a:r>
              <a:rPr lang="en-GB" sz="2400" dirty="0" smtClean="0">
                <a:solidFill>
                  <a:prstClr val="black"/>
                </a:solidFill>
              </a:rPr>
              <a:t>Independent </a:t>
            </a:r>
            <a:r>
              <a:rPr lang="en-GB" sz="2400" dirty="0">
                <a:solidFill>
                  <a:prstClr val="black"/>
                </a:solidFill>
              </a:rPr>
              <a:t>external</a:t>
            </a:r>
            <a:endParaRPr lang="en-GB" sz="2400" dirty="0"/>
          </a:p>
          <a:p>
            <a:r>
              <a:rPr lang="en-GB" sz="2400" dirty="0" smtClean="0"/>
              <a:t>Network Peer review March 2015 - Dr Nick Sherwood\Angela </a:t>
            </a:r>
            <a:r>
              <a:rPr lang="en-GB" sz="2400" dirty="0" err="1" smtClean="0"/>
              <a:t>Himsworth</a:t>
            </a:r>
            <a:endParaRPr lang="en-GB" sz="2400" dirty="0" smtClean="0"/>
          </a:p>
          <a:p>
            <a:r>
              <a:rPr lang="en-GB" sz="2400" dirty="0" err="1" smtClean="0"/>
              <a:t>Teeside</a:t>
            </a:r>
            <a:r>
              <a:rPr lang="en-GB" sz="2400" dirty="0" smtClean="0"/>
              <a:t> University </a:t>
            </a:r>
            <a:r>
              <a:rPr lang="en-GB" sz="2400" dirty="0" err="1" smtClean="0"/>
              <a:t>Excellance</a:t>
            </a:r>
            <a:r>
              <a:rPr lang="en-GB" sz="2400" dirty="0" smtClean="0"/>
              <a:t> in Practice Accreditation Scheme March 2015 </a:t>
            </a:r>
          </a:p>
          <a:p>
            <a:pPr lvl="1"/>
            <a:r>
              <a:rPr lang="en-GB" sz="2400" dirty="0" smtClean="0"/>
              <a:t>External Critical care reviewer </a:t>
            </a:r>
            <a:r>
              <a:rPr lang="en-GB" sz="2400" dirty="0"/>
              <a:t>D</a:t>
            </a:r>
            <a:r>
              <a:rPr lang="en-GB" sz="2400" dirty="0" smtClean="0"/>
              <a:t>r </a:t>
            </a:r>
            <a:r>
              <a:rPr lang="en-GB" sz="2400" dirty="0" err="1" smtClean="0"/>
              <a:t>Sanjoy</a:t>
            </a:r>
            <a:r>
              <a:rPr lang="en-GB" sz="2400" dirty="0" smtClean="0"/>
              <a:t> Shah from Bristol.</a:t>
            </a:r>
          </a:p>
          <a:p>
            <a:pPr lvl="1"/>
            <a:r>
              <a:rPr lang="en-GB" sz="2400" dirty="0" smtClean="0"/>
              <a:t>Silver award accredited.</a:t>
            </a:r>
          </a:p>
          <a:p>
            <a:r>
              <a:rPr lang="en-GB" sz="2400" dirty="0" smtClean="0"/>
              <a:t>CQC Report April 2015</a:t>
            </a:r>
          </a:p>
          <a:p>
            <a:pPr marL="0" indent="0">
              <a:buNone/>
            </a:pPr>
            <a:endParaRPr lang="en-GB" sz="2800" dirty="0" smtClean="0"/>
          </a:p>
          <a:p>
            <a:pPr marL="0" indent="0">
              <a:buNone/>
            </a:pPr>
            <a:endParaRPr lang="en-GB" sz="2800" dirty="0" smtClean="0"/>
          </a:p>
        </p:txBody>
      </p:sp>
      <p:sp>
        <p:nvSpPr>
          <p:cNvPr id="5" name="Slide Number Placeholder 4"/>
          <p:cNvSpPr>
            <a:spLocks noGrp="1"/>
          </p:cNvSpPr>
          <p:nvPr>
            <p:ph type="sldNum" sz="quarter" idx="12"/>
          </p:nvPr>
        </p:nvSpPr>
        <p:spPr/>
        <p:txBody>
          <a:bodyPr/>
          <a:lstStyle/>
          <a:p>
            <a:fld id="{938D2E6E-A9FB-4A97-93FC-C2EAB03B7C31}" type="slidenum">
              <a:rPr lang="en-GB" smtClean="0"/>
              <a:t>6</a:t>
            </a:fld>
            <a:endParaRPr lang="en-GB" dirty="0"/>
          </a:p>
        </p:txBody>
      </p:sp>
    </p:spTree>
    <p:extLst>
      <p:ext uri="{BB962C8B-B14F-4D97-AF65-F5344CB8AC3E}">
        <p14:creationId xmlns:p14="http://schemas.microsoft.com/office/powerpoint/2010/main" val="829999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CQC Report April 2015</a:t>
            </a:r>
            <a:endParaRPr lang="en-GB" dirty="0"/>
          </a:p>
        </p:txBody>
      </p:sp>
      <p:sp>
        <p:nvSpPr>
          <p:cNvPr id="5" name="Text Placeholder 4"/>
          <p:cNvSpPr>
            <a:spLocks noGrp="1"/>
          </p:cNvSpPr>
          <p:nvPr>
            <p:ph type="body" idx="1"/>
          </p:nvPr>
        </p:nvSpPr>
        <p:spPr/>
        <p:txBody>
          <a:bodyPr/>
          <a:lstStyle/>
          <a:p>
            <a:r>
              <a:rPr lang="en-GB" dirty="0" smtClean="0"/>
              <a:t>Report</a:t>
            </a:r>
            <a:endParaRPr lang="en-GB"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57200" y="3041633"/>
            <a:ext cx="4040188" cy="221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3"/>
          </p:nvPr>
        </p:nvSpPr>
        <p:spPr/>
        <p:txBody>
          <a:bodyPr>
            <a:normAutofit fontScale="92500" lnSpcReduction="20000"/>
          </a:bodyPr>
          <a:lstStyle/>
          <a:p>
            <a:r>
              <a:rPr lang="en-GB" dirty="0" smtClean="0"/>
              <a:t>Why such a problem with responsiveness?</a:t>
            </a:r>
            <a:endParaRPr lang="en-GB" dirty="0"/>
          </a:p>
        </p:txBody>
      </p:sp>
      <p:sp>
        <p:nvSpPr>
          <p:cNvPr id="7" name="Content Placeholder 6"/>
          <p:cNvSpPr>
            <a:spLocks noGrp="1"/>
          </p:cNvSpPr>
          <p:nvPr>
            <p:ph sz="quarter" idx="4"/>
          </p:nvPr>
        </p:nvSpPr>
        <p:spPr/>
        <p:txBody>
          <a:bodyPr>
            <a:normAutofit fontScale="92500"/>
          </a:bodyPr>
          <a:lstStyle/>
          <a:p>
            <a:r>
              <a:rPr lang="en-GB" dirty="0" smtClean="0"/>
              <a:t>Outreach pulled 50% of time. Team threaten resignation.</a:t>
            </a:r>
          </a:p>
          <a:p>
            <a:r>
              <a:rPr lang="en-GB" dirty="0" smtClean="0"/>
              <a:t>38 admissions/month to Critical care, admitted to recovery prior to bed being available with stays of up to 24 hours in March 2015.</a:t>
            </a:r>
          </a:p>
          <a:p>
            <a:r>
              <a:rPr lang="en-GB" dirty="0" smtClean="0"/>
              <a:t>High levels of transfers out.</a:t>
            </a:r>
          </a:p>
          <a:p>
            <a:r>
              <a:rPr lang="en-GB" dirty="0" smtClean="0"/>
              <a:t>95% of activity NEL pathways.</a:t>
            </a:r>
          </a:p>
          <a:p>
            <a:r>
              <a:rPr lang="en-GB" dirty="0" smtClean="0"/>
              <a:t>Poor staff retention.</a:t>
            </a:r>
          </a:p>
          <a:p>
            <a:endParaRPr lang="en-GB" dirty="0"/>
          </a:p>
        </p:txBody>
      </p:sp>
      <p:sp>
        <p:nvSpPr>
          <p:cNvPr id="4" name="Slide Number Placeholder 3"/>
          <p:cNvSpPr>
            <a:spLocks noGrp="1"/>
          </p:cNvSpPr>
          <p:nvPr>
            <p:ph type="sldNum" sz="quarter" idx="12"/>
          </p:nvPr>
        </p:nvSpPr>
        <p:spPr/>
        <p:txBody>
          <a:bodyPr/>
          <a:lstStyle/>
          <a:p>
            <a:fld id="{938D2E6E-A9FB-4A97-93FC-C2EAB03B7C31}" type="slidenum">
              <a:rPr lang="en-GB" smtClean="0"/>
              <a:t>7</a:t>
            </a:fld>
            <a:endParaRPr lang="en-GB" dirty="0"/>
          </a:p>
        </p:txBody>
      </p:sp>
    </p:spTree>
    <p:extLst>
      <p:ext uri="{BB962C8B-B14F-4D97-AF65-F5344CB8AC3E}">
        <p14:creationId xmlns:p14="http://schemas.microsoft.com/office/powerpoint/2010/main" val="3029247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W</a:t>
            </a:r>
            <a:r>
              <a:rPr lang="en-GB" sz="3600" dirty="0" smtClean="0"/>
              <a:t>e have a PROBLEM!</a:t>
            </a:r>
            <a:endParaRPr lang="en-GB" sz="3600" dirty="0"/>
          </a:p>
        </p:txBody>
      </p:sp>
      <p:sp>
        <p:nvSpPr>
          <p:cNvPr id="3" name="Content Placeholder 2"/>
          <p:cNvSpPr>
            <a:spLocks noGrp="1"/>
          </p:cNvSpPr>
          <p:nvPr>
            <p:ph idx="1"/>
          </p:nvPr>
        </p:nvSpPr>
        <p:spPr/>
        <p:txBody>
          <a:bodyPr>
            <a:normAutofit fontScale="92500"/>
          </a:bodyPr>
          <a:lstStyle/>
          <a:p>
            <a:r>
              <a:rPr lang="en-GB" dirty="0" smtClean="0"/>
              <a:t>We knew we had a problem but Exec team did not recognise the issues.</a:t>
            </a:r>
          </a:p>
          <a:p>
            <a:r>
              <a:rPr lang="en-GB" dirty="0" smtClean="0"/>
              <a:t>Dr C Thompson - Clinical lead 07/14</a:t>
            </a:r>
          </a:p>
          <a:p>
            <a:r>
              <a:rPr lang="en-GB" dirty="0" smtClean="0"/>
              <a:t>Matron C Hughes – Matron Critical Care 09/14</a:t>
            </a:r>
          </a:p>
          <a:p>
            <a:r>
              <a:rPr lang="en-GB" dirty="0" smtClean="0"/>
              <a:t>No Directorate manager</a:t>
            </a:r>
          </a:p>
          <a:p>
            <a:endParaRPr lang="en-GB" dirty="0"/>
          </a:p>
          <a:p>
            <a:r>
              <a:rPr lang="en-GB" dirty="0" smtClean="0"/>
              <a:t>CQC report show we definitely need to change. EPAS demonstrated we had capacity to change.</a:t>
            </a:r>
            <a:endParaRPr lang="en-GB" dirty="0"/>
          </a:p>
          <a:p>
            <a:endParaRPr lang="en-GB" dirty="0"/>
          </a:p>
        </p:txBody>
      </p:sp>
      <p:sp>
        <p:nvSpPr>
          <p:cNvPr id="4" name="Slide Number Placeholder 3"/>
          <p:cNvSpPr>
            <a:spLocks noGrp="1"/>
          </p:cNvSpPr>
          <p:nvPr>
            <p:ph type="sldNum" sz="quarter" idx="12"/>
          </p:nvPr>
        </p:nvSpPr>
        <p:spPr/>
        <p:txBody>
          <a:bodyPr/>
          <a:lstStyle/>
          <a:p>
            <a:fld id="{938D2E6E-A9FB-4A97-93FC-C2EAB03B7C31}" type="slidenum">
              <a:rPr lang="en-GB" smtClean="0"/>
              <a:t>8</a:t>
            </a:fld>
            <a:endParaRPr lang="en-GB" dirty="0"/>
          </a:p>
        </p:txBody>
      </p:sp>
    </p:spTree>
    <p:extLst>
      <p:ext uri="{BB962C8B-B14F-4D97-AF65-F5344CB8AC3E}">
        <p14:creationId xmlns:p14="http://schemas.microsoft.com/office/powerpoint/2010/main" val="3902451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Capacity review 04-06/2015</a:t>
            </a:r>
            <a:endParaRPr lang="en-GB" sz="4000" dirty="0"/>
          </a:p>
        </p:txBody>
      </p:sp>
      <p:sp>
        <p:nvSpPr>
          <p:cNvPr id="3" name="Content Placeholder 2"/>
          <p:cNvSpPr>
            <a:spLocks noGrp="1"/>
          </p:cNvSpPr>
          <p:nvPr>
            <p:ph idx="1"/>
          </p:nvPr>
        </p:nvSpPr>
        <p:spPr>
          <a:xfrm>
            <a:off x="457200" y="1412776"/>
            <a:ext cx="8229600" cy="4713387"/>
          </a:xfrm>
        </p:spPr>
        <p:txBody>
          <a:bodyPr>
            <a:normAutofit/>
          </a:bodyPr>
          <a:lstStyle/>
          <a:p>
            <a:r>
              <a:rPr lang="en-GB" sz="1700" dirty="0" smtClean="0"/>
              <a:t>It was clear that with significant changes and critical care activity in recovery that baseline modelling of activity was required. Without this data we would not be able to meet the Trusts’ strategic plan for the delivery of an effective, efficient critical care at UHNS, meeting the planned needs of all specialities by 2019/20.  </a:t>
            </a:r>
          </a:p>
          <a:p>
            <a:r>
              <a:rPr lang="en-GB" sz="1700" dirty="0" smtClean="0">
                <a:solidFill>
                  <a:srgbClr val="FF0000"/>
                </a:solidFill>
              </a:rPr>
              <a:t>The process of capacity planning required that data was collated from sources which had not previously been used in capacity modelling. Recovery data and cancelled operations data had not previously been included. </a:t>
            </a:r>
            <a:endParaRPr lang="en-GB" sz="1700" dirty="0" smtClean="0"/>
          </a:p>
          <a:p>
            <a:r>
              <a:rPr lang="en-GB" sz="1700" dirty="0" smtClean="0"/>
              <a:t>The result of this review is that Critical care capacity is currently not commissioned to required levels to deliver the trust’s business plan. Required capacity is summarised below.</a:t>
            </a:r>
          </a:p>
          <a:p>
            <a:endParaRPr lang="en-GB" sz="1700" dirty="0" smtClean="0"/>
          </a:p>
          <a:p>
            <a:endParaRPr lang="en-GB" sz="1700" dirty="0"/>
          </a:p>
          <a:p>
            <a:endParaRPr lang="en-GB" sz="1700" dirty="0" smtClean="0"/>
          </a:p>
          <a:p>
            <a:endParaRPr lang="en-GB" sz="1700" dirty="0"/>
          </a:p>
          <a:p>
            <a:endParaRPr lang="en-GB" sz="1700" dirty="0" smtClean="0"/>
          </a:p>
          <a:p>
            <a:r>
              <a:rPr lang="en-GB" sz="1700" dirty="0" smtClean="0"/>
              <a:t>This gave a gap in level 3 capacity of 6 beds according to this model. </a:t>
            </a:r>
          </a:p>
          <a:p>
            <a:endParaRPr lang="en-GB" dirty="0"/>
          </a:p>
        </p:txBody>
      </p:sp>
      <p:sp>
        <p:nvSpPr>
          <p:cNvPr id="4" name="Slide Number Placeholder 3"/>
          <p:cNvSpPr>
            <a:spLocks noGrp="1"/>
          </p:cNvSpPr>
          <p:nvPr>
            <p:ph type="sldNum" sz="quarter" idx="12"/>
          </p:nvPr>
        </p:nvSpPr>
        <p:spPr/>
        <p:txBody>
          <a:bodyPr/>
          <a:lstStyle/>
          <a:p>
            <a:fld id="{938D2E6E-A9FB-4A97-93FC-C2EAB03B7C31}" type="slidenum">
              <a:rPr lang="en-GB" smtClean="0"/>
              <a:t>9</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017086282"/>
              </p:ext>
            </p:extLst>
          </p:nvPr>
        </p:nvGraphicFramePr>
        <p:xfrm>
          <a:off x="1259632" y="4365104"/>
          <a:ext cx="6617970" cy="1173480"/>
        </p:xfrm>
        <a:graphic>
          <a:graphicData uri="http://schemas.openxmlformats.org/drawingml/2006/table">
            <a:tbl>
              <a:tblPr firstRow="1" firstCol="1" bandRow="1"/>
              <a:tblGrid>
                <a:gridCol w="3039110"/>
                <a:gridCol w="810260"/>
                <a:gridCol w="810260"/>
                <a:gridCol w="899795"/>
                <a:gridCol w="1058545"/>
              </a:tblGrid>
              <a:tr h="0">
                <a:tc>
                  <a:txBody>
                    <a:bodyPr/>
                    <a:lstStyle/>
                    <a:p>
                      <a:pPr>
                        <a:spcAft>
                          <a:spcPts val="0"/>
                        </a:spcAft>
                      </a:pPr>
                      <a:r>
                        <a:rPr lang="en-GB" sz="1100" b="1" dirty="0">
                          <a:effectLst/>
                          <a:latin typeface="Arial"/>
                          <a:ea typeface="Times New Roman"/>
                        </a:rPr>
                        <a:t>Section</a:t>
                      </a:r>
                      <a:endParaRPr lang="en-GB" sz="1100" dirty="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a:ea typeface="Times New Roman"/>
                        </a:rPr>
                        <a:t>Level 1</a:t>
                      </a:r>
                      <a:endParaRPr lang="en-GB"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a:ea typeface="Times New Roman"/>
                        </a:rPr>
                        <a:t>Level 2</a:t>
                      </a:r>
                      <a:endParaRPr lang="en-GB"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a:ea typeface="Times New Roman"/>
                        </a:rPr>
                        <a:t>Level 3</a:t>
                      </a:r>
                      <a:endParaRPr lang="en-GB"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dirty="0">
                          <a:effectLst/>
                          <a:latin typeface="Arial"/>
                          <a:ea typeface="Times New Roman"/>
                        </a:rPr>
                        <a:t>Level 1, 2, 3</a:t>
                      </a:r>
                      <a:endParaRPr lang="en-GB" sz="1100" dirty="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100">
                          <a:effectLst/>
                          <a:latin typeface="Arial"/>
                          <a:ea typeface="Times New Roman"/>
                        </a:rPr>
                        <a:t>2) 14/15 Royal Stoke Level 2 and Level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effectLst/>
                          <a:latin typeface="Arial"/>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62.0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100">
                          <a:effectLst/>
                          <a:latin typeface="Arial"/>
                          <a:ea typeface="Times New Roman"/>
                        </a:rPr>
                        <a:t>3) 14/15 Royal Stoke Level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100">
                          <a:effectLst/>
                          <a:latin typeface="Arial"/>
                          <a:ea typeface="Times New Roman"/>
                        </a:rPr>
                        <a:t>4) 14/15 Royal Stoke – Effect of cancellations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100">
                          <a:effectLst/>
                          <a:latin typeface="Arial"/>
                          <a:ea typeface="Times New Roman"/>
                        </a:rPr>
                        <a:t>5) 15/16 Royal Stoke Growth requirements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100">
                          <a:effectLst/>
                          <a:latin typeface="Arial"/>
                          <a:ea typeface="Times New Roman"/>
                        </a:rPr>
                        <a:t>6) Beds required – previous County activity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a:effectLst/>
                          <a:latin typeface="Arial"/>
                          <a:ea typeface="Times New Roman"/>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100" b="1" dirty="0">
                          <a:effectLst/>
                          <a:latin typeface="Arial"/>
                          <a:ea typeface="Times New Roman"/>
                        </a:rPr>
                        <a:t>Total</a:t>
                      </a:r>
                      <a:endParaRPr lang="en-GB" sz="1100" dirty="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b="1">
                          <a:effectLst/>
                          <a:latin typeface="Arial"/>
                          <a:ea typeface="Times New Roman"/>
                        </a:rPr>
                        <a:t>4.3</a:t>
                      </a:r>
                      <a:endParaRPr lang="en-GB"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b="1">
                          <a:effectLst/>
                          <a:latin typeface="Arial"/>
                          <a:ea typeface="Times New Roman"/>
                        </a:rPr>
                        <a:t>36.6</a:t>
                      </a:r>
                      <a:endParaRPr lang="en-GB"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b="1">
                          <a:effectLst/>
                          <a:latin typeface="Arial"/>
                          <a:ea typeface="Times New Roman"/>
                        </a:rPr>
                        <a:t>38.0</a:t>
                      </a:r>
                      <a:endParaRPr lang="en-GB" sz="11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100" b="1" dirty="0">
                          <a:effectLst/>
                          <a:latin typeface="Arial"/>
                          <a:ea typeface="Times New Roman"/>
                        </a:rPr>
                        <a:t>78.9</a:t>
                      </a:r>
                      <a:endParaRPr lang="en-GB" sz="1100" dirty="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60075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TotalTime>
  <Words>2754</Words>
  <Application>Microsoft Office PowerPoint</Application>
  <PresentationFormat>On-screen Show (4:3)</PresentationFormat>
  <Paragraphs>604</Paragraphs>
  <Slides>39</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Office Theme</vt:lpstr>
      <vt:lpstr>Worksheet</vt:lpstr>
      <vt:lpstr>Document</vt:lpstr>
      <vt:lpstr>UHNM Adult Critical Care Unit – Delivering a Transformation Programme</vt:lpstr>
      <vt:lpstr>Content</vt:lpstr>
      <vt:lpstr>Recent challenges for UHNM</vt:lpstr>
      <vt:lpstr>PowerPoint Presentation</vt:lpstr>
      <vt:lpstr>14/15 Capacity plan for Trust board</vt:lpstr>
      <vt:lpstr>Baseline data 2015</vt:lpstr>
      <vt:lpstr>CQC Report April 2015</vt:lpstr>
      <vt:lpstr>We have a PROBLEM!</vt:lpstr>
      <vt:lpstr>Capacity review 04-06/2015</vt:lpstr>
      <vt:lpstr>Proposed Critical care bed requirements from review</vt:lpstr>
      <vt:lpstr>How to expand capacity?</vt:lpstr>
      <vt:lpstr>What else to consider?</vt:lpstr>
      <vt:lpstr>What is Transformational change?</vt:lpstr>
      <vt:lpstr>Transformation Programme</vt:lpstr>
      <vt:lpstr>Strategy</vt:lpstr>
      <vt:lpstr>Transformation Programme </vt:lpstr>
      <vt:lpstr>Business case Approved 11/11/15 – Dependancy 30wte (Delivering capacity April 2016/17)</vt:lpstr>
      <vt:lpstr>Business case Approved 11/11/15</vt:lpstr>
      <vt:lpstr>UHNM Adult Critical Care Unit – Delivering a Transformation Programme</vt:lpstr>
      <vt:lpstr>PowerPoint Presentation</vt:lpstr>
      <vt:lpstr>Transformation Programme</vt:lpstr>
      <vt:lpstr>CCSG 03/16</vt:lpstr>
      <vt:lpstr>Development of Business cases to support Transformation</vt:lpstr>
      <vt:lpstr>Rehabilitation BC-0235</vt:lpstr>
      <vt:lpstr>Patient Data Management System</vt:lpstr>
      <vt:lpstr>Gant Chart</vt:lpstr>
      <vt:lpstr>PowerPoint Presentation</vt:lpstr>
      <vt:lpstr>Performance?</vt:lpstr>
      <vt:lpstr>Outreach Activity 2016/17</vt:lpstr>
      <vt:lpstr>County Hospital and Transfers</vt:lpstr>
      <vt:lpstr>Length of stay</vt:lpstr>
      <vt:lpstr>Staff Retention, Human Factors and Training</vt:lpstr>
      <vt:lpstr>ICNARC Admission numbers</vt:lpstr>
      <vt:lpstr>Rehabilitation</vt:lpstr>
      <vt:lpstr>Patient Data Management System</vt:lpstr>
      <vt:lpstr>Transformation close out</vt:lpstr>
      <vt:lpstr>On-going challenges</vt:lpstr>
      <vt:lpstr>Get ready for next Quality Improvement Plan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Thompson, Christopher (RJE) UHNM</dc:creator>
  <cp:lastModifiedBy>Thompson, Christopher (RJE) UHNM</cp:lastModifiedBy>
  <cp:revision>63</cp:revision>
  <dcterms:created xsi:type="dcterms:W3CDTF">2017-06-19T08:46:20Z</dcterms:created>
  <dcterms:modified xsi:type="dcterms:W3CDTF">2017-07-19T12:56:25Z</dcterms:modified>
</cp:coreProperties>
</file>