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71" r:id="rId2"/>
    <p:sldId id="256" r:id="rId3"/>
    <p:sldId id="266" r:id="rId4"/>
    <p:sldId id="273" r:id="rId5"/>
    <p:sldId id="268" r:id="rId6"/>
    <p:sldId id="269" r:id="rId7"/>
    <p:sldId id="270" r:id="rId8"/>
    <p:sldId id="272" r:id="rId9"/>
    <p:sldId id="257" r:id="rId10"/>
    <p:sldId id="258" r:id="rId11"/>
    <p:sldId id="259" r:id="rId12"/>
    <p:sldId id="260" r:id="rId13"/>
    <p:sldId id="261" r:id="rId14"/>
    <p:sldId id="262" r:id="rId15"/>
    <p:sldId id="263" r:id="rId16"/>
    <p:sldId id="264" r:id="rId17"/>
    <p:sldId id="267" r:id="rId18"/>
    <p:sldId id="265" r:id="rId19"/>
  </p:sldIdLst>
  <p:sldSz cx="9144000" cy="6858000" type="screen4x3"/>
  <p:notesSz cx="6858000" cy="9144000"/>
  <p:defaultTex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9" autoAdjust="0"/>
  </p:normalViewPr>
  <p:slideViewPr>
    <p:cSldViewPr>
      <p:cViewPr varScale="1">
        <p:scale>
          <a:sx n="51" d="100"/>
          <a:sy n="51" d="100"/>
        </p:scale>
        <p:origin x="-124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pPr>
              <a:defRPr/>
            </a:pPr>
            <a:endParaRPr lang="de-DE"/>
          </a:p>
        </p:txBody>
      </p:sp>
      <p:sp>
        <p:nvSpPr>
          <p:cNvPr id="348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348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pPr>
              <a:defRPr/>
            </a:pPr>
            <a:endParaRPr lang="de-DE"/>
          </a:p>
        </p:txBody>
      </p:sp>
      <p:sp>
        <p:nvSpPr>
          <p:cNvPr id="348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01F13AC3-13FB-4C92-8DB3-45F09C004B1B}"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CF8C5F7-87DE-4482-8A23-3B0DB654EDF0}"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E6E97B8-7243-4916-8194-6F41EE6B2257}"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69E7CD0-CB2F-4162-A067-5E377AD42025}"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69FE63A-7923-44D3-B819-7F9FC3DA5313}"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3284ECE4-41E6-4727-925F-D469C1AA64C0}"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CF12ED9-DBF6-4419-9023-443844AB40F0}"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B14F5B2B-5C0C-4DB4-B283-14F1F170F003}"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A7487140-0026-4172-A9BB-69598CB50B76}"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BBF69925-7E89-4AC4-B60B-39F54AE4F0BF}"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E07B63C-8FF2-4107-8C16-1EFC7E494BE6}"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843B988-13C2-41E4-8A3E-6455D9EAF82A}"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1CEC33D-EF05-4242-92E5-8C6FCD616C71}"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hildSSSC"/>
          <p:cNvPicPr>
            <a:picLocks noChangeAspect="1" noChangeArrowheads="1"/>
          </p:cNvPicPr>
          <p:nvPr/>
        </p:nvPicPr>
        <p:blipFill>
          <a:blip r:embed="rId2" cstate="print"/>
          <a:srcRect/>
          <a:stretch>
            <a:fillRect/>
          </a:stretch>
        </p:blipFill>
        <p:spPr bwMode="auto">
          <a:xfrm>
            <a:off x="0" y="-458788"/>
            <a:ext cx="9929813" cy="744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448175" y="3246438"/>
            <a:ext cx="247650" cy="366712"/>
          </a:xfrm>
          <a:prstGeom prst="rect">
            <a:avLst/>
          </a:prstGeom>
          <a:noFill/>
          <a:ln w="9525">
            <a:noFill/>
            <a:miter lim="800000"/>
            <a:headEnd/>
            <a:tailEnd/>
          </a:ln>
          <a:effectLst/>
        </p:spPr>
        <p:txBody>
          <a:bodyPr wrap="none" anchor="ctr">
            <a:spAutoFit/>
          </a:bodyPr>
          <a:lstStyle/>
          <a:p>
            <a:r>
              <a:rPr lang="de-CH" altLang="de-DE"/>
              <a:t>.</a:t>
            </a:r>
          </a:p>
        </p:txBody>
      </p:sp>
      <p:sp>
        <p:nvSpPr>
          <p:cNvPr id="11267" name="Rectangle 5"/>
          <p:cNvSpPr>
            <a:spLocks noChangeArrowheads="1"/>
          </p:cNvSpPr>
          <p:nvPr/>
        </p:nvSpPr>
        <p:spPr bwMode="auto">
          <a:xfrm>
            <a:off x="395288" y="1654175"/>
            <a:ext cx="8474075" cy="2835275"/>
          </a:xfrm>
          <a:prstGeom prst="rect">
            <a:avLst/>
          </a:prstGeom>
          <a:noFill/>
          <a:ln w="9525">
            <a:noFill/>
            <a:miter lim="800000"/>
            <a:headEnd/>
            <a:tailEnd/>
          </a:ln>
          <a:effectLst/>
        </p:spPr>
        <p:txBody>
          <a:bodyPr anchor="ctr">
            <a:spAutoFit/>
          </a:bodyPr>
          <a:lstStyle/>
          <a:p>
            <a:r>
              <a:rPr lang="de-CH" altLang="de-DE" sz="6000"/>
              <a:t>At the age of ten, the human being‘s sense is turned toward life.</a:t>
            </a:r>
            <a:r>
              <a:rPr lang="de-DE" altLang="de-DE" sz="6000"/>
              <a:t> </a:t>
            </a:r>
          </a:p>
        </p:txBody>
      </p:sp>
      <p:sp>
        <p:nvSpPr>
          <p:cNvPr id="11268" name="Rectangle 8"/>
          <p:cNvSpPr>
            <a:spLocks noGrp="1" noChangeArrowheads="1"/>
          </p:cNvSpPr>
          <p:nvPr>
            <p:ph type="title"/>
          </p:nvPr>
        </p:nvSpPr>
        <p:spPr/>
        <p:txBody>
          <a:bodyPr/>
          <a:lstStyle/>
          <a:p>
            <a:pPr eaLnBrk="1" hangingPunct="1"/>
            <a:r>
              <a:rPr lang="de-CH" altLang="de-DE" b="1" smtClean="0"/>
              <a:t>10</a:t>
            </a:r>
            <a:endParaRPr lang="de-DE" altLang="de-DE" b="1"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370013" y="1341438"/>
            <a:ext cx="6432550" cy="4387850"/>
          </a:xfrm>
          <a:prstGeom prst="rect">
            <a:avLst/>
          </a:prstGeom>
          <a:noFill/>
          <a:ln w="9525">
            <a:noFill/>
            <a:miter lim="800000"/>
            <a:headEnd/>
            <a:tailEnd/>
          </a:ln>
          <a:effectLst/>
        </p:spPr>
        <p:txBody>
          <a:bodyPr wrap="none" anchor="ctr">
            <a:spAutoFit/>
          </a:bodyPr>
          <a:lstStyle/>
          <a:p>
            <a:r>
              <a:rPr lang="de-CH" altLang="de-DE" sz="5400"/>
              <a:t>At the age of twenty,</a:t>
            </a:r>
          </a:p>
          <a:p>
            <a:r>
              <a:rPr lang="de-CH" altLang="de-DE" sz="5400"/>
              <a:t>the human being</a:t>
            </a:r>
            <a:br>
              <a:rPr lang="de-CH" altLang="de-DE" sz="5400"/>
            </a:br>
            <a:r>
              <a:rPr lang="de-CH" altLang="de-DE" sz="5400"/>
              <a:t>grasps the power</a:t>
            </a:r>
            <a:br>
              <a:rPr lang="de-CH" altLang="de-DE" sz="5400"/>
            </a:br>
            <a:r>
              <a:rPr lang="de-CH" altLang="de-DE" sz="5400"/>
              <a:t>of his abilities.</a:t>
            </a:r>
          </a:p>
          <a:p>
            <a:endParaRPr lang="de-DE" altLang="de-DE" sz="6600"/>
          </a:p>
        </p:txBody>
      </p:sp>
      <p:sp>
        <p:nvSpPr>
          <p:cNvPr id="12291" name="Rectangle 5"/>
          <p:cNvSpPr>
            <a:spLocks noGrp="1" noChangeArrowheads="1"/>
          </p:cNvSpPr>
          <p:nvPr>
            <p:ph type="title"/>
          </p:nvPr>
        </p:nvSpPr>
        <p:spPr/>
        <p:txBody>
          <a:bodyPr/>
          <a:lstStyle/>
          <a:p>
            <a:pPr eaLnBrk="1" hangingPunct="1"/>
            <a:r>
              <a:rPr lang="de-CH" altLang="de-DE" b="1" smtClean="0"/>
              <a:t>20</a:t>
            </a:r>
            <a:endParaRPr lang="de-DE" altLang="de-DE"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CH" altLang="de-DE" b="1" smtClean="0"/>
              <a:t>30</a:t>
            </a:r>
            <a:endParaRPr lang="de-DE" altLang="de-DE" b="1" smtClean="0"/>
          </a:p>
        </p:txBody>
      </p:sp>
      <p:sp>
        <p:nvSpPr>
          <p:cNvPr id="13315" name="Rectangle 3"/>
          <p:cNvSpPr>
            <a:spLocks noGrp="1" noChangeArrowheads="1"/>
          </p:cNvSpPr>
          <p:nvPr>
            <p:ph type="body" idx="1"/>
          </p:nvPr>
        </p:nvSpPr>
        <p:spPr/>
        <p:txBody>
          <a:bodyPr/>
          <a:lstStyle/>
          <a:p>
            <a:pPr algn="ctr" eaLnBrk="1" hangingPunct="1">
              <a:buFontTx/>
              <a:buNone/>
            </a:pPr>
            <a:r>
              <a:rPr lang="de-CH" altLang="de-DE" sz="4800" smtClean="0"/>
              <a:t>At the age of thirty,</a:t>
            </a:r>
          </a:p>
          <a:p>
            <a:pPr algn="ctr" eaLnBrk="1" hangingPunct="1">
              <a:buFontTx/>
              <a:buNone/>
            </a:pPr>
            <a:r>
              <a:rPr lang="de-CH" altLang="de-DE" sz="4800" smtClean="0"/>
              <a:t>the human being</a:t>
            </a:r>
            <a:br>
              <a:rPr lang="de-CH" altLang="de-DE" sz="4800" smtClean="0"/>
            </a:br>
            <a:r>
              <a:rPr lang="de-CH" altLang="de-DE" sz="4800" smtClean="0"/>
              <a:t>is assured in his</a:t>
            </a:r>
            <a:br>
              <a:rPr lang="de-CH" altLang="de-DE" sz="4800" smtClean="0"/>
            </a:br>
            <a:r>
              <a:rPr lang="de-CH" altLang="de-DE" sz="4800" smtClean="0"/>
              <a:t> thinking and acting.</a:t>
            </a:r>
            <a:r>
              <a:rPr lang="de-DE" altLang="de-DE" smtClean="0"/>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de-CH" altLang="de-DE" smtClean="0"/>
              <a:t>40</a:t>
            </a:r>
            <a:endParaRPr lang="de-DE" altLang="de-DE" smtClean="0"/>
          </a:p>
        </p:txBody>
      </p:sp>
      <p:sp>
        <p:nvSpPr>
          <p:cNvPr id="14339" name="Rectangle 3"/>
          <p:cNvSpPr>
            <a:spLocks noGrp="1" noChangeArrowheads="1"/>
          </p:cNvSpPr>
          <p:nvPr>
            <p:ph type="body" idx="1"/>
          </p:nvPr>
        </p:nvSpPr>
        <p:spPr/>
        <p:txBody>
          <a:bodyPr/>
          <a:lstStyle/>
          <a:p>
            <a:pPr algn="ctr" eaLnBrk="1" hangingPunct="1">
              <a:buFontTx/>
              <a:buNone/>
            </a:pPr>
            <a:r>
              <a:rPr lang="de-CH" altLang="de-DE" sz="4800" smtClean="0"/>
              <a:t>At the age of fourty,</a:t>
            </a:r>
          </a:p>
          <a:p>
            <a:pPr algn="ctr" eaLnBrk="1" hangingPunct="1">
              <a:buFontTx/>
              <a:buNone/>
            </a:pPr>
            <a:r>
              <a:rPr lang="de-CH" altLang="de-DE" sz="4800" smtClean="0"/>
              <a:t>the human being has</a:t>
            </a:r>
            <a:br>
              <a:rPr lang="de-CH" altLang="de-DE" sz="4800" smtClean="0"/>
            </a:br>
            <a:r>
              <a:rPr lang="de-CH" altLang="de-DE" sz="4800" smtClean="0"/>
              <a:t>left his doubts behind regarding the truth</a:t>
            </a:r>
            <a:br>
              <a:rPr lang="de-CH" altLang="de-DE" sz="4800" smtClean="0"/>
            </a:br>
            <a:r>
              <a:rPr lang="de-CH" altLang="de-DE" sz="4800" smtClean="0"/>
              <a:t>and knowledge.</a:t>
            </a:r>
          </a:p>
          <a:p>
            <a:pPr algn="ctr" eaLnBrk="1" hangingPunct="1">
              <a:buFontTx/>
              <a:buNone/>
            </a:pPr>
            <a:r>
              <a:rPr lang="de-DE" altLang="de-DE"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e-CH" altLang="de-DE" b="1" smtClean="0"/>
              <a:t>50</a:t>
            </a:r>
            <a:endParaRPr lang="de-DE" altLang="de-DE" b="1" smtClean="0"/>
          </a:p>
        </p:txBody>
      </p:sp>
      <p:sp>
        <p:nvSpPr>
          <p:cNvPr id="15363" name="Rectangle 3"/>
          <p:cNvSpPr>
            <a:spLocks noGrp="1" noChangeArrowheads="1"/>
          </p:cNvSpPr>
          <p:nvPr>
            <p:ph type="body" idx="1"/>
          </p:nvPr>
        </p:nvSpPr>
        <p:spPr/>
        <p:txBody>
          <a:bodyPr/>
          <a:lstStyle/>
          <a:p>
            <a:pPr algn="ctr" eaLnBrk="1" hangingPunct="1">
              <a:buFontTx/>
              <a:buNone/>
            </a:pPr>
            <a:r>
              <a:rPr lang="de-CH" altLang="de-DE" sz="4400" smtClean="0"/>
              <a:t>At the age of fifty,</a:t>
            </a:r>
            <a:br>
              <a:rPr lang="de-CH" altLang="de-DE" sz="4400" smtClean="0"/>
            </a:br>
            <a:r>
              <a:rPr lang="de-CH" altLang="de-DE" sz="4400" smtClean="0"/>
              <a:t>the human being knows</a:t>
            </a:r>
            <a:br>
              <a:rPr lang="de-CH" altLang="de-DE" sz="4400" smtClean="0"/>
            </a:br>
            <a:r>
              <a:rPr lang="de-CH" altLang="de-DE" sz="4400" smtClean="0"/>
              <a:t>the essential creational-</a:t>
            </a:r>
            <a:br>
              <a:rPr lang="de-CH" altLang="de-DE" sz="4400" smtClean="0"/>
            </a:br>
            <a:r>
              <a:rPr lang="de-CH" altLang="de-DE" sz="4400" smtClean="0"/>
              <a:t>natural laws and </a:t>
            </a:r>
            <a:br>
              <a:rPr lang="de-CH" altLang="de-DE" sz="4400" smtClean="0"/>
            </a:br>
            <a:r>
              <a:rPr lang="de-CH" altLang="de-DE" sz="4400" smtClean="0"/>
              <a:t>recommendations,</a:t>
            </a:r>
            <a:br>
              <a:rPr lang="de-CH" altLang="de-DE" sz="4400" smtClean="0"/>
            </a:br>
            <a:r>
              <a:rPr lang="de-CH" altLang="de-DE" sz="4400" smtClean="0"/>
              <a:t>and follows them.</a:t>
            </a:r>
            <a:r>
              <a:rPr lang="de-DE" altLang="de-DE" sz="440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CH" altLang="de-DE" b="1" smtClean="0"/>
              <a:t>60</a:t>
            </a:r>
            <a:endParaRPr lang="de-DE" altLang="de-DE" b="1" smtClean="0"/>
          </a:p>
        </p:txBody>
      </p:sp>
      <p:sp>
        <p:nvSpPr>
          <p:cNvPr id="16387" name="Rectangle 3"/>
          <p:cNvSpPr>
            <a:spLocks noGrp="1" noChangeArrowheads="1"/>
          </p:cNvSpPr>
          <p:nvPr>
            <p:ph type="body" idx="1"/>
          </p:nvPr>
        </p:nvSpPr>
        <p:spPr/>
        <p:txBody>
          <a:bodyPr/>
          <a:lstStyle/>
          <a:p>
            <a:pPr algn="ctr" eaLnBrk="1" hangingPunct="1">
              <a:buFontTx/>
              <a:buNone/>
            </a:pPr>
            <a:r>
              <a:rPr lang="de-CH" altLang="de-DE" sz="5400" smtClean="0"/>
              <a:t>At the age of sixty,</a:t>
            </a:r>
            <a:br>
              <a:rPr lang="de-CH" altLang="de-DE" sz="5400" smtClean="0"/>
            </a:br>
            <a:r>
              <a:rPr lang="de-CH" altLang="de-DE" sz="5400" smtClean="0"/>
              <a:t>the human being has</a:t>
            </a:r>
            <a:br>
              <a:rPr lang="de-CH" altLang="de-DE" sz="5400" smtClean="0"/>
            </a:br>
            <a:r>
              <a:rPr lang="de-CH" altLang="de-DE" sz="5400" smtClean="0"/>
              <a:t>completely opened his</a:t>
            </a:r>
            <a:br>
              <a:rPr lang="de-CH" altLang="de-DE" sz="5400" smtClean="0"/>
            </a:br>
            <a:r>
              <a:rPr lang="de-CH" altLang="de-DE" sz="5400" smtClean="0"/>
              <a:t>consciousness for</a:t>
            </a:r>
            <a:br>
              <a:rPr lang="de-CH" altLang="de-DE" sz="5400" smtClean="0"/>
            </a:br>
            <a:r>
              <a:rPr lang="de-CH" altLang="de-DE" sz="5400" smtClean="0"/>
              <a:t>the truth.</a:t>
            </a:r>
            <a:r>
              <a:rPr lang="de-DE" altLang="de-DE" sz="540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CH" altLang="de-DE" b="1" smtClean="0"/>
              <a:t>70</a:t>
            </a:r>
            <a:endParaRPr lang="de-DE" altLang="de-DE" b="1" smtClean="0"/>
          </a:p>
        </p:txBody>
      </p:sp>
      <p:sp>
        <p:nvSpPr>
          <p:cNvPr id="17411" name="Rectangle 3"/>
          <p:cNvSpPr>
            <a:spLocks noGrp="1" noChangeArrowheads="1"/>
          </p:cNvSpPr>
          <p:nvPr>
            <p:ph type="body" idx="1"/>
          </p:nvPr>
        </p:nvSpPr>
        <p:spPr/>
        <p:txBody>
          <a:bodyPr/>
          <a:lstStyle/>
          <a:p>
            <a:pPr algn="ctr" eaLnBrk="1" hangingPunct="1">
              <a:buFontTx/>
              <a:buNone/>
            </a:pPr>
            <a:r>
              <a:rPr lang="de-CH" altLang="de-DE" sz="4400" smtClean="0"/>
              <a:t>At the age of seventy,</a:t>
            </a:r>
            <a:br>
              <a:rPr lang="de-CH" altLang="de-DE" sz="4400" smtClean="0"/>
            </a:br>
            <a:r>
              <a:rPr lang="de-CH" altLang="de-DE" sz="4400" smtClean="0"/>
              <a:t>the human being can</a:t>
            </a:r>
            <a:br>
              <a:rPr lang="de-CH" altLang="de-DE" sz="4400" smtClean="0"/>
            </a:br>
            <a:r>
              <a:rPr lang="de-CH" altLang="de-DE" sz="4400" smtClean="0"/>
              <a:t>accede to his wishes,</a:t>
            </a:r>
            <a:br>
              <a:rPr lang="de-CH" altLang="de-DE" sz="4400" smtClean="0"/>
            </a:br>
            <a:r>
              <a:rPr lang="de-CH" altLang="de-DE" sz="4400" smtClean="0"/>
              <a:t>without ever again</a:t>
            </a:r>
            <a:br>
              <a:rPr lang="de-CH" altLang="de-DE" sz="4400" smtClean="0"/>
            </a:br>
            <a:r>
              <a:rPr lang="de-CH" altLang="de-DE" sz="4400" smtClean="0"/>
              <a:t>going beyond the boundaries</a:t>
            </a:r>
            <a:br>
              <a:rPr lang="de-CH" altLang="de-DE" sz="4400" smtClean="0"/>
            </a:br>
            <a:r>
              <a:rPr lang="de-CH" altLang="de-DE" sz="4400" smtClean="0"/>
              <a:t>of what is right and decent.</a:t>
            </a:r>
            <a:endParaRPr lang="de-DE" altLang="de-DE" sz="4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body" idx="1"/>
          </p:nvPr>
        </p:nvSpPr>
        <p:spPr>
          <a:xfrm>
            <a:off x="457200" y="620713"/>
            <a:ext cx="8229600" cy="5505450"/>
          </a:xfrm>
        </p:spPr>
        <p:txBody>
          <a:bodyPr/>
          <a:lstStyle/>
          <a:p>
            <a:pPr algn="ctr" eaLnBrk="1" hangingPunct="1">
              <a:buFontTx/>
              <a:buNone/>
            </a:pPr>
            <a:r>
              <a:rPr lang="de-CH" altLang="de-DE" sz="4400" smtClean="0"/>
              <a:t>This is the true development</a:t>
            </a:r>
            <a:br>
              <a:rPr lang="de-CH" altLang="de-DE" sz="4400" smtClean="0"/>
            </a:br>
            <a:r>
              <a:rPr lang="de-CH" altLang="de-DE" sz="4400" smtClean="0"/>
              <a:t>of the human being during</a:t>
            </a:r>
          </a:p>
          <a:p>
            <a:pPr algn="ctr" eaLnBrk="1" hangingPunct="1">
              <a:buFontTx/>
              <a:buNone/>
            </a:pPr>
            <a:r>
              <a:rPr lang="de-CH" altLang="de-DE" sz="4400" smtClean="0"/>
              <a:t>seventy years of life, if he</a:t>
            </a:r>
            <a:br>
              <a:rPr lang="de-CH" altLang="de-DE" sz="4400" smtClean="0"/>
            </a:br>
            <a:r>
              <a:rPr lang="de-CH" altLang="de-DE" sz="4400" smtClean="0"/>
              <a:t>lives and prevails according</a:t>
            </a:r>
            <a:br>
              <a:rPr lang="de-CH" altLang="de-DE" sz="4400" smtClean="0"/>
            </a:br>
            <a:r>
              <a:rPr lang="de-CH" altLang="de-DE" sz="4400" smtClean="0"/>
              <a:t>to law, recommendation</a:t>
            </a:r>
            <a:br>
              <a:rPr lang="de-CH" altLang="de-DE" sz="4400" smtClean="0"/>
            </a:br>
            <a:r>
              <a:rPr lang="de-CH" altLang="de-DE" sz="4400" smtClean="0"/>
              <a:t>and regulation of creational-</a:t>
            </a:r>
            <a:br>
              <a:rPr lang="de-CH" altLang="de-DE" sz="4400" smtClean="0"/>
            </a:br>
            <a:r>
              <a:rPr lang="de-CH" altLang="de-DE" sz="4400" smtClean="0"/>
              <a:t>natural character.</a:t>
            </a:r>
          </a:p>
          <a:p>
            <a:pPr algn="ctr" eaLnBrk="1" hangingPunct="1">
              <a:buFontTx/>
              <a:buNone/>
            </a:pPr>
            <a:endParaRPr lang="de-DE" altLang="de-DE" sz="4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Erziehung002_1"/>
          <p:cNvPicPr>
            <a:picLocks noChangeAspect="1" noChangeArrowheads="1"/>
          </p:cNvPicPr>
          <p:nvPr/>
        </p:nvPicPr>
        <p:blipFill>
          <a:blip r:embed="rId2" cstate="print"/>
          <a:srcRect/>
          <a:stretch>
            <a:fillRect/>
          </a:stretch>
        </p:blipFill>
        <p:spPr bwMode="auto">
          <a:xfrm>
            <a:off x="-117475" y="-23813"/>
            <a:ext cx="9378950" cy="6905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1" name="Rectangle 13"/>
          <p:cNvSpPr>
            <a:spLocks noGrp="1" noChangeArrowheads="1"/>
          </p:cNvSpPr>
          <p:nvPr>
            <p:ph type="ctrTitle"/>
          </p:nvPr>
        </p:nvSpPr>
        <p:spPr>
          <a:xfrm>
            <a:off x="684213" y="692150"/>
            <a:ext cx="7772400" cy="1470025"/>
          </a:xfrm>
        </p:spPr>
        <p:txBody>
          <a:bodyPr/>
          <a:lstStyle/>
          <a:p>
            <a:pPr eaLnBrk="1" hangingPunct="1"/>
            <a:r>
              <a:rPr lang="de-CH" altLang="de-DE" smtClean="0">
                <a:latin typeface="Verdana" pitchFamily="34" charset="0"/>
              </a:rPr>
              <a:t>erziehen</a:t>
            </a:r>
            <a:endParaRPr lang="de-DE" altLang="de-DE" smtClean="0">
              <a:latin typeface="Verdana" pitchFamily="34" charset="0"/>
            </a:endParaRPr>
          </a:p>
        </p:txBody>
      </p:sp>
      <p:sp>
        <p:nvSpPr>
          <p:cNvPr id="2062" name="Rectangle 14"/>
          <p:cNvSpPr>
            <a:spLocks noGrp="1" noChangeArrowheads="1"/>
          </p:cNvSpPr>
          <p:nvPr>
            <p:ph type="subTitle" idx="1"/>
          </p:nvPr>
        </p:nvSpPr>
        <p:spPr>
          <a:xfrm>
            <a:off x="1371600" y="2205038"/>
            <a:ext cx="6400800" cy="3433762"/>
          </a:xfrm>
        </p:spPr>
        <p:txBody>
          <a:bodyPr/>
          <a:lstStyle/>
          <a:p>
            <a:pPr eaLnBrk="1" hangingPunct="1"/>
            <a:r>
              <a:rPr lang="de-CH" altLang="de-DE" sz="2400" i="1" smtClean="0">
                <a:latin typeface="Verdana" pitchFamily="34" charset="0"/>
              </a:rPr>
              <a:t>Ahd.</a:t>
            </a:r>
            <a:r>
              <a:rPr lang="de-CH" altLang="de-DE" sz="2400" smtClean="0">
                <a:latin typeface="Verdana" pitchFamily="34" charset="0"/>
              </a:rPr>
              <a:t> irziohan =</a:t>
            </a:r>
          </a:p>
          <a:p>
            <a:pPr eaLnBrk="1" hangingPunct="1"/>
            <a:r>
              <a:rPr lang="de-CH" altLang="de-DE" sz="2400" smtClean="0">
                <a:latin typeface="Verdana" pitchFamily="34" charset="0"/>
              </a:rPr>
              <a:t>zu etwas anleiten,</a:t>
            </a:r>
          </a:p>
          <a:p>
            <a:pPr eaLnBrk="1" hangingPunct="1"/>
            <a:r>
              <a:rPr lang="de-CH" altLang="de-DE" sz="2400" smtClean="0">
                <a:solidFill>
                  <a:schemeClr val="hlink"/>
                </a:solidFill>
                <a:latin typeface="Verdana" pitchFamily="34" charset="0"/>
              </a:rPr>
              <a:t>= To instruct someone in something</a:t>
            </a:r>
          </a:p>
          <a:p>
            <a:pPr eaLnBrk="1" hangingPunct="1"/>
            <a:r>
              <a:rPr lang="de-CH" altLang="de-DE" sz="2400" smtClean="0">
                <a:latin typeface="Verdana" pitchFamily="34" charset="0"/>
              </a:rPr>
              <a:t> jemandes Geist und Charakter bilden und seine Entwicklung fördern</a:t>
            </a:r>
          </a:p>
          <a:p>
            <a:pPr eaLnBrk="1" hangingPunct="1"/>
            <a:r>
              <a:rPr lang="de-CH" altLang="de-DE" sz="2400" smtClean="0">
                <a:solidFill>
                  <a:schemeClr val="hlink"/>
                </a:solidFill>
                <a:latin typeface="Verdana" pitchFamily="34" charset="0"/>
              </a:rPr>
              <a:t>= to form somebody‘s spirit and character and to promote his development</a:t>
            </a:r>
            <a:r>
              <a:rPr lang="de-CH" altLang="de-DE" sz="2400" smtClean="0">
                <a:latin typeface="Verdana" pitchFamily="34" charset="0"/>
              </a:rPr>
              <a:t>.</a:t>
            </a:r>
            <a:endParaRPr lang="de-DE" altLang="de-DE" sz="2400" smtClean="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1"/>
                                        </p:tgtEl>
                                        <p:attrNameLst>
                                          <p:attrName>style.visibility</p:attrName>
                                        </p:attrNameLst>
                                      </p:cBhvr>
                                      <p:to>
                                        <p:strVal val="visible"/>
                                      </p:to>
                                    </p:set>
                                    <p:animEffect transition="in" filter="fade">
                                      <p:cBhvr>
                                        <p:cTn id="7" dur="2000"/>
                                        <p:tgtEl>
                                          <p:spTgt spid="20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62">
                                            <p:txEl>
                                              <p:pRg st="0" end="0"/>
                                            </p:txEl>
                                          </p:spTgt>
                                        </p:tgtEl>
                                        <p:attrNameLst>
                                          <p:attrName>style.visibility</p:attrName>
                                        </p:attrNameLst>
                                      </p:cBhvr>
                                      <p:to>
                                        <p:strVal val="visible"/>
                                      </p:to>
                                    </p:set>
                                    <p:animEffect transition="in" filter="fade">
                                      <p:cBhvr>
                                        <p:cTn id="12" dur="2000"/>
                                        <p:tgtEl>
                                          <p:spTgt spid="206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62">
                                            <p:txEl>
                                              <p:pRg st="1" end="1"/>
                                            </p:txEl>
                                          </p:spTgt>
                                        </p:tgtEl>
                                        <p:attrNameLst>
                                          <p:attrName>style.visibility</p:attrName>
                                        </p:attrNameLst>
                                      </p:cBhvr>
                                      <p:to>
                                        <p:strVal val="visible"/>
                                      </p:to>
                                    </p:set>
                                    <p:animEffect transition="in" filter="fade">
                                      <p:cBhvr>
                                        <p:cTn id="17" dur="2000"/>
                                        <p:tgtEl>
                                          <p:spTgt spid="206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62">
                                            <p:txEl>
                                              <p:pRg st="2" end="2"/>
                                            </p:txEl>
                                          </p:spTgt>
                                        </p:tgtEl>
                                        <p:attrNameLst>
                                          <p:attrName>style.visibility</p:attrName>
                                        </p:attrNameLst>
                                      </p:cBhvr>
                                      <p:to>
                                        <p:strVal val="visible"/>
                                      </p:to>
                                    </p:set>
                                    <p:animEffect transition="in" filter="fade">
                                      <p:cBhvr>
                                        <p:cTn id="22" dur="2000"/>
                                        <p:tgtEl>
                                          <p:spTgt spid="206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62">
                                            <p:txEl>
                                              <p:pRg st="3" end="3"/>
                                            </p:txEl>
                                          </p:spTgt>
                                        </p:tgtEl>
                                        <p:attrNameLst>
                                          <p:attrName>style.visibility</p:attrName>
                                        </p:attrNameLst>
                                      </p:cBhvr>
                                      <p:to>
                                        <p:strVal val="visible"/>
                                      </p:to>
                                    </p:set>
                                    <p:animEffect transition="in" filter="fade">
                                      <p:cBhvr>
                                        <p:cTn id="27" dur="2000"/>
                                        <p:tgtEl>
                                          <p:spTgt spid="206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62">
                                            <p:txEl>
                                              <p:pRg st="4" end="4"/>
                                            </p:txEl>
                                          </p:spTgt>
                                        </p:tgtEl>
                                        <p:attrNameLst>
                                          <p:attrName>style.visibility</p:attrName>
                                        </p:attrNameLst>
                                      </p:cBhvr>
                                      <p:to>
                                        <p:strVal val="visible"/>
                                      </p:to>
                                    </p:set>
                                    <p:animEffect transition="in" filter="fade">
                                      <p:cBhvr>
                                        <p:cTn id="32" dur="2000"/>
                                        <p:tgtEl>
                                          <p:spTgt spid="2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p:bldP spid="20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Erziehung001_1"/>
          <p:cNvPicPr>
            <a:picLocks noChangeAspect="1" noChangeArrowheads="1"/>
          </p:cNvPicPr>
          <p:nvPr/>
        </p:nvPicPr>
        <p:blipFill>
          <a:blip r:embed="rId2" cstate="print"/>
          <a:srcRect/>
          <a:stretch>
            <a:fillRect/>
          </a:stretch>
        </p:blipFill>
        <p:spPr bwMode="auto">
          <a:xfrm>
            <a:off x="-280988" y="41275"/>
            <a:ext cx="9705976" cy="677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0" name="Rectangle 6"/>
          <p:cNvSpPr>
            <a:spLocks noGrp="1" noChangeArrowheads="1"/>
          </p:cNvSpPr>
          <p:nvPr>
            <p:ph type="title"/>
          </p:nvPr>
        </p:nvSpPr>
        <p:spPr>
          <a:xfrm>
            <a:off x="457200" y="274638"/>
            <a:ext cx="8229600" cy="777875"/>
          </a:xfrm>
        </p:spPr>
        <p:txBody>
          <a:bodyPr/>
          <a:lstStyle/>
          <a:p>
            <a:pPr eaLnBrk="1" hangingPunct="1"/>
            <a:r>
              <a:rPr lang="de-CH" altLang="de-DE" sz="1800" smtClean="0"/>
              <a:t>Kelch der Wahrheit</a:t>
            </a:r>
            <a:endParaRPr lang="de-DE" altLang="de-DE" smtClean="0"/>
          </a:p>
        </p:txBody>
      </p:sp>
      <p:sp>
        <p:nvSpPr>
          <p:cNvPr id="31751" name="Rectangle 7"/>
          <p:cNvSpPr>
            <a:spLocks noGrp="1" noChangeArrowheads="1"/>
          </p:cNvSpPr>
          <p:nvPr>
            <p:ph type="body" idx="1"/>
          </p:nvPr>
        </p:nvSpPr>
        <p:spPr/>
        <p:txBody>
          <a:bodyPr/>
          <a:lstStyle/>
          <a:p>
            <a:pPr eaLnBrk="1" hangingPunct="1">
              <a:buFontTx/>
              <a:buNone/>
            </a:pPr>
            <a:r>
              <a:rPr lang="de-CH" altLang="de-DE" smtClean="0"/>
              <a:t>„Each human being may gain virtues, and in truth it is also his duty to form his character and his virtues, which means, that he must educate himself. And the process of learning the virtues and forming the character is one's own self-education, which may never end as long as the human being lives.“</a:t>
            </a:r>
            <a:endParaRPr lang="de-DE" altLang="de-D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1750"/>
                                        </p:tgtEl>
                                        <p:attrNameLst>
                                          <p:attrName>style.visibility</p:attrName>
                                        </p:attrNameLst>
                                      </p:cBhvr>
                                      <p:to>
                                        <p:strVal val="visible"/>
                                      </p:to>
                                    </p:set>
                                    <p:animEffect transition="in" filter="fade">
                                      <p:cBhvr>
                                        <p:cTn id="7" dur="1000">
                                          <p:stCondLst>
                                            <p:cond delay="0"/>
                                          </p:stCondLst>
                                        </p:cTn>
                                        <p:tgtEl>
                                          <p:spTgt spid="317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1751">
                                            <p:txEl>
                                              <p:pRg st="0" end="0"/>
                                            </p:txEl>
                                          </p:spTgt>
                                        </p:tgtEl>
                                        <p:attrNameLst>
                                          <p:attrName>style.visibility</p:attrName>
                                        </p:attrNameLst>
                                      </p:cBhvr>
                                      <p:to>
                                        <p:strVal val="visible"/>
                                      </p:to>
                                    </p:set>
                                    <p:animEffect transition="in" filter="fade">
                                      <p:cBhvr>
                                        <p:cTn id="12" dur="500">
                                          <p:stCondLst>
                                            <p:cond delay="0"/>
                                          </p:stCondLst>
                                        </p:cTn>
                                        <p:tgtEl>
                                          <p:spTgt spid="317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e-CH" altLang="de-DE" sz="3600" smtClean="0"/>
              <a:t>The 7 main virtues of the human being</a:t>
            </a:r>
            <a:endParaRPr lang="de-DE" altLang="de-DE" sz="3600" smtClean="0"/>
          </a:p>
        </p:txBody>
      </p:sp>
      <p:sp>
        <p:nvSpPr>
          <p:cNvPr id="24579" name="Rectangle 3"/>
          <p:cNvSpPr>
            <a:spLocks noGrp="1" noChangeArrowheads="1"/>
          </p:cNvSpPr>
          <p:nvPr>
            <p:ph type="body" idx="1"/>
          </p:nvPr>
        </p:nvSpPr>
        <p:spPr>
          <a:xfrm>
            <a:off x="3059113" y="1341438"/>
            <a:ext cx="5699125" cy="4525962"/>
          </a:xfrm>
        </p:spPr>
        <p:txBody>
          <a:bodyPr/>
          <a:lstStyle/>
          <a:p>
            <a:pPr marL="609600" indent="-609600" eaLnBrk="1" hangingPunct="1">
              <a:lnSpc>
                <a:spcPct val="90000"/>
              </a:lnSpc>
            </a:pPr>
            <a:endParaRPr lang="de-CH" altLang="de-DE" smtClean="0"/>
          </a:p>
          <a:p>
            <a:pPr marL="609600" indent="-609600" eaLnBrk="1" hangingPunct="1">
              <a:lnSpc>
                <a:spcPct val="90000"/>
              </a:lnSpc>
              <a:buFontTx/>
              <a:buAutoNum type="arabicPeriod"/>
            </a:pPr>
            <a:r>
              <a:rPr lang="de-CH" altLang="de-DE" smtClean="0"/>
              <a:t>Moderation</a:t>
            </a:r>
          </a:p>
          <a:p>
            <a:pPr marL="609600" indent="-609600" eaLnBrk="1" hangingPunct="1">
              <a:lnSpc>
                <a:spcPct val="90000"/>
              </a:lnSpc>
              <a:buFontTx/>
              <a:buNone/>
            </a:pPr>
            <a:r>
              <a:rPr lang="de-CH" altLang="de-DE" smtClean="0"/>
              <a:t>2. Steadfastness</a:t>
            </a:r>
          </a:p>
          <a:p>
            <a:pPr marL="609600" indent="-609600" eaLnBrk="1" hangingPunct="1">
              <a:lnSpc>
                <a:spcPct val="90000"/>
              </a:lnSpc>
              <a:buFontTx/>
              <a:buNone/>
            </a:pPr>
            <a:r>
              <a:rPr lang="de-CH" altLang="de-DE" smtClean="0"/>
              <a:t>3. To be hard-working</a:t>
            </a:r>
          </a:p>
          <a:p>
            <a:pPr marL="609600" indent="-609600" eaLnBrk="1" hangingPunct="1">
              <a:lnSpc>
                <a:spcPct val="90000"/>
              </a:lnSpc>
              <a:buFontTx/>
              <a:buNone/>
            </a:pPr>
            <a:r>
              <a:rPr lang="de-CH" altLang="de-DE" smtClean="0"/>
              <a:t>4. Honesty</a:t>
            </a:r>
          </a:p>
          <a:p>
            <a:pPr marL="609600" indent="-609600" eaLnBrk="1" hangingPunct="1">
              <a:lnSpc>
                <a:spcPct val="90000"/>
              </a:lnSpc>
              <a:buFontTx/>
              <a:buNone/>
            </a:pPr>
            <a:r>
              <a:rPr lang="de-CH" altLang="de-DE" smtClean="0"/>
              <a:t>5. Discretion</a:t>
            </a:r>
          </a:p>
          <a:p>
            <a:pPr marL="609600" indent="-609600" eaLnBrk="1" hangingPunct="1">
              <a:lnSpc>
                <a:spcPct val="90000"/>
              </a:lnSpc>
              <a:buFontTx/>
              <a:buNone/>
            </a:pPr>
            <a:r>
              <a:rPr lang="de-CH" altLang="de-DE" smtClean="0"/>
              <a:t>6. Caution</a:t>
            </a:r>
          </a:p>
          <a:p>
            <a:pPr marL="609600" indent="-609600" eaLnBrk="1" hangingPunct="1">
              <a:lnSpc>
                <a:spcPct val="90000"/>
              </a:lnSpc>
              <a:buFontTx/>
              <a:buNone/>
            </a:pPr>
            <a:r>
              <a:rPr lang="de-CH" altLang="de-DE" smtClean="0"/>
              <a:t>7. Benevolence</a:t>
            </a:r>
            <a:endParaRPr lang="de-DE" altLang="de-D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20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2000"/>
                                        <p:tgtEl>
                                          <p:spTgt spid="245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fade">
                                      <p:cBhvr>
                                        <p:cTn id="22" dur="2000"/>
                                        <p:tgtEl>
                                          <p:spTgt spid="245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fade">
                                      <p:cBhvr>
                                        <p:cTn id="27" dur="2000"/>
                                        <p:tgtEl>
                                          <p:spTgt spid="2457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fade">
                                      <p:cBhvr>
                                        <p:cTn id="32" dur="2000"/>
                                        <p:tgtEl>
                                          <p:spTgt spid="2457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fade">
                                      <p:cBhvr>
                                        <p:cTn id="37" dur="2000"/>
                                        <p:tgtEl>
                                          <p:spTgt spid="2457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579">
                                            <p:txEl>
                                              <p:pRg st="7" end="7"/>
                                            </p:txEl>
                                          </p:spTgt>
                                        </p:tgtEl>
                                        <p:attrNameLst>
                                          <p:attrName>style.visibility</p:attrName>
                                        </p:attrNameLst>
                                      </p:cBhvr>
                                      <p:to>
                                        <p:strVal val="visible"/>
                                      </p:to>
                                    </p:set>
                                    <p:animEffect transition="in" filter="fade">
                                      <p:cBhvr>
                                        <p:cTn id="42" dur="20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836613"/>
            <a:ext cx="8229600" cy="706437"/>
          </a:xfrm>
        </p:spPr>
        <p:txBody>
          <a:bodyPr/>
          <a:lstStyle/>
          <a:p>
            <a:pPr eaLnBrk="1" hangingPunct="1"/>
            <a:r>
              <a:rPr lang="de-CH" altLang="de-DE" sz="3200" smtClean="0"/>
              <a:t>The 7 foundations of being human</a:t>
            </a:r>
            <a:br>
              <a:rPr lang="de-CH" altLang="de-DE" sz="3200" smtClean="0"/>
            </a:br>
            <a:r>
              <a:rPr lang="de-CH" altLang="de-DE" sz="3200" smtClean="0"/>
              <a:t> in the real and true sense</a:t>
            </a:r>
            <a:br>
              <a:rPr lang="de-CH" altLang="de-DE" sz="3200" smtClean="0"/>
            </a:br>
            <a:endParaRPr lang="de-DE" altLang="de-DE" sz="3200" smtClean="0"/>
          </a:p>
        </p:txBody>
      </p:sp>
      <p:sp>
        <p:nvSpPr>
          <p:cNvPr id="26627" name="Rectangle 3"/>
          <p:cNvSpPr>
            <a:spLocks noGrp="1" noChangeArrowheads="1"/>
          </p:cNvSpPr>
          <p:nvPr>
            <p:ph type="body" idx="1"/>
          </p:nvPr>
        </p:nvSpPr>
        <p:spPr>
          <a:xfrm>
            <a:off x="2195513" y="1773238"/>
            <a:ext cx="5843587" cy="4525962"/>
          </a:xfrm>
        </p:spPr>
        <p:txBody>
          <a:bodyPr/>
          <a:lstStyle/>
          <a:p>
            <a:pPr eaLnBrk="1" hangingPunct="1">
              <a:buFontTx/>
              <a:buNone/>
            </a:pPr>
            <a:r>
              <a:rPr lang="de-CH" altLang="de-DE" smtClean="0"/>
              <a:t>1. Modesty</a:t>
            </a:r>
          </a:p>
          <a:p>
            <a:pPr eaLnBrk="1" hangingPunct="1">
              <a:buFontTx/>
              <a:buNone/>
            </a:pPr>
            <a:r>
              <a:rPr lang="de-CH" altLang="de-DE" smtClean="0"/>
              <a:t>2. Anti-materialism</a:t>
            </a:r>
          </a:p>
          <a:p>
            <a:pPr eaLnBrk="1" hangingPunct="1">
              <a:buFontTx/>
              <a:buNone/>
            </a:pPr>
            <a:r>
              <a:rPr lang="de-CH" altLang="de-DE" smtClean="0"/>
              <a:t>3. Perseverance</a:t>
            </a:r>
          </a:p>
          <a:p>
            <a:pPr eaLnBrk="1" hangingPunct="1">
              <a:buFontTx/>
              <a:buNone/>
            </a:pPr>
            <a:r>
              <a:rPr lang="de-CH" altLang="de-DE" smtClean="0"/>
              <a:t>4. Patience</a:t>
            </a:r>
          </a:p>
          <a:p>
            <a:pPr eaLnBrk="1" hangingPunct="1">
              <a:buFontTx/>
              <a:buNone/>
            </a:pPr>
            <a:r>
              <a:rPr lang="de-CH" altLang="de-DE" smtClean="0"/>
              <a:t>5. Peace</a:t>
            </a:r>
          </a:p>
          <a:p>
            <a:pPr eaLnBrk="1" hangingPunct="1">
              <a:buFontTx/>
              <a:buNone/>
            </a:pPr>
            <a:r>
              <a:rPr lang="de-CH" altLang="de-DE" smtClean="0"/>
              <a:t>6. Universal love</a:t>
            </a:r>
          </a:p>
          <a:p>
            <a:pPr eaLnBrk="1" hangingPunct="1">
              <a:buFontTx/>
              <a:buNone/>
            </a:pPr>
            <a:r>
              <a:rPr lang="de-CH" altLang="de-DE" smtClean="0"/>
              <a:t>7. Understanding</a:t>
            </a:r>
            <a:endParaRPr lang="de-DE" altLang="de-DE"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fade">
                                      <p:cBhvr>
                                        <p:cTn id="12" dur="2000"/>
                                        <p:tgtEl>
                                          <p:spTgt spid="26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fade">
                                      <p:cBhvr>
                                        <p:cTn id="17" dur="2000"/>
                                        <p:tgtEl>
                                          <p:spTgt spid="2662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fade">
                                      <p:cBhvr>
                                        <p:cTn id="22" dur="2000"/>
                                        <p:tgtEl>
                                          <p:spTgt spid="2662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7">
                                            <p:txEl>
                                              <p:pRg st="3" end="3"/>
                                            </p:txEl>
                                          </p:spTgt>
                                        </p:tgtEl>
                                        <p:attrNameLst>
                                          <p:attrName>style.visibility</p:attrName>
                                        </p:attrNameLst>
                                      </p:cBhvr>
                                      <p:to>
                                        <p:strVal val="visible"/>
                                      </p:to>
                                    </p:set>
                                    <p:animEffect transition="in" filter="fade">
                                      <p:cBhvr>
                                        <p:cTn id="27" dur="2000"/>
                                        <p:tgtEl>
                                          <p:spTgt spid="2662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7">
                                            <p:txEl>
                                              <p:pRg st="4" end="4"/>
                                            </p:txEl>
                                          </p:spTgt>
                                        </p:tgtEl>
                                        <p:attrNameLst>
                                          <p:attrName>style.visibility</p:attrName>
                                        </p:attrNameLst>
                                      </p:cBhvr>
                                      <p:to>
                                        <p:strVal val="visible"/>
                                      </p:to>
                                    </p:set>
                                    <p:animEffect transition="in" filter="fade">
                                      <p:cBhvr>
                                        <p:cTn id="32" dur="2000"/>
                                        <p:tgtEl>
                                          <p:spTgt spid="2662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Effect transition="in" filter="fade">
                                      <p:cBhvr>
                                        <p:cTn id="37" dur="2000"/>
                                        <p:tgtEl>
                                          <p:spTgt spid="2662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627">
                                            <p:txEl>
                                              <p:pRg st="6" end="6"/>
                                            </p:txEl>
                                          </p:spTgt>
                                        </p:tgtEl>
                                        <p:attrNameLst>
                                          <p:attrName>style.visibility</p:attrName>
                                        </p:attrNameLst>
                                      </p:cBhvr>
                                      <p:to>
                                        <p:strVal val="visible"/>
                                      </p:to>
                                    </p:set>
                                    <p:animEffect transition="in" filter="fade">
                                      <p:cBhvr>
                                        <p:cTn id="42" dur="20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CH" altLang="de-DE" sz="3600" smtClean="0"/>
              <a:t>The 7 main faults of the human being</a:t>
            </a:r>
            <a:endParaRPr lang="de-DE" altLang="de-DE" sz="3600" smtClean="0"/>
          </a:p>
        </p:txBody>
      </p:sp>
      <p:sp>
        <p:nvSpPr>
          <p:cNvPr id="27652" name="Rectangle 4"/>
          <p:cNvSpPr>
            <a:spLocks noGrp="1" noChangeArrowheads="1"/>
          </p:cNvSpPr>
          <p:nvPr>
            <p:ph type="body" idx="1"/>
          </p:nvPr>
        </p:nvSpPr>
        <p:spPr>
          <a:xfrm>
            <a:off x="2411413" y="1600200"/>
            <a:ext cx="4752975" cy="4525963"/>
          </a:xfrm>
        </p:spPr>
        <p:txBody>
          <a:bodyPr/>
          <a:lstStyle/>
          <a:p>
            <a:pPr eaLnBrk="1" hangingPunct="1">
              <a:buFontTx/>
              <a:buNone/>
            </a:pPr>
            <a:r>
              <a:rPr lang="de-CH" altLang="de-DE" smtClean="0"/>
              <a:t>1. Carelessness</a:t>
            </a:r>
          </a:p>
          <a:p>
            <a:pPr eaLnBrk="1" hangingPunct="1">
              <a:buFontTx/>
              <a:buNone/>
            </a:pPr>
            <a:r>
              <a:rPr lang="de-CH" altLang="de-DE" smtClean="0"/>
              <a:t>2. Obstinacy</a:t>
            </a:r>
          </a:p>
          <a:p>
            <a:pPr eaLnBrk="1" hangingPunct="1">
              <a:buFontTx/>
              <a:buNone/>
            </a:pPr>
            <a:r>
              <a:rPr lang="de-CH" altLang="de-DE" smtClean="0"/>
              <a:t>3. Fearfulness</a:t>
            </a:r>
          </a:p>
          <a:p>
            <a:pPr eaLnBrk="1" hangingPunct="1">
              <a:buFontTx/>
              <a:buNone/>
            </a:pPr>
            <a:r>
              <a:rPr lang="de-CH" altLang="de-DE" smtClean="0"/>
              <a:t>4. Submissiveness</a:t>
            </a:r>
          </a:p>
          <a:p>
            <a:pPr eaLnBrk="1" hangingPunct="1">
              <a:buFontTx/>
              <a:buNone/>
            </a:pPr>
            <a:r>
              <a:rPr lang="de-CH" altLang="de-DE" smtClean="0"/>
              <a:t>5. Presumptuousness</a:t>
            </a:r>
          </a:p>
          <a:p>
            <a:pPr eaLnBrk="1" hangingPunct="1">
              <a:buFontTx/>
              <a:buNone/>
            </a:pPr>
            <a:r>
              <a:rPr lang="de-CH" altLang="de-DE" smtClean="0"/>
              <a:t>6. Indolence</a:t>
            </a:r>
          </a:p>
          <a:p>
            <a:pPr eaLnBrk="1" hangingPunct="1">
              <a:buFontTx/>
              <a:buNone/>
            </a:pPr>
            <a:r>
              <a:rPr lang="de-CH" altLang="de-DE" smtClean="0"/>
              <a:t>7. Selfishness</a:t>
            </a:r>
            <a:endParaRPr lang="de-DE" altLang="de-DE"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fade">
                                      <p:cBhvr>
                                        <p:cTn id="12" dur="2000"/>
                                        <p:tgtEl>
                                          <p:spTgt spid="276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2">
                                            <p:txEl>
                                              <p:pRg st="1" end="1"/>
                                            </p:txEl>
                                          </p:spTgt>
                                        </p:tgtEl>
                                        <p:attrNameLst>
                                          <p:attrName>style.visibility</p:attrName>
                                        </p:attrNameLst>
                                      </p:cBhvr>
                                      <p:to>
                                        <p:strVal val="visible"/>
                                      </p:to>
                                    </p:set>
                                    <p:animEffect transition="in" filter="fade">
                                      <p:cBhvr>
                                        <p:cTn id="17" dur="2000"/>
                                        <p:tgtEl>
                                          <p:spTgt spid="2765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2">
                                            <p:txEl>
                                              <p:pRg st="2" end="2"/>
                                            </p:txEl>
                                          </p:spTgt>
                                        </p:tgtEl>
                                        <p:attrNameLst>
                                          <p:attrName>style.visibility</p:attrName>
                                        </p:attrNameLst>
                                      </p:cBhvr>
                                      <p:to>
                                        <p:strVal val="visible"/>
                                      </p:to>
                                    </p:set>
                                    <p:animEffect transition="in" filter="fade">
                                      <p:cBhvr>
                                        <p:cTn id="22" dur="2000"/>
                                        <p:tgtEl>
                                          <p:spTgt spid="2765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2">
                                            <p:txEl>
                                              <p:pRg st="3" end="3"/>
                                            </p:txEl>
                                          </p:spTgt>
                                        </p:tgtEl>
                                        <p:attrNameLst>
                                          <p:attrName>style.visibility</p:attrName>
                                        </p:attrNameLst>
                                      </p:cBhvr>
                                      <p:to>
                                        <p:strVal val="visible"/>
                                      </p:to>
                                    </p:set>
                                    <p:animEffect transition="in" filter="fade">
                                      <p:cBhvr>
                                        <p:cTn id="27" dur="2000"/>
                                        <p:tgtEl>
                                          <p:spTgt spid="2765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2">
                                            <p:txEl>
                                              <p:pRg st="4" end="4"/>
                                            </p:txEl>
                                          </p:spTgt>
                                        </p:tgtEl>
                                        <p:attrNameLst>
                                          <p:attrName>style.visibility</p:attrName>
                                        </p:attrNameLst>
                                      </p:cBhvr>
                                      <p:to>
                                        <p:strVal val="visible"/>
                                      </p:to>
                                    </p:set>
                                    <p:animEffect transition="in" filter="fade">
                                      <p:cBhvr>
                                        <p:cTn id="32" dur="2000"/>
                                        <p:tgtEl>
                                          <p:spTgt spid="27652">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2">
                                            <p:txEl>
                                              <p:pRg st="5" end="5"/>
                                            </p:txEl>
                                          </p:spTgt>
                                        </p:tgtEl>
                                        <p:attrNameLst>
                                          <p:attrName>style.visibility</p:attrName>
                                        </p:attrNameLst>
                                      </p:cBhvr>
                                      <p:to>
                                        <p:strVal val="visible"/>
                                      </p:to>
                                    </p:set>
                                    <p:animEffect transition="in" filter="fade">
                                      <p:cBhvr>
                                        <p:cTn id="37" dur="2000"/>
                                        <p:tgtEl>
                                          <p:spTgt spid="27652">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652">
                                            <p:txEl>
                                              <p:pRg st="6" end="6"/>
                                            </p:txEl>
                                          </p:spTgt>
                                        </p:tgtEl>
                                        <p:attrNameLst>
                                          <p:attrName>style.visibility</p:attrName>
                                        </p:attrNameLst>
                                      </p:cBhvr>
                                      <p:to>
                                        <p:strVal val="visible"/>
                                      </p:to>
                                    </p:set>
                                    <p:animEffect transition="in" filter="fade">
                                      <p:cBhvr>
                                        <p:cTn id="42" dur="2000"/>
                                        <p:tgtEl>
                                          <p:spTgt spid="2765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Lilien"/>
          <p:cNvPicPr>
            <a:picLocks noChangeAspect="1" noChangeArrowheads="1"/>
          </p:cNvPicPr>
          <p:nvPr/>
        </p:nvPicPr>
        <p:blipFill>
          <a:blip r:embed="rId2" cstate="print"/>
          <a:srcRect/>
          <a:stretch>
            <a:fillRect/>
          </a:stretch>
        </p:blipFill>
        <p:spPr bwMode="auto">
          <a:xfrm>
            <a:off x="-239713" y="0"/>
            <a:ext cx="9383713" cy="703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p:cNvSpPr>
            <a:spLocks noGrp="1" noChangeArrowheads="1"/>
          </p:cNvSpPr>
          <p:nvPr>
            <p:ph type="title" idx="4294967295"/>
          </p:nvPr>
        </p:nvSpPr>
        <p:spPr>
          <a:xfrm>
            <a:off x="395288" y="260350"/>
            <a:ext cx="8229600" cy="5314950"/>
          </a:xfrm>
        </p:spPr>
        <p:txBody>
          <a:bodyPr/>
          <a:lstStyle/>
          <a:p>
            <a:pPr eaLnBrk="1" hangingPunct="1"/>
            <a:r>
              <a:rPr lang="de-DE" altLang="de-DE" sz="4000" smtClean="0">
                <a:solidFill>
                  <a:schemeClr val="tx1"/>
                </a:solidFill>
              </a:rPr>
              <a:t/>
            </a:r>
            <a:br>
              <a:rPr lang="de-DE" altLang="de-DE" sz="4000" smtClean="0">
                <a:solidFill>
                  <a:schemeClr val="tx1"/>
                </a:solidFill>
              </a:rPr>
            </a:br>
            <a:r>
              <a:rPr lang="de-DE" altLang="de-DE" sz="4000" smtClean="0">
                <a:solidFill>
                  <a:schemeClr val="tx1"/>
                </a:solidFill>
              </a:rPr>
              <a:t>If the human being is thinking and acting correctly and is correctly educated, and when he brings his </a:t>
            </a:r>
            <a:r>
              <a:rPr lang="de-DE" altLang="de-DE" sz="4000" b="1" smtClean="0">
                <a:solidFill>
                  <a:schemeClr val="tx1"/>
                </a:solidFill>
              </a:rPr>
              <a:t>self-education</a:t>
            </a:r>
            <a:r>
              <a:rPr lang="de-DE" altLang="de-DE" sz="4000" smtClean="0">
                <a:solidFill>
                  <a:schemeClr val="tx1"/>
                </a:solidFill>
              </a:rPr>
              <a:t> in order, then result seven special values:</a:t>
            </a:r>
            <a:r>
              <a:rPr lang="de-CH" altLang="de-DE" sz="4000" smtClean="0">
                <a:solidFill>
                  <a:schemeClr val="tx1"/>
                </a:solidFill>
              </a:rPr>
              <a:t/>
            </a:r>
            <a:br>
              <a:rPr lang="de-CH" altLang="de-DE" sz="4000" smtClean="0">
                <a:solidFill>
                  <a:schemeClr val="tx1"/>
                </a:solidFill>
              </a:rPr>
            </a:br>
            <a:endParaRPr lang="de-DE" altLang="de-DE" sz="4000" smtClean="0">
              <a:solidFill>
                <a:schemeClr val="tx1"/>
              </a:solidFill>
            </a:endParaRPr>
          </a:p>
        </p:txBody>
      </p:sp>
      <p:sp>
        <p:nvSpPr>
          <p:cNvPr id="10243" name="Rectangle 5"/>
          <p:cNvSpPr>
            <a:spLocks noChangeArrowheads="1"/>
          </p:cNvSpPr>
          <p:nvPr/>
        </p:nvSpPr>
        <p:spPr bwMode="auto">
          <a:xfrm>
            <a:off x="2700338" y="5876925"/>
            <a:ext cx="3960812" cy="366713"/>
          </a:xfrm>
          <a:prstGeom prst="rect">
            <a:avLst/>
          </a:prstGeom>
          <a:noFill/>
          <a:ln w="9525">
            <a:noFill/>
            <a:miter lim="800000"/>
            <a:headEnd/>
            <a:tailEnd/>
          </a:ln>
          <a:effectLst/>
        </p:spPr>
        <p:txBody>
          <a:bodyPr>
            <a:spAutoFit/>
          </a:bodyPr>
          <a:lstStyle/>
          <a:p>
            <a:r>
              <a:rPr lang="de-CH" altLang="de-DE"/>
              <a:t>Die Art zu leben, page 17</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Effect transition="in" filter="fade">
                                      <p:cBhvr>
                                        <p:cTn id="7" dur="1000">
                                          <p:stCondLst>
                                            <p:cond delay="0"/>
                                          </p:stCondLst>
                                        </p:cTn>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269</Words>
  <Application>Microsoft Office PowerPoint</Application>
  <PresentationFormat>On-screen Show (4:3)</PresentationFormat>
  <Paragraphs>56</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Standarddesign</vt:lpstr>
      <vt:lpstr>Slide 1</vt:lpstr>
      <vt:lpstr>erziehen</vt:lpstr>
      <vt:lpstr>Slide 3</vt:lpstr>
      <vt:lpstr>Kelch der Wahrheit</vt:lpstr>
      <vt:lpstr>The 7 main virtues of the human being</vt:lpstr>
      <vt:lpstr>The 7 foundations of being human  in the real and true sense </vt:lpstr>
      <vt:lpstr>The 7 main faults of the human being</vt:lpstr>
      <vt:lpstr>Slide 8</vt:lpstr>
      <vt:lpstr> If the human being is thinking and acting correctly and is correctly educated, and when he brings his self-education in order, then result seven special values: </vt:lpstr>
      <vt:lpstr>10</vt:lpstr>
      <vt:lpstr>20</vt:lpstr>
      <vt:lpstr>30</vt:lpstr>
      <vt:lpstr>40</vt:lpstr>
      <vt:lpstr>50</vt:lpstr>
      <vt:lpstr>60</vt:lpstr>
      <vt:lpstr>70</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Erziehung</dc:title>
  <dc:creator>Christian Frehner</dc:creator>
  <cp:lastModifiedBy>Michael Uyttebroek</cp:lastModifiedBy>
  <cp:revision>13</cp:revision>
  <dcterms:created xsi:type="dcterms:W3CDTF">2008-10-21T18:37:48Z</dcterms:created>
  <dcterms:modified xsi:type="dcterms:W3CDTF">2015-05-04T01:02:16Z</dcterms:modified>
</cp:coreProperties>
</file>