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48" r:id="rId2"/>
    <p:sldMasterId id="2147483660" r:id="rId3"/>
  </p:sldMasterIdLst>
  <p:sldIdLst>
    <p:sldId id="256" r:id="rId4"/>
    <p:sldId id="257" r:id="rId5"/>
    <p:sldId id="258" r:id="rId6"/>
    <p:sldId id="260" r:id="rId7"/>
    <p:sldId id="259" r:id="rId8"/>
    <p:sldId id="265" r:id="rId9"/>
    <p:sldId id="266" r:id="rId10"/>
    <p:sldId id="273" r:id="rId11"/>
    <p:sldId id="267" r:id="rId12"/>
    <p:sldId id="262" r:id="rId13"/>
    <p:sldId id="263" r:id="rId14"/>
    <p:sldId id="264" r:id="rId15"/>
    <p:sldId id="268" r:id="rId16"/>
    <p:sldId id="269" r:id="rId17"/>
    <p:sldId id="270" r:id="rId18"/>
    <p:sldId id="271" r:id="rId19"/>
    <p:sldId id="274" r:id="rId20"/>
    <p:sldId id="292" r:id="rId21"/>
    <p:sldId id="275" r:id="rId22"/>
    <p:sldId id="293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2" r:id="rId33"/>
    <p:sldId id="287" r:id="rId34"/>
    <p:sldId id="283" r:id="rId35"/>
    <p:sldId id="288" r:id="rId36"/>
    <p:sldId id="289" r:id="rId37"/>
    <p:sldId id="290" r:id="rId38"/>
    <p:sldId id="291" r:id="rId39"/>
    <p:sldId id="294" r:id="rId40"/>
    <p:sldId id="295" r:id="rId41"/>
    <p:sldId id="296" r:id="rId42"/>
    <p:sldId id="299" r:id="rId43"/>
    <p:sldId id="305" r:id="rId44"/>
    <p:sldId id="298" r:id="rId45"/>
    <p:sldId id="300" r:id="rId46"/>
    <p:sldId id="301" r:id="rId47"/>
    <p:sldId id="306" r:id="rId48"/>
    <p:sldId id="303" r:id="rId49"/>
    <p:sldId id="304" r:id="rId50"/>
    <p:sldId id="307" r:id="rId51"/>
    <p:sldId id="310" r:id="rId52"/>
    <p:sldId id="308" r:id="rId53"/>
    <p:sldId id="309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8" r:id="rId63"/>
    <p:sldId id="326" r:id="rId64"/>
    <p:sldId id="327" r:id="rId65"/>
    <p:sldId id="322" r:id="rId66"/>
    <p:sldId id="324" r:id="rId67"/>
    <p:sldId id="323" r:id="rId68"/>
    <p:sldId id="325" r:id="rId69"/>
    <p:sldId id="329" r:id="rId70"/>
    <p:sldId id="330" r:id="rId71"/>
    <p:sldId id="331" r:id="rId72"/>
    <p:sldId id="332" r:id="rId73"/>
    <p:sldId id="336" r:id="rId74"/>
    <p:sldId id="337" r:id="rId75"/>
    <p:sldId id="335" r:id="rId76"/>
    <p:sldId id="342" r:id="rId77"/>
    <p:sldId id="338" r:id="rId78"/>
    <p:sldId id="339" r:id="rId79"/>
    <p:sldId id="340" r:id="rId80"/>
    <p:sldId id="341" r:id="rId81"/>
    <p:sldId id="362" r:id="rId82"/>
    <p:sldId id="363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2" r:id="rId91"/>
    <p:sldId id="354" r:id="rId92"/>
    <p:sldId id="355" r:id="rId93"/>
    <p:sldId id="350" r:id="rId94"/>
    <p:sldId id="351" r:id="rId95"/>
    <p:sldId id="356" r:id="rId96"/>
    <p:sldId id="353" r:id="rId97"/>
    <p:sldId id="359" r:id="rId98"/>
    <p:sldId id="357" r:id="rId99"/>
    <p:sldId id="358" r:id="rId100"/>
    <p:sldId id="361" r:id="rId101"/>
    <p:sldId id="360" r:id="rId102"/>
    <p:sldId id="365" r:id="rId103"/>
    <p:sldId id="367" r:id="rId104"/>
    <p:sldId id="366" r:id="rId105"/>
    <p:sldId id="375" r:id="rId106"/>
    <p:sldId id="364" r:id="rId107"/>
    <p:sldId id="272" r:id="rId10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262626"/>
    <a:srgbClr val="DE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4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691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3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19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8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31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3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7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19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28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9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2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25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7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5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1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1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46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088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7529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12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3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5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7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7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1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5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5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31A74-A656-4449-9A7D-52AD76AAD22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D38C53-CBF8-4DA1-B720-8989B5C04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DBFBF-6F5D-FB40-9007-4C2872739516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E064DD-57EC-C84E-AF4C-6EE7BA265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193" y="578375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第一課 你 好（</a:t>
            </a:r>
            <a:r>
              <a:rPr lang="en-US" altLang="zh-CN" sz="5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Hello/Hi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32" y="1704109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DE00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：你 好，你叫什麼名字？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大文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：你 好，我叫李大文。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bedroom, clock, room, table&#10;&#10;Description automatically generated">
            <a:extLst>
              <a:ext uri="{FF2B5EF4-FFF2-40B4-BE49-F238E27FC236}">
                <a16:creationId xmlns:a16="http://schemas.microsoft.com/office/drawing/2014/main" id="{694F3857-0F83-414C-8D4F-88618C1D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9" y="2924660"/>
            <a:ext cx="4613564" cy="33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</a:t>
            </a:r>
            <a:endParaRPr lang="en-US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endParaRPr lang="en-US" altLang="zh-C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call</a:t>
            </a:r>
          </a:p>
        </p:txBody>
      </p:sp>
      <p:pic>
        <p:nvPicPr>
          <p:cNvPr id="5" name="Picture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73D04743-10A3-4611-9B2B-0A88905DE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05230" y="4217125"/>
            <a:ext cx="2646151" cy="22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330" y="2002089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大文：你喜歡喝牛奶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nǎi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</a:t>
            </a:r>
          </a:p>
          <a:p>
            <a:pPr marL="0" indent="0">
              <a:buNone/>
            </a:pPr>
            <a:endParaRPr lang="en-US" altLang="zh-CN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喜歡喝牛奶。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nǎi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CDBD-1393-4C9A-A43A-5C948EDFC78A}"/>
              </a:ext>
            </a:extLst>
          </p:cNvPr>
          <p:cNvSpPr txBox="1"/>
          <p:nvPr/>
        </p:nvSpPr>
        <p:spPr>
          <a:xfrm>
            <a:off x="1544894" y="5450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句型：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entence Patterns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330" y="2002089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冬天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冷，夏天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熱。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819" y="1455551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大文：你喜歡冬天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  <a:endParaRPr lang="en-US" sz="32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喜歡冬天，冬天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冷。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lěng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569D-2940-4B2C-8DBE-9755A37D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小星星</a:t>
            </a:r>
            <a:endParaRPr 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E452-40AB-4AC6-AA74-E4269904E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557" y="1905000"/>
            <a:ext cx="9287478" cy="45194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TW" altLang="en-US" sz="6500" dirty="0">
                <a:latin typeface="楷体" panose="02010609060101010101" pitchFamily="49" charset="-122"/>
                <a:ea typeface="楷体" panose="02010609060101010101" pitchFamily="49" charset="-122"/>
              </a:rPr>
              <a:t>一閃一閃亮晶晶</a:t>
            </a:r>
            <a:endParaRPr lang="en-US" altLang="zh-TW" sz="65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yī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shǎn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yī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shǎn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liàng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jīng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jīng</a:t>
            </a:r>
            <a:endParaRPr lang="en-US" sz="65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6500" dirty="0">
                <a:latin typeface="楷体" panose="02010609060101010101" pitchFamily="49" charset="-122"/>
                <a:ea typeface="楷体" panose="02010609060101010101" pitchFamily="49" charset="-122"/>
              </a:rPr>
              <a:t>滿天都是小星星</a:t>
            </a:r>
            <a:endParaRPr lang="en-US" altLang="zh-TW" sz="65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mǎn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tiān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dōu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xiǎo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xīng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xīng</a:t>
            </a:r>
            <a:endParaRPr lang="en-US" sz="65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6500" dirty="0">
                <a:latin typeface="楷体" panose="02010609060101010101" pitchFamily="49" charset="-122"/>
                <a:ea typeface="楷体" panose="02010609060101010101" pitchFamily="49" charset="-122"/>
              </a:rPr>
              <a:t>掛在天空放光明</a:t>
            </a:r>
            <a:endParaRPr lang="en-US" altLang="zh-TW" sz="65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guà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tiān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kōng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fàng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guāng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míng</a:t>
            </a:r>
            <a:endParaRPr lang="en-US" sz="65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6500" dirty="0">
                <a:latin typeface="楷体" panose="02010609060101010101" pitchFamily="49" charset="-122"/>
                <a:ea typeface="楷体" panose="02010609060101010101" pitchFamily="49" charset="-122"/>
              </a:rPr>
              <a:t>好像許多小眼睛</a:t>
            </a:r>
          </a:p>
          <a:p>
            <a:pPr marL="0" indent="0">
              <a:buNone/>
            </a:pP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hǎo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xǔ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duō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xiǎo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yǎn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jīng</a:t>
            </a:r>
            <a:r>
              <a:rPr lang="en-US" sz="65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332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小星星">
            <a:hlinkClick r:id="" action="ppaction://media"/>
            <a:extLst>
              <a:ext uri="{FF2B5EF4-FFF2-40B4-BE49-F238E27FC236}">
                <a16:creationId xmlns:a16="http://schemas.microsoft.com/office/drawing/2014/main" id="{825A6680-6A86-4D06-9025-4ABC57B033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158" y="925286"/>
            <a:ext cx="8901858" cy="5007427"/>
          </a:xfrm>
        </p:spPr>
      </p:pic>
    </p:spTree>
    <p:extLst>
      <p:ext uri="{BB962C8B-B14F-4D97-AF65-F5344CB8AC3E}">
        <p14:creationId xmlns:p14="http://schemas.microsoft.com/office/powerpoint/2010/main" val="7448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63" y="325102"/>
            <a:ext cx="701298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山村詠懷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（宋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邵雍）</a:t>
            </a:r>
            <a:br>
              <a:rPr lang="en-US" altLang="zh-CN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（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·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yōng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27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163" y="1605992"/>
            <a:ext cx="4140772" cy="49269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一去二三里，</a:t>
            </a:r>
            <a:endParaRPr lang="en-US" altLang="zh-CN" sz="3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endParaRPr lang="en-US" altLang="zh-CN" sz="25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煙村四五家。</a:t>
            </a:r>
            <a:endParaRPr lang="en-US" altLang="zh-CN" sz="3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yān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cūn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endParaRPr lang="en-US" altLang="zh-CN" sz="25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亭台六七座，</a:t>
            </a:r>
            <a:endParaRPr lang="en-US" altLang="zh-CN" sz="3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liù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zuò</a:t>
            </a:r>
            <a:endParaRPr lang="en-US" altLang="zh-CN" sz="25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八九十枝花。</a:t>
            </a:r>
            <a:endParaRPr lang="en-US" altLang="zh-CN" sz="3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bā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jiǔ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shí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huā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F7DD190-6939-41AE-92CD-BBE83990D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2735"/>
            <a:ext cx="5451627" cy="39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 字</a:t>
            </a:r>
            <a:endParaRPr lang="en-US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endParaRPr lang="en-US" altLang="zh-C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</p:txBody>
      </p:sp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EE2838E1-117A-49FF-8990-F4D74C15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404" y="3790604"/>
            <a:ext cx="2883929" cy="24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4241" y="1322726"/>
            <a:ext cx="8915400" cy="46208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Q: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 </a:t>
            </a:r>
            <a:r>
              <a:rPr lang="zh-CN" altLang="en-US" sz="48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 麼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 名 字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 algn="ctr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your name?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800" dirty="0"/>
              <a:t>A: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</a:t>
            </a:r>
            <a:r>
              <a:rPr lang="en-US" altLang="zh-CN" sz="4800" dirty="0"/>
              <a:t>_____</a:t>
            </a:r>
          </a:p>
          <a:p>
            <a:pPr marL="0" indent="0" algn="ctr">
              <a:buNone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______.</a:t>
            </a:r>
          </a:p>
        </p:txBody>
      </p:sp>
    </p:spTree>
    <p:extLst>
      <p:ext uri="{BB962C8B-B14F-4D97-AF65-F5344CB8AC3E}">
        <p14:creationId xmlns:p14="http://schemas.microsoft.com/office/powerpoint/2010/main" val="1636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tā</a:t>
            </a:r>
            <a:r>
              <a:rPr lang="en-US" sz="4800" dirty="0"/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DC170C-82F6-4D75-A455-29EF88C45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87" y="2516792"/>
            <a:ext cx="2984089" cy="37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939D2098-C9FF-4E06-B9CB-08731C12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84" y="2802194"/>
            <a:ext cx="3194085" cy="36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844" y="206014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 文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 </a:t>
            </a:r>
            <a:r>
              <a:rPr lang="zh-CN" altLang="en-US" sz="48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 麼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 名 字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me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 美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陳 心 美。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CDBD-1393-4C9A-A43A-5C948EDFC78A}"/>
              </a:ext>
            </a:extLst>
          </p:cNvPr>
          <p:cNvSpPr txBox="1"/>
          <p:nvPr/>
        </p:nvSpPr>
        <p:spPr>
          <a:xfrm>
            <a:off x="1544894" y="5450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句型：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entence Patterns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606" y="132272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 文</a:t>
            </a:r>
            <a:r>
              <a:rPr lang="en-US" sz="4800" dirty="0"/>
              <a:t>: 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 </a:t>
            </a:r>
            <a:r>
              <a:rPr lang="en-US" altLang="zh-CN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 字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zì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 美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林 東 明。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193" y="578375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第二課 家 人（</a:t>
            </a:r>
            <a:r>
              <a:rPr lang="en-US" altLang="zh-CN" sz="5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Family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32" y="1704109"/>
            <a:ext cx="8915400" cy="4575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DE00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：你 家 有 幾 個 人？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東明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：我家有三個人，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			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爸爸，媽媽和我。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A6076-9F26-4289-B72F-9AD353A3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47" y="1704109"/>
            <a:ext cx="4381867" cy="3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8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5C9216E2-397B-4BBB-BAC1-8167F12DB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19" y="1056481"/>
            <a:ext cx="4745037" cy="4745037"/>
          </a:xfrm>
        </p:spPr>
      </p:pic>
    </p:spTree>
    <p:extLst>
      <p:ext uri="{BB962C8B-B14F-4D97-AF65-F5344CB8AC3E}">
        <p14:creationId xmlns:p14="http://schemas.microsoft.com/office/powerpoint/2010/main" val="22473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4F873C93-226F-43BA-B6D1-05905A22C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52" y="1207626"/>
            <a:ext cx="4823695" cy="4823695"/>
          </a:xfrm>
        </p:spPr>
      </p:pic>
    </p:spTree>
    <p:extLst>
      <p:ext uri="{BB962C8B-B14F-4D97-AF65-F5344CB8AC3E}">
        <p14:creationId xmlns:p14="http://schemas.microsoft.com/office/powerpoint/2010/main" val="3585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home/house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E722FDA-D834-42B5-BF19-231D66090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49" y="1374775"/>
            <a:ext cx="4730522" cy="4730522"/>
          </a:xfrm>
        </p:spPr>
      </p:pic>
    </p:spTree>
    <p:extLst>
      <p:ext uri="{BB962C8B-B14F-4D97-AF65-F5344CB8AC3E}">
        <p14:creationId xmlns:p14="http://schemas.microsoft.com/office/powerpoint/2010/main" val="5352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人們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people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中國人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Chinese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美國人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American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大家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everyone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回家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go home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家長（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parent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is/are</a:t>
            </a:r>
          </a:p>
        </p:txBody>
      </p:sp>
    </p:spTree>
    <p:extLst>
      <p:ext uri="{BB962C8B-B14F-4D97-AF65-F5344CB8AC3E}">
        <p14:creationId xmlns:p14="http://schemas.microsoft.com/office/powerpoint/2010/main" val="10432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en-US" altLang="zh-CN" sz="6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much/how many</a:t>
            </a:r>
          </a:p>
        </p:txBody>
      </p:sp>
    </p:spTree>
    <p:extLst>
      <p:ext uri="{BB962C8B-B14F-4D97-AF65-F5344CB8AC3E}">
        <p14:creationId xmlns:p14="http://schemas.microsoft.com/office/powerpoint/2010/main" val="116140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word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 </a:t>
            </a:r>
            <a:r>
              <a:rPr lang="zh-CN" altLang="en-US" sz="36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個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altLang="zh-C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people are there in your family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 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 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人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people in my family.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0C250-4421-4366-9127-857427A218B9}"/>
              </a:ext>
            </a:extLst>
          </p:cNvPr>
          <p:cNvSpPr/>
          <p:nvPr/>
        </p:nvSpPr>
        <p:spPr>
          <a:xfrm>
            <a:off x="5517527" y="6174373"/>
            <a:ext cx="6476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measure word for number of family members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9523D-6297-4FB7-8E4B-3B95FA6B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390" y="2127318"/>
            <a:ext cx="4147261" cy="31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r>
              <a:rPr lang="en-US" altLang="zh-CN" sz="6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en-US" altLang="zh-C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1886" y="1454341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 </a:t>
            </a:r>
            <a:r>
              <a:rPr lang="zh-CN" altLang="en-US" sz="36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個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3600" dirty="0">
                <a:solidFill>
                  <a:srgbClr val="00B0F0"/>
                </a:solidFill>
              </a:rPr>
              <a:t> 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altLang="zh-C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people are there in your family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 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人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_______ people in my family.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0C250-4421-4366-9127-857427A218B9}"/>
              </a:ext>
            </a:extLst>
          </p:cNvPr>
          <p:cNvSpPr/>
          <p:nvPr/>
        </p:nvSpPr>
        <p:spPr>
          <a:xfrm>
            <a:off x="5505130" y="6102527"/>
            <a:ext cx="6476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measure word for number of family members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DFB0924-2821-4420-A800-596DAD48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48" y="1756228"/>
            <a:ext cx="4859666" cy="36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C9E44480-81CA-4A2A-9F24-B37CDC8C3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74" y="1370624"/>
            <a:ext cx="4676213" cy="4676213"/>
          </a:xfrm>
        </p:spPr>
      </p:pic>
    </p:spTree>
    <p:extLst>
      <p:ext uri="{BB962C8B-B14F-4D97-AF65-F5344CB8AC3E}">
        <p14:creationId xmlns:p14="http://schemas.microsoft.com/office/powerpoint/2010/main" val="651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0BDA5-45C2-4F45-95A1-8339FE84C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54" y="385502"/>
            <a:ext cx="1873396" cy="26408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555BFB-0160-40A1-8472-686E79753C8E}"/>
              </a:ext>
            </a:extLst>
          </p:cNvPr>
          <p:cNvSpPr/>
          <p:nvPr/>
        </p:nvSpPr>
        <p:spPr>
          <a:xfrm>
            <a:off x="1907702" y="3250516"/>
            <a:ext cx="21427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爸 爸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6701B-A450-4FE8-902D-2CA702434609}"/>
              </a:ext>
            </a:extLst>
          </p:cNvPr>
          <p:cNvSpPr/>
          <p:nvPr/>
        </p:nvSpPr>
        <p:spPr>
          <a:xfrm>
            <a:off x="5849783" y="3250517"/>
            <a:ext cx="21427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媽 媽    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41A150-9F94-4D77-8130-80FFB8FB343A}"/>
              </a:ext>
            </a:extLst>
          </p:cNvPr>
          <p:cNvSpPr/>
          <p:nvPr/>
        </p:nvSpPr>
        <p:spPr>
          <a:xfrm>
            <a:off x="9093498" y="3250516"/>
            <a:ext cx="21427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哥 哥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CA573A9-799F-46C6-9A51-676F8030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35" y="385502"/>
            <a:ext cx="1873396" cy="2640811"/>
          </a:xfrm>
          <a:prstGeom prst="rect">
            <a:avLst/>
          </a:prstGeom>
        </p:spPr>
      </p:pic>
      <p:pic>
        <p:nvPicPr>
          <p:cNvPr id="11" name="Picture 10" descr="A close up of a toy&#10;&#10;Description generated with high confidence">
            <a:extLst>
              <a:ext uri="{FF2B5EF4-FFF2-40B4-BE49-F238E27FC236}">
                <a16:creationId xmlns:a16="http://schemas.microsoft.com/office/drawing/2014/main" id="{72DF4E52-C566-4F2E-A46D-5AA12115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211" y="385502"/>
            <a:ext cx="2350870" cy="26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6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with/and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B25B3A-AC3D-46D4-ACB0-32FC8D755BE6}"/>
              </a:ext>
            </a:extLst>
          </p:cNvPr>
          <p:cNvSpPr/>
          <p:nvPr/>
        </p:nvSpPr>
        <p:spPr>
          <a:xfrm>
            <a:off x="5184816" y="4903619"/>
            <a:ext cx="218189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姐 姐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BD73C4-F226-4A84-AB9A-ADB01EFE6928}"/>
              </a:ext>
            </a:extLst>
          </p:cNvPr>
          <p:cNvSpPr/>
          <p:nvPr/>
        </p:nvSpPr>
        <p:spPr>
          <a:xfrm>
            <a:off x="8650777" y="1886545"/>
            <a:ext cx="278648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6000" dirty="0">
                <a:solidFill>
                  <a:prstClr val="black"/>
                </a:solidFill>
              </a:rPr>
              <a:t> 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弟 弟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</a:t>
            </a: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younger brother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C0B92F-6F81-45F7-8763-E4FD3683A485}"/>
              </a:ext>
            </a:extLst>
          </p:cNvPr>
          <p:cNvSpPr/>
          <p:nvPr/>
        </p:nvSpPr>
        <p:spPr>
          <a:xfrm>
            <a:off x="1596571" y="1973869"/>
            <a:ext cx="230417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妹 妹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 sister</a:t>
            </a:r>
          </a:p>
        </p:txBody>
      </p:sp>
      <p:pic>
        <p:nvPicPr>
          <p:cNvPr id="6" name="Picture 5" descr="A toy doll&#10;&#10;Description generated with high confidence">
            <a:extLst>
              <a:ext uri="{FF2B5EF4-FFF2-40B4-BE49-F238E27FC236}">
                <a16:creationId xmlns:a16="http://schemas.microsoft.com/office/drawing/2014/main" id="{8C837B68-06BB-4C71-96B5-31CDAC31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49" y="170526"/>
            <a:ext cx="3674226" cy="48989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BB42A4-F1CD-4AA4-93C8-8A86FA6626DD}"/>
              </a:ext>
            </a:extLst>
          </p:cNvPr>
          <p:cNvCxnSpPr>
            <a:stCxn id="9" idx="2"/>
            <a:endCxn id="6" idx="3"/>
          </p:cNvCxnSpPr>
          <p:nvPr/>
        </p:nvCxnSpPr>
        <p:spPr>
          <a:xfrm flipH="1" flipV="1">
            <a:off x="8112875" y="2620010"/>
            <a:ext cx="1931142" cy="122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413804-4661-440B-87B8-291F82329A25}"/>
              </a:ext>
            </a:extLst>
          </p:cNvPr>
          <p:cNvCxnSpPr>
            <a:endCxn id="6" idx="2"/>
          </p:cNvCxnSpPr>
          <p:nvPr/>
        </p:nvCxnSpPr>
        <p:spPr>
          <a:xfrm flipV="1">
            <a:off x="6275762" y="5069494"/>
            <a:ext cx="0" cy="1617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025A2C-5A45-4813-81AE-F3BF9B197EB0}"/>
              </a:ext>
            </a:extLst>
          </p:cNvPr>
          <p:cNvCxnSpPr>
            <a:stCxn id="10" idx="2"/>
            <a:endCxn id="6" idx="1"/>
          </p:cNvCxnSpPr>
          <p:nvPr/>
        </p:nvCxnSpPr>
        <p:spPr>
          <a:xfrm flipV="1">
            <a:off x="2748660" y="2620010"/>
            <a:ext cx="1689989" cy="1308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0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057" y="1712686"/>
            <a:ext cx="9332686" cy="4040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 </a:t>
            </a:r>
            <a:r>
              <a:rPr lang="zh-CN" altLang="en-US" sz="36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個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altLang="zh-C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people are there in your family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 家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 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人，爸 爸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,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媽 媽 </a:t>
            </a:r>
            <a:r>
              <a:rPr lang="zh-CN" altLang="en-US" sz="36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我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>
              <a:buNone/>
            </a:pP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people in my family, My father, mother </a:t>
            </a:r>
            <a:r>
              <a:rPr lang="en-US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0C250-4421-4366-9127-857427A218B9}"/>
              </a:ext>
            </a:extLst>
          </p:cNvPr>
          <p:cNvSpPr/>
          <p:nvPr/>
        </p:nvSpPr>
        <p:spPr>
          <a:xfrm>
            <a:off x="5576976" y="6188887"/>
            <a:ext cx="6476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measure word for number of family members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6AAB3-38E4-480B-A3DA-EAC266BC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225" y="622643"/>
            <a:ext cx="4147261" cy="31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844" y="206014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 文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心美，你家有</a:t>
            </a:r>
            <a:r>
              <a:rPr lang="zh-CN" altLang="en-US" sz="4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 美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家有</a:t>
            </a:r>
            <a:r>
              <a:rPr lang="zh-CN" altLang="en-US" sz="4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ǔ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CDBD-1393-4C9A-A43A-5C948EDFC78A}"/>
              </a:ext>
            </a:extLst>
          </p:cNvPr>
          <p:cNvSpPr txBox="1"/>
          <p:nvPr/>
        </p:nvSpPr>
        <p:spPr>
          <a:xfrm>
            <a:off x="1544894" y="5450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句型：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entence Patterns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606" y="1322726"/>
            <a:ext cx="10070097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 文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心美，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en-US" altLang="zh-CN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有幾個</a:t>
            </a:r>
            <a:r>
              <a:rPr lang="en-US" altLang="zh-CN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</a:t>
            </a:r>
            <a:r>
              <a:rPr lang="en-US" altLang="zh-CN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哥哥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 美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我有一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哥哥。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482" y="1358230"/>
            <a:ext cx="9687035" cy="4810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哥哥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弟弟。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di </a:t>
            </a:r>
            <a:endParaRPr lang="en-US" altLang="zh-CN" sz="25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姐姐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妹妹。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25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我家有爸爸，媽媽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  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    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en-US" altLang="zh-C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193" y="578375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第三課 同 學（</a:t>
            </a:r>
            <a:r>
              <a:rPr lang="en-US" altLang="zh-CN" sz="5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classmates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32" y="1704109"/>
            <a:ext cx="9340940" cy="4575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老師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TW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小朋友，我們班有幾個同學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DE00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：老師，我們班有八個同學，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兩個男生，六個女生。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liǎng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nǚ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shēng</a:t>
            </a: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drawing, doll, clock&#10;&#10;Description automatically generated">
            <a:extLst>
              <a:ext uri="{FF2B5EF4-FFF2-40B4-BE49-F238E27FC236}">
                <a16:creationId xmlns:a16="http://schemas.microsoft.com/office/drawing/2014/main" id="{45A95C69-5D0D-461C-A72B-6D243EC07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46" y="4066070"/>
            <a:ext cx="2799941" cy="24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們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C3EAD78-624E-499D-ABA3-E0DE3ACB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39" y="1182304"/>
            <a:ext cx="4840123" cy="4840123"/>
          </a:xfrm>
        </p:spPr>
      </p:pic>
    </p:spTree>
    <p:extLst>
      <p:ext uri="{BB962C8B-B14F-4D97-AF65-F5344CB8AC3E}">
        <p14:creationId xmlns:p14="http://schemas.microsoft.com/office/powerpoint/2010/main" val="11986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你的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your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你們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you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你好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hello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4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們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你們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you &lt;plural&gt;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我們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他們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they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is/are</a:t>
            </a:r>
          </a:p>
        </p:txBody>
      </p:sp>
    </p:spTree>
    <p:extLst>
      <p:ext uri="{BB962C8B-B14F-4D97-AF65-F5344CB8AC3E}">
        <p14:creationId xmlns:p14="http://schemas.microsoft.com/office/powerpoint/2010/main" val="25964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2B47B60D-3093-4A10-9993-C1EE1966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19" y="1395795"/>
            <a:ext cx="4545340" cy="4545340"/>
          </a:xfrm>
        </p:spPr>
      </p:pic>
    </p:spTree>
    <p:extLst>
      <p:ext uri="{BB962C8B-B14F-4D97-AF65-F5344CB8AC3E}">
        <p14:creationId xmlns:p14="http://schemas.microsoft.com/office/powerpoint/2010/main" val="257113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沒有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do not have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only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所有（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all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老師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ǎ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F920C-3BDA-41D1-9FF7-8D5DFD95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461" y="510669"/>
            <a:ext cx="3245861" cy="324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同學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classmates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ata:image/jpeg;base64,/9j/4AAQSkZJRgABAQAAAQABAAD/2wCEAAkGBxMSEhUSEhMVFhUXGBcYFhcYGBcVGBUXGBgYGBgZGBUaICggGB4lGxcZIjIhJSkuLi4uFx8zODYsNygtLisBCgoKDg0OGxAQGy4lICYwLzItLy01LS0tLTgtLS0tLzAtLystLS0tLS0tLTUtKy8tLy0tLzUvLS0tLi0tLS0vLf/AABEIAMMBAwMBIgACEQEDEQH/xAAcAAEAAgMBAQEAAAAAAAAAAAAABQcDBAYIAQL/xABBEAACAQIEBAQDBQYEBQUBAAABAhEAAwQSITEFBkFREyJhcTKBkQdCYqGxFCNScoLBJJKi0RUzU8LhQ4OTsvA0/8QAGgEBAAMBAQEAAAAAAAAAAAAAAAIDBAUBBv/EAC8RAAICAQQBAgQEBwEAAAAAAAABAgMRBBIhMUETIgVRYYGRobHxFSMyQlLB0RT/2gAMAwEAAhEDEQA/ALppSlAKUpQClKUApSlAKUpQClKUApSlAKUpQClKUApSlAKUpQClKUApSlAKUpQClKUApSlAKUpQClKUApSlAKUpQClKUApSlAKUpQClKUApSlAKUpQClKUApSlAKUpQClKUApSlAKUpQClKUApSlAKUpQClKUApSlAKUpQClKUApSlAKUpQClKUApSlAKUpQClKUApSlAKUpQClKUApSlAKUpQClKUApSlAKUrHfvKis7sFVQWZiYCgCSSegigMla13H2lfw2u21eM2QuobL3ykzHrVX/aF9oq3Lf7NgLjHOP3l5c1sqJ+FJAMmDLdBtqdK2uXOrsWJ3LEsTpA1Ou2lAeisVzTgrZUPirILbQ4b6lZyj1MCpDB461eBNq4lwAwSjK4B7EqTFeXmxPYVucJ5gxOFZmw95rZYZWICmQDIkMD/APie9AenaVyP2bc1ft2Gi44OItaXgBlkEt4bxtqq6xpIO1dDxfilvDW/EuExIGm5J7ewk+wNAbtKwYPFpdXPbYMskAjYlSQY76g61noBSovjvEjZUKkZ3mJ1ygRLEddwB6n0NV9xfj+KS8qWbzPcbZAWkDclgGCgbdAIPTesturhXYq+3+hpp0s7VlFq0rjcHxjF5AL1y0H6m2n6liQT7AVreK+d7gusGeMxAAkBQsaCOg13BJiqJ/E6IvC5JrQ2M7ulchw3iVyyCAVcFiYctIkARnk9u3U1J3Oa8NbAN5/CJ2DAkE/hZQQf19BV9Gsqt6fPyKrNNZB9E5So7BcbsXSAlwSdgQVzeiyBmPoKka0RkpLKeSlxa4YpSlSPBSlR2KxZYlEbKo0d+s/wpOk9z02Gs5YWWRrjukepZ6Nu/i0TR3UE7AnU+y7msR4na6vHqyso+rACtO1kSco33PUnuWOpPqa+/tHpXMl8TWeEWqlmfCcWt3CwBgLmhiVysFbKxDAnQHvB1FbyMCJBBB2I1B+dQd21bbdQCJIIAOUnqJG9ZuHXvBVbbQUmFuDTzMdrg6MzH4tiTsJE3abXKx7ZcHk63Hkl6UpXQKhSlKAUpSgFKUoBVcfbBx5rdtcHblfFXNdbTW3JXIJH3iDJ6ZR3qx6pH7ZMaTjshUrktIqz94MWcuvpLZfdKA4N7kaL8z/5rFYtvcOW2jO3oP71+rGHe4627YlmOnQbaknoKs7g2BWzaS2AJUDMRpLQJPzOtVzntLaqt/LOPwnJt5gTcuKhjyhRn1/FMae31rQ4vwG9hhnYh0mCyg6HpmHSrPyVE2Vs2rv7PbslcyFy4UZTBHxPuSSdz2NVKyRolTDGCv8AgnGbuFuriMOQLiAxOoYEQyMOoP8AYHcCra50xiY1gEZXtLbOWCGR3uKCWnrCwo92rjeYuC2FLYlgwEQypGrHRH+pAPynYzscrOwwgJG2bLp90ag/WfepTnmPBCurbPksb7P7TgXWIfw2IyFnJUHM5dVQnykOzSRAOg3E119YMDhRatrbUQFAHz6n1JMknuTXzH4dbltkckKRJIOUrGsz0iJ+VWpYWDPJ5eTi+auJea7cGuWLadZIkbfzlvktR3C8F4Sy3xkedvzIn8z3PoABscQ4NcVrTk23s5vI6E6jKzL5NhsNVJ2+Va3EHL5LdvVrhgew1n26n0Br5fUqx2NNYcn+x3KNmxYfCPgxFy8/h2BPdjso7k9PTqa/F27dsOyOGcKwLXCIAtlRJHTS4YjeJ3ia6nheCNgLbS3KE+a5mGYt1Zl/LQ6aaVLNhwdwDO9aq9DBww+ymWpeeDgsPi3VUe6PI5OVwIA1MKw7x161u37S3EKOAyMNR+hB6EdDU/xW1byeE6OVYH4UZgsdSVHlM6jr1rlMCWtu1hzJU6H+IRII9CsH0Misupo9J74F9Fu/hmnwPCLaZ7DAZl+FhoXtz5TpsRK/PY1Z/B8QbllGbVohvVlJVj9QarrGjLiLL9w6N7EDL/q/Wu65XuTYjqruD6Sxf9GFbvhljdr+qz98mTXx9ifyZIYnGW7ceI6rO2YgT7Csj3VESQJMCSBJOwHc1yvGx/i/OHClFCkxlYrLfu9dxJ9dHzSGWvzhk1RmJyi5aCITItL4qaD5wT0AAA0FdWV6UtuDCqW47jpeJ3ylslfiMKv8zaA/LU/KoR7qWlAJgDudfck9Sevc1m5qxZQIRHkW5dMydEXKQANSfP8AL6VH4TASPGvLnuEFgmhyaSEQHTN0J6n0gVg11crbFHwiyhcZNTFczWh5UYM22hnX3Gny39DWbB8UgTcGUaks2kz2G4HTWDptWTloLi7IvXMK1hmkG24YH5gqs9tV3BiRBMg3LmH/AOkv+Vf9qzPQPrJapo0f+NWpA18xgSIn2B1j12qQRww7qdCDsR1BrQ4nwvKjLZtIBowYGGzqcwkRqJA696x8JxGaImG6HcEbg9iCCD6ist1TqawS4aOk4XfJUoxJZDEndlOqk+saHuVJrdqH4cYvx3tvP9LpH/3b61MV9DpbXZUpMwzjtlgUpStBAUpSgFKUoBVJ/bdgwmMtXZM3bWo6Dw2jTtIYfMGrJ554u2HsDIYe42RTqCum4O0zGkyRmjUVWfOpv41ELhXuWBow0LC58anYEjKpmBo20zMXNJ4ZONcpLKOS5Uw5fGWyDGQM59fux+ddzZe1h3t2lQ5rxMsBOZgCS1xtydNT0kbSK4jlsKt9Xe4EyGCDoWzBlI+RiR/tVhgNmnNAHTvVNn9RqojmBuyKwYlMwiGIEEwPhBOUFuwkxUlwHB277lbt7wzOiAAFxvKu2nuuWR7QamOY7mHsYc4a0FDOVkA5mgEEu7bzAgE6kx20jGHGT124lhdnB8ZtKbDqxhSACe2o1r98vWbbGzZtsrDOiwCGOXMM0/0yaieZuLIhWyTqYZuuVR8ObtLQf6TWhwmyb2KsIhILXEAYGCAWEspG0CT8q16bR+rW5uWMFN+p2T2pZPQtc3zSlx3tJtZJ1afic6BdBI0kA5l1cESVg9JX4vWlZSrAEHQgiQfcVCSysFEXh5OFxeEbIqk3DaRwQoMO2kXHJEatJ031c7sIw8uIDcDwT4di2B73Jk69Ytx8zU/fw/hsbRJI+JCdSVnYnqVJAJOsFSZJNQfBbvhYm7ZbqEynvDXIH+VwPdSN4nk2QfqLd4OnXJbHjySvB8JfGJvXnxDNZcAW7JAAtQF1Gm8htZ1zDaNeiUiou0Ga6qi5lBU5RClSymYIOvwydCPhNbwwF0Gc9qSAJyONpjTOe5+tbYJyWUZJySeCH47fxa3rHgJaNgt/iGckMqyoGXXeCx2MlQNJmobmdB41m6seaUPyIK/kzV0tzN4jIzIwAEwpWGOoEljOmvT4hUDzIktYRAMxuEqveFI+mZlE+tZdWt0HHyadM0mpGDh3CDjSSLmRbZcE5Q4LFiuWJGyrr/MK63hPBUseaS7kQXMDTsFGg/X1rS4Q1vDKUa4rP5QUtS8ZViWgfEe5j7o6TWO7zXFxUNh0B+85UQoPmYhM2QRJliJiN6v02nqpS/y/Mz3W2WN/InsXhluIUYSGEe3Yj1G9cthAXtlG0JENG4bUNHqGBrr65LmG6MI7XWBKPJUDrcO6DpJPmHu3QVbqYNxTXgjp5pNpmbj7C/hRcZVLIWDgicr5GXSdvMykHswPWtjIHG/rNV/hON3g7XMwbxP+ZbM+GyxGXL92BoGGo3MyZ6flfii3E8LUNbAADEFjb2VpEZo+EmBqJgSKyuxTe5dnuntjlxR0GAxltoUNr2aVYgGJAOpHqNK3UuSJIjfT2Mf+fnWlw17ZBw94KfMzJnAIdWJaBOkqSRG8AHrWTiNixaGgbMfgtpcuIWP8qtAHdthWtQTjlMjKb3YaIbGYE/tyYjxroUW8ng/+mx80Nvv5tdPujtWtiguHvZyYtsCzdgyga/MH/SPWpjDpkRVJLEbkkmSSSYJkxJ09IqLu2mxGIQW8pFrNmmcoY9SQdcsQF6sTqMhjFdD1fYaMqMck7wdJZ7nTRF+UlyPmQPdDUrWvgMKLVtLS7IoUaAbDsNq2K6FNargoLwYpS3PIpSlWkRSlKAUpSgNPiXC7V8AXUDROUyQVneCIIrmOKcosgzYdi8bo+UN/SwABPod+/Q9nSoyipdk4zlHoojjPLiXmLiUbUMIjzD+JCJnvsa/eFvXMMiI7G70/hIABOh6gaDX69Kt/jPAbeJ1PlubC4oE6bBh94e+0mCN6o3iPGhcussf8sug/FDQXHocq6bilGnc7FBvgtnfFQckvcS17mfDiVcsCN1KFvXpIO9Z7HEfFUNaGVWzZSQJMHKxVRpoREk6HcVwvFNXDHqI+m36/lUny1jriK6BgVzBsjKlxJIifDuBlmANYmrZ6H+a64v8AEhHVvG6SJri+AS5YJb7t0KjbtLJca6A3WMlkkdMw/ir59l+HK8TtW31yi66H2Rh/3VhxOJe4QXYmBA2AUdlQQqCegArPwPGjD4qxiG+G2/mj+BgUf6Bif6a3w0zrp2555/YyTtU7N2OC96UBpXNLjS4vhw1ssSFKS4YmACAZzH+EiQfQ+lVxzVjklLkMj5SFU6M4JDDOv3UVwrSYJKQNGM2oRVQ/aXy1aw91L1khReY57fYqo86/h2EdJWNNBVOtN7jf8PUZ2qufTMnAucGK27eIBYlcy3VIVgVXNJBgTvqN+3fsrvMLKpz3SoG7eA2Yf1CVn5RVN4ecgic1s6QYOm0HvBBHrW5c4hcdApuEr0GkREQB90RpAjQkbEiqYwf9rwdD+Hu6XGOOzubnONkeSwruxDnMwKiQrOS2bzkkjt13rYThjXL+e4xZFBiY1YnYKBoqgCJnVvTWtDfa2yOupDAwdjGsH0MQfQ1bnKltsTYS4cyW4hdMty4ojUnZeoJWcxBZSARUZ0t/0/cjrqIaZrHX+zYtCD4dtCxG6rHlH4iSFX0BMnpNMNwR2uLnXIoY3SQVZi+YFQ0GNBI1DAALBrosPYW2uVFCgdB3O59Se/WslW16eMefJyZ3ylwK0uM8NTE2Xsvsw0I3VhqrD1BANbtBWhrJQefuafFwl1sO0C4NSw1GU7FfeJg7dal+SOUbzMmLu3LlrqgU/vHB6uWmFIPwkEkduuLl7Af8R4liMVdGa0t0v6PrFlT3ARFn+VRsas41w9bqFS/Tr78sv09KfuZE4biTFSLyI3eCoMdSUuEDQyCQTqpGhECN4pznhMKIS2xuHUIqZJExJeIj11kagEGpviCWkR71wQFBdyCVnKNzlIkwI19Ko7GYl8RdLmA1xtANlk6KPRR+k9TV2lsjcm8NJE7ZuCLL4NzouOvph2D4cPALKwZyxiFViIUE+WYzajbcWZgcEllBbtqFUdO/qTuTpvVG4Dh9tFXKPMpBz/fzAyDm3GvTarM5a5wFwi1iIVzAVxojnoCPuMfoTtG1aqLq87VwZXa5vk66lKVsApSlAKUpQClKUApSlAK808Y4avj4jcHx70AxC/vXhY6xt8q9LVTH2l8L8HGs4HkvgXF/m0W4PqA3/uUBW7XiYU7iSJ3EaEesaVNcCSELd2/IafrNRmMtgXCBuSDGvWAPzn61KYG4FAA2iPpXQ0ac5ub8FFrwsEhRhQGvjbV0SkurkrGeLgMM+bMfCVWO/mtjI0+uZSDU3VY/ZHj/AA3uYQtIZfFQE65lIS5A7EFDHoe9WdXDuhsm0a4vKyavE+IW8Paa7dMIok9SewA6k9qpLj/GXxl43n0GyLMhE6KO56k9SewESv2qYnFJi/3hPgQrWAJA+EByD/1AxPyI71zKXw+pOvUxrP416+41/mqhs+j+FUxrXqvlv8V9vP18mC7cZGzhSRsYjUfM6Gvx4pIuXUy+GhUMpMOWaJKrGmpA13Mx1rZu4ckTrl6lTK/Mjb2MGtRsHbnMDDAghpkyNveq9vOUdC6qU36lEkmSOA4e2KuJZQAsxYhScubw1ZisnYmI176xvXf8q82fs/8AhcUGCp5VYg5rXZLib5ex6COmtcdwfEIrLfskWr1rNJJBDAghpLAhgQ28SJHzl7/E1xoDXGLsu6uqo9v8LBQDHoSQag7McnH1spX2+5ePzLZw+JS4Jturg6gqwYR7istUxiRYtgO1tRrAZVysPZlgrt3qW5a53Nm41u89y7hpAW43na1MASx8zoTOpk6DeRU4XKRz56aUeuS0a0TxO03jqrgtY/5gB1QlPEE/0ma3LbhgGUgggEEagg7EHrVa8X5KdMaz2sSws4glsTbMkshYllLbMrN5ROoBaNqnZYq4uUukZ0m3hGx9nnCjh8BZDCHdRcfvLgQD6hAo+VdHSlfIWTc5uT8nSisLBBc8AnAYgD+D8gQW/IGqu5VwqPduNcnLbsvckbgqUgj1jNVzY9AbbA6gjUdx1FVLieDXMK+IykG3AXc5vDZ7bg/LLlPcZq36Ge6E6U8N8/8ASi9Yam+j5hccygF4g6SO/qOnuPoKnOHYY4hxbSNRJJ2VepPfcAAbyOkkc8y6D0E/OCf7R86uUco2lIu2ZtXggXyki2xgTnt7akbiDqT3nqS0qlyjBXFNrd0bnLl8i2LFxy922NWOhuJMK4+UA9Qd9wTMVytpmOvwXEbTqVYbg/xAg9NwfUGug4djBdTNEMDDrM5WG4nqNQQeoIPWtFNu5YfaNNte3ldG1SlKvKRSlKAUpSgFKUoBUNzTy7bx1nw3JVhJtuNSjERsdGHcdfQgETDMAJOgG57VHYPj+GvZvBvJdyxm8KboWdpKAgTB+lAUBznyxe4deVbtwXM6h0uBcikqYKwSdRCk/wAwrXwGItXN/K56TE6dP4qsX7YON2btmzYtujzcLtEMVCDKAeqks3+g1VjWgdwKsq1UqnhdFViTZOpYjZm9vKf7V+muxoPMew/udhUFZ8TMtu0zlmMKs6fnMDr8jX5tYi40hmOkg6ka+0D862/xGGOmV+m+ye5c41+zcQw91tf3gR42VXBt6HuM+b5V6JNeWvDJ8qgljooA1LHRQB3kj616htg5ROhyie4MVgsudsnJl1awsFX/AGncb8e4MJbgpabNcaJm6BAUH8IOsdTHSuKOBHcz3GhrZx+Du4O82GxM5gSVuGYuqTo8neT1J3kHXf7WKbe47+njGMFtNEJcUgqQezbH5EbVk8e918T/AOV6/a22B0IA7fF9NBH51npvaNKtk+/zSf6mlwVHxeMt2PguefIzEv51RmUGehIA9jW9icCbh8Rc1q8hKus5WVxoyE9CCPYiJmQRitXxZxGHxGgyXULH8IYMRPsp+tWpzdyib1z9owxUXTAuIdFvAaAz91wNJ6jQ9CJr3LJgvuas9/TKuwwa42W/db0GijQSQw2nrPbUHSt1r6ZfBsLmzeXQTJbsN3Y+n1rpLPIeJvMPEFu0vUlhcb5Kuh/zCuz5f5XsYTzIC9zrceC3qFGyj2+c1FUtvkrnqIR65M3KmAuWMJatXT51BnWcuZmYLPXKCF+Vc19ofNKYG/hgULZw/ixutqQAQOpzSR6Bu9d3VD/a3fL8SuKw0RLSr/LlzSP6mb6VdbCM4OMujnb2nuLRweLS6i3LTB0YSrLqCP7exrMTXn7h/Fb+FM2LrJO43Vj+JToffepux9oOLYDMtpvcOP0auBb8MtT9mGvwNcdTFr3FrY3Eg+VdupqvftBtl3toDBykkSQGlvKGHWCGI7Emo65zziuiWB/S5/7qn+Dco43Hpbxb3bIFwHUlpRVdlAFsLGkHTN13qWi+H313KyeOCN98ZQ2xOP4TxA2L9s4hWa2rKzppmKgicrdQco33gjSZr0nauhlDKZVgCD3B1B+hrl15AwZS2l1GueHJMsVzs0SzBSP4QAJgCuotWwoCqIAAAA2AAgD6V30sGRI5bmTC30vi7Zt5lIUuRJghgLmZANjbAOkmbYjXfe5Wwl5FJvLlJS2ImZIzEn3CsqkncodIip2leemt24s3vbtFKUqZAUpSgFKUoBSlKA5j7Sr5ThuIZd4UfIsJHzGnzrnPsmx1i1gb6rcQX89x8hYByFtqFIXfLC/rXac18MOJwl6wN2Xy9JZSGUT6kAfOqSs8IW6fAS2wvjTKubxA20wdYnvt1gg1F9nj7NvjfBnu5WQiVRVynTNuSZ77e/pXM4vB3bfxWrn+Ukf5hIq635LcKuS8CQozBxu0aw67Cfwk+tfrh/Jz5gb7rlG62yxLehchco7wJ9RVKjNcGixVT92eSmeWkys15myGIQmBIPxEZhBGwketd3hfs5OMspiUvpba4CSPDbKTmImM0yYnSN6sHF8qYS4/iNag6SFd0UwI1VSB9KmLNpUUIoCqoAUAQABoAAKtUEULKWPByPKH2f2cE4vO3jXgPKxXKtuRBKJJgmSMxJMGBEmexpSppYBG8c4FYxlvw79sMBqp2ZD3VhqP0PWqpvch30LLZvA5WKlXEQR66iCIOgGhFXRWnjOHJcObzK0RmUgEjoCCCGGp3BiTETVVsHJcdl9Nzrf0KWv8u4638QtR1aTlUSBLGBA1nbYE9K3rXJONb47tlP5czH6Ff71aX/BAdGu3COo/drI7EhZ+hFYLvCDaA8GWQCPDJlgPwOx1/lY+xEQaHXZjPBq/9ab7OF4fyJYRw+NuPeSNY8ir3LCS2SN4IjWZExaoNc7g8K2IjylbU+ctAZgN0CbrOzZoIEiNZGLmfjqcOa0wKm27kXLU+a2sSblsdADup0MiIO9tG7b7jPbm2eI8nUUr4pkAjUHY96+1eZhXN858n2eIW/Mcl5QfDugSR+Fh95J6dNYIrpKUB5m5j5fv4S54V9Mp1KsNUuDujdfbcdRUKAUPp0/2q9/tX4dcxNuzZtKSyubhjJAXKVE5mXUk6Qfumqhv8GvK/heGSxMZY80n8J6aEyJECZiq2uSJHq012fJ32h3sCgsPbW7YUmAPLcXMSxhtj5jMEdd6jsRyLibWBGOKEDMCbUeZbJGl0j7uu69AZMaiuetIbgPhy3SQCQpY5QWI0XU9fanKB6f4Zjlv2rd63OS4oZZEGCJ1HQ1tVH8vYTwcLZtbFbag+hiT+ZqQqwkKUpQClKUApSlAKUpQClKUAr5FfaUApSlAKUpQClKUApSlAKUpQEBzjhP8NduJce0QAbjW/ia0rA3NOpyBoO/TaRVY8fsYN3t2eHo5kMHds/7wmAPK+sKMxJgDWrtqCwnKOEtE5LQUfwiFWOxygFh6MTXjNmk1KoeXn6fL7/M3+B//AM1jr+6t69/IK3q+AV9r0xilKUBDcc4VcuMty08MFylTEMJkbg6gk9Ou466GB5cLXBcvgGBGpVmKkyU8oCqhO+5bY6V1FKDBjxNkOjI2zKVPsRB/I1z9jlaCoe5mtqZyQRMbAyxH6+kdOkpQClKUApSlAKUpQClKUApSlAKUpQClKUApSlAKUpQClKUApSlAKUpQClKUApSlAKUpQClKUApSlAKUpQClKUApSlAKUpQClKUApSlAKUpQClKUApSlAKUpQClKUApSlAKUpQClKUApSlAKUpQClKUApSlAKUpQClKUApSlAf/Z">
            <a:extLst>
              <a:ext uri="{FF2B5EF4-FFF2-40B4-BE49-F238E27FC236}">
                <a16:creationId xmlns:a16="http://schemas.microsoft.com/office/drawing/2014/main" id="{1254014E-896C-4880-A99A-26A128E9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26" y="525517"/>
            <a:ext cx="4260527" cy="34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 們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班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 </a:t>
            </a:r>
            <a:r>
              <a:rPr lang="zh-CN" altLang="en-US" sz="36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個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 學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altLang="zh-C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classmates are there in your class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 們 班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 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同 學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classmates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our class.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0C250-4421-4366-9127-857427A218B9}"/>
              </a:ext>
            </a:extLst>
          </p:cNvPr>
          <p:cNvSpPr/>
          <p:nvPr/>
        </p:nvSpPr>
        <p:spPr>
          <a:xfrm>
            <a:off x="5517527" y="6174373"/>
            <a:ext cx="6476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measure word for number of family members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rawing, doll, clock&#10;&#10;Description automatically generated">
            <a:extLst>
              <a:ext uri="{FF2B5EF4-FFF2-40B4-BE49-F238E27FC236}">
                <a16:creationId xmlns:a16="http://schemas.microsoft.com/office/drawing/2014/main" id="{897B61D9-8E11-4C13-867F-5F44914B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38" y="2128234"/>
            <a:ext cx="4113317" cy="3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 們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班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 </a:t>
            </a:r>
            <a:r>
              <a:rPr lang="zh-CN" altLang="en-US" sz="36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個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 學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altLang="zh-C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classmates are there in your class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 們 班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同 學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______ c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lassmates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our class.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0C250-4421-4366-9127-857427A218B9}"/>
              </a:ext>
            </a:extLst>
          </p:cNvPr>
          <p:cNvSpPr/>
          <p:nvPr/>
        </p:nvSpPr>
        <p:spPr>
          <a:xfrm>
            <a:off x="5517527" y="6174373"/>
            <a:ext cx="6476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measure word for number of family members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indoor, photo, bedroom, colorful&#10;&#10;Description automatically generated">
            <a:extLst>
              <a:ext uri="{FF2B5EF4-FFF2-40B4-BE49-F238E27FC236}">
                <a16:creationId xmlns:a16="http://schemas.microsoft.com/office/drawing/2014/main" id="{852E95F8-F78B-48B0-93B7-CDFEED8B8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756541"/>
            <a:ext cx="3891455" cy="38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小朋友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xiǎo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ids/children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oy, doll, child, bedroom&#10;&#10;Description automatically generated">
            <a:extLst>
              <a:ext uri="{FF2B5EF4-FFF2-40B4-BE49-F238E27FC236}">
                <a16:creationId xmlns:a16="http://schemas.microsoft.com/office/drawing/2014/main" id="{76EAA8ED-D289-4B8A-ADF3-AA436063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22" y="606957"/>
            <a:ext cx="5239736" cy="33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好人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good people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好事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good things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很好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very good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430905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男生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boy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ata:image/png;base64,iVBORw0KGgoAAAANSUhEUgAAALcAAAETCAMAAABDSmfhAAABvFBMVEX29vbrt5L/xZ3j4+OrbT5NU4VTWpCeZTgFWywFYy94RiEjKVmBTCImLWHTjlfseF//gmbEglDu7u74/v/Wl2ft4tz////BeD7/xJv/yqIAAAD/xJzrtY/1+PoEORvxvJcDPx28jm2nZTByPxjcp4EAAEkXH1QAPxXr6+vNm3bv1MD47OT8zaz38ewoLl4ADFNGTIIAXCIAD06YWiOmYimNViuaemZtMgB7Qgt5QxV/TSjXk12dbEqLVCztxKfvzbaXaUj+uJPrrImqe1r649RLUHgAGl0AGlU+RHTX2N5ETIk5QHoAVQ0FUieKqpUAUBW9vsbezMHRt6bGpI2vdUm/lXjKsJ6ha0LbyLu8pJWUVBfHt66rjHmXcFWGWjyYdmBoKwC9i2TlpnZYRzYVEQXLnn5GNiosIxh8YkyNc1n+nXzsmXnshGn+iWzslXftcloAAlefgoBVTWuDh56UeHZLQmFyYXJkaIStrru4k4dSVneWmrdeZZZ4faSxtMdyd6CNnZoUQDs3TmJRdV4SQzEsS1O1yr0nb0IAJwDR19JskXmNrJdHgFy8p3qvwbWbmG50iFtZdEuLiWKKfIk6ylkVAAAQQElEQVR4nO2d/V8TRx7HkwCiBKSA7O3CbpdoSBMgBKLUUyJEE0w4sSIP6lVPL2epVm2tYhWktQ93pedTrw//8M3s88PM7G52dpcf9vMDr5BAeOfrZ77f78zujIlErFixYsWKFStWrFixYsWKFStWrFixYsWKFStWrFixIpAgDDFDQ4L0GDwYEgQhYiJHAeTE8NW19Uxro7Pz+PHOzs6N1ub62tUiwxxYdhDV4RvrG6dOHZeAdR0/efLT7sy14cTBYwdxzt/Y7DxlIZbVLenkye7M2vBBQgfQw9c2TqGQDdwye21tkImaV5bAEKFN3BD908zVRORBF4YG12pEaCs3RL++lhiKlnp4E+loMjf0y7VEVHYRhME1sj+w2Ap5FG4BoV53EWosN3TL1dBDLgg3HF3txA3IM4NhhlwYKl47fsolNIkbkN8ILeQCczXjOtRO3N0nN0NxucAUQa72Au3A3X2ykg8aHOTqGy1voXbEhuTDAXpFGBoavpFxmUC8cXd/Sj2vgOZTgM00I/V57UC74aY+Oodv31oHykitaXvQrrhpR5z5++kzJ30Qu+amDl4909vtE9sVd/eZDprcifxfe3vnwuCeO0uVW7gKwHuDxwYB/5iyxSG4H6+45D53+iZd8FsQ/Fzg3HM9p/M0uRPMxxC8/ZC75O7uOXOHbhYX/iGBt0vuLtpne3p6Tl+l26kwCvi5tshdUJ/rkXWWcr0X7sjgvXPeyV1Dw4DfpNwayoOzLXLX0FC3qTdYG2d6VXkjJ3jaAi05nDL30LHOXl1ego4L9FkbNNAJusUHch8d6DXKdfFHBRrJLAd8kDr30aPdvWZ0V1F3zyyPzAC45zt7LZpzZDdaw+5nu1Eo1x6JG2iux4ouwePp5QGIdjMy4MFwz2/YuTX8OTmuepTBU255Vf1zOBBuu8sd5An6xNnuvwTGPT8wFxD33MbAQHDcQANzZ5yJPXGf6JnrHIAKlPvo0WzljCt0b9CBc89zHN9yQ+7MDDy9MaArWG4+lUpxqcJ1R3QH5p5KhhcHBsLinudSkjix5YCORz7RU21lRVFMJrOhcfMpVRwnFiq9eHYM89lKK5uEzJLC4lbDraIDr18H7Ch4K7CEXOBFjRkqGxI3n7IKsIvZVuUcpDfy67gA+HalVoBRNiLbAh4g9zHOxq3Cp0Q+W2jVKtevn5N19na1Uqu1CoUsjyS2BTxAbhaNrdPrEhVheFWJx0Lg/hcm3Cg58Grig+eed0/tnjt5LHBuskvMcvKHQUFze3GJF24+WG57LuHEFPaj4LhF3j5Us0Fy282dvDvy2Rc4cAz11ucj927ZwI8p3BSXrIRifR5tbvGzu1u3Ru5jwNHcWyN3N++P3LGCK8lwcZIauDDBcvNIbO7+PZClt0ayHrjFz++CjH7nM/srEniWXyhSIp9iOYnbnkq4e7dAqLnP0U5B2zs7sglfkL/awbMizxdpUAuLLJetoDNgcmRLivpdD9ybI1LU731hfxlapZIBD2hwT7JcoVI7Oo9M3F+IkHtr00u870uIdzZRLx4bqFVrSX7Rv1OExRQPWs9jaAfLvBx6XCKxAbLhq/1TtTLVlsj7D7fAcq1aoYDGJgvDTZSYydSqPF/3D86mKplCQQyPO1Mt8BO+jVJkRysFU7y51HkonDs0jbrA5C8AmZ4pgIBT4gY2URM0x51/8OUHih6cJ6I7dSf8w0f9jyX1P3qoPwu4M7S5ufMatKzzBHAy94VHj/t1Pe5/SJkb+Lum+oR78IFVD/DgZGwjtSwePi/S8gnMJ4C7wCGxDeCjXrgR2P2P4AtZMC5rNPIJzN8tJeAIbGAVBdM2y0dZWn3wyI7d/xhaBYQ7k6GSv0G9zBakRDjqiRuVTrLqAwR2f/9X4AWITaVeSt0gL49MJLfqD2tPiBqWBcd4ZzJbSb/9CbyXDXxwYQq0JiIIJ/eQ5G833BmSv/uhkbJ8kucn/XFPTHHcFGjjhTrLjsJxR8wnvAUcNRw17uRDdD7hgfz23ykIy7J1AJ6oT01xrD1/f2nM3y3OiTtb0B+D/G1C/0p6VlzwO98Btpb/Pit9BwwjfW+ol18+MFUdruUUb7HGG7+98JWhXkqv8BNDvncoCVPKgIMBl55YlD8IqO2jyP6ENwUckU6yNZvnYXtyQfs0FNIfsIkidqIuj5Oiw5IPVzM2jYjZTC1re84kKulP406xLCe9H6hAtppoDnjNEHAbt1iwh9vCTWNeKegIrNItOAa8VdDB7VRVMjWlcKt2Btjq+2lDFatKVgO3YVULTuGmQJ2A0ZUo2Sk9MQl4YsUcOrgVqpJxwq5TWjYpwjrJLhqfmnQKOF9RrWJiErNVJ+zkAr11qkmWNQfB0SmcWKuJkNxMmbntiE1nsUeWjVvuVcjKVFoix+mYYrJQrWYdsWm5BM0Nq78DN8fXKq0sr17ZyWaq1YwDNKyUNJdh6whup2Qokbcqt6s1qEq1Wing1ngM2FRSoCbIbfswjmMTkqeyhQzkzhR4FxcdeHpjUuO2vaMrcJBOXF0BVLCpUkv+RvhOUDI7SR6u7FCPtsSNMp5Q5JzAvVyRouttqCI7OoV+U6d06J6aagLUuFMc+l2Zm3S4+SS9yzm6BC7FosoYs7r09dMkaW3QtUfoQyek6mhPhJC61NfX13hCWNWMMNgJqR1hrQZXqCH49DoO3M2w5KnWSLNAqmZN0MxqU6GGuvh0HR1zZ25AHeBGV4FNGTM4iHW5zyQMuSM0gVooDk/6/Uhw0qOPzNWmhVoin34i2tAdqBfqeDBhkZc+lj9uaBTN4QhqyecXn+9a0PHQoPJPENajikOL8kqK3yXCKR2c2c6hwUHQc093k/DGJCK3yCbXn33Th98KICzwi8piis8qKjVR7JQcoWVMwJWo9z1/si5Kt1VZuJUOa/fZ01wjl84tkbj1NSCfy21wWg/alPrkZH2xaceduaQ/zjUuXpx++ueT3fUtwwrP1tbu7rPnT9PlRi6Xhmq8wN5TX9cX4nxyg5oJWxEWinvSsHEfOnTI8mlyDUkSZC6XU76RkWWVt3HgwoKG7b9J1Ju/ZMmK3TwENWNBTztofAcbcY2bwhVjrfnjnlq5uw4p6mp64E6PL2PAhQnVKf6xpXIvLyLvWo1yyKgu1ewo1OnpZte09l0Dtw0aDE0pxVO5XQmu20sOFy3czUN2zcw0m9Oy0tLXJlCXJP1T5KZxf0qqpgu0Gi5BSBSLRVsK70Jww8BjZAh/7iWabJinsXhv06oxhef6vGEbudMNZFKBGdznVSm0+kqlcrkB7NJsLr381gc3OqkUefqzZEkdHflB2M9K2vPG3bQklVUbOGyqAphvWsT8zRd3urxsfcciT2sVnKRln9zptGXHPHR3cJMgVV5tYkjfalJpmrGHQwk343VY2ritLRbldVmMvNoEwZ0e39PBpVIZOHWCeTXjkduOnVvSJxFwphNM7rZwf4/G9sCda+rYsKMKYKnQrjzGJljumZwNfFE9zU9IAJPwYhhHcL3yau/vX4xbyMH0d1i+yaUOJmh+58LuxHznNdx7zLKJPLclwnnNxMSEMq2keEWNIM82ecUkmI5tjbyxJSrLKRI1HxL2qmfuVfhrTH673JCivWa8GYUPaGXWJqxNsNyXlG4EkDcacKY2nFRXHXhepLkdgygcNp5bm5oxg3uwFwSjcYGXXLI4GdpBxLhiiU8nM4Z1KkapkoJQnJwshnh6Mq6nInB3hQZHEK6nInB/exCO6cXaBJ9OsItUIQrbUxHLTtTUJJsQyk7U0EAdWJs4lJ2IheupCMPykm0SHL6wrTeJm+7BiG0J23qTuKOGThB6KlK5jD6d4HuqA152sMmbUOW/i567LZtEX3bwPRWJO/qyg1vOJHNHX3bwPdWBLjvMHn5YHuSyQ8qC7mY7UYEzP/z40xLykhQW+0DMdvIfQf3n55+W3HMfgLLD/PujMSgFvssN90z0ZYfZXzly5PDlsTEN/sefX3Y5cUdfdhJHFB1W4SH72I8/AXg896uouZk3s0cMOnzZEPkP4XjFcEeMnXi9csQmEzwcr7bIR152BDu1Bj829iEUgB+zwkdddphPZrHgkuMvK+xjsuVV28zQPdvbs1AuMXJDXdYCP6ZY/tLMTLTYiV9I2Aq3BR5Yfnl1L1JqskuM2Bo8RP/vaybaLEh2iZ1bgf/oh4iTN9klGG6gd5FyO7iEwH0l0ibWwSUk7l8jxGYcXELgPvwmOqOQXDLrxH0lOm6CS2bfHFmZJWEfvvI6Ou5fsPEG6eL123ezV4Bw3G8jzChvMOAr+wnpyt7r/befvMOAR5gJhfp7bLhVMb9iIh5lJmQ58XdEyFeM3n2N496Pilqow/M4/mcDnzVZII9zeGSZUJD2XHBJaxZfMacKbEqJCDtRV25e534zhXzWHEjmF1xGiSgT6hvQufez+HAzb3Dcb6PhNmzjNg5PS7hBVcUZPJpMqJ9yIZFrw3PFOt/FJcLDK1FgJxLmfbnce7knsYY7kdjHlswoMqFQN3OPcok3sF9ZsU3TO7DcUWRCgTOfNMMWE8z+7OzsJ3YWHHYk3Jat/tJpAEz+nT3cmER45d2vUfzv1pZTONRN9cy+nYVBdVZ/hPe/z5plGZWEn7Qnwt/fJ8Uw7te1yzIqkVvTNVkS4R9wp2go9xnbZR6VLHkvkzER/rYlH2wR0N4WJ5mOPEGddGGUlgihP+htSmxDpkN9bPvpbYLcV2b/yBrOEOEXovhf2wXTlmenn2aOgFT9um46QS6ZjCLexuTNOm5AYN6AVC0ULdwRxNtoE8TxMzZJa6+CGZuPglvPJshTXNC/tGgKuN9Nzu1IzyajpIJjkdngIeyCskovOizr4eDLYuTc6rmPTgXH8msLfLTcWm/iVHDM0jdmR8StZkHngmP5vWi5GW39wetvRulvJrGjnD/kZUxKMhk8FO7lvHzZjmHyO9MXcxefcZyrgmNRPVxuZnu8tLSzvLy8urdUkrb5N/rWuTYa6GLI8V4tAdRSqVTWzyYo/dnGPEsQw+VmXthOCym1c9OiMROG4m/mxUUL98u2prWTIXMDi39twi63eY9o6H0Vszpt9EquvVUEQ08YXj+4V9JO3si1eS+aYMiEoXEzHS/UQ3FK7d5jpGfCUDYOKwJmkcfnUruLTXrJDHc+z+w0S43G123fua1lwrDXfRhmeW8bd4SQC6mZMIzTEyzydYeREB23L6mZkMZhVKFKyYRhHPtAV3xoZX4w30FRC/AgvK1dwnvmqdzJOUgTGujms+ffNMqlF+T39Y1NNdZQO/KxCuVt8jv7vMuDOnbHalk+DCJQcNomMXCnyy86iOR+uOlj69zp3PROnjQ8D1S4Ddwg5GC63YGNevvc9N1t5k6nG+OlxtIO+ifbd3gA2BZuib2J/ndt3yhhcOfKzWX0Tx4s7uVxHTnXKOde7uDc2D53EP7Ob49LZ7GWS+mX2zurhFx4sLg78qvbQDury6ARIf4BH5UnCG6I7iog7WMHE3CX8lXoI+T2gx0huD/sqMApTB2CaFKcROke68FwRQc6VqxYsWIddP0f0xyg/L+LAbAAAAAASUVORK5CYII=">
            <a:extLst>
              <a:ext uri="{FF2B5EF4-FFF2-40B4-BE49-F238E27FC236}">
                <a16:creationId xmlns:a16="http://schemas.microsoft.com/office/drawing/2014/main" id="{86F55665-2AE7-4921-ACCC-0B3FFCE4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65" y="472714"/>
            <a:ext cx="2917806" cy="37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919788" y="4351121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女生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nǚ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girl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8FF7601-4E0F-4101-865B-4CCD097B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83" y="552498"/>
            <a:ext cx="2897659" cy="37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兩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ǎ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844" y="206014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爸爸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心美，你們班有</a:t>
            </a:r>
            <a:r>
              <a:rPr lang="zh-CN" altLang="en-US" sz="4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女生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nǚ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我們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班有</a:t>
            </a:r>
            <a:r>
              <a:rPr lang="en-US" altLang="zh-CN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CDBD-1393-4C9A-A43A-5C948EDFC78A}"/>
              </a:ext>
            </a:extLst>
          </p:cNvPr>
          <p:cNvSpPr txBox="1"/>
          <p:nvPr/>
        </p:nvSpPr>
        <p:spPr>
          <a:xfrm>
            <a:off x="1544894" y="5450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句型：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entence Patterns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844" y="206014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媽媽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大文，你們班有</a:t>
            </a:r>
            <a:r>
              <a:rPr lang="zh-CN" altLang="en-US" sz="4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幾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個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男生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sheng</a:t>
            </a:r>
          </a:p>
          <a:p>
            <a:pPr marL="0" indent="0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大文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我們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班有</a:t>
            </a:r>
            <a:r>
              <a:rPr lang="en-US" altLang="zh-CN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844" y="2060146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心美：你有幾個妹妹？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sheng</a:t>
            </a:r>
          </a:p>
          <a:p>
            <a:pPr marL="0" indent="0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大文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妹妹。</a:t>
            </a:r>
            <a:endParaRPr lang="en-US" altLang="zh-CN" sz="4800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7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193" y="578375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第四課 早 飯（</a:t>
            </a:r>
            <a:r>
              <a:rPr lang="en-US" altLang="zh-CN" sz="5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breakfast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32" y="1704109"/>
            <a:ext cx="9340940" cy="4575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大文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：媽媽，今天早飯吃什麼？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，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 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媽媽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：吃麵包，喝牛奶。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nǎi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7955A8-3A89-4BF6-90D4-B36038B6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1" y="3127829"/>
            <a:ext cx="3671709" cy="33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17078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A1C42B6D-9A8F-445E-B539-FDEB40181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19" y="1302203"/>
            <a:ext cx="4672466" cy="4672466"/>
          </a:xfrm>
        </p:spPr>
      </p:pic>
    </p:spTree>
    <p:extLst>
      <p:ext uri="{BB962C8B-B14F-4D97-AF65-F5344CB8AC3E}">
        <p14:creationId xmlns:p14="http://schemas.microsoft.com/office/powerpoint/2010/main" val="38584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今天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today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今晚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tonight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今年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this year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姓</a:t>
            </a:r>
            <a:endParaRPr lang="en-US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ne’s last name</a:t>
            </a:r>
          </a:p>
        </p:txBody>
      </p:sp>
    </p:spTree>
    <p:extLst>
      <p:ext uri="{BB962C8B-B14F-4D97-AF65-F5344CB8AC3E}">
        <p14:creationId xmlns:p14="http://schemas.microsoft.com/office/powerpoint/2010/main" val="17065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F47A5-4BE4-482C-BE2C-EC0D1908F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714" y="478466"/>
            <a:ext cx="5780571" cy="1259894"/>
          </a:xfrm>
        </p:spPr>
        <p:txBody>
          <a:bodyPr>
            <a:normAutofit fontScale="90000"/>
          </a:bodyPr>
          <a:lstStyle/>
          <a:p>
            <a:r>
              <a:rPr lang="zh-CN" altLang="en-US" sz="8000" dirty="0"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r>
              <a:rPr lang="zh-CN" altLang="en-US" dirty="0"/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8000" dirty="0"/>
              <a:t> </a:t>
            </a:r>
            <a:r>
              <a:rPr lang="en-US" sz="7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7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sky/day)</a:t>
            </a:r>
            <a:endParaRPr lang="en-US" sz="7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65E4560E-0BB1-416D-BA8D-7FB133D7E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47" y="1893593"/>
            <a:ext cx="6344756" cy="448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882A392E-92E0-462D-9F00-5AAD6F6CC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9847" y="1233008"/>
            <a:ext cx="4763754" cy="4763754"/>
          </a:xfrm>
        </p:spPr>
      </p:pic>
    </p:spTree>
    <p:extLst>
      <p:ext uri="{BB962C8B-B14F-4D97-AF65-F5344CB8AC3E}">
        <p14:creationId xmlns:p14="http://schemas.microsoft.com/office/powerpoint/2010/main" val="37570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天氣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weather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晴天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sunny day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雨天（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rainy day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94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早飯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breakfast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50B86E-5C1B-4210-B875-760DAA2E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96" y="449943"/>
            <a:ext cx="3775075" cy="36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eat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麵包</a:t>
            </a:r>
            <a:endParaRPr lang="en-US" altLang="zh-CN" sz="6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68C520-E443-4590-817E-88A5B2D0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79" y="329921"/>
            <a:ext cx="3735421" cy="37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你今天早飯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什麼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eat for breakfast this morning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我今天早飯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麵包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eat bread for breakfast this morning.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0A7B40-12E3-4C4E-8900-4A26DD04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28" y="1536163"/>
            <a:ext cx="3735421" cy="37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牛奶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nǎi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F551A6-805A-459D-9715-1A8EBCD3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84" y="361480"/>
            <a:ext cx="3737429" cy="37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喝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drink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你今天早飯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喝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什麼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drink for breakfast this morning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我今天早飯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喝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牛奶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nǎi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 milk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breakfast this morning.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D3571B-94AD-409D-81B1-69109CBC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24" y="1643744"/>
            <a:ext cx="3737429" cy="37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8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 麼</a:t>
            </a:r>
            <a:r>
              <a:rPr lang="en-US" altLang="zh-CN" sz="6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pic>
        <p:nvPicPr>
          <p:cNvPr id="4" name="Picture 3" descr="A close up of a toy&#10;&#10;Description generated with high confidence">
            <a:extLst>
              <a:ext uri="{FF2B5EF4-FFF2-40B4-BE49-F238E27FC236}">
                <a16:creationId xmlns:a16="http://schemas.microsoft.com/office/drawing/2014/main" id="{893A8EFD-203C-4C00-B5CF-92ECF79ED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009" y="4339244"/>
            <a:ext cx="2150188" cy="21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3" y="4354745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午飯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lunch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2C03C3-FF6B-40B1-BFF5-6BF2157C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59" y="548874"/>
            <a:ext cx="3784209" cy="37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82193" y="4426706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漢堡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bǎo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ctr" defTabSz="914400"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hamburger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E028C9-B53F-4F81-95BE-346F2D6F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43" y="470450"/>
            <a:ext cx="4422544" cy="36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蘋果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píng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guǒ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914400">
              <a:defRPr/>
            </a:pP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pple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48232FA-0B56-4A9E-B83D-385448D0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788025"/>
            <a:ext cx="3749148" cy="30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你今天午飯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什麼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 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eat for lunch this afternoon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我今天午飯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漢堡</a:t>
            </a:r>
            <a:r>
              <a:rPr lang="zh-CN" altLang="en-US" sz="36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蘋果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bǎo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píng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eat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hamburger and apple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lunch this afternoon.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5104256-CCE3-40CD-A304-6F7B5ED2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69" y="892481"/>
            <a:ext cx="2364897" cy="19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BC0044-1B13-4277-9EB1-A49649EE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69" y="4201874"/>
            <a:ext cx="2364897" cy="207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FA3252C3-E9E8-4240-9557-F9B42C741545}"/>
              </a:ext>
            </a:extLst>
          </p:cNvPr>
          <p:cNvSpPr/>
          <p:nvPr/>
        </p:nvSpPr>
        <p:spPr>
          <a:xfrm>
            <a:off x="9495692" y="3243453"/>
            <a:ext cx="773723" cy="772874"/>
          </a:xfrm>
          <a:prstGeom prst="mathPl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2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707774" y="2258659"/>
            <a:ext cx="317013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dirty="0"/>
              <a:t>	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tomorrow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晚飯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wǎn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F7B3F7-D225-4905-A0E3-3612F716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4" y="508696"/>
            <a:ext cx="3628805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披薩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pizza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757C461-F9D6-498E-9E63-91A9119B2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08" y="357553"/>
            <a:ext cx="3617364" cy="36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4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noProof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香蕉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914400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xiāng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banana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DEB7BA-26CE-4E38-B196-D37FCEF0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23" y="627113"/>
            <a:ext cx="3227435" cy="32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你明天晚飯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什麼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wǎn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altLang="zh-C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eat for dinner tomorrow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我明天晚飯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披薩</a:t>
            </a:r>
            <a:r>
              <a:rPr lang="zh-CN" altLang="en-US" sz="36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香蕉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wǎn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xiāng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eat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pizza and banana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tomorrow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439304-AD02-4EB9-9C06-F4D5E251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99" y="582635"/>
            <a:ext cx="2601138" cy="26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414D4B-F186-4C99-A188-A4746B7A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45" y="4061280"/>
            <a:ext cx="2461846" cy="23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69C8CB5B-39D7-4A1A-816E-8522F5CB6553}"/>
              </a:ext>
            </a:extLst>
          </p:cNvPr>
          <p:cNvSpPr/>
          <p:nvPr/>
        </p:nvSpPr>
        <p:spPr>
          <a:xfrm>
            <a:off x="9304019" y="3346448"/>
            <a:ext cx="576776" cy="552157"/>
          </a:xfrm>
          <a:prstGeom prst="mathPlu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330" y="2002089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媽，早飯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吃什麼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</a:t>
            </a:r>
          </a:p>
          <a:p>
            <a:pPr marL="0" indent="0" algn="ctr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媽媽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麵包和水果</a:t>
            </a:r>
            <a:r>
              <a:rPr lang="zh-CN" altLang="en-US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guǒ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CDBD-1393-4C9A-A43A-5C948EDFC78A}"/>
              </a:ext>
            </a:extLst>
          </p:cNvPr>
          <p:cNvSpPr txBox="1"/>
          <p:nvPr/>
        </p:nvSpPr>
        <p:spPr>
          <a:xfrm>
            <a:off x="1544894" y="5450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句型：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entence Patterns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I/me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930" y="1436032"/>
            <a:ext cx="9687035" cy="462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爸爸</a:t>
            </a:r>
            <a:r>
              <a:rPr 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今天早飯</a:t>
            </a:r>
            <a:r>
              <a:rPr lang="en-US" altLang="zh-CN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en-US" altLang="zh-CN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 </a:t>
            </a:r>
            <a:r>
              <a:rPr lang="zh-CN" altLang="en-US" sz="4800" dirty="0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什麼？</a:t>
            </a:r>
            <a:endParaRPr lang="en-US" altLang="zh-CN" sz="4800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</a:t>
            </a:r>
          </a:p>
          <a:p>
            <a:pPr marL="0" indent="0">
              <a:buNone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媽媽</a:t>
            </a:r>
            <a:r>
              <a:rPr lang="en-US" sz="4800" dirty="0"/>
              <a:t>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今天早飯吃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麵包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，喝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牛奶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/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: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zǎo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_____，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______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56672-10F4-467F-855D-6326AF16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193" y="578375"/>
            <a:ext cx="10484550" cy="1280890"/>
          </a:xfrm>
        </p:spPr>
        <p:txBody>
          <a:bodyPr>
            <a:normAutofit fontScale="90000"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第五課 冬天和夏天（</a:t>
            </a:r>
            <a:r>
              <a:rPr lang="en-US" altLang="zh-CN" sz="4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winter and summer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F913F-3A47-4727-A875-10DBAA0C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832" y="1704109"/>
            <a:ext cx="9340940" cy="45755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DE00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心美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：你喜歡冬天嗎？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</a:t>
            </a:r>
          </a:p>
          <a:p>
            <a:pPr marL="0" indent="0">
              <a:buNone/>
            </a:pPr>
            <a:endParaRPr lang="en-US" altLang="zh-CN" sz="40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大文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：我不喜歡冬天，冬天很冷，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lěng</a:t>
            </a:r>
            <a:endParaRPr lang="en-US" altLang="zh-CN" sz="3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我喜歡夏天。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6166A7-6684-4EEF-949E-28883472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64" y="1690914"/>
            <a:ext cx="2756807" cy="20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E215DB-CDAB-41CD-8066-DCDC1378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63" y="4661179"/>
            <a:ext cx="2756808" cy="18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68939" y="168644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marker</a:t>
            </a:r>
          </a:p>
        </p:txBody>
      </p:sp>
    </p:spTree>
    <p:extLst>
      <p:ext uri="{BB962C8B-B14F-4D97-AF65-F5344CB8AC3E}">
        <p14:creationId xmlns:p14="http://schemas.microsoft.com/office/powerpoint/2010/main" val="17714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F76DEFD-9748-499D-8232-E300CFE22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21" y="1084489"/>
            <a:ext cx="4933722" cy="4933722"/>
          </a:xfrm>
        </p:spPr>
      </p:pic>
    </p:spTree>
    <p:extLst>
      <p:ext uri="{BB962C8B-B14F-4D97-AF65-F5344CB8AC3E}">
        <p14:creationId xmlns:p14="http://schemas.microsoft.com/office/powerpoint/2010/main" val="37159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你好嗎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how are you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對嗎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right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F47A5-4BE4-482C-BE2C-EC0D1908F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715" y="1813780"/>
            <a:ext cx="5780571" cy="377422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dirty="0">
                <a:solidFill>
                  <a:srgbClr val="262626"/>
                </a:solidFill>
              </a:rPr>
              <a:t> 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sz="32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E2420-C79B-481D-97A6-7DAA41598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61" y="1194366"/>
            <a:ext cx="4483781" cy="4483781"/>
          </a:xfrm>
        </p:spPr>
      </p:pic>
    </p:spTree>
    <p:extLst>
      <p:ext uri="{BB962C8B-B14F-4D97-AF65-F5344CB8AC3E}">
        <p14:creationId xmlns:p14="http://schemas.microsoft.com/office/powerpoint/2010/main" val="42179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D31F-E4D3-4EF2-BDE9-8992ADB8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字的組詞 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Word</a:t>
            </a:r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CDCB-FA58-4166-AC52-CB6232FA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不好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bad/no good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不多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not much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不可以（</a:t>
            </a:r>
            <a:r>
              <a:rPr lang="en-US" altLang="zh-CN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cannot</a:t>
            </a:r>
            <a:r>
              <a:rPr lang="zh-CN" altLang="en-US" sz="6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6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37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春天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09E70C-2856-44B7-A322-4B906FC1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50" y="574108"/>
            <a:ext cx="5310480" cy="34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3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925" y="3687948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like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8E0B86-3DCC-44BC-A025-31A1222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60" y="204519"/>
            <a:ext cx="2472530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4241" y="1322727"/>
            <a:ext cx="8915400" cy="44007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Q: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你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姓 </a:t>
            </a:r>
            <a:r>
              <a:rPr lang="zh-CN" altLang="en-US" sz="48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 麼</a:t>
            </a:r>
            <a:r>
              <a:rPr lang="zh-CN" altLang="en-US" sz="4800" dirty="0"/>
              <a:t>？</a:t>
            </a:r>
            <a:endParaRPr lang="en-US" altLang="zh-CN" sz="4800" dirty="0"/>
          </a:p>
          <a:p>
            <a:pPr marL="0" indent="0" algn="ctr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me?</a:t>
            </a:r>
          </a:p>
          <a:p>
            <a:pPr marL="0" indent="0" algn="ctr">
              <a:buNone/>
            </a:pPr>
            <a:r>
              <a:rPr lang="en-US" altLang="zh-C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your last name?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dirty="0"/>
              <a:t>A: 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我 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姓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last name is _____.</a:t>
            </a:r>
          </a:p>
        </p:txBody>
      </p:sp>
    </p:spTree>
    <p:extLst>
      <p:ext uri="{BB962C8B-B14F-4D97-AF65-F5344CB8AC3E}">
        <p14:creationId xmlns:p14="http://schemas.microsoft.com/office/powerpoint/2010/main" val="32239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6686" y="1540189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春天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spring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春天。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E5291E-D4F5-423D-8463-C6BCD46C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40" y="2072640"/>
            <a:ext cx="5361940" cy="35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4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冬天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winter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FBB3797-C40E-465D-A901-81725BCF3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72" y="503416"/>
            <a:ext cx="4787356" cy="36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954" y="2105891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endParaRPr lang="en-US" altLang="zh-CN" sz="6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冷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lěng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CCCF3D5-E4A3-40D6-9E15-8A6AAD26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47" y="372005"/>
            <a:ext cx="3586596" cy="35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冬天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winter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冬天，冬天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冷。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like winter; winter is very cold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A5A92D-E076-43AB-80F3-F60C9A2D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14" y="2205735"/>
            <a:ext cx="4018463" cy="30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F861FAA-D6BA-4DC4-AC99-29DF4D2A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62" y="618748"/>
            <a:ext cx="5659666" cy="329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熱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07BDC09-9ACC-413F-A58B-8E5ADAF2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10" y="542359"/>
            <a:ext cx="5538514" cy="35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6743" y="1540188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夏天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  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summer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夏天，夏天</a:t>
            </a:r>
            <a:r>
              <a:rPr lang="zh-CN" altLang="en-US" sz="36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熱。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like summer; summer is very hot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7B8DA7F-5354-404B-A96F-B7345422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06" y="2039984"/>
            <a:ext cx="4556580" cy="277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E1A21F-9371-45BF-97BF-693B127BC058}"/>
              </a:ext>
            </a:extLst>
          </p:cNvPr>
          <p:cNvSpPr/>
          <p:nvPr/>
        </p:nvSpPr>
        <p:spPr>
          <a:xfrm>
            <a:off x="4853165" y="4115594"/>
            <a:ext cx="27764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cs typeface="+mn-cs"/>
              </a:rPr>
              <a:t> </a:t>
            </a:r>
            <a:r>
              <a:rPr lang="zh-CN" altLang="en-US" sz="6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lvl="0" algn="ctr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5941E5C-C1EC-4678-8D9B-33835377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28" y="459090"/>
            <a:ext cx="5756865" cy="34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142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Q: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嗎</a:t>
            </a:r>
            <a:r>
              <a:rPr lang="zh-CN" altLang="en-US" sz="3600" dirty="0"/>
              <a:t>？</a:t>
            </a:r>
            <a:endParaRPr lang="en-US" altLang="zh-CN" sz="3600" dirty="0"/>
          </a:p>
          <a:p>
            <a:pPr marL="0" indent="0" algn="ctr">
              <a:buNone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 ma  </a:t>
            </a:r>
          </a:p>
          <a:p>
            <a:pPr marL="0" indent="0" algn="ctr">
              <a:buNone/>
            </a:pPr>
            <a:r>
              <a:rPr lang="en-US" altLang="zh-CN" sz="25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_______</a:t>
            </a:r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A: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36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喜歡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xǐ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C8D96B-0713-498A-BBD7-2D2E93BA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8" y="2293257"/>
            <a:ext cx="5111111" cy="310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5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丝状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2430</Words>
  <Application>Microsoft Office PowerPoint</Application>
  <PresentationFormat>Widescreen</PresentationFormat>
  <Paragraphs>425</Paragraphs>
  <Slides>105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楷体</vt:lpstr>
      <vt:lpstr>Arial</vt:lpstr>
      <vt:lpstr>Century Gothic</vt:lpstr>
      <vt:lpstr>Times New Roman</vt:lpstr>
      <vt:lpstr>Wingdings 3</vt:lpstr>
      <vt:lpstr>Wisp</vt:lpstr>
      <vt:lpstr>丝状</vt:lpstr>
      <vt:lpstr>Wisp</vt:lpstr>
      <vt:lpstr>第一課 你 好（Hello/Hi）</vt:lpstr>
      <vt:lpstr>PowerPoint Presentation</vt:lpstr>
      <vt:lpstr>PowerPoint Presentation</vt:lpstr>
      <vt:lpstr>你字的組詞 （Compound Word）</vt:lpstr>
      <vt:lpstr>好字的組詞 （Compound Word）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第二課 家 人（Family）</vt:lpstr>
      <vt:lpstr>PowerPoint Presentation</vt:lpstr>
      <vt:lpstr>PowerPoint Presentation</vt:lpstr>
      <vt:lpstr>PowerPoint Presentation</vt:lpstr>
      <vt:lpstr>PowerPoint Presentation</vt:lpstr>
      <vt:lpstr>人字的組詞 （Compound Word）</vt:lpstr>
      <vt:lpstr>家字的組詞 （Compound Word）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第三課 同 學（classmates）</vt:lpstr>
      <vt:lpstr>PowerPoint Presentation</vt:lpstr>
      <vt:lpstr>PowerPoint Presentation</vt:lpstr>
      <vt:lpstr>們字的組詞 （Compound Word）</vt:lpstr>
      <vt:lpstr>PowerPoint Presentation</vt:lpstr>
      <vt:lpstr>PowerPoint Presentation</vt:lpstr>
      <vt:lpstr>有字的組詞 （Compound Word）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第四課 早 飯（breakfast）</vt:lpstr>
      <vt:lpstr>PowerPoint Presentation</vt:lpstr>
      <vt:lpstr>PowerPoint Presentation</vt:lpstr>
      <vt:lpstr>今字的組詞 （Compound Word）</vt:lpstr>
      <vt:lpstr>天 tiān (sky/day)</vt:lpstr>
      <vt:lpstr>PowerPoint Presentation</vt:lpstr>
      <vt:lpstr>天字的組詞 （Compound Word）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第五課 冬天和夏天（winter and summer）</vt:lpstr>
      <vt:lpstr>PowerPoint Presentation</vt:lpstr>
      <vt:lpstr>PowerPoint Presentation</vt:lpstr>
      <vt:lpstr>嗎字的組詞 （Compound Word）</vt:lpstr>
      <vt:lpstr>不  bù  no</vt:lpstr>
      <vt:lpstr>PowerPoint Presentation</vt:lpstr>
      <vt:lpstr>不字的組詞 （Compound Word）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小星星</vt:lpstr>
      <vt:lpstr>PowerPoint Presentation</vt:lpstr>
      <vt:lpstr>山村詠懷 （宋·邵雍） shān cūn yǒng huái （ sòng · shào yōng 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第一課 你 好（Hello/Hi）</dc:title>
  <dc:creator>Shi Min Yu</dc:creator>
  <cp:lastModifiedBy>Shi Min Yu</cp:lastModifiedBy>
  <cp:revision>31</cp:revision>
  <dcterms:created xsi:type="dcterms:W3CDTF">2020-07-01T23:50:37Z</dcterms:created>
  <dcterms:modified xsi:type="dcterms:W3CDTF">2020-08-15T20:11:51Z</dcterms:modified>
</cp:coreProperties>
</file>