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57"/>
  </p:notesMasterIdLst>
  <p:sldIdLst>
    <p:sldId id="256" r:id="rId2"/>
    <p:sldId id="418" r:id="rId3"/>
    <p:sldId id="405" r:id="rId4"/>
    <p:sldId id="350" r:id="rId5"/>
    <p:sldId id="297" r:id="rId6"/>
    <p:sldId id="406" r:id="rId7"/>
    <p:sldId id="407" r:id="rId8"/>
    <p:sldId id="408" r:id="rId9"/>
    <p:sldId id="413" r:id="rId10"/>
    <p:sldId id="409" r:id="rId11"/>
    <p:sldId id="410" r:id="rId12"/>
    <p:sldId id="411" r:id="rId13"/>
    <p:sldId id="412" r:id="rId14"/>
    <p:sldId id="414" r:id="rId15"/>
    <p:sldId id="415" r:id="rId16"/>
    <p:sldId id="416" r:id="rId17"/>
    <p:sldId id="417" r:id="rId18"/>
    <p:sldId id="436" r:id="rId19"/>
    <p:sldId id="318" r:id="rId20"/>
    <p:sldId id="319" r:id="rId21"/>
    <p:sldId id="419" r:id="rId22"/>
    <p:sldId id="420" r:id="rId23"/>
    <p:sldId id="421" r:id="rId24"/>
    <p:sldId id="422" r:id="rId25"/>
    <p:sldId id="423" r:id="rId26"/>
    <p:sldId id="320" r:id="rId27"/>
    <p:sldId id="321" r:id="rId28"/>
    <p:sldId id="323" r:id="rId29"/>
    <p:sldId id="377" r:id="rId30"/>
    <p:sldId id="378" r:id="rId31"/>
    <p:sldId id="426" r:id="rId32"/>
    <p:sldId id="322" r:id="rId33"/>
    <p:sldId id="427" r:id="rId34"/>
    <p:sldId id="428" r:id="rId35"/>
    <p:sldId id="429" r:id="rId36"/>
    <p:sldId id="430" r:id="rId37"/>
    <p:sldId id="380" r:id="rId38"/>
    <p:sldId id="364" r:id="rId39"/>
    <p:sldId id="431" r:id="rId40"/>
    <p:sldId id="379" r:id="rId41"/>
    <p:sldId id="432" r:id="rId42"/>
    <p:sldId id="433" r:id="rId43"/>
    <p:sldId id="425" r:id="rId44"/>
    <p:sldId id="434" r:id="rId45"/>
    <p:sldId id="444" r:id="rId46"/>
    <p:sldId id="442" r:id="rId47"/>
    <p:sldId id="443" r:id="rId48"/>
    <p:sldId id="397" r:id="rId49"/>
    <p:sldId id="437" r:id="rId50"/>
    <p:sldId id="438" r:id="rId51"/>
    <p:sldId id="439" r:id="rId52"/>
    <p:sldId id="440" r:id="rId53"/>
    <p:sldId id="395" r:id="rId54"/>
    <p:sldId id="295" r:id="rId55"/>
    <p:sldId id="435" r:id="rId5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99" autoAdjust="0"/>
    <p:restoredTop sz="90981" autoAdjust="0"/>
  </p:normalViewPr>
  <p:slideViewPr>
    <p:cSldViewPr>
      <p:cViewPr varScale="1">
        <p:scale>
          <a:sx n="62" d="100"/>
          <a:sy n="62" d="100"/>
        </p:scale>
        <p:origin x="1196" y="40"/>
      </p:cViewPr>
      <p:guideLst>
        <p:guide orient="horz" pos="2160"/>
        <p:guide pos="2880"/>
      </p:guideLst>
    </p:cSldViewPr>
  </p:slideViewPr>
  <p:outlineViewPr>
    <p:cViewPr>
      <p:scale>
        <a:sx n="33" d="100"/>
        <a:sy n="33" d="100"/>
      </p:scale>
      <p:origin x="0" y="-18860"/>
    </p:cViewPr>
  </p:outlineViewPr>
  <p:notesTextViewPr>
    <p:cViewPr>
      <p:scale>
        <a:sx n="100" d="100"/>
        <a:sy n="100" d="100"/>
      </p:scale>
      <p:origin x="0" y="0"/>
    </p:cViewPr>
  </p:notesTextViewPr>
  <p:sorterViewPr>
    <p:cViewPr varScale="1">
      <p:scale>
        <a:sx n="100" d="100"/>
        <a:sy n="100" d="100"/>
      </p:scale>
      <p:origin x="0" y="-138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doughnutChart>
        <c:varyColors val="1"/>
        <c:ser>
          <c:idx val="0"/>
          <c:order val="0"/>
          <c:tx>
            <c:strRef>
              <c:f>Sheet1!$B$1</c:f>
              <c:strCache>
                <c:ptCount val="1"/>
                <c:pt idx="0">
                  <c:v>Nausea</c:v>
                </c:pt>
              </c:strCache>
            </c:strRef>
          </c:tx>
          <c:explosion val="25"/>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13A6-4F23-8E03-8B2C4422CB6C}"/>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13A6-4F23-8E03-8B2C4422CB6C}"/>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13A6-4F23-8E03-8B2C4422CB6C}"/>
              </c:ext>
            </c:extLst>
          </c:dPt>
          <c:cat>
            <c:strRef>
              <c:f>Sheet1!$A$2:$A$4</c:f>
              <c:strCache>
                <c:ptCount val="2"/>
                <c:pt idx="0">
                  <c:v>Clinician-initiated</c:v>
                </c:pt>
                <c:pt idx="1">
                  <c:v>Problem</c:v>
                </c:pt>
              </c:strCache>
            </c:strRef>
          </c:cat>
          <c:val>
            <c:numRef>
              <c:f>Sheet1!$B$2:$B$4</c:f>
              <c:numCache>
                <c:formatCode>General</c:formatCode>
                <c:ptCount val="3"/>
                <c:pt idx="0">
                  <c:v>132</c:v>
                </c:pt>
                <c:pt idx="1">
                  <c:v>41</c:v>
                </c:pt>
              </c:numCache>
            </c:numRef>
          </c:val>
          <c:extLst>
            <c:ext xmlns:c16="http://schemas.microsoft.com/office/drawing/2014/chart" uri="{C3380CC4-5D6E-409C-BE32-E72D297353CC}">
              <c16:uniqueId val="{00000006-13A6-4F23-8E03-8B2C4422CB6C}"/>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Fatigue</c:v>
                </c:pt>
              </c:strCache>
            </c:strRef>
          </c:tx>
          <c:explosion val="25"/>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679-4902-AE44-FA7DBB6D951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679-4902-AE44-FA7DBB6D951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679-4902-AE44-FA7DBB6D9518}"/>
              </c:ext>
            </c:extLst>
          </c:dPt>
          <c:cat>
            <c:strRef>
              <c:f>Sheet1!$A$2:$A$4</c:f>
              <c:strCache>
                <c:ptCount val="2"/>
                <c:pt idx="0">
                  <c:v>Clinician-initiated</c:v>
                </c:pt>
                <c:pt idx="1">
                  <c:v>Problem</c:v>
                </c:pt>
              </c:strCache>
            </c:strRef>
          </c:cat>
          <c:val>
            <c:numRef>
              <c:f>Sheet1!$B$2:$B$4</c:f>
              <c:numCache>
                <c:formatCode>General</c:formatCode>
                <c:ptCount val="3"/>
                <c:pt idx="0">
                  <c:v>33.9</c:v>
                </c:pt>
                <c:pt idx="1">
                  <c:v>51</c:v>
                </c:pt>
              </c:numCache>
            </c:numRef>
          </c:val>
          <c:extLst>
            <c:ext xmlns:c16="http://schemas.microsoft.com/office/drawing/2014/chart" uri="{C3380CC4-5D6E-409C-BE32-E72D297353CC}">
              <c16:uniqueId val="{00000006-6679-4902-AE44-FA7DBB6D9518}"/>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doughnutChart>
        <c:varyColors val="1"/>
        <c:ser>
          <c:idx val="0"/>
          <c:order val="0"/>
          <c:tx>
            <c:strRef>
              <c:f>Sheet1!$B$1</c:f>
              <c:strCache>
                <c:ptCount val="1"/>
                <c:pt idx="0">
                  <c:v>Pain</c:v>
                </c:pt>
              </c:strCache>
            </c:strRef>
          </c:tx>
          <c:explosion val="25"/>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7AAE-4DE3-B677-BE08EE0155C5}"/>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7AAE-4DE3-B677-BE08EE0155C5}"/>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7AAE-4DE3-B677-BE08EE0155C5}"/>
              </c:ext>
            </c:extLst>
          </c:dPt>
          <c:cat>
            <c:strRef>
              <c:f>Sheet1!$A$2:$A$4</c:f>
              <c:strCache>
                <c:ptCount val="2"/>
                <c:pt idx="0">
                  <c:v>Clinician-initiated</c:v>
                </c:pt>
                <c:pt idx="1">
                  <c:v>Problem</c:v>
                </c:pt>
              </c:strCache>
            </c:strRef>
          </c:cat>
          <c:val>
            <c:numRef>
              <c:f>Sheet1!$B$2:$B$4</c:f>
              <c:numCache>
                <c:formatCode>General</c:formatCode>
                <c:ptCount val="3"/>
                <c:pt idx="0">
                  <c:v>155</c:v>
                </c:pt>
                <c:pt idx="1">
                  <c:v>64</c:v>
                </c:pt>
              </c:numCache>
            </c:numRef>
          </c:val>
          <c:extLst>
            <c:ext xmlns:c16="http://schemas.microsoft.com/office/drawing/2014/chart" uri="{C3380CC4-5D6E-409C-BE32-E72D297353CC}">
              <c16:uniqueId val="{00000006-7AAE-4DE3-B677-BE08EE0155C5}"/>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doughnutChart>
        <c:varyColors val="1"/>
        <c:ser>
          <c:idx val="0"/>
          <c:order val="0"/>
          <c:tx>
            <c:strRef>
              <c:f>Sheet1!$B$1</c:f>
              <c:strCache>
                <c:ptCount val="1"/>
                <c:pt idx="0">
                  <c:v>Impact on Sexual  Activities &amp; Interest</c:v>
                </c:pt>
              </c:strCache>
            </c:strRef>
          </c:tx>
          <c:explosion val="25"/>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E3B1-4673-9976-96E3E68F434C}"/>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E3B1-4673-9976-96E3E68F434C}"/>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E3B1-4673-9976-96E3E68F434C}"/>
              </c:ext>
            </c:extLst>
          </c:dPt>
          <c:cat>
            <c:strRef>
              <c:f>Sheet1!$A$2:$A$4</c:f>
              <c:strCache>
                <c:ptCount val="2"/>
                <c:pt idx="0">
                  <c:v>Clinician-initiated</c:v>
                </c:pt>
                <c:pt idx="1">
                  <c:v>Problem</c:v>
                </c:pt>
              </c:strCache>
            </c:strRef>
          </c:cat>
          <c:val>
            <c:numRef>
              <c:f>Sheet1!$B$2:$B$4</c:f>
              <c:numCache>
                <c:formatCode>General</c:formatCode>
                <c:ptCount val="3"/>
                <c:pt idx="0">
                  <c:v>20</c:v>
                </c:pt>
                <c:pt idx="1">
                  <c:v>122</c:v>
                </c:pt>
              </c:numCache>
            </c:numRef>
          </c:val>
          <c:extLst>
            <c:ext xmlns:c16="http://schemas.microsoft.com/office/drawing/2014/chart" uri="{C3380CC4-5D6E-409C-BE32-E72D297353CC}">
              <c16:uniqueId val="{00000006-E3B1-4673-9976-96E3E68F434C}"/>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B1C2A44-FFEF-40C3-9BCD-AC25DC1C9CDF}" type="slidenum">
              <a:rPr lang="en-US"/>
              <a:pPr/>
              <a:t>‹#›</a:t>
            </a:fld>
            <a:endParaRPr lang="en-US"/>
          </a:p>
        </p:txBody>
      </p:sp>
    </p:spTree>
    <p:extLst>
      <p:ext uri="{BB962C8B-B14F-4D97-AF65-F5344CB8AC3E}">
        <p14:creationId xmlns:p14="http://schemas.microsoft.com/office/powerpoint/2010/main" val="25760365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EA534A-3DA2-4C9A-AAEF-D44B79B82A41}" type="slidenum">
              <a:rPr lang="en-US"/>
              <a:pPr/>
              <a:t>1</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8" charset="0"/>
                <a:ea typeface="+mn-ea"/>
                <a:cs typeface="+mn-cs"/>
              </a:rPr>
              <a:t>When given the opportunity to tell stories of cancer diagnosis and experience during and after treatment, our patients recount powerful points. The stories inform some of the biggest challenges facing our patients. Can we listen well enough to individuals with cancer to facilitate tailored information and the best supportive care? In this presentation we will review carefully collected and summarized experiences of patients with a variety of cancer types and stages. </a:t>
            </a:r>
          </a:p>
          <a:p>
            <a:endParaRPr lang="en-US" dirty="0"/>
          </a:p>
        </p:txBody>
      </p:sp>
    </p:spTree>
    <p:extLst>
      <p:ext uri="{BB962C8B-B14F-4D97-AF65-F5344CB8AC3E}">
        <p14:creationId xmlns:p14="http://schemas.microsoft.com/office/powerpoint/2010/main" val="172050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F4335-742F-48AD-943C-FE05BAE90BE6}" type="slidenum">
              <a:rPr lang="en-US"/>
              <a:pPr/>
              <a:t>14</a:t>
            </a:fld>
            <a:endParaRPr lang="en-US"/>
          </a:p>
        </p:txBody>
      </p:sp>
      <p:sp>
        <p:nvSpPr>
          <p:cNvPr id="37890" name="Rectangle 2"/>
          <p:cNvSpPr>
            <a:spLocks noGrp="1" noRot="1" noChangeAspect="1" noChangeArrowheads="1" noTextEdit="1"/>
          </p:cNvSpPr>
          <p:nvPr>
            <p:ph type="sldImg"/>
          </p:nvPr>
        </p:nvSpPr>
        <p:spPr>
          <a:xfrm>
            <a:off x="1335088" y="812800"/>
            <a:ext cx="4340225" cy="3254375"/>
          </a:xfrm>
          <a:ln/>
        </p:spPr>
      </p:sp>
      <p:sp>
        <p:nvSpPr>
          <p:cNvPr id="37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98020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C15D64-92F4-47E9-8A48-0EABA63A40B7}" type="slidenum">
              <a:rPr lang="en-US"/>
              <a:pPr/>
              <a:t>15</a:t>
            </a:fld>
            <a:endParaRPr lang="en-US"/>
          </a:p>
        </p:txBody>
      </p:sp>
      <p:sp>
        <p:nvSpPr>
          <p:cNvPr id="29698" name="Rectangle 2"/>
          <p:cNvSpPr>
            <a:spLocks noGrp="1" noRot="1" noChangeAspect="1" noChangeArrowheads="1" noTextEdit="1"/>
          </p:cNvSpPr>
          <p:nvPr>
            <p:ph type="sldImg"/>
          </p:nvPr>
        </p:nvSpPr>
        <p:spPr>
          <a:xfrm>
            <a:off x="1335088" y="812800"/>
            <a:ext cx="4340225" cy="3254375"/>
          </a:xfrm>
          <a:ln/>
        </p:spPr>
      </p:sp>
      <p:sp>
        <p:nvSpPr>
          <p:cNvPr id="296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90635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CE9052-CC3F-41A6-AB6F-2BDE132DB75D}" type="slidenum">
              <a:rPr lang="en-US"/>
              <a:pPr/>
              <a:t>19</a:t>
            </a:fld>
            <a:endParaRPr lang="en-US"/>
          </a:p>
        </p:txBody>
      </p:sp>
      <p:sp>
        <p:nvSpPr>
          <p:cNvPr id="104450" name="Rectangle 2"/>
          <p:cNvSpPr>
            <a:spLocks noGrp="1" noRot="1" noChangeAspect="1" noChangeArrowheads="1" noTextEdit="1"/>
          </p:cNvSpPr>
          <p:nvPr>
            <p:ph type="sldImg"/>
          </p:nvPr>
        </p:nvSpPr>
        <p:spPr>
          <a:xfrm>
            <a:off x="1144588" y="685800"/>
            <a:ext cx="4572000" cy="3429000"/>
          </a:xfrm>
          <a:ln/>
        </p:spPr>
      </p:sp>
      <p:sp>
        <p:nvSpPr>
          <p:cNvPr id="104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82255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363D8F-C8B0-4014-B76F-2A860F279A92}" type="slidenum">
              <a:rPr lang="en-US"/>
              <a:pPr/>
              <a:t>20</a:t>
            </a:fld>
            <a:endParaRPr lang="en-US"/>
          </a:p>
        </p:txBody>
      </p:sp>
      <p:sp>
        <p:nvSpPr>
          <p:cNvPr id="106498" name="Rectangle 2"/>
          <p:cNvSpPr>
            <a:spLocks noGrp="1" noRot="1" noChangeAspect="1" noChangeArrowheads="1" noTextEdit="1"/>
          </p:cNvSpPr>
          <p:nvPr>
            <p:ph type="sldImg"/>
          </p:nvPr>
        </p:nvSpPr>
        <p:spPr>
          <a:xfrm>
            <a:off x="1144588" y="685800"/>
            <a:ext cx="4572000" cy="3429000"/>
          </a:xfrm>
          <a:ln/>
        </p:spPr>
      </p:sp>
      <p:sp>
        <p:nvSpPr>
          <p:cNvPr id="106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86535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5"/>
          <p:cNvSpPr>
            <a:spLocks noGrp="1" noChangeArrowheads="1"/>
          </p:cNvSpPr>
          <p:nvPr>
            <p:ph type="sldNum" sz="quarter" idx="5"/>
          </p:nvPr>
        </p:nvSpPr>
        <p:spPr>
          <a:ln/>
        </p:spPr>
        <p:txBody>
          <a:bodyPr/>
          <a:lstStyle/>
          <a:p>
            <a:fld id="{D2A9C74E-12A1-4CF0-BE85-5A8B0DEF9CD4}" type="slidenum">
              <a:rPr lang="en-US" altLang="en-US"/>
              <a:pPr/>
              <a:t>21</a:t>
            </a:fld>
            <a:endParaRPr lang="en-US" altLang="en-US"/>
          </a:p>
        </p:txBody>
      </p:sp>
      <p:sp>
        <p:nvSpPr>
          <p:cNvPr id="671746" name="Rectangle 2"/>
          <p:cNvSpPr>
            <a:spLocks noGrp="1" noRot="1" noChangeAspect="1" noChangeArrowheads="1" noTextEdit="1"/>
          </p:cNvSpPr>
          <p:nvPr>
            <p:ph type="sldImg"/>
          </p:nvPr>
        </p:nvSpPr>
        <p:spPr>
          <a:ln/>
        </p:spPr>
      </p:sp>
      <p:sp>
        <p:nvSpPr>
          <p:cNvPr id="6717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46092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5"/>
          <p:cNvSpPr>
            <a:spLocks noGrp="1" noChangeArrowheads="1"/>
          </p:cNvSpPr>
          <p:nvPr>
            <p:ph type="sldNum" sz="quarter" idx="5"/>
          </p:nvPr>
        </p:nvSpPr>
        <p:spPr>
          <a:ln/>
        </p:spPr>
        <p:txBody>
          <a:bodyPr/>
          <a:lstStyle/>
          <a:p>
            <a:fld id="{BC82C23E-14EF-4F43-B9E3-376939000A42}" type="slidenum">
              <a:rPr lang="en-US" altLang="en-US"/>
              <a:pPr/>
              <a:t>22</a:t>
            </a:fld>
            <a:endParaRPr lang="en-US" altLang="en-US"/>
          </a:p>
        </p:txBody>
      </p:sp>
      <p:sp>
        <p:nvSpPr>
          <p:cNvPr id="636930" name="Rectangle 2"/>
          <p:cNvSpPr>
            <a:spLocks noGrp="1" noRot="1" noChangeAspect="1" noChangeArrowheads="1" noTextEdit="1"/>
          </p:cNvSpPr>
          <p:nvPr>
            <p:ph type="sldImg"/>
          </p:nvPr>
        </p:nvSpPr>
        <p:spPr>
          <a:ln/>
        </p:spPr>
      </p:sp>
      <p:sp>
        <p:nvSpPr>
          <p:cNvPr id="636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08903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5"/>
          <p:cNvSpPr>
            <a:spLocks noGrp="1" noChangeArrowheads="1"/>
          </p:cNvSpPr>
          <p:nvPr>
            <p:ph type="sldNum" sz="quarter" idx="5"/>
          </p:nvPr>
        </p:nvSpPr>
        <p:spPr>
          <a:ln/>
        </p:spPr>
        <p:txBody>
          <a:bodyPr/>
          <a:lstStyle/>
          <a:p>
            <a:fld id="{3565518C-3855-4AA4-9EFD-C3964EDFF892}" type="slidenum">
              <a:rPr lang="en-US" altLang="en-US"/>
              <a:pPr/>
              <a:t>23</a:t>
            </a:fld>
            <a:endParaRPr lang="en-US" altLang="en-US"/>
          </a:p>
        </p:txBody>
      </p:sp>
      <p:sp>
        <p:nvSpPr>
          <p:cNvPr id="638978" name="Rectangle 2"/>
          <p:cNvSpPr>
            <a:spLocks noGrp="1" noRot="1" noChangeAspect="1" noChangeArrowheads="1" noTextEdit="1"/>
          </p:cNvSpPr>
          <p:nvPr>
            <p:ph type="sldImg"/>
          </p:nvPr>
        </p:nvSpPr>
        <p:spPr>
          <a:ln/>
        </p:spPr>
      </p:sp>
      <p:sp>
        <p:nvSpPr>
          <p:cNvPr id="6389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25225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5"/>
          <p:cNvSpPr>
            <a:spLocks noGrp="1" noChangeArrowheads="1"/>
          </p:cNvSpPr>
          <p:nvPr>
            <p:ph type="sldNum" sz="quarter" idx="5"/>
          </p:nvPr>
        </p:nvSpPr>
        <p:spPr>
          <a:ln/>
        </p:spPr>
        <p:txBody>
          <a:bodyPr/>
          <a:lstStyle/>
          <a:p>
            <a:fld id="{2B092603-590B-462B-A6E4-291DFA326DBE}" type="slidenum">
              <a:rPr lang="en-US" altLang="en-US"/>
              <a:pPr/>
              <a:t>24</a:t>
            </a:fld>
            <a:endParaRPr lang="en-US" altLang="en-US"/>
          </a:p>
        </p:txBody>
      </p:sp>
      <p:sp>
        <p:nvSpPr>
          <p:cNvPr id="643074" name="Rectangle 2"/>
          <p:cNvSpPr>
            <a:spLocks noGrp="1" noRot="1" noChangeAspect="1" noChangeArrowheads="1" noTextEdit="1"/>
          </p:cNvSpPr>
          <p:nvPr>
            <p:ph type="sldImg"/>
          </p:nvPr>
        </p:nvSpPr>
        <p:spPr>
          <a:ln/>
        </p:spPr>
      </p:sp>
      <p:sp>
        <p:nvSpPr>
          <p:cNvPr id="6430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00416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5"/>
          <p:cNvSpPr>
            <a:spLocks noGrp="1" noChangeArrowheads="1"/>
          </p:cNvSpPr>
          <p:nvPr>
            <p:ph type="sldNum" sz="quarter" idx="5"/>
          </p:nvPr>
        </p:nvSpPr>
        <p:spPr>
          <a:ln/>
        </p:spPr>
        <p:txBody>
          <a:bodyPr/>
          <a:lstStyle/>
          <a:p>
            <a:fld id="{62A7203D-9AC9-4211-AD8E-059972195AD8}" type="slidenum">
              <a:rPr lang="en-US" altLang="en-US"/>
              <a:pPr/>
              <a:t>25</a:t>
            </a:fld>
            <a:endParaRPr lang="en-US" altLang="en-US"/>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02702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16A890-F7A2-46A0-B726-35810A7CECD2}" type="slidenum">
              <a:rPr lang="en-US"/>
              <a:pPr/>
              <a:t>26</a:t>
            </a:fld>
            <a:endParaRPr lang="en-US"/>
          </a:p>
        </p:txBody>
      </p:sp>
      <p:sp>
        <p:nvSpPr>
          <p:cNvPr id="108546" name="Rectangle 2"/>
          <p:cNvSpPr>
            <a:spLocks noGrp="1" noRot="1" noChangeAspect="1" noChangeArrowheads="1" noTextEdit="1"/>
          </p:cNvSpPr>
          <p:nvPr>
            <p:ph type="sldImg"/>
          </p:nvPr>
        </p:nvSpPr>
        <p:spPr>
          <a:xfrm>
            <a:off x="1144588" y="685800"/>
            <a:ext cx="4572000" cy="3429000"/>
          </a:xfrm>
          <a:ln/>
        </p:spPr>
      </p:sp>
      <p:sp>
        <p:nvSpPr>
          <p:cNvPr id="108547" name="Rectangle 3"/>
          <p:cNvSpPr>
            <a:spLocks noGrp="1" noChangeArrowheads="1"/>
          </p:cNvSpPr>
          <p:nvPr>
            <p:ph type="body" idx="1"/>
          </p:nvPr>
        </p:nvSpPr>
        <p:spPr/>
        <p:txBody>
          <a:bodyPr/>
          <a:lstStyle/>
          <a:p>
            <a:r>
              <a:rPr lang="en-US"/>
              <a:t>Participants answered a series of validated cancer-specific questionnaires including Ruth McCorkle’s SDS, a quality of life scale and a depression screening scale, plus one open text box query</a:t>
            </a:r>
          </a:p>
        </p:txBody>
      </p:sp>
    </p:spTree>
    <p:extLst>
      <p:ext uri="{BB962C8B-B14F-4D97-AF65-F5344CB8AC3E}">
        <p14:creationId xmlns:p14="http://schemas.microsoft.com/office/powerpoint/2010/main" val="82806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E771A5-E8A0-41A9-9935-3DA3E028D104}" type="slidenum">
              <a:rPr lang="en-US"/>
              <a:pPr/>
              <a:t>2</a:t>
            </a:fld>
            <a:endParaRPr lang="en-US"/>
          </a:p>
        </p:txBody>
      </p:sp>
      <p:sp>
        <p:nvSpPr>
          <p:cNvPr id="81922" name="Rectangle 2"/>
          <p:cNvSpPr>
            <a:spLocks noGrp="1" noRot="1" noChangeAspect="1" noChangeArrowheads="1" noTextEdit="1"/>
          </p:cNvSpPr>
          <p:nvPr>
            <p:ph type="sldImg"/>
          </p:nvPr>
        </p:nvSpPr>
        <p:spPr>
          <a:xfrm>
            <a:off x="1150938" y="690563"/>
            <a:ext cx="4556125" cy="3417887"/>
          </a:xfrm>
          <a:ln/>
        </p:spPr>
      </p:sp>
      <p:sp>
        <p:nvSpPr>
          <p:cNvPr id="81923" name="Rectangle 3"/>
          <p:cNvSpPr>
            <a:spLocks noGrp="1" noChangeArrowheads="1"/>
          </p:cNvSpPr>
          <p:nvPr>
            <p:ph type="body" idx="1"/>
          </p:nvPr>
        </p:nvSpPr>
        <p:spPr>
          <a:xfrm>
            <a:off x="914400" y="4341813"/>
            <a:ext cx="5029200" cy="4116387"/>
          </a:xfrm>
        </p:spPr>
        <p:txBody>
          <a:bodyPr/>
          <a:lstStyle/>
          <a:p>
            <a:endParaRPr lang="en-US"/>
          </a:p>
        </p:txBody>
      </p:sp>
    </p:spTree>
    <p:extLst>
      <p:ext uri="{BB962C8B-B14F-4D97-AF65-F5344CB8AC3E}">
        <p14:creationId xmlns:p14="http://schemas.microsoft.com/office/powerpoint/2010/main" val="1723470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D368DD-FA6C-4197-89ED-3EA3956B3074}" type="slidenum">
              <a:rPr lang="en-US"/>
              <a:pPr/>
              <a:t>27</a:t>
            </a:fld>
            <a:endParaRPr lang="en-US"/>
          </a:p>
        </p:txBody>
      </p:sp>
      <p:sp>
        <p:nvSpPr>
          <p:cNvPr id="110594" name="Rectangle 2"/>
          <p:cNvSpPr>
            <a:spLocks noGrp="1" noRot="1" noChangeAspect="1" noChangeArrowheads="1" noTextEdit="1"/>
          </p:cNvSpPr>
          <p:nvPr>
            <p:ph type="sldImg"/>
          </p:nvPr>
        </p:nvSpPr>
        <p:spPr>
          <a:xfrm>
            <a:off x="1144588" y="685800"/>
            <a:ext cx="4572000" cy="3429000"/>
          </a:xfrm>
          <a:ln/>
        </p:spPr>
      </p:sp>
      <p:sp>
        <p:nvSpPr>
          <p:cNvPr id="110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15906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B48EF5-B193-4F5D-8A63-A45762076BD0}" type="slidenum">
              <a:rPr lang="en-US"/>
              <a:pPr/>
              <a:t>28</a:t>
            </a:fld>
            <a:endParaRPr lang="en-US"/>
          </a:p>
        </p:txBody>
      </p:sp>
      <p:sp>
        <p:nvSpPr>
          <p:cNvPr id="113666" name="Rectangle 2"/>
          <p:cNvSpPr>
            <a:spLocks noGrp="1" noRot="1" noChangeAspect="1" noChangeArrowheads="1" noTextEdit="1"/>
          </p:cNvSpPr>
          <p:nvPr>
            <p:ph type="sldImg"/>
          </p:nvPr>
        </p:nvSpPr>
        <p:spPr>
          <a:xfrm>
            <a:off x="1144588" y="685800"/>
            <a:ext cx="4572000" cy="3429000"/>
          </a:xfrm>
          <a:ln/>
        </p:spPr>
      </p:sp>
      <p:sp>
        <p:nvSpPr>
          <p:cNvPr id="113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49061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3E833A-E4D9-4333-ABC7-20A5F9FD0730}" type="slidenum">
              <a:rPr lang="en-US" altLang="en-US"/>
              <a:pPr/>
              <a:t>31</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14545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80E616-5874-40F0-B31F-A70EDB8218A1}" type="slidenum">
              <a:rPr lang="en-US"/>
              <a:pPr/>
              <a:t>32</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5446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914400"/>
            <a:fld id="{39A1F597-E830-466C-8131-927A245C5E78}" type="slidenum">
              <a:rPr lang="en-US" altLang="en-US" sz="1200">
                <a:latin typeface="Times New Roman" panose="02020603050405020304" pitchFamily="18" charset="0"/>
              </a:rPr>
              <a:pPr algn="r" defTabSz="914400"/>
              <a:t>34</a:t>
            </a:fld>
            <a:endParaRPr lang="en-US" altLang="en-US" sz="1200">
              <a:latin typeface="Times New Roman" panose="02020603050405020304"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p:spPr>
        <p:txBody>
          <a:bodyPr/>
          <a:lstStyle/>
          <a:p>
            <a:pPr eaLnBrk="1" hangingPunct="1"/>
            <a:endParaRPr lang="en-US" altLang="en-US"/>
          </a:p>
        </p:txBody>
      </p:sp>
    </p:spTree>
    <p:extLst>
      <p:ext uri="{BB962C8B-B14F-4D97-AF65-F5344CB8AC3E}">
        <p14:creationId xmlns:p14="http://schemas.microsoft.com/office/powerpoint/2010/main" val="3965523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44588" y="685800"/>
            <a:ext cx="4572000" cy="3429000"/>
          </a:xfrm>
          <a:ln/>
        </p:spPr>
      </p:sp>
      <p:sp>
        <p:nvSpPr>
          <p:cNvPr id="26627" name="Rectangle 3"/>
          <p:cNvSpPr>
            <a:spLocks noGrp="1" noChangeArrowheads="1"/>
          </p:cNvSpPr>
          <p:nvPr>
            <p:ph type="body" idx="1"/>
          </p:nvPr>
        </p:nvSpPr>
        <p:spPr>
          <a:xfrm>
            <a:off x="914400" y="4343400"/>
            <a:ext cx="5029200" cy="4114800"/>
          </a:xfrm>
          <a:noFill/>
        </p:spPr>
        <p:txBody>
          <a:bodyPr/>
          <a:lstStyle/>
          <a:p>
            <a:pPr eaLnBrk="1" hangingPunct="1"/>
            <a:endParaRPr lang="en-US" altLang="en-US"/>
          </a:p>
        </p:txBody>
      </p:sp>
    </p:spTree>
    <p:extLst>
      <p:ext uri="{BB962C8B-B14F-4D97-AF65-F5344CB8AC3E}">
        <p14:creationId xmlns:p14="http://schemas.microsoft.com/office/powerpoint/2010/main" val="3671644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83C27E-F7C8-48BD-82D5-E4522D8CAF74}" type="slidenum">
              <a:rPr lang="en-US" altLang="en-US"/>
              <a:pPr/>
              <a:t>43</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39887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77A9B1-0A91-4CD8-AE59-3A79DC89CA91}" type="slidenum">
              <a:rPr lang="en-US"/>
              <a:pPr/>
              <a:t>53</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13882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214E98-684C-4F86-AC87-8CEAFF6329B7}" type="slidenum">
              <a:rPr lang="en-US"/>
              <a:pPr/>
              <a:t>54</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24925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5088" y="812800"/>
            <a:ext cx="4340225" cy="32543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1C2A44-FFEF-40C3-9BCD-AC25DC1C9CDF}" type="slidenum">
              <a:rPr lang="en-US" smtClean="0"/>
              <a:pPr/>
              <a:t>3</a:t>
            </a:fld>
            <a:endParaRPr lang="en-US"/>
          </a:p>
        </p:txBody>
      </p:sp>
    </p:spTree>
    <p:extLst>
      <p:ext uri="{BB962C8B-B14F-4D97-AF65-F5344CB8AC3E}">
        <p14:creationId xmlns:p14="http://schemas.microsoft.com/office/powerpoint/2010/main" val="532787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161B68-48EB-4DA6-A139-F609D75600C1}" type="slidenum">
              <a:rPr lang="en-US"/>
              <a:pPr/>
              <a:t>4</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93372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FB9BF6-C3C1-4C92-89F4-BF7498780263}" type="slidenum">
              <a:rPr lang="en-US"/>
              <a:pPr/>
              <a:t>5</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6177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17C5A6-E450-4BDB-87F5-D933A2BB711B}" type="slidenum">
              <a:rPr lang="en-US"/>
              <a:pPr/>
              <a:t>6</a:t>
            </a:fld>
            <a:endParaRPr lang="en-US"/>
          </a:p>
        </p:txBody>
      </p:sp>
      <p:sp>
        <p:nvSpPr>
          <p:cNvPr id="199682" name="Rectangle 2"/>
          <p:cNvSpPr>
            <a:spLocks noGrp="1" noRot="1" noChangeAspect="1" noChangeArrowheads="1" noTextEdit="1"/>
          </p:cNvSpPr>
          <p:nvPr>
            <p:ph type="sldImg"/>
          </p:nvPr>
        </p:nvSpPr>
        <p:spPr>
          <a:xfrm>
            <a:off x="1335088" y="812800"/>
            <a:ext cx="4340225" cy="3254375"/>
          </a:xfrm>
          <a:ln/>
        </p:spPr>
      </p:sp>
      <p:sp>
        <p:nvSpPr>
          <p:cNvPr id="199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33046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C2A44-FFEF-40C3-9BCD-AC25DC1C9CDF}" type="slidenum">
              <a:rPr lang="en-US" smtClean="0"/>
              <a:pPr/>
              <a:t>10</a:t>
            </a:fld>
            <a:endParaRPr lang="en-US"/>
          </a:p>
        </p:txBody>
      </p:sp>
    </p:spTree>
    <p:extLst>
      <p:ext uri="{BB962C8B-B14F-4D97-AF65-F5344CB8AC3E}">
        <p14:creationId xmlns:p14="http://schemas.microsoft.com/office/powerpoint/2010/main" val="2933410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397220C-2CFF-4899-ABCA-7CF27AAA9E69}" type="slidenum">
              <a:rPr lang="en-US"/>
              <a:pPr/>
              <a:t>11</a:t>
            </a:fld>
            <a:endParaRPr lang="en-US"/>
          </a:p>
        </p:txBody>
      </p:sp>
      <p:sp>
        <p:nvSpPr>
          <p:cNvPr id="70658" name="Rectangle 2"/>
          <p:cNvSpPr>
            <a:spLocks noGrp="1" noRot="1" noChangeAspect="1" noChangeArrowheads="1" noTextEdit="1"/>
          </p:cNvSpPr>
          <p:nvPr>
            <p:ph type="sldImg"/>
          </p:nvPr>
        </p:nvSpPr>
        <p:spPr>
          <a:xfrm>
            <a:off x="1335088" y="812800"/>
            <a:ext cx="4340225" cy="3254375"/>
          </a:xfrm>
          <a:ln/>
        </p:spPr>
      </p:sp>
      <p:sp>
        <p:nvSpPr>
          <p:cNvPr id="7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37058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4171C12-8913-4F81-A157-65F14EADF2ED}" type="slidenum">
              <a:rPr lang="en-US"/>
              <a:pPr/>
              <a:t>12</a:t>
            </a:fld>
            <a:endParaRPr lang="en-US"/>
          </a:p>
        </p:txBody>
      </p:sp>
      <p:sp>
        <p:nvSpPr>
          <p:cNvPr id="77826" name="Rectangle 2"/>
          <p:cNvSpPr>
            <a:spLocks noGrp="1" noRot="1" noChangeAspect="1" noChangeArrowheads="1" noTextEdit="1"/>
          </p:cNvSpPr>
          <p:nvPr>
            <p:ph type="sldImg"/>
          </p:nvPr>
        </p:nvSpPr>
        <p:spPr>
          <a:xfrm>
            <a:off x="1335088" y="812800"/>
            <a:ext cx="4340225" cy="3254375"/>
          </a:xfrm>
          <a:ln/>
        </p:spPr>
      </p:sp>
      <p:sp>
        <p:nvSpPr>
          <p:cNvPr id="77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12283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CDA44FE9-021C-400E-91CE-74E8CE8468E7}" type="slidenum">
              <a:rPr lang="en-US"/>
              <a:pPr/>
              <a:t>‹#›</a:t>
            </a:fld>
            <a:endParaRPr lang="en-US"/>
          </a:p>
        </p:txBody>
      </p:sp>
      <p:graphicFrame>
        <p:nvGraphicFramePr>
          <p:cNvPr id="3079" name="Object 7"/>
          <p:cNvGraphicFramePr>
            <a:graphicFrameLocks noChangeAspect="1"/>
          </p:cNvGraphicFramePr>
          <p:nvPr/>
        </p:nvGraphicFramePr>
        <p:xfrm>
          <a:off x="6324600" y="228600"/>
          <a:ext cx="2101850" cy="382588"/>
        </p:xfrm>
        <a:graphic>
          <a:graphicData uri="http://schemas.openxmlformats.org/presentationml/2006/ole">
            <mc:AlternateContent xmlns:mc="http://schemas.openxmlformats.org/markup-compatibility/2006">
              <mc:Choice xmlns:v="urn:schemas-microsoft-com:vml" Requires="v">
                <p:oleObj spid="_x0000_s3114" name="Bitmap Image" r:id="rId3" imgW="18401487" imgH="3400810" progId="PBrush">
                  <p:embed/>
                </p:oleObj>
              </mc:Choice>
              <mc:Fallback>
                <p:oleObj name="Bitmap Image" r:id="rId3" imgW="18401487" imgH="3400810" progId="PBrush">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28600"/>
                        <a:ext cx="2101850" cy="382588"/>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sp>
        <p:nvSpPr>
          <p:cNvPr id="3080" name="Line 8"/>
          <p:cNvSpPr>
            <a:spLocks noChangeShapeType="1"/>
          </p:cNvSpPr>
          <p:nvPr/>
        </p:nvSpPr>
        <p:spPr bwMode="auto">
          <a:xfrm>
            <a:off x="609600" y="685800"/>
            <a:ext cx="7848600" cy="0"/>
          </a:xfrm>
          <a:prstGeom prst="line">
            <a:avLst/>
          </a:prstGeom>
          <a:noFill/>
          <a:ln w="19050">
            <a:solidFill>
              <a:schemeClr val="tx1"/>
            </a:solidFill>
            <a:round/>
            <a:headEnd/>
            <a:tailEnd/>
          </a:ln>
          <a:effectLst/>
        </p:spPr>
        <p:txBody>
          <a:bodyPr wrap="none"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007F7C-7FC8-4531-8681-ACC961B692F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0600"/>
            <a:ext cx="19431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90600"/>
            <a:ext cx="5676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B8C5AC-5675-48BD-9A96-286ED43E0A8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914400"/>
          </a:xfrm>
        </p:spPr>
        <p:txBody>
          <a:bodyPr/>
          <a:lstStyle/>
          <a:p>
            <a:r>
              <a:rPr lang="en-US"/>
              <a:t>Click to edit Master title style</a:t>
            </a:r>
          </a:p>
        </p:txBody>
      </p:sp>
      <p:sp>
        <p:nvSpPr>
          <p:cNvPr id="3" name="Text Placeholder 2"/>
          <p:cNvSpPr>
            <a:spLocks noGrp="1"/>
          </p:cNvSpPr>
          <p:nvPr>
            <p:ph type="body" sz="half" idx="1"/>
          </p:nvPr>
        </p:nvSpPr>
        <p:spPr>
          <a:xfrm>
            <a:off x="685800" y="2133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D7112C3-FAF2-4E06-8109-875B1A7711B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8943C40-3F2F-4D6F-B374-94A74072095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AFAD2D-1134-4090-A59C-9918EEC9030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5D3DB8-D75B-41C9-B9EC-F81218E4C89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F2327CE-EA9C-4934-95B7-B24A29A93E4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797078A-A614-4994-96AE-87578F38215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F22637F-7AD5-49DC-98E9-0AD151DC41E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89F123F-ADB1-4B5D-9A53-1CDA3D21575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844F06-4D8F-4F09-AD1B-A86A4260AD5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9060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21336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160449E-8842-47D9-AB1E-1C08F1723DD0}" type="slidenum">
              <a:rPr lang="en-US"/>
              <a:pPr/>
              <a:t>‹#›</a:t>
            </a:fld>
            <a:endParaRPr lang="en-US"/>
          </a:p>
        </p:txBody>
      </p:sp>
      <p:graphicFrame>
        <p:nvGraphicFramePr>
          <p:cNvPr id="1031" name="Object 7"/>
          <p:cNvGraphicFramePr>
            <a:graphicFrameLocks noChangeAspect="1"/>
          </p:cNvGraphicFramePr>
          <p:nvPr/>
        </p:nvGraphicFramePr>
        <p:xfrm>
          <a:off x="6324600" y="228600"/>
          <a:ext cx="2101850" cy="382588"/>
        </p:xfrm>
        <a:graphic>
          <a:graphicData uri="http://schemas.openxmlformats.org/presentationml/2006/ole">
            <mc:AlternateContent xmlns:mc="http://schemas.openxmlformats.org/markup-compatibility/2006">
              <mc:Choice xmlns:v="urn:schemas-microsoft-com:vml" Requires="v">
                <p:oleObj spid="_x0000_s1066" name="Bitmap Image" r:id="rId16" imgW="18401487" imgH="3400810" progId="PBrush">
                  <p:embed/>
                </p:oleObj>
              </mc:Choice>
              <mc:Fallback>
                <p:oleObj name="Bitmap Image" r:id="rId16" imgW="18401487" imgH="3400810" progId="PBrush">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24600" y="228600"/>
                        <a:ext cx="2101850" cy="382588"/>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sp>
        <p:nvSpPr>
          <p:cNvPr id="1032" name="Line 8"/>
          <p:cNvSpPr>
            <a:spLocks noChangeShapeType="1"/>
          </p:cNvSpPr>
          <p:nvPr/>
        </p:nvSpPr>
        <p:spPr bwMode="auto">
          <a:xfrm>
            <a:off x="609600" y="762000"/>
            <a:ext cx="7848600" cy="0"/>
          </a:xfrm>
          <a:prstGeom prst="line">
            <a:avLst/>
          </a:prstGeom>
          <a:noFill/>
          <a:ln w="19050">
            <a:solidFill>
              <a:schemeClr val="tx1"/>
            </a:solidFill>
            <a:round/>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ú"/>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w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4.e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6.png"/><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9.e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18.emf"/><Relationship Id="rId4" Type="http://schemas.openxmlformats.org/officeDocument/2006/relationships/oleObject" Target="../embeddings/oleObject6.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gif"/><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gi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politico.com/tipsheets/morning-ehealth/2017/08/02/cancer-moonshot-head-recounts-exchange-with-epics-faulkner-221658?utm_source=Rock+Weekly&amp;utm_campaign=4be72a8afa-Rock_Weekly_8-7&amp;utm_medium=email&amp;utm_term=0_e44ef774d4-4be72a8afa-92117053&amp;mc_cid=4be72a8afa&amp;mc_eid=31be5bf1ea"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05000"/>
            <a:ext cx="7924800" cy="1752600"/>
          </a:xfrm>
        </p:spPr>
        <p:txBody>
          <a:bodyPr/>
          <a:lstStyle/>
          <a:p>
            <a:r>
              <a:rPr lang="en-US" sz="3600" dirty="0"/>
              <a:t>Patient-Reported Outcomes, Clinician Response and Self-Care Interventions During Cancer Therapy</a:t>
            </a:r>
            <a:br>
              <a:rPr lang="en-US" dirty="0"/>
            </a:br>
            <a:br>
              <a:rPr lang="en-US" dirty="0"/>
            </a:br>
            <a:r>
              <a:rPr lang="en-US" sz="3200" dirty="0"/>
              <a:t>R01 NR008726</a:t>
            </a:r>
            <a:br>
              <a:rPr lang="en-US" dirty="0"/>
            </a:br>
            <a:br>
              <a:rPr lang="en-US" dirty="0"/>
            </a:br>
            <a:endParaRPr lang="en-US" dirty="0"/>
          </a:p>
        </p:txBody>
      </p:sp>
      <p:sp>
        <p:nvSpPr>
          <p:cNvPr id="2051" name="Rectangle 3"/>
          <p:cNvSpPr>
            <a:spLocks noGrp="1" noChangeArrowheads="1"/>
          </p:cNvSpPr>
          <p:nvPr>
            <p:ph type="subTitle" idx="1"/>
          </p:nvPr>
        </p:nvSpPr>
        <p:spPr>
          <a:xfrm>
            <a:off x="1143000" y="5105400"/>
            <a:ext cx="7162800" cy="1752600"/>
          </a:xfrm>
        </p:spPr>
        <p:txBody>
          <a:bodyPr/>
          <a:lstStyle/>
          <a:p>
            <a:r>
              <a:rPr lang="en-US" sz="2400" dirty="0"/>
              <a:t>Donna L. Berry, PhD, RN, AOCN, FAAN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6400"/>
            <a:ext cx="7402286" cy="1540899"/>
          </a:xfrm>
        </p:spPr>
        <p:txBody>
          <a:bodyPr/>
          <a:lstStyle/>
          <a:p>
            <a:pPr marL="342900" indent="-342900" algn="l">
              <a:spcBef>
                <a:spcPct val="20000"/>
              </a:spcBef>
            </a:pPr>
            <a:r>
              <a:rPr lang="en-US" sz="3200" b="0" dirty="0">
                <a:solidFill>
                  <a:schemeClr val="tx1"/>
                </a:solidFill>
                <a:latin typeface="+mn-lt"/>
                <a:ea typeface="+mn-ea"/>
                <a:cs typeface="+mn-cs"/>
              </a:rPr>
              <a:t>Clinician: </a:t>
            </a:r>
            <a:br>
              <a:rPr lang="en-US" sz="3200" b="0" dirty="0">
                <a:solidFill>
                  <a:schemeClr val="tx1"/>
                </a:solidFill>
                <a:latin typeface="+mn-lt"/>
                <a:ea typeface="+mn-ea"/>
                <a:cs typeface="+mn-cs"/>
              </a:rPr>
            </a:br>
            <a:r>
              <a:rPr lang="en-US" sz="3200" b="0" dirty="0">
                <a:solidFill>
                  <a:schemeClr val="tx1"/>
                </a:solidFill>
                <a:latin typeface="+mn-lt"/>
                <a:ea typeface="+mn-ea"/>
                <a:cs typeface="+mn-cs"/>
              </a:rPr>
              <a:t>How about your energy level?</a:t>
            </a:r>
          </a:p>
        </p:txBody>
      </p:sp>
      <p:sp>
        <p:nvSpPr>
          <p:cNvPr id="3" name="Content Placeholder 2"/>
          <p:cNvSpPr>
            <a:spLocks noGrp="1"/>
          </p:cNvSpPr>
          <p:nvPr>
            <p:ph idx="1"/>
          </p:nvPr>
        </p:nvSpPr>
        <p:spPr>
          <a:xfrm>
            <a:off x="873642" y="3352800"/>
            <a:ext cx="6416524" cy="1167231"/>
          </a:xfrm>
        </p:spPr>
        <p:txBody>
          <a:bodyPr/>
          <a:lstStyle/>
          <a:p>
            <a:pPr>
              <a:buNone/>
            </a:pPr>
            <a:r>
              <a:rPr lang="en-US" dirty="0"/>
              <a:t>Patient:</a:t>
            </a:r>
          </a:p>
          <a:p>
            <a:pPr>
              <a:buNone/>
            </a:pPr>
            <a:r>
              <a:rPr lang="en-US" dirty="0"/>
              <a:t>  I’m getting around fine; mostly</a:t>
            </a:r>
          </a:p>
        </p:txBody>
      </p:sp>
      <p:sp>
        <p:nvSpPr>
          <p:cNvPr id="5" name="TextBox 4"/>
          <p:cNvSpPr txBox="1"/>
          <p:nvPr/>
        </p:nvSpPr>
        <p:spPr>
          <a:xfrm>
            <a:off x="685800" y="1066800"/>
            <a:ext cx="7554686" cy="954107"/>
          </a:xfrm>
          <a:prstGeom prst="rect">
            <a:avLst/>
          </a:prstGeom>
          <a:noFill/>
        </p:spPr>
        <p:txBody>
          <a:bodyPr wrap="square" rtlCol="0">
            <a:spAutoFit/>
          </a:bodyPr>
          <a:lstStyle/>
          <a:p>
            <a:pPr algn="ctr"/>
            <a:r>
              <a:rPr lang="en-US" sz="2800" b="1" dirty="0">
                <a:solidFill>
                  <a:schemeClr val="tx2"/>
                </a:solidFill>
                <a:effectLst>
                  <a:outerShdw blurRad="38100" dist="38100" dir="2700000" algn="tl">
                    <a:srgbClr val="C0C0C0"/>
                  </a:outerShdw>
                </a:effectLst>
                <a:latin typeface="+mj-lt"/>
                <a:ea typeface="+mj-ea"/>
                <a:cs typeface="+mj-cs"/>
              </a:rPr>
              <a:t>The best clinician inquires and yet there is a lot of interpretation….</a:t>
            </a:r>
          </a:p>
        </p:txBody>
      </p:sp>
    </p:spTree>
    <p:extLst>
      <p:ext uri="{BB962C8B-B14F-4D97-AF65-F5344CB8AC3E}">
        <p14:creationId xmlns:p14="http://schemas.microsoft.com/office/powerpoint/2010/main" val="730000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Documents and Settings\donnalb.SON\Application Data\Microsoft\Media Catalog\Downloaded Clips\cl75\j0294963.wmf"/>
          <p:cNvPicPr>
            <a:picLocks noChangeAspect="1" noChangeArrowheads="1"/>
          </p:cNvPicPr>
          <p:nvPr/>
        </p:nvPicPr>
        <p:blipFill>
          <a:blip r:embed="rId3" cstate="print"/>
          <a:srcRect/>
          <a:stretch>
            <a:fillRect/>
          </a:stretch>
        </p:blipFill>
        <p:spPr bwMode="auto">
          <a:xfrm>
            <a:off x="1981200" y="1524000"/>
            <a:ext cx="1984257" cy="3884689"/>
          </a:xfrm>
          <a:prstGeom prst="rect">
            <a:avLst/>
          </a:prstGeom>
          <a:noFill/>
        </p:spPr>
      </p:pic>
    </p:spTree>
    <p:extLst>
      <p:ext uri="{BB962C8B-B14F-4D97-AF65-F5344CB8AC3E}">
        <p14:creationId xmlns:p14="http://schemas.microsoft.com/office/powerpoint/2010/main" val="2447015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Documents and Settings\donnalb.SON\Application Data\Microsoft\Media Catalog\Downloaded Clips\cl51\j0204704.wmf"/>
          <p:cNvPicPr>
            <a:picLocks noChangeAspect="1" noChangeArrowheads="1"/>
          </p:cNvPicPr>
          <p:nvPr/>
        </p:nvPicPr>
        <p:blipFill>
          <a:blip r:embed="rId3" cstate="print"/>
          <a:srcRect/>
          <a:stretch>
            <a:fillRect/>
          </a:stretch>
        </p:blipFill>
        <p:spPr bwMode="auto">
          <a:xfrm>
            <a:off x="6248400" y="914400"/>
            <a:ext cx="1828800" cy="4573920"/>
          </a:xfrm>
          <a:prstGeom prst="rect">
            <a:avLst/>
          </a:prstGeom>
          <a:noFill/>
        </p:spPr>
      </p:pic>
      <p:pic>
        <p:nvPicPr>
          <p:cNvPr id="3" name="Picture 2" descr="C:\Documents and Settings\donnalb.SON\Application Data\Microsoft\Media Catalog\Downloaded Clips\cl75\j0294963.wmf"/>
          <p:cNvPicPr>
            <a:picLocks noChangeAspect="1" noChangeArrowheads="1"/>
          </p:cNvPicPr>
          <p:nvPr/>
        </p:nvPicPr>
        <p:blipFill>
          <a:blip r:embed="rId4" cstate="print"/>
          <a:srcRect/>
          <a:stretch>
            <a:fillRect/>
          </a:stretch>
        </p:blipFill>
        <p:spPr bwMode="auto">
          <a:xfrm>
            <a:off x="1676400" y="1143000"/>
            <a:ext cx="1984257" cy="3884689"/>
          </a:xfrm>
          <a:prstGeom prst="rect">
            <a:avLst/>
          </a:prstGeom>
          <a:noFill/>
        </p:spPr>
      </p:pic>
      <p:sp>
        <p:nvSpPr>
          <p:cNvPr id="2" name="Arrow: Right 1"/>
          <p:cNvSpPr/>
          <p:nvPr/>
        </p:nvSpPr>
        <p:spPr bwMode="auto">
          <a:xfrm>
            <a:off x="3886200" y="2895600"/>
            <a:ext cx="1905000" cy="762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19431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PROSTATE\SLIDES\Untitled-2.jpg"/>
          <p:cNvPicPr>
            <a:picLocks noChangeAspect="1" noChangeArrowheads="1"/>
          </p:cNvPicPr>
          <p:nvPr/>
        </p:nvPicPr>
        <p:blipFill>
          <a:blip r:embed="rId2" cstate="print"/>
          <a:srcRect l="40558" t="27574" r="3962" b="17665"/>
          <a:stretch>
            <a:fillRect/>
          </a:stretch>
        </p:blipFill>
        <p:spPr bwMode="auto">
          <a:xfrm>
            <a:off x="990600" y="914400"/>
            <a:ext cx="5704114" cy="5543184"/>
          </a:xfrm>
          <a:prstGeom prst="rect">
            <a:avLst/>
          </a:prstGeom>
          <a:noFill/>
        </p:spPr>
      </p:pic>
    </p:spTree>
    <p:extLst>
      <p:ext uri="{BB962C8B-B14F-4D97-AF65-F5344CB8AC3E}">
        <p14:creationId xmlns:p14="http://schemas.microsoft.com/office/powerpoint/2010/main" val="2524744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05000" y="685800"/>
            <a:ext cx="5908524" cy="2023143"/>
          </a:xfrm>
        </p:spPr>
        <p:txBody>
          <a:bodyPr/>
          <a:lstStyle/>
          <a:p>
            <a:r>
              <a:rPr lang="en-US" sz="3600" b="1" dirty="0"/>
              <a:t>Clinician asks </a:t>
            </a:r>
            <a:r>
              <a:rPr lang="en-US" sz="3600" b="1" i="1" dirty="0"/>
              <a:t>appropriate</a:t>
            </a:r>
            <a:r>
              <a:rPr lang="en-US" sz="3600" b="1" dirty="0"/>
              <a:t>, </a:t>
            </a:r>
            <a:r>
              <a:rPr lang="en-US" sz="3600" b="1" i="1" dirty="0"/>
              <a:t>probing</a:t>
            </a:r>
            <a:r>
              <a:rPr lang="en-US" sz="3600" b="1" dirty="0"/>
              <a:t> questions and scores</a:t>
            </a:r>
            <a:br>
              <a:rPr lang="en-US" b="1" dirty="0"/>
            </a:br>
            <a:endParaRPr lang="en-US" b="1" dirty="0"/>
          </a:p>
        </p:txBody>
      </p:sp>
      <p:sp>
        <p:nvSpPr>
          <p:cNvPr id="21507" name="Rectangle 3"/>
          <p:cNvSpPr>
            <a:spLocks noGrp="1" noChangeArrowheads="1"/>
          </p:cNvSpPr>
          <p:nvPr>
            <p:ph type="body" sz="half" idx="1"/>
          </p:nvPr>
        </p:nvSpPr>
        <p:spPr>
          <a:xfrm>
            <a:off x="609600" y="1997254"/>
            <a:ext cx="3643690" cy="4499429"/>
          </a:xfrm>
          <a:noFill/>
          <a:ln w="25400">
            <a:solidFill>
              <a:schemeClr val="tx2"/>
            </a:solidFill>
            <a:miter lim="800000"/>
            <a:headEnd/>
            <a:tailEnd/>
          </a:ln>
          <a:effectLst/>
        </p:spPr>
        <p:txBody>
          <a:bodyPr vert="horz" wrap="square" lIns="91440" tIns="45720" rIns="91440" bIns="45720" numCol="1" anchor="t" anchorCtr="0" compatLnSpc="1">
            <a:prstTxWarp prst="textNoShape">
              <a:avLst/>
            </a:prstTxWarp>
          </a:bodyPr>
          <a:lstStyle/>
          <a:p>
            <a:r>
              <a:rPr lang="en-US" dirty="0"/>
              <a:t>Pros</a:t>
            </a:r>
          </a:p>
          <a:p>
            <a:pPr lvl="1"/>
            <a:r>
              <a:rPr lang="en-US" sz="2000" dirty="0"/>
              <a:t>Allows customization to individual patient</a:t>
            </a:r>
          </a:p>
          <a:p>
            <a:pPr lvl="1"/>
            <a:r>
              <a:rPr lang="en-US" sz="2000" dirty="0"/>
              <a:t> Allows clinician to read non-verbal responses</a:t>
            </a:r>
          </a:p>
          <a:p>
            <a:pPr lvl="1"/>
            <a:r>
              <a:rPr lang="en-US" sz="2000" dirty="0"/>
              <a:t> Allows clinician to speak to others (e.g., spouse)</a:t>
            </a:r>
          </a:p>
          <a:p>
            <a:pPr lvl="1"/>
            <a:r>
              <a:rPr lang="en-US" sz="2000" dirty="0"/>
              <a:t>Backfiring… “That’s not right, honey!  You do dribble in your underwear.  I see it in the laundry.”</a:t>
            </a:r>
          </a:p>
          <a:p>
            <a:endParaRPr lang="en-US" dirty="0"/>
          </a:p>
        </p:txBody>
      </p:sp>
      <p:sp>
        <p:nvSpPr>
          <p:cNvPr id="21508" name="Rectangle 4"/>
          <p:cNvSpPr>
            <a:spLocks noGrp="1" noChangeArrowheads="1"/>
          </p:cNvSpPr>
          <p:nvPr>
            <p:ph type="body" sz="half" idx="2"/>
          </p:nvPr>
        </p:nvSpPr>
        <p:spPr>
          <a:xfrm>
            <a:off x="4953000" y="1997254"/>
            <a:ext cx="3846286" cy="3991429"/>
          </a:xfrm>
          <a:ln w="25400">
            <a:solidFill>
              <a:schemeClr val="tx2"/>
            </a:solidFill>
          </a:ln>
        </p:spPr>
        <p:txBody>
          <a:bodyPr/>
          <a:lstStyle/>
          <a:p>
            <a:r>
              <a:rPr lang="en-US" dirty="0"/>
              <a:t>Cons</a:t>
            </a:r>
          </a:p>
          <a:p>
            <a:pPr lvl="1"/>
            <a:r>
              <a:rPr lang="en-US" dirty="0"/>
              <a:t>Dependent on clinician interview skills</a:t>
            </a:r>
          </a:p>
          <a:p>
            <a:pPr lvl="1"/>
            <a:r>
              <a:rPr lang="en-US" dirty="0"/>
              <a:t>Patient hesitancy to describe sensitive problem areas</a:t>
            </a:r>
          </a:p>
          <a:p>
            <a:pPr lvl="1"/>
            <a:r>
              <a:rPr lang="en-US" dirty="0"/>
              <a:t>Time consuming (discussion of non-problem areas)</a:t>
            </a:r>
          </a:p>
          <a:p>
            <a:pPr lvl="1"/>
            <a:endParaRPr lang="en-US" dirty="0"/>
          </a:p>
        </p:txBody>
      </p:sp>
    </p:spTree>
    <p:extLst>
      <p:ext uri="{BB962C8B-B14F-4D97-AF65-F5344CB8AC3E}">
        <p14:creationId xmlns:p14="http://schemas.microsoft.com/office/powerpoint/2010/main" val="374326389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14400" y="457200"/>
            <a:ext cx="7039429" cy="1057250"/>
          </a:xfrm>
        </p:spPr>
        <p:txBody>
          <a:bodyPr/>
          <a:lstStyle/>
          <a:p>
            <a:r>
              <a:rPr lang="en-US" b="1" dirty="0"/>
              <a:t>Questionnaire</a:t>
            </a:r>
          </a:p>
        </p:txBody>
      </p:sp>
      <p:sp>
        <p:nvSpPr>
          <p:cNvPr id="20483" name="Rectangle 3"/>
          <p:cNvSpPr>
            <a:spLocks noGrp="1" noChangeArrowheads="1"/>
          </p:cNvSpPr>
          <p:nvPr>
            <p:ph type="body" sz="half" idx="1"/>
          </p:nvPr>
        </p:nvSpPr>
        <p:spPr>
          <a:xfrm>
            <a:off x="4452257" y="1600200"/>
            <a:ext cx="3788833" cy="4784339"/>
          </a:xfrm>
          <a:noFill/>
          <a:ln w="25400">
            <a:solidFill>
              <a:schemeClr val="tx2"/>
            </a:solidFill>
            <a:miter lim="800000"/>
            <a:headEnd/>
            <a:tailEnd/>
          </a:ln>
          <a:effectLst/>
        </p:spPr>
        <p:txBody>
          <a:bodyPr vert="horz" wrap="square" lIns="91440" tIns="45720" rIns="91440" bIns="45720" numCol="1" anchor="t" anchorCtr="0" compatLnSpc="1">
            <a:prstTxWarp prst="textNoShape">
              <a:avLst/>
            </a:prstTxWarp>
          </a:bodyPr>
          <a:lstStyle/>
          <a:p>
            <a:r>
              <a:rPr lang="en-US" dirty="0"/>
              <a:t>Cons </a:t>
            </a:r>
          </a:p>
          <a:p>
            <a:pPr lvl="1"/>
            <a:r>
              <a:rPr lang="en-US" sz="2000" dirty="0"/>
              <a:t>Often a limited number of questions (time)</a:t>
            </a:r>
          </a:p>
          <a:p>
            <a:pPr lvl="1"/>
            <a:r>
              <a:rPr lang="en-US" sz="2000" dirty="0"/>
              <a:t>If paper, not customized to the patient</a:t>
            </a:r>
          </a:p>
          <a:p>
            <a:pPr lvl="2"/>
            <a:r>
              <a:rPr lang="en-US" sz="1600" dirty="0"/>
              <a:t>(e.g., night watchman asked how many times he gets up at night to urinate)</a:t>
            </a:r>
          </a:p>
          <a:p>
            <a:pPr lvl="1"/>
            <a:r>
              <a:rPr lang="en-US" sz="2000" dirty="0"/>
              <a:t>Doesn’t allow addition of other questions the patient feels is important to him/her</a:t>
            </a:r>
          </a:p>
          <a:p>
            <a:endParaRPr lang="en-US" dirty="0"/>
          </a:p>
        </p:txBody>
      </p:sp>
      <p:sp>
        <p:nvSpPr>
          <p:cNvPr id="20484" name="Rectangle 4"/>
          <p:cNvSpPr>
            <a:spLocks noGrp="1" noChangeArrowheads="1"/>
          </p:cNvSpPr>
          <p:nvPr>
            <p:ph type="body" sz="half" idx="2"/>
          </p:nvPr>
        </p:nvSpPr>
        <p:spPr>
          <a:xfrm>
            <a:off x="533400" y="1600200"/>
            <a:ext cx="3918857" cy="4784339"/>
          </a:xfrm>
          <a:noFill/>
          <a:ln w="25400">
            <a:solidFill>
              <a:schemeClr val="tx2"/>
            </a:solidFill>
            <a:miter lim="800000"/>
            <a:headEnd/>
            <a:tailEnd/>
          </a:ln>
          <a:effectLst/>
        </p:spPr>
        <p:txBody>
          <a:bodyPr vert="horz" wrap="square" lIns="91440" tIns="45720" rIns="91440" bIns="45720" numCol="1" anchor="t" anchorCtr="0" compatLnSpc="1">
            <a:prstTxWarp prst="textNoShape">
              <a:avLst/>
            </a:prstTxWarp>
          </a:bodyPr>
          <a:lstStyle/>
          <a:p>
            <a:r>
              <a:rPr lang="en-US" dirty="0"/>
              <a:t>Pros</a:t>
            </a:r>
          </a:p>
          <a:p>
            <a:pPr lvl="1"/>
            <a:r>
              <a:rPr lang="en-US" sz="2000" dirty="0"/>
              <a:t>Patient generated data</a:t>
            </a:r>
          </a:p>
          <a:p>
            <a:pPr lvl="2"/>
            <a:r>
              <a:rPr lang="en-US" dirty="0"/>
              <a:t>Direct from the source</a:t>
            </a:r>
          </a:p>
          <a:p>
            <a:pPr lvl="2"/>
            <a:r>
              <a:rPr lang="en-US" dirty="0"/>
              <a:t>Eliminates some communication barriers</a:t>
            </a:r>
          </a:p>
          <a:p>
            <a:pPr lvl="2"/>
            <a:r>
              <a:rPr lang="en-US" dirty="0"/>
              <a:t>Little clinician influence on answer</a:t>
            </a:r>
          </a:p>
          <a:p>
            <a:pPr lvl="1"/>
            <a:r>
              <a:rPr lang="en-US" sz="2000" dirty="0"/>
              <a:t>Builds a searchable database of patient condition</a:t>
            </a:r>
          </a:p>
        </p:txBody>
      </p:sp>
    </p:spTree>
    <p:extLst>
      <p:ext uri="{BB962C8B-B14F-4D97-AF65-F5344CB8AC3E}">
        <p14:creationId xmlns:p14="http://schemas.microsoft.com/office/powerpoint/2010/main" val="301157416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220200" cy="1057250"/>
          </a:xfrm>
        </p:spPr>
        <p:txBody>
          <a:bodyPr/>
          <a:lstStyle/>
          <a:p>
            <a:pPr algn="ctr"/>
            <a:r>
              <a:rPr lang="en-US" dirty="0"/>
              <a:t>“Patient-Reported Outcomes”</a:t>
            </a:r>
            <a:br>
              <a:rPr lang="en-US" dirty="0"/>
            </a:br>
            <a:r>
              <a:rPr lang="en-US" dirty="0"/>
              <a:t>PROs</a:t>
            </a:r>
          </a:p>
        </p:txBody>
      </p:sp>
      <p:sp>
        <p:nvSpPr>
          <p:cNvPr id="3" name="Content Placeholder 2"/>
          <p:cNvSpPr>
            <a:spLocks noGrp="1"/>
          </p:cNvSpPr>
          <p:nvPr>
            <p:ph idx="1"/>
          </p:nvPr>
        </p:nvSpPr>
        <p:spPr>
          <a:xfrm>
            <a:off x="533400" y="2133600"/>
            <a:ext cx="7112000" cy="4356383"/>
          </a:xfrm>
        </p:spPr>
        <p:txBody>
          <a:bodyPr anchor="t" anchorCtr="0"/>
          <a:lstStyle/>
          <a:p>
            <a:r>
              <a:rPr lang="en-US" sz="2800" dirty="0"/>
              <a:t>This phrase first appeared in health literature regarding payment and outcomes between MDs and NPs-1976</a:t>
            </a:r>
          </a:p>
          <a:p>
            <a:r>
              <a:rPr lang="en-US" sz="2800" dirty="0"/>
              <a:t>Nothing again until the 1990’s</a:t>
            </a:r>
          </a:p>
          <a:p>
            <a:r>
              <a:rPr lang="en-US" sz="2800" dirty="0"/>
              <a:t>Finally, in 1999, urologists published PRO differences in patient-reported outcomes for radical prostatectomy or external beam radiation for localized prostate cancer.</a:t>
            </a:r>
          </a:p>
        </p:txBody>
      </p:sp>
    </p:spTree>
    <p:extLst>
      <p:ext uri="{BB962C8B-B14F-4D97-AF65-F5344CB8AC3E}">
        <p14:creationId xmlns:p14="http://schemas.microsoft.com/office/powerpoint/2010/main" val="3635136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6809619" cy="1057250"/>
          </a:xfrm>
        </p:spPr>
        <p:txBody>
          <a:bodyPr/>
          <a:lstStyle/>
          <a:p>
            <a:r>
              <a:rPr lang="en-US" dirty="0"/>
              <a:t>Symptoms &amp; Side Effects</a:t>
            </a:r>
          </a:p>
        </p:txBody>
      </p:sp>
      <p:sp>
        <p:nvSpPr>
          <p:cNvPr id="3" name="Content Placeholder 2"/>
          <p:cNvSpPr>
            <a:spLocks noGrp="1"/>
          </p:cNvSpPr>
          <p:nvPr>
            <p:ph idx="1"/>
          </p:nvPr>
        </p:nvSpPr>
        <p:spPr>
          <a:xfrm>
            <a:off x="685800" y="2286000"/>
            <a:ext cx="6416524" cy="2855606"/>
          </a:xfrm>
        </p:spPr>
        <p:txBody>
          <a:bodyPr anchor="t" anchorCtr="0"/>
          <a:lstStyle/>
          <a:p>
            <a:r>
              <a:rPr lang="en-US" dirty="0"/>
              <a:t>Practically every attempt to compare clinician scoring </a:t>
            </a:r>
            <a:r>
              <a:rPr lang="en-US" dirty="0" err="1"/>
              <a:t>vs</a:t>
            </a:r>
            <a:r>
              <a:rPr lang="en-US" dirty="0"/>
              <a:t> patient scoring, the result is the same</a:t>
            </a:r>
          </a:p>
          <a:p>
            <a:r>
              <a:rPr lang="en-US" dirty="0"/>
              <a:t>Clinicians </a:t>
            </a:r>
            <a:r>
              <a:rPr lang="en-US" b="1" dirty="0"/>
              <a:t>underestimate </a:t>
            </a:r>
            <a:r>
              <a:rPr lang="en-US" dirty="0"/>
              <a:t>symptoms and side effects</a:t>
            </a:r>
          </a:p>
        </p:txBody>
      </p:sp>
    </p:spTree>
    <p:extLst>
      <p:ext uri="{BB962C8B-B14F-4D97-AF65-F5344CB8AC3E}">
        <p14:creationId xmlns:p14="http://schemas.microsoft.com/office/powerpoint/2010/main" val="4168111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History-1980s!</a:t>
            </a:r>
            <a:br>
              <a:rPr lang="en-US" dirty="0"/>
            </a:b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71600" y="1921268"/>
            <a:ext cx="2209800" cy="4429510"/>
          </a:xfrm>
        </p:spPr>
      </p:pic>
      <p:sp>
        <p:nvSpPr>
          <p:cNvPr id="7" name="Content Placeholder 6"/>
          <p:cNvSpPr>
            <a:spLocks noGrp="1"/>
          </p:cNvSpPr>
          <p:nvPr>
            <p:ph sz="half" idx="2"/>
          </p:nvPr>
        </p:nvSpPr>
        <p:spPr>
          <a:xfrm>
            <a:off x="4648200" y="1938392"/>
            <a:ext cx="3810000" cy="4114800"/>
          </a:xfrm>
        </p:spPr>
        <p:txBody>
          <a:bodyPr/>
          <a:lstStyle/>
          <a:p>
            <a:endParaRPr lang="en-US" dirty="0"/>
          </a:p>
        </p:txBody>
      </p:sp>
      <p:sp>
        <p:nvSpPr>
          <p:cNvPr id="4" name="Slide Number Placeholder 3"/>
          <p:cNvSpPr>
            <a:spLocks noGrp="1"/>
          </p:cNvSpPr>
          <p:nvPr>
            <p:ph type="sldNum" sz="quarter" idx="12"/>
          </p:nvPr>
        </p:nvSpPr>
        <p:spPr/>
        <p:txBody>
          <a:bodyPr/>
          <a:lstStyle/>
          <a:p>
            <a:fld id="{28943C40-3F2F-4D6F-B374-94A74072095E}" type="slidenum">
              <a:rPr lang="en-US" smtClean="0"/>
              <a:pPr/>
              <a:t>18</a:t>
            </a:fld>
            <a:endParaRPr lang="en-US"/>
          </a:p>
        </p:txBody>
      </p:sp>
      <p:pic>
        <p:nvPicPr>
          <p:cNvPr id="2" name="Picture 1"/>
          <p:cNvPicPr>
            <a:picLocks noChangeAspect="1"/>
          </p:cNvPicPr>
          <p:nvPr/>
        </p:nvPicPr>
        <p:blipFill>
          <a:blip r:embed="rId3"/>
          <a:stretch>
            <a:fillRect/>
          </a:stretch>
        </p:blipFill>
        <p:spPr>
          <a:xfrm>
            <a:off x="4800600" y="1985300"/>
            <a:ext cx="3352800" cy="3352800"/>
          </a:xfrm>
          <a:prstGeom prst="rect">
            <a:avLst/>
          </a:prstGeom>
        </p:spPr>
      </p:pic>
    </p:spTree>
    <p:extLst>
      <p:ext uri="{BB962C8B-B14F-4D97-AF65-F5344CB8AC3E}">
        <p14:creationId xmlns:p14="http://schemas.microsoft.com/office/powerpoint/2010/main" val="644507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1784AE2-B072-403D-AAA5-B92AD26994EE}" type="slidenum">
              <a:rPr lang="en-US"/>
              <a:pPr/>
              <a:t>19</a:t>
            </a:fld>
            <a:endParaRPr lang="en-US"/>
          </a:p>
        </p:txBody>
      </p:sp>
      <p:sp>
        <p:nvSpPr>
          <p:cNvPr id="103426" name="Rectangle 2"/>
          <p:cNvSpPr>
            <a:spLocks noGrp="1" noChangeArrowheads="1"/>
          </p:cNvSpPr>
          <p:nvPr>
            <p:ph type="title"/>
          </p:nvPr>
        </p:nvSpPr>
        <p:spPr>
          <a:xfrm>
            <a:off x="685800" y="1219200"/>
            <a:ext cx="7772400" cy="914400"/>
          </a:xfrm>
        </p:spPr>
        <p:txBody>
          <a:bodyPr/>
          <a:lstStyle/>
          <a:p>
            <a:r>
              <a:rPr lang="en-US" sz="4000" dirty="0"/>
              <a:t>A solution requested from direct care oncology nurses at University of Washington Medical Center</a:t>
            </a:r>
          </a:p>
        </p:txBody>
      </p:sp>
      <p:sp>
        <p:nvSpPr>
          <p:cNvPr id="103427" name="Rectangle 3"/>
          <p:cNvSpPr>
            <a:spLocks noGrp="1" noChangeArrowheads="1"/>
          </p:cNvSpPr>
          <p:nvPr>
            <p:ph type="body" idx="1"/>
          </p:nvPr>
        </p:nvSpPr>
        <p:spPr>
          <a:xfrm>
            <a:off x="707136" y="3276600"/>
            <a:ext cx="7772400" cy="4114800"/>
          </a:xfrm>
        </p:spPr>
        <p:txBody>
          <a:bodyPr/>
          <a:lstStyle/>
          <a:p>
            <a:r>
              <a:rPr lang="en-US" dirty="0"/>
              <a:t>Improve our ability to capture the patients’ experience</a:t>
            </a:r>
          </a:p>
          <a:p>
            <a:r>
              <a:rPr lang="en-US" dirty="0"/>
              <a:t>Timely and accurately</a:t>
            </a:r>
          </a:p>
          <a:p>
            <a:r>
              <a:rPr lang="en-US" dirty="0"/>
              <a:t>Efficient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1A88FD3-5D7E-4DC2-8E89-D5582FC74DB6}" type="slidenum">
              <a:rPr lang="en-US"/>
              <a:pPr/>
              <a:t>2</a:t>
            </a:fld>
            <a:endParaRPr lang="en-US"/>
          </a:p>
        </p:txBody>
      </p:sp>
      <p:sp>
        <p:nvSpPr>
          <p:cNvPr id="80898" name="Rectangle 2"/>
          <p:cNvSpPr>
            <a:spLocks noGrp="1" noChangeArrowheads="1"/>
          </p:cNvSpPr>
          <p:nvPr>
            <p:ph type="title"/>
          </p:nvPr>
        </p:nvSpPr>
        <p:spPr/>
        <p:txBody>
          <a:bodyPr/>
          <a:lstStyle/>
          <a:p>
            <a:r>
              <a:rPr lang="en-US" dirty="0"/>
              <a:t>Bottom line first</a:t>
            </a:r>
          </a:p>
        </p:txBody>
      </p:sp>
      <p:sp>
        <p:nvSpPr>
          <p:cNvPr id="80899" name="Rectangle 3"/>
          <p:cNvSpPr>
            <a:spLocks noGrp="1" noChangeArrowheads="1"/>
          </p:cNvSpPr>
          <p:nvPr>
            <p:ph type="body" idx="1"/>
          </p:nvPr>
        </p:nvSpPr>
        <p:spPr>
          <a:xfrm>
            <a:off x="685800" y="2133600"/>
            <a:ext cx="7772400" cy="1524000"/>
          </a:xfrm>
        </p:spPr>
        <p:txBody>
          <a:bodyPr/>
          <a:lstStyle/>
          <a:p>
            <a:pPr lvl="1">
              <a:lnSpc>
                <a:spcPct val="90000"/>
              </a:lnSpc>
              <a:buNone/>
            </a:pPr>
            <a:r>
              <a:rPr lang="en-US" sz="2400" dirty="0"/>
              <a:t>	Creating opportunities (and an environment) for individuals with cancer to fully express themselves regarding healthcare issues and participate fully in their own healthcare</a:t>
            </a:r>
          </a:p>
        </p:txBody>
      </p:sp>
      <p:sp>
        <p:nvSpPr>
          <p:cNvPr id="80900" name="Rectangle 4"/>
          <p:cNvSpPr>
            <a:spLocks noChangeArrowheads="1"/>
          </p:cNvSpPr>
          <p:nvPr/>
        </p:nvSpPr>
        <p:spPr bwMode="auto">
          <a:xfrm>
            <a:off x="2590800" y="3962400"/>
            <a:ext cx="4191000" cy="26670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graphicFrame>
        <p:nvGraphicFramePr>
          <p:cNvPr id="80901" name="Object 5"/>
          <p:cNvGraphicFramePr>
            <a:graphicFrameLocks noChangeAspect="1"/>
          </p:cNvGraphicFramePr>
          <p:nvPr/>
        </p:nvGraphicFramePr>
        <p:xfrm>
          <a:off x="3124200" y="4191000"/>
          <a:ext cx="3124200" cy="1839913"/>
        </p:xfrm>
        <a:graphic>
          <a:graphicData uri="http://schemas.openxmlformats.org/presentationml/2006/ole">
            <mc:AlternateContent xmlns:mc="http://schemas.openxmlformats.org/markup-compatibility/2006">
              <mc:Choice xmlns:v="urn:schemas-microsoft-com:vml" Requires="v">
                <p:oleObj spid="_x0000_s306206" name="Clip" r:id="rId4" imgW="4963204" imgH="2924490" progId="">
                  <p:embed/>
                </p:oleObj>
              </mc:Choice>
              <mc:Fallback>
                <p:oleObj name="Clip" r:id="rId4" imgW="4963204" imgH="2924490" progId="">
                  <p:embed/>
                  <p:pic>
                    <p:nvPicPr>
                      <p:cNvPr id="8090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191000"/>
                        <a:ext cx="3124200" cy="1839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12261319"/>
      </p:ext>
    </p:extLst>
  </p:cSld>
  <p:clrMapOvr>
    <a:masterClrMapping/>
  </p:clrMapOvr>
  <p:transition>
    <p:cover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7075CC7-8A6E-4520-BA08-36BAC851DBEC}" type="slidenum">
              <a:rPr lang="en-US"/>
              <a:pPr/>
              <a:t>20</a:t>
            </a:fld>
            <a:endParaRPr lang="en-US"/>
          </a:p>
        </p:txBody>
      </p:sp>
      <p:sp>
        <p:nvSpPr>
          <p:cNvPr id="105474" name="Rectangle 2"/>
          <p:cNvSpPr>
            <a:spLocks noGrp="1" noChangeArrowheads="1"/>
          </p:cNvSpPr>
          <p:nvPr>
            <p:ph type="title"/>
          </p:nvPr>
        </p:nvSpPr>
        <p:spPr>
          <a:xfrm>
            <a:off x="685800" y="1143000"/>
            <a:ext cx="7772400" cy="485775"/>
          </a:xfrm>
        </p:spPr>
        <p:txBody>
          <a:bodyPr/>
          <a:lstStyle/>
          <a:p>
            <a:r>
              <a:rPr lang="en-US" sz="4000" dirty="0"/>
              <a:t>Electronic Self-report </a:t>
            </a:r>
            <a:br>
              <a:rPr lang="en-US" sz="4000" dirty="0"/>
            </a:br>
            <a:r>
              <a:rPr lang="en-US" sz="4000" dirty="0"/>
              <a:t>Assessment-Cancer (ESRA-C)</a:t>
            </a:r>
          </a:p>
        </p:txBody>
      </p:sp>
      <p:sp>
        <p:nvSpPr>
          <p:cNvPr id="105475" name="Rectangle 3"/>
          <p:cNvSpPr>
            <a:spLocks noGrp="1" noChangeArrowheads="1"/>
          </p:cNvSpPr>
          <p:nvPr>
            <p:ph type="body" idx="1"/>
          </p:nvPr>
        </p:nvSpPr>
        <p:spPr>
          <a:xfrm>
            <a:off x="685800" y="2438400"/>
            <a:ext cx="8110538" cy="4191000"/>
          </a:xfrm>
        </p:spPr>
        <p:txBody>
          <a:bodyPr/>
          <a:lstStyle/>
          <a:p>
            <a:pPr>
              <a:lnSpc>
                <a:spcPct val="90000"/>
              </a:lnSpc>
            </a:pPr>
            <a:r>
              <a:rPr lang="en-US" dirty="0"/>
              <a:t>Early project funded by the ONS Foundation</a:t>
            </a:r>
          </a:p>
          <a:p>
            <a:pPr>
              <a:lnSpc>
                <a:spcPct val="90000"/>
              </a:lnSpc>
            </a:pPr>
            <a:r>
              <a:rPr lang="en-US" dirty="0"/>
              <a:t>Randomized trial funded by National Institute of Nursing Research</a:t>
            </a:r>
          </a:p>
          <a:p>
            <a:pPr>
              <a:lnSpc>
                <a:spcPct val="90000"/>
              </a:lnSpc>
            </a:pPr>
            <a:r>
              <a:rPr lang="en-US" dirty="0"/>
              <a:t>A series of complex clinical trials and analyses</a:t>
            </a:r>
          </a:p>
          <a:p>
            <a:pPr>
              <a:lnSpc>
                <a:spcPct val="90000"/>
              </a:lnSpc>
            </a:pPr>
            <a:endParaRPr lang="en-US" dirty="0"/>
          </a:p>
          <a:p>
            <a:pPr lvl="1">
              <a:lnSpc>
                <a:spcPct val="90000"/>
              </a:lnSpc>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4" name="Rectangle 4"/>
          <p:cNvSpPr>
            <a:spLocks noGrp="1" noChangeArrowheads="1"/>
          </p:cNvSpPr>
          <p:nvPr>
            <p:ph type="title"/>
          </p:nvPr>
        </p:nvSpPr>
        <p:spPr>
          <a:xfrm>
            <a:off x="600075" y="787685"/>
            <a:ext cx="8162925" cy="1066800"/>
          </a:xfrm>
        </p:spPr>
        <p:txBody>
          <a:bodyPr/>
          <a:lstStyle/>
          <a:p>
            <a:r>
              <a:rPr lang="en-US" altLang="en-US" sz="3200" b="1" dirty="0">
                <a:solidFill>
                  <a:schemeClr val="tx1"/>
                </a:solidFill>
              </a:rPr>
              <a:t>Adapted Quality Health Outcomes Model* &amp; study variables</a:t>
            </a:r>
            <a:endParaRPr lang="en-US" altLang="en-US" b="1" dirty="0">
              <a:solidFill>
                <a:schemeClr val="tx1"/>
              </a:solidFill>
            </a:endParaRPr>
          </a:p>
        </p:txBody>
      </p:sp>
      <p:graphicFrame>
        <p:nvGraphicFramePr>
          <p:cNvPr id="670725" name="Object 5"/>
          <p:cNvGraphicFramePr>
            <a:graphicFrameLocks noGrp="1" noChangeAspect="1"/>
          </p:cNvGraphicFramePr>
          <p:nvPr>
            <p:ph idx="1"/>
          </p:nvPr>
        </p:nvGraphicFramePr>
        <p:xfrm>
          <a:off x="838200" y="1828800"/>
          <a:ext cx="7620000" cy="4538663"/>
        </p:xfrm>
        <a:graphic>
          <a:graphicData uri="http://schemas.openxmlformats.org/presentationml/2006/ole">
            <mc:AlternateContent xmlns:mc="http://schemas.openxmlformats.org/markup-compatibility/2006">
              <mc:Choice xmlns:v="urn:schemas-microsoft-com:vml" Requires="v">
                <p:oleObj spid="_x0000_s317469" name="Presentation" r:id="rId4" imgW="2743380" imgH="1828770" progId="PowerPoint.Show.8">
                  <p:embed/>
                </p:oleObj>
              </mc:Choice>
              <mc:Fallback>
                <p:oleObj name="Presentation" r:id="rId4" imgW="2743380" imgH="1828770" progId="PowerPoint.Show.8">
                  <p:embed/>
                  <p:pic>
                    <p:nvPicPr>
                      <p:cNvPr id="67072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828800"/>
                        <a:ext cx="7620000" cy="453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0727" name="Text Box 7"/>
          <p:cNvSpPr txBox="1">
            <a:spLocks noChangeArrowheads="1"/>
          </p:cNvSpPr>
          <p:nvPr/>
        </p:nvSpPr>
        <p:spPr bwMode="auto">
          <a:xfrm>
            <a:off x="5334000" y="6461125"/>
            <a:ext cx="342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a:spcBef>
                <a:spcPct val="50000"/>
              </a:spcBef>
            </a:pPr>
            <a:r>
              <a:rPr lang="en-US" altLang="en-US" sz="2000"/>
              <a:t>*Mitchell, et al., 1998</a:t>
            </a:r>
          </a:p>
        </p:txBody>
      </p:sp>
    </p:spTree>
    <p:extLst>
      <p:ext uri="{BB962C8B-B14F-4D97-AF65-F5344CB8AC3E}">
        <p14:creationId xmlns:p14="http://schemas.microsoft.com/office/powerpoint/2010/main" val="829665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a:xfrm>
            <a:off x="871538" y="862013"/>
            <a:ext cx="8162925" cy="762000"/>
          </a:xfrm>
        </p:spPr>
        <p:txBody>
          <a:bodyPr/>
          <a:lstStyle/>
          <a:p>
            <a:r>
              <a:rPr lang="en-US" altLang="en-US"/>
              <a:t>Methods</a:t>
            </a:r>
          </a:p>
        </p:txBody>
      </p:sp>
      <p:sp>
        <p:nvSpPr>
          <p:cNvPr id="635907" name="Rectangle 3"/>
          <p:cNvSpPr>
            <a:spLocks noGrp="1" noChangeArrowheads="1"/>
          </p:cNvSpPr>
          <p:nvPr>
            <p:ph type="body" idx="1"/>
          </p:nvPr>
        </p:nvSpPr>
        <p:spPr>
          <a:xfrm>
            <a:off x="762000" y="1981200"/>
            <a:ext cx="8110538" cy="4191000"/>
          </a:xfrm>
        </p:spPr>
        <p:txBody>
          <a:bodyPr/>
          <a:lstStyle/>
          <a:p>
            <a:r>
              <a:rPr lang="en-US" altLang="en-US" dirty="0"/>
              <a:t>Purpose: </a:t>
            </a:r>
            <a:r>
              <a:rPr lang="en-US" altLang="en-US" sz="2400" dirty="0"/>
              <a:t>Compare the </a:t>
            </a:r>
            <a:r>
              <a:rPr lang="en-US" altLang="en-US" sz="2400" b="1" dirty="0"/>
              <a:t>clinical impact of ESRA-C output</a:t>
            </a:r>
            <a:r>
              <a:rPr lang="en-US" altLang="en-US" sz="2400" dirty="0"/>
              <a:t> to usual care in stem cell transplant, medical oncology and radiation oncology services with regard to patient provider communication during a regular clinic visit.</a:t>
            </a:r>
          </a:p>
          <a:p>
            <a:endParaRPr lang="en-US" altLang="en-US" sz="2400" dirty="0"/>
          </a:p>
          <a:p>
            <a:pPr lvl="1"/>
            <a:endParaRPr lang="en-US" altLang="en-US" sz="2000" dirty="0"/>
          </a:p>
        </p:txBody>
      </p:sp>
    </p:spTree>
    <p:extLst>
      <p:ext uri="{BB962C8B-B14F-4D97-AF65-F5344CB8AC3E}">
        <p14:creationId xmlns:p14="http://schemas.microsoft.com/office/powerpoint/2010/main" val="2092312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a:xfrm>
            <a:off x="871538" y="862013"/>
            <a:ext cx="8162925" cy="762000"/>
          </a:xfrm>
        </p:spPr>
        <p:txBody>
          <a:bodyPr/>
          <a:lstStyle/>
          <a:p>
            <a:r>
              <a:rPr lang="en-US" altLang="en-US"/>
              <a:t>Study Enrollment</a:t>
            </a:r>
          </a:p>
        </p:txBody>
      </p:sp>
      <p:sp>
        <p:nvSpPr>
          <p:cNvPr id="637955" name="Rectangle 3"/>
          <p:cNvSpPr>
            <a:spLocks noGrp="1" noChangeArrowheads="1"/>
          </p:cNvSpPr>
          <p:nvPr>
            <p:ph type="body" idx="1"/>
          </p:nvPr>
        </p:nvSpPr>
        <p:spPr/>
        <p:txBody>
          <a:bodyPr/>
          <a:lstStyle/>
          <a:p>
            <a:pPr>
              <a:lnSpc>
                <a:spcPct val="90000"/>
              </a:lnSpc>
            </a:pPr>
            <a:r>
              <a:rPr lang="en-US" altLang="en-US" sz="2800" dirty="0"/>
              <a:t>Setting and Participants</a:t>
            </a:r>
          </a:p>
          <a:p>
            <a:pPr lvl="1">
              <a:lnSpc>
                <a:spcPct val="90000"/>
              </a:lnSpc>
            </a:pPr>
            <a:r>
              <a:rPr lang="en-US" altLang="en-US" sz="2400" dirty="0"/>
              <a:t>All ambulatory patients throughout the Seattle Cancer Care Alliance and UWMC clinics, with cancers of all stages who had never been treated or were starting a new regimen, were eligible</a:t>
            </a:r>
          </a:p>
          <a:p>
            <a:pPr lvl="2">
              <a:lnSpc>
                <a:spcPct val="90000"/>
              </a:lnSpc>
            </a:pPr>
            <a:r>
              <a:rPr lang="en-US" altLang="en-US" sz="2000" dirty="0"/>
              <a:t>Recruited 2 patients per provider per month</a:t>
            </a:r>
          </a:p>
          <a:p>
            <a:pPr lvl="1">
              <a:lnSpc>
                <a:spcPct val="90000"/>
              </a:lnSpc>
            </a:pPr>
            <a:r>
              <a:rPr lang="en-US" altLang="en-US" sz="2400" dirty="0"/>
              <a:t>Data collected from Spring of 2005 through Summer 2007</a:t>
            </a:r>
          </a:p>
          <a:p>
            <a:pPr lvl="1">
              <a:lnSpc>
                <a:spcPct val="90000"/>
              </a:lnSpc>
            </a:pPr>
            <a:r>
              <a:rPr lang="en-US" altLang="en-US" sz="2400" dirty="0"/>
              <a:t>Full IRB approval through the Fred Hutchinson Cancer Center CC-IRB</a:t>
            </a:r>
          </a:p>
          <a:p>
            <a:pPr lvl="1">
              <a:lnSpc>
                <a:spcPct val="90000"/>
              </a:lnSpc>
            </a:pPr>
            <a:endParaRPr lang="en-US" altLang="en-US" sz="2400" dirty="0"/>
          </a:p>
        </p:txBody>
      </p:sp>
    </p:spTree>
    <p:extLst>
      <p:ext uri="{BB962C8B-B14F-4D97-AF65-F5344CB8AC3E}">
        <p14:creationId xmlns:p14="http://schemas.microsoft.com/office/powerpoint/2010/main" val="2204825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title"/>
          </p:nvPr>
        </p:nvSpPr>
        <p:spPr>
          <a:xfrm>
            <a:off x="871538" y="862013"/>
            <a:ext cx="8162925" cy="762000"/>
          </a:xfrm>
        </p:spPr>
        <p:txBody>
          <a:bodyPr/>
          <a:lstStyle/>
          <a:p>
            <a:r>
              <a:rPr lang="en-US" altLang="en-US"/>
              <a:t>Study sequence</a:t>
            </a:r>
          </a:p>
        </p:txBody>
      </p:sp>
      <p:sp>
        <p:nvSpPr>
          <p:cNvPr id="642051" name="Rectangle 3"/>
          <p:cNvSpPr>
            <a:spLocks noGrp="1" noChangeArrowheads="1"/>
          </p:cNvSpPr>
          <p:nvPr>
            <p:ph type="body" idx="1"/>
          </p:nvPr>
        </p:nvSpPr>
        <p:spPr/>
        <p:txBody>
          <a:bodyPr/>
          <a:lstStyle/>
          <a:p>
            <a:pPr>
              <a:lnSpc>
                <a:spcPct val="90000"/>
              </a:lnSpc>
            </a:pPr>
            <a:r>
              <a:rPr lang="en-US" altLang="en-US" sz="2400"/>
              <a:t>Baseline ESRA-C assessment (T1) administered prior to any treatment.</a:t>
            </a:r>
          </a:p>
          <a:p>
            <a:pPr>
              <a:lnSpc>
                <a:spcPct val="90000"/>
              </a:lnSpc>
            </a:pPr>
            <a:r>
              <a:rPr lang="en-US" altLang="en-US" sz="2400"/>
              <a:t>At the first clinic appointment after hospital discharge for transplant or about 6 weeks from T1 for MedOnc and RadOnc, a 2</a:t>
            </a:r>
            <a:r>
              <a:rPr lang="en-US" altLang="en-US" sz="2400" baseline="30000"/>
              <a:t>nd</a:t>
            </a:r>
            <a:r>
              <a:rPr lang="en-US" altLang="en-US" sz="2400"/>
              <a:t> ESRA-C assessment was obtained, and patients were randomized:</a:t>
            </a:r>
          </a:p>
          <a:p>
            <a:pPr lvl="1">
              <a:lnSpc>
                <a:spcPct val="90000"/>
              </a:lnSpc>
            </a:pPr>
            <a:r>
              <a:rPr lang="en-US" altLang="en-US" sz="2000"/>
              <a:t>Control group, no summary page is generated</a:t>
            </a:r>
          </a:p>
          <a:p>
            <a:pPr lvl="1">
              <a:lnSpc>
                <a:spcPct val="90000"/>
              </a:lnSpc>
            </a:pPr>
            <a:r>
              <a:rPr lang="en-US" altLang="en-US" sz="2000"/>
              <a:t>Intervention group, summary page is delivered to clinical team on the chart prior to exam</a:t>
            </a:r>
          </a:p>
          <a:p>
            <a:pPr>
              <a:lnSpc>
                <a:spcPct val="90000"/>
              </a:lnSpc>
            </a:pPr>
            <a:r>
              <a:rPr lang="en-US" altLang="en-US" sz="2400"/>
              <a:t>Both groups- the T2 visit is audio-recorded</a:t>
            </a:r>
            <a:endParaRPr lang="en-US" altLang="en-US" sz="2800"/>
          </a:p>
        </p:txBody>
      </p:sp>
    </p:spTree>
    <p:extLst>
      <p:ext uri="{BB962C8B-B14F-4D97-AF65-F5344CB8AC3E}">
        <p14:creationId xmlns:p14="http://schemas.microsoft.com/office/powerpoint/2010/main" val="1601144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a:xfrm>
            <a:off x="871538" y="862013"/>
            <a:ext cx="8162925" cy="762000"/>
          </a:xfrm>
        </p:spPr>
        <p:txBody>
          <a:bodyPr/>
          <a:lstStyle/>
          <a:p>
            <a:r>
              <a:rPr lang="en-US" altLang="en-US"/>
              <a:t>Questionnaires</a:t>
            </a:r>
          </a:p>
        </p:txBody>
      </p:sp>
      <p:sp>
        <p:nvSpPr>
          <p:cNvPr id="614403" name="Rectangle 3"/>
          <p:cNvSpPr>
            <a:spLocks noGrp="1" noChangeArrowheads="1"/>
          </p:cNvSpPr>
          <p:nvPr>
            <p:ph type="body" idx="1"/>
          </p:nvPr>
        </p:nvSpPr>
        <p:spPr>
          <a:xfrm>
            <a:off x="762000" y="1905000"/>
            <a:ext cx="8382000" cy="4191000"/>
          </a:xfrm>
        </p:spPr>
        <p:txBody>
          <a:bodyPr/>
          <a:lstStyle/>
          <a:p>
            <a:r>
              <a:rPr lang="en-US" altLang="en-US"/>
              <a:t>Symptom Distress Scale </a:t>
            </a:r>
          </a:p>
          <a:p>
            <a:r>
              <a:rPr lang="en-US" altLang="en-US"/>
              <a:t>EORTC QLQ-C30 –  quality of life  </a:t>
            </a:r>
          </a:p>
          <a:p>
            <a:r>
              <a:rPr lang="en-US" altLang="en-US"/>
              <a:t>PHQ-9 – depression scale</a:t>
            </a:r>
          </a:p>
          <a:p>
            <a:r>
              <a:rPr lang="en-US" altLang="en-US"/>
              <a:t>SSQ – subjective significance scale</a:t>
            </a:r>
          </a:p>
          <a:p>
            <a:pPr lvl="1"/>
            <a:r>
              <a:rPr lang="en-US" altLang="en-US"/>
              <a:t>How things have changed for patient </a:t>
            </a:r>
          </a:p>
          <a:p>
            <a:r>
              <a:rPr lang="en-US" altLang="en-US"/>
              <a:t>2 single items: impact on sexuality and pain intensity numerical</a:t>
            </a:r>
          </a:p>
        </p:txBody>
      </p:sp>
    </p:spTree>
    <p:extLst>
      <p:ext uri="{BB962C8B-B14F-4D97-AF65-F5344CB8AC3E}">
        <p14:creationId xmlns:p14="http://schemas.microsoft.com/office/powerpoint/2010/main" val="1607002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DF9D911-2455-4DFA-841C-79192B4528D6}" type="slidenum">
              <a:rPr lang="en-US"/>
              <a:pPr/>
              <a:t>26</a:t>
            </a:fld>
            <a:endParaRPr lang="en-US"/>
          </a:p>
        </p:txBody>
      </p:sp>
      <p:sp>
        <p:nvSpPr>
          <p:cNvPr id="107522" name="Rectangle 2"/>
          <p:cNvSpPr>
            <a:spLocks noGrp="1" noChangeArrowheads="1"/>
          </p:cNvSpPr>
          <p:nvPr>
            <p:ph type="body" idx="1"/>
          </p:nvPr>
        </p:nvSpPr>
        <p:spPr/>
        <p:txBody>
          <a:bodyPr/>
          <a:lstStyle/>
          <a:p>
            <a:endParaRPr lang="en-US"/>
          </a:p>
        </p:txBody>
      </p:sp>
      <p:pic>
        <p:nvPicPr>
          <p:cNvPr id="107523" name="Picture 3" descr="IMG_0458"/>
          <p:cNvPicPr>
            <a:picLocks noGrp="1" noChangeAspect="1" noChangeArrowheads="1"/>
          </p:cNvPicPr>
          <p:nvPr>
            <p:ph type="title"/>
          </p:nvPr>
        </p:nvPicPr>
        <p:blipFill>
          <a:blip r:embed="rId3" cstate="print"/>
          <a:srcRect/>
          <a:stretch>
            <a:fillRect/>
          </a:stretch>
        </p:blipFill>
        <p:spPr>
          <a:xfrm>
            <a:off x="0" y="0"/>
            <a:ext cx="9144000" cy="7048500"/>
          </a:xfrm>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250715E9-6C91-4C56-AC90-7927D8DD45EE}" type="slidenum">
              <a:rPr lang="en-US"/>
              <a:pPr/>
              <a:t>27</a:t>
            </a:fld>
            <a:endParaRPr lang="en-US"/>
          </a:p>
        </p:txBody>
      </p:sp>
      <p:graphicFrame>
        <p:nvGraphicFramePr>
          <p:cNvPr id="109570" name="Object 2"/>
          <p:cNvGraphicFramePr>
            <a:graphicFrameLocks noChangeAspect="1"/>
          </p:cNvGraphicFramePr>
          <p:nvPr/>
        </p:nvGraphicFramePr>
        <p:xfrm>
          <a:off x="990600" y="762000"/>
          <a:ext cx="5302250" cy="6705600"/>
        </p:xfrm>
        <a:graphic>
          <a:graphicData uri="http://schemas.openxmlformats.org/presentationml/2006/ole">
            <mc:AlternateContent xmlns:mc="http://schemas.openxmlformats.org/markup-compatibility/2006">
              <mc:Choice xmlns:v="urn:schemas-microsoft-com:vml" Requires="v">
                <p:oleObj spid="_x0000_s109605" name="Acrobat Document" r:id="rId4" imgW="5830114" imgH="7542857" progId="AcroExch.Document.11">
                  <p:embed/>
                </p:oleObj>
              </mc:Choice>
              <mc:Fallback>
                <p:oleObj name="Acrobat Document" r:id="rId4" imgW="5830114" imgH="7542857" progId="AcroExch.Document.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762000"/>
                        <a:ext cx="5302250" cy="670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z="3600" dirty="0"/>
              <a:t>Our results</a:t>
            </a:r>
          </a:p>
        </p:txBody>
      </p:sp>
      <p:sp>
        <p:nvSpPr>
          <p:cNvPr id="112643" name="Rectangle 3"/>
          <p:cNvSpPr>
            <a:spLocks noGrp="1" noChangeArrowheads="1"/>
          </p:cNvSpPr>
          <p:nvPr>
            <p:ph type="body" sz="half" idx="1"/>
          </p:nvPr>
        </p:nvSpPr>
        <p:spPr>
          <a:xfrm>
            <a:off x="457200" y="1828800"/>
            <a:ext cx="3810000" cy="4114800"/>
          </a:xfrm>
        </p:spPr>
        <p:txBody>
          <a:bodyPr/>
          <a:lstStyle/>
          <a:p>
            <a:pPr>
              <a:spcBef>
                <a:spcPct val="0"/>
              </a:spcBef>
            </a:pPr>
            <a:r>
              <a:rPr lang="en-US" sz="2400" dirty="0"/>
              <a:t>Symptoms and quality of life concerns were addressed significantly more often when the ESRA-C summary was available to clinicians</a:t>
            </a:r>
          </a:p>
          <a:p>
            <a:pPr lvl="2">
              <a:spcBef>
                <a:spcPct val="0"/>
              </a:spcBef>
            </a:pPr>
            <a:endParaRPr lang="en-US" sz="2000" dirty="0"/>
          </a:p>
          <a:p>
            <a:pPr>
              <a:spcBef>
                <a:spcPct val="0"/>
              </a:spcBef>
            </a:pPr>
            <a:r>
              <a:rPr lang="en-US" sz="2400" dirty="0"/>
              <a:t>We could indeed improve awareness of the patients’ experiences and improve communication in a real clinic visit</a:t>
            </a:r>
          </a:p>
        </p:txBody>
      </p:sp>
      <p:sp>
        <p:nvSpPr>
          <p:cNvPr id="4" name="Slide Number Placeholder 5"/>
          <p:cNvSpPr>
            <a:spLocks noGrp="1"/>
          </p:cNvSpPr>
          <p:nvPr>
            <p:ph type="sldNum" sz="quarter" idx="12"/>
          </p:nvPr>
        </p:nvSpPr>
        <p:spPr/>
        <p:txBody>
          <a:bodyPr/>
          <a:lstStyle/>
          <a:p>
            <a:fld id="{5204CE72-0D6D-4218-89FA-C9FB0973DB07}" type="slidenum">
              <a:rPr lang="en-US"/>
              <a:pPr/>
              <a:t>28</a:t>
            </a:fld>
            <a:endParaRPr lang="en-US"/>
          </a:p>
        </p:txBody>
      </p:sp>
      <p:pic>
        <p:nvPicPr>
          <p:cNvPr id="368641" name="Picture 1"/>
          <p:cNvPicPr>
            <a:picLocks noGrp="1" noChangeAspect="1" noChangeArrowheads="1"/>
          </p:cNvPicPr>
          <p:nvPr>
            <p:ph sz="half" idx="2"/>
          </p:nvPr>
        </p:nvPicPr>
        <p:blipFill>
          <a:blip r:embed="rId3" cstate="print"/>
          <a:srcRect/>
          <a:stretch>
            <a:fillRect/>
          </a:stretch>
        </p:blipFill>
        <p:spPr bwMode="auto">
          <a:xfrm>
            <a:off x="4648200" y="1981200"/>
            <a:ext cx="4298696" cy="4242134"/>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914400"/>
          </a:xfrm>
        </p:spPr>
        <p:txBody>
          <a:bodyPr/>
          <a:lstStyle/>
          <a:p>
            <a:r>
              <a:rPr lang="en-US" dirty="0"/>
              <a:t>Which symptom had more attention?</a:t>
            </a:r>
          </a:p>
        </p:txBody>
      </p:sp>
      <p:sp>
        <p:nvSpPr>
          <p:cNvPr id="4" name="Slide Number Placeholder 3"/>
          <p:cNvSpPr>
            <a:spLocks noGrp="1"/>
          </p:cNvSpPr>
          <p:nvPr>
            <p:ph type="sldNum" sz="quarter" idx="12"/>
          </p:nvPr>
        </p:nvSpPr>
        <p:spPr/>
        <p:txBody>
          <a:bodyPr/>
          <a:lstStyle/>
          <a:p>
            <a:fld id="{28943C40-3F2F-4D6F-B374-94A74072095E}" type="slidenum">
              <a:rPr lang="en-US" smtClean="0"/>
              <a:pPr/>
              <a:t>29</a:t>
            </a:fld>
            <a:endParaRPr lang="en-US"/>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924510613"/>
              </p:ext>
            </p:extLst>
          </p:nvPr>
        </p:nvGraphicFramePr>
        <p:xfrm>
          <a:off x="685800" y="2057400"/>
          <a:ext cx="40386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10"/>
          <p:cNvGraphicFramePr>
            <a:graphicFrameLocks/>
          </p:cNvGraphicFramePr>
          <p:nvPr>
            <p:extLst>
              <p:ext uri="{D42A27DB-BD31-4B8C-83A1-F6EECF244321}">
                <p14:modId xmlns:p14="http://schemas.microsoft.com/office/powerpoint/2010/main" val="940790673"/>
              </p:ext>
            </p:extLst>
          </p:nvPr>
        </p:nvGraphicFramePr>
        <p:xfrm>
          <a:off x="4800600" y="3657600"/>
          <a:ext cx="40386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53200" y="5935133"/>
            <a:ext cx="1905000" cy="406400"/>
          </a:xfrm>
          <a:prstGeom prst="rect">
            <a:avLst/>
          </a:prstGeom>
        </p:spPr>
        <p:txBody>
          <a:bodyPr/>
          <a:lstStyle/>
          <a:p>
            <a:fld id="{8F22637F-7AD5-49DC-98E9-0AD151DC41EC}" type="slidenum">
              <a:rPr lang="en-US" smtClean="0"/>
              <a:pPr/>
              <a:t>3</a:t>
            </a:fld>
            <a:endParaRPr lang="en-US"/>
          </a:p>
        </p:txBody>
      </p:sp>
      <p:pic>
        <p:nvPicPr>
          <p:cNvPr id="228361" name="Picture 9" descr="C:\Users\db647\AppData\Local\Microsoft\Windows\Temporary Internet Files\Content.IE5\71NQ2K0K\MC900056113[1].wmf"/>
          <p:cNvPicPr>
            <a:picLocks noChangeAspect="1" noChangeArrowheads="1"/>
          </p:cNvPicPr>
          <p:nvPr/>
        </p:nvPicPr>
        <p:blipFill>
          <a:blip r:embed="rId3" cstate="print"/>
          <a:srcRect/>
          <a:stretch>
            <a:fillRect/>
          </a:stretch>
        </p:blipFill>
        <p:spPr bwMode="auto">
          <a:xfrm>
            <a:off x="2364543" y="889000"/>
            <a:ext cx="5868363" cy="4572000"/>
          </a:xfrm>
          <a:prstGeom prst="rect">
            <a:avLst/>
          </a:prstGeom>
          <a:noFill/>
        </p:spPr>
      </p:pic>
    </p:spTree>
    <p:extLst>
      <p:ext uri="{BB962C8B-B14F-4D97-AF65-F5344CB8AC3E}">
        <p14:creationId xmlns:p14="http://schemas.microsoft.com/office/powerpoint/2010/main" val="1685936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914400"/>
          </a:xfrm>
        </p:spPr>
        <p:txBody>
          <a:bodyPr/>
          <a:lstStyle/>
          <a:p>
            <a:r>
              <a:rPr lang="en-US" dirty="0"/>
              <a:t>Which symptom had more attention?</a:t>
            </a:r>
          </a:p>
        </p:txBody>
      </p:sp>
      <p:sp>
        <p:nvSpPr>
          <p:cNvPr id="4" name="Slide Number Placeholder 3"/>
          <p:cNvSpPr>
            <a:spLocks noGrp="1"/>
          </p:cNvSpPr>
          <p:nvPr>
            <p:ph type="sldNum" sz="quarter" idx="12"/>
          </p:nvPr>
        </p:nvSpPr>
        <p:spPr/>
        <p:txBody>
          <a:bodyPr/>
          <a:lstStyle/>
          <a:p>
            <a:fld id="{28943C40-3F2F-4D6F-B374-94A74072095E}" type="slidenum">
              <a:rPr lang="en-US" smtClean="0"/>
              <a:pPr/>
              <a:t>30</a:t>
            </a:fld>
            <a:endParaRPr lang="en-US"/>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019041352"/>
              </p:ext>
            </p:extLst>
          </p:nvPr>
        </p:nvGraphicFramePr>
        <p:xfrm>
          <a:off x="685800" y="2057400"/>
          <a:ext cx="40386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10"/>
          <p:cNvGraphicFramePr>
            <a:graphicFrameLocks/>
          </p:cNvGraphicFramePr>
          <p:nvPr>
            <p:extLst>
              <p:ext uri="{D42A27DB-BD31-4B8C-83A1-F6EECF244321}">
                <p14:modId xmlns:p14="http://schemas.microsoft.com/office/powerpoint/2010/main" val="3649051732"/>
              </p:ext>
            </p:extLst>
          </p:nvPr>
        </p:nvGraphicFramePr>
        <p:xfrm>
          <a:off x="4800600" y="3657600"/>
          <a:ext cx="40386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2" name="Group 2"/>
          <p:cNvGrpSpPr>
            <a:grpSpLocks/>
          </p:cNvGrpSpPr>
          <p:nvPr/>
        </p:nvGrpSpPr>
        <p:grpSpPr bwMode="auto">
          <a:xfrm>
            <a:off x="0" y="1524000"/>
            <a:ext cx="9144000" cy="5334000"/>
            <a:chOff x="-192" y="1968"/>
            <a:chExt cx="5053" cy="1232"/>
          </a:xfrm>
        </p:grpSpPr>
        <p:graphicFrame>
          <p:nvGraphicFramePr>
            <p:cNvPr id="2050" name="Object 3"/>
            <p:cNvGraphicFramePr>
              <a:graphicFrameLocks noChangeAspect="1"/>
            </p:cNvGraphicFramePr>
            <p:nvPr/>
          </p:nvGraphicFramePr>
          <p:xfrm>
            <a:off x="-192" y="1968"/>
            <a:ext cx="2380" cy="1232"/>
          </p:xfrm>
          <a:graphic>
            <a:graphicData uri="http://schemas.openxmlformats.org/presentationml/2006/ole">
              <mc:AlternateContent xmlns:mc="http://schemas.openxmlformats.org/markup-compatibility/2006">
                <mc:Choice xmlns:v="urn:schemas-microsoft-com:vml" Requires="v">
                  <p:oleObj spid="_x0000_s318518" name="Chart" r:id="rId4" imgW="5886450" imgH="3657600" progId="Excel.Chart.8">
                    <p:embed/>
                  </p:oleObj>
                </mc:Choice>
                <mc:Fallback>
                  <p:oleObj name="Chart" r:id="rId4" imgW="5886450" imgH="3657600" progId="Excel.Chart.8">
                    <p:embed/>
                    <p:pic>
                      <p:nvPicPr>
                        <p:cNvPr id="2050" name="Object 3"/>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1968"/>
                          <a:ext cx="2380" cy="123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4"/>
            <p:cNvGraphicFramePr>
              <a:graphicFrameLocks noChangeAspect="1"/>
            </p:cNvGraphicFramePr>
            <p:nvPr/>
          </p:nvGraphicFramePr>
          <p:xfrm>
            <a:off x="1584" y="1968"/>
            <a:ext cx="3277" cy="1229"/>
          </p:xfrm>
          <a:graphic>
            <a:graphicData uri="http://schemas.openxmlformats.org/presentationml/2006/ole">
              <mc:AlternateContent xmlns:mc="http://schemas.openxmlformats.org/markup-compatibility/2006">
                <mc:Choice xmlns:v="urn:schemas-microsoft-com:vml" Requires="v">
                  <p:oleObj spid="_x0000_s318519" name="Chart" r:id="rId6" imgW="8105775" imgH="3648075" progId="Excel.Chart.8">
                    <p:embed/>
                  </p:oleObj>
                </mc:Choice>
                <mc:Fallback>
                  <p:oleObj name="Chart" r:id="rId6" imgW="8105775" imgH="3648075" progId="Excel.Chart.8">
                    <p:embed/>
                    <p:pic>
                      <p:nvPicPr>
                        <p:cNvPr id="2051" name="Object 4"/>
                        <p:cNvPicPr>
                          <a:picLocks noRot="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4" y="1968"/>
                          <a:ext cx="3277" cy="1229"/>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53605" name="Rectangle 5"/>
          <p:cNvSpPr>
            <a:spLocks noGrp="1" noChangeArrowheads="1"/>
          </p:cNvSpPr>
          <p:nvPr>
            <p:ph type="title"/>
          </p:nvPr>
        </p:nvSpPr>
        <p:spPr>
          <a:xfrm>
            <a:off x="457200" y="276225"/>
            <a:ext cx="8229600" cy="1095375"/>
          </a:xfrm>
        </p:spPr>
        <p:txBody>
          <a:bodyPr/>
          <a:lstStyle/>
          <a:p>
            <a:pPr eaLnBrk="1" hangingPunct="1">
              <a:defRPr/>
            </a:pPr>
            <a:r>
              <a:rPr lang="en-US" sz="4200"/>
              <a:t>Reported as problematic, discussed and first by whom</a:t>
            </a:r>
          </a:p>
        </p:txBody>
      </p:sp>
    </p:spTree>
    <p:extLst>
      <p:ext uri="{BB962C8B-B14F-4D97-AF65-F5344CB8AC3E}">
        <p14:creationId xmlns:p14="http://schemas.microsoft.com/office/powerpoint/2010/main" val="399542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51DAEBD-60BD-4460-9270-5E584A93E71F}" type="slidenum">
              <a:rPr lang="en-US"/>
              <a:pPr/>
              <a:t>32</a:t>
            </a:fld>
            <a:endParaRPr lang="en-US"/>
          </a:p>
        </p:txBody>
      </p:sp>
      <p:sp>
        <p:nvSpPr>
          <p:cNvPr id="111618" name="Rectangle 2"/>
          <p:cNvSpPr>
            <a:spLocks noGrp="1" noChangeArrowheads="1"/>
          </p:cNvSpPr>
          <p:nvPr>
            <p:ph type="title"/>
          </p:nvPr>
        </p:nvSpPr>
        <p:spPr/>
        <p:txBody>
          <a:bodyPr/>
          <a:lstStyle/>
          <a:p>
            <a:r>
              <a:rPr lang="en-US" dirty="0"/>
              <a:t>Other lessons from ESRA-C</a:t>
            </a:r>
          </a:p>
        </p:txBody>
      </p:sp>
      <p:sp>
        <p:nvSpPr>
          <p:cNvPr id="111619" name="Rectangle 3"/>
          <p:cNvSpPr>
            <a:spLocks noGrp="1" noChangeArrowheads="1"/>
          </p:cNvSpPr>
          <p:nvPr>
            <p:ph type="body" idx="1"/>
          </p:nvPr>
        </p:nvSpPr>
        <p:spPr>
          <a:xfrm>
            <a:off x="685800" y="1676400"/>
            <a:ext cx="7772400" cy="4495800"/>
          </a:xfrm>
        </p:spPr>
        <p:txBody>
          <a:bodyPr/>
          <a:lstStyle/>
          <a:p>
            <a:pPr>
              <a:buFontTx/>
              <a:buNone/>
            </a:pPr>
            <a:endParaRPr lang="en-US" sz="2800" dirty="0"/>
          </a:p>
          <a:p>
            <a:pPr lvl="1"/>
            <a:r>
              <a:rPr lang="en-US" sz="2400" dirty="0"/>
              <a:t>Financial concerns of transplant patients were very prevalent and may have interfered with patient teaching pre-transplant </a:t>
            </a:r>
            <a:r>
              <a:rPr lang="en-US" sz="2000" dirty="0"/>
              <a:t>(Kennedy Sheldon, et al., 2012)</a:t>
            </a:r>
          </a:p>
          <a:p>
            <a:pPr lvl="1"/>
            <a:r>
              <a:rPr lang="en-US" sz="2400" dirty="0"/>
              <a:t>Cognitive dysfunction issues were rarely attended to by clinicians </a:t>
            </a:r>
            <a:r>
              <a:rPr lang="en-US" sz="2000" dirty="0"/>
              <a:t>(</a:t>
            </a:r>
            <a:r>
              <a:rPr lang="en-US" sz="2000" dirty="0" err="1"/>
              <a:t>Machol</a:t>
            </a:r>
            <a:r>
              <a:rPr lang="en-US" sz="2000" dirty="0"/>
              <a:t>, 2007)</a:t>
            </a:r>
          </a:p>
          <a:p>
            <a:pPr lvl="1"/>
            <a:r>
              <a:rPr lang="en-US" sz="2400" dirty="0"/>
              <a:t>Sleep disturbances were only attended to about half the time </a:t>
            </a:r>
            <a:r>
              <a:rPr lang="en-US" sz="2000" dirty="0"/>
              <a:t>(Siefert et al., 2013)</a:t>
            </a:r>
          </a:p>
          <a:p>
            <a:pPr lvl="1"/>
            <a:r>
              <a:rPr lang="en-US" sz="2400" dirty="0"/>
              <a:t>Expression of emotional distress was typically unexplored by clinicians </a:t>
            </a:r>
            <a:r>
              <a:rPr lang="en-US" sz="2000" dirty="0"/>
              <a:t>(Kennedy Sheldon et al, 2011)</a:t>
            </a:r>
          </a:p>
          <a:p>
            <a:endParaRPr lang="en-US" sz="2800" dirty="0"/>
          </a:p>
          <a:p>
            <a:endParaRPr lang="en-US"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How could we help with issues not addressed by clinicians?</a:t>
            </a:r>
          </a:p>
        </p:txBody>
      </p:sp>
      <p:pic>
        <p:nvPicPr>
          <p:cNvPr id="5" name="Content Placeholder 4" descr="Make Marketing History: Mass Frustration Marinad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6006" y="2133600"/>
            <a:ext cx="2133600" cy="2314414"/>
          </a:xfrm>
        </p:spPr>
      </p:pic>
      <p:sp>
        <p:nvSpPr>
          <p:cNvPr id="4" name="Slide Number Placeholder 3"/>
          <p:cNvSpPr>
            <a:spLocks noGrp="1"/>
          </p:cNvSpPr>
          <p:nvPr>
            <p:ph type="sldNum" sz="quarter" idx="12"/>
          </p:nvPr>
        </p:nvSpPr>
        <p:spPr/>
        <p:txBody>
          <a:bodyPr/>
          <a:lstStyle/>
          <a:p>
            <a:fld id="{28943C40-3F2F-4D6F-B374-94A74072095E}" type="slidenum">
              <a:rPr lang="en-US" smtClean="0"/>
              <a:pPr/>
              <a:t>33</a:t>
            </a:fld>
            <a:endParaRPr lang="en-US"/>
          </a:p>
        </p:txBody>
      </p:sp>
      <p:pic>
        <p:nvPicPr>
          <p:cNvPr id="6" name="Picture 4" descr="j00787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590800"/>
            <a:ext cx="1717675" cy="35941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fermedad renal | Cruces contigo en la enfermedad rena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0850" y="2386365"/>
            <a:ext cx="1409700" cy="3380669"/>
          </a:xfrm>
          <a:prstGeom prst="rect">
            <a:avLst/>
          </a:prstGeom>
        </p:spPr>
      </p:pic>
      <p:pic>
        <p:nvPicPr>
          <p:cNvPr id="8" name="Picture 7" descr="BIBLIOSURFINGTARIFA - NUESTRAS FOTOS (CURSO 2011-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4665981"/>
            <a:ext cx="1905000" cy="1690150"/>
          </a:xfrm>
          <a:prstGeom prst="rect">
            <a:avLst/>
          </a:prstGeom>
        </p:spPr>
      </p:pic>
    </p:spTree>
    <p:extLst>
      <p:ext uri="{BB962C8B-B14F-4D97-AF65-F5344CB8AC3E}">
        <p14:creationId xmlns:p14="http://schemas.microsoft.com/office/powerpoint/2010/main" val="1267226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914400"/>
            <a:fld id="{34B3807E-15CE-44AA-BD44-A49917A0FC4C}" type="slidenum">
              <a:rPr lang="en-US" altLang="en-US" sz="1400">
                <a:latin typeface="Times New Roman" panose="02020603050405020304" pitchFamily="18" charset="0"/>
              </a:rPr>
              <a:pPr algn="r" defTabSz="914400"/>
              <a:t>34</a:t>
            </a:fld>
            <a:endParaRPr lang="en-US" altLang="en-US" sz="1400">
              <a:latin typeface="Times New Roman" panose="02020603050405020304" pitchFamily="18" charset="0"/>
            </a:endParaRPr>
          </a:p>
        </p:txBody>
      </p:sp>
      <p:sp>
        <p:nvSpPr>
          <p:cNvPr id="146434" name="Rectangle 2"/>
          <p:cNvSpPr>
            <a:spLocks noGrp="1" noChangeArrowheads="1"/>
          </p:cNvSpPr>
          <p:nvPr>
            <p:ph type="title" idx="4294967295"/>
          </p:nvPr>
        </p:nvSpPr>
        <p:spPr/>
        <p:txBody>
          <a:bodyPr/>
          <a:lstStyle/>
          <a:p>
            <a:pPr eaLnBrk="1" hangingPunct="1">
              <a:defRPr/>
            </a:pPr>
            <a:r>
              <a:rPr lang="en-US" dirty="0">
                <a:effectLst>
                  <a:outerShdw blurRad="38100" dist="38100" dir="2700000" algn="tl">
                    <a:srgbClr val="C0C0C0"/>
                  </a:outerShdw>
                </a:effectLst>
              </a:rPr>
              <a:t>Purpose</a:t>
            </a:r>
          </a:p>
        </p:txBody>
      </p:sp>
      <p:sp>
        <p:nvSpPr>
          <p:cNvPr id="6148" name="Rectangle 3"/>
          <p:cNvSpPr>
            <a:spLocks noGrp="1" noChangeArrowheads="1"/>
          </p:cNvSpPr>
          <p:nvPr>
            <p:ph type="body" idx="4294967295"/>
          </p:nvPr>
        </p:nvSpPr>
        <p:spPr/>
        <p:txBody>
          <a:bodyPr/>
          <a:lstStyle/>
          <a:p>
            <a:pPr marL="533400" indent="-533400" defTabSz="914400" eaLnBrk="1" hangingPunct="1">
              <a:buFont typeface="Arial" panose="020B0604020202020204" pitchFamily="34" charset="0"/>
              <a:buNone/>
            </a:pPr>
            <a:r>
              <a:rPr lang="en-US" altLang="en-US" dirty="0"/>
              <a:t>	</a:t>
            </a:r>
            <a:r>
              <a:rPr lang="en-US" altLang="en-US" sz="2800" dirty="0"/>
              <a:t>Compare the impact of the Electronic Self Report Assessment-Cancer (ESRA-C) assessment and clinician summary plus patient intervention to the ESRA-C assessment/clinician summary alone on: </a:t>
            </a:r>
          </a:p>
          <a:p>
            <a:pPr marL="1295400" lvl="2" indent="-381000" defTabSz="914400" eaLnBrk="1" hangingPunct="1"/>
            <a:r>
              <a:rPr lang="en-US" altLang="en-US" sz="2000" dirty="0"/>
              <a:t>End of study symptom and quality of life issues (SQI)</a:t>
            </a:r>
          </a:p>
          <a:p>
            <a:pPr marL="1295400" lvl="2" indent="-381000" defTabSz="914400" eaLnBrk="1" hangingPunct="1"/>
            <a:r>
              <a:rPr lang="en-US" altLang="en-US" sz="2000" dirty="0"/>
              <a:t>Communication in clinic visits </a:t>
            </a:r>
          </a:p>
          <a:p>
            <a:pPr marL="1295400" lvl="2" indent="-381000" defTabSz="914400" eaLnBrk="1" hangingPunct="1"/>
            <a:r>
              <a:rPr lang="en-US" altLang="en-US" sz="2000" dirty="0"/>
              <a:t>Patient adherence and self-care strategies for SQI management </a:t>
            </a:r>
          </a:p>
          <a:p>
            <a:pPr marL="1295400" lvl="2" indent="-381000" defTabSz="914400" eaLnBrk="1" hangingPunct="1"/>
            <a:endParaRPr lang="en-US" altLang="en-US" dirty="0"/>
          </a:p>
        </p:txBody>
      </p:sp>
    </p:spTree>
    <p:extLst>
      <p:ext uri="{BB962C8B-B14F-4D97-AF65-F5344CB8AC3E}">
        <p14:creationId xmlns:p14="http://schemas.microsoft.com/office/powerpoint/2010/main" val="294771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eaLnBrk="1" hangingPunct="1"/>
            <a:r>
              <a:rPr lang="en-US" altLang="en-US"/>
              <a:t>Methods &amp; Procedures</a:t>
            </a:r>
          </a:p>
        </p:txBody>
      </p:sp>
      <p:sp>
        <p:nvSpPr>
          <p:cNvPr id="7171" name="Rectangle 3"/>
          <p:cNvSpPr>
            <a:spLocks noGrp="1"/>
          </p:cNvSpPr>
          <p:nvPr>
            <p:ph type="body" idx="1"/>
          </p:nvPr>
        </p:nvSpPr>
        <p:spPr/>
        <p:txBody>
          <a:bodyPr/>
          <a:lstStyle/>
          <a:p>
            <a:pPr eaLnBrk="1" hangingPunct="1">
              <a:lnSpc>
                <a:spcPct val="80000"/>
              </a:lnSpc>
            </a:pPr>
            <a:r>
              <a:rPr lang="en-US" altLang="en-US" sz="2000"/>
              <a:t>All outpatients with cancer who could read English </a:t>
            </a:r>
          </a:p>
          <a:p>
            <a:pPr eaLnBrk="1" hangingPunct="1">
              <a:lnSpc>
                <a:spcPct val="80000"/>
              </a:lnSpc>
            </a:pPr>
            <a:r>
              <a:rPr lang="en-US" altLang="en-US" sz="2000"/>
              <a:t>Implemented at DFCI</a:t>
            </a:r>
          </a:p>
          <a:p>
            <a:pPr lvl="1" eaLnBrk="1" hangingPunct="1">
              <a:lnSpc>
                <a:spcPct val="80000"/>
              </a:lnSpc>
            </a:pPr>
            <a:r>
              <a:rPr lang="en-US" altLang="en-US" sz="2000"/>
              <a:t>GU, GI, sarcoma, H &amp; N, breast, lymphoma</a:t>
            </a:r>
          </a:p>
          <a:p>
            <a:pPr lvl="1" eaLnBrk="1" hangingPunct="1">
              <a:lnSpc>
                <a:spcPct val="80000"/>
              </a:lnSpc>
            </a:pPr>
            <a:r>
              <a:rPr lang="en-US" altLang="en-US" sz="2000"/>
              <a:t>Radiation Oncology</a:t>
            </a:r>
          </a:p>
          <a:p>
            <a:pPr eaLnBrk="1" hangingPunct="1">
              <a:lnSpc>
                <a:spcPct val="80000"/>
              </a:lnSpc>
            </a:pPr>
            <a:r>
              <a:rPr lang="en-US" altLang="en-US" sz="2000"/>
              <a:t>Implemented at Seattle Cancer Care Alliance</a:t>
            </a:r>
          </a:p>
          <a:p>
            <a:pPr lvl="1" eaLnBrk="1" hangingPunct="1">
              <a:lnSpc>
                <a:spcPct val="80000"/>
              </a:lnSpc>
            </a:pPr>
            <a:r>
              <a:rPr lang="en-US" altLang="en-US" sz="2000"/>
              <a:t>Stem cell transplant service</a:t>
            </a:r>
          </a:p>
          <a:p>
            <a:pPr eaLnBrk="1" hangingPunct="1">
              <a:lnSpc>
                <a:spcPct val="80000"/>
              </a:lnSpc>
            </a:pPr>
            <a:r>
              <a:rPr lang="en-US" altLang="en-US" sz="2000"/>
              <a:t>Offer to as many patients as we could accommodate to complete ESRA-C prior to new therapy</a:t>
            </a:r>
          </a:p>
          <a:p>
            <a:pPr lvl="1" eaLnBrk="1" hangingPunct="1">
              <a:lnSpc>
                <a:spcPct val="80000"/>
              </a:lnSpc>
            </a:pPr>
            <a:r>
              <a:rPr lang="en-US" altLang="en-US" sz="2000"/>
              <a:t>Routine screening with summary provided to clinician</a:t>
            </a:r>
          </a:p>
          <a:p>
            <a:pPr eaLnBrk="1" hangingPunct="1">
              <a:lnSpc>
                <a:spcPct val="80000"/>
              </a:lnSpc>
            </a:pPr>
            <a:r>
              <a:rPr lang="en-US" altLang="en-US" sz="2000"/>
              <a:t>Invitation to participate in randomized trial presented on-screen immediately after completion of baseline assessment and then in person</a:t>
            </a:r>
          </a:p>
          <a:p>
            <a:pPr eaLnBrk="1" hangingPunct="1">
              <a:lnSpc>
                <a:spcPct val="80000"/>
              </a:lnSpc>
            </a:pPr>
            <a:r>
              <a:rPr lang="en-US" altLang="en-US" sz="2000"/>
              <a:t>If interested, randomized to intervention or control after meeting study staff for written consent</a:t>
            </a:r>
          </a:p>
          <a:p>
            <a:pPr eaLnBrk="1" hangingPunct="1">
              <a:lnSpc>
                <a:spcPct val="80000"/>
              </a:lnSpc>
            </a:pPr>
            <a:r>
              <a:rPr lang="en-US" altLang="en-US" sz="2000"/>
              <a:t>Data collected before throughout the course of therapy (4 points)</a:t>
            </a:r>
          </a:p>
          <a:p>
            <a:pPr lvl="1" eaLnBrk="1" hangingPunct="1">
              <a:lnSpc>
                <a:spcPct val="80000"/>
              </a:lnSpc>
            </a:pPr>
            <a:r>
              <a:rPr lang="en-US" altLang="en-US" sz="1800"/>
              <a:t>Immediately pre-treatment; 3-6 weeks on treatment, 2 weeks later and 2-3 weeks after end of treatment</a:t>
            </a:r>
          </a:p>
          <a:p>
            <a:pPr lvl="1" eaLnBrk="1" hangingPunct="1">
              <a:lnSpc>
                <a:spcPct val="80000"/>
              </a:lnSpc>
            </a:pPr>
            <a:endParaRPr lang="en-US" altLang="en-US" sz="1800"/>
          </a:p>
        </p:txBody>
      </p:sp>
    </p:spTree>
    <p:extLst>
      <p:ext uri="{BB962C8B-B14F-4D97-AF65-F5344CB8AC3E}">
        <p14:creationId xmlns:p14="http://schemas.microsoft.com/office/powerpoint/2010/main" val="2965868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685800" y="822960"/>
            <a:ext cx="7772400" cy="914400"/>
          </a:xfrm>
        </p:spPr>
        <p:txBody>
          <a:bodyPr/>
          <a:lstStyle/>
          <a:p>
            <a:pPr eaLnBrk="1" hangingPunct="1"/>
            <a:r>
              <a:rPr lang="en-US" altLang="en-US" dirty="0"/>
              <a:t>The ESRA-C II Intervention </a:t>
            </a:r>
          </a:p>
        </p:txBody>
      </p:sp>
      <p:sp>
        <p:nvSpPr>
          <p:cNvPr id="8195" name="Rectangle 3"/>
          <p:cNvSpPr>
            <a:spLocks noGrp="1"/>
          </p:cNvSpPr>
          <p:nvPr>
            <p:ph type="body" idx="1"/>
          </p:nvPr>
        </p:nvSpPr>
        <p:spPr>
          <a:xfrm>
            <a:off x="685800" y="1752600"/>
            <a:ext cx="7772400" cy="4114800"/>
          </a:xfrm>
        </p:spPr>
        <p:txBody>
          <a:bodyPr/>
          <a:lstStyle/>
          <a:p>
            <a:pPr eaLnBrk="1" hangingPunct="1">
              <a:lnSpc>
                <a:spcPct val="90000"/>
              </a:lnSpc>
            </a:pPr>
            <a:r>
              <a:rPr lang="en-US" altLang="en-US" sz="2800" dirty="0"/>
              <a:t>Access to web-based….</a:t>
            </a:r>
          </a:p>
          <a:p>
            <a:pPr lvl="1" eaLnBrk="1" hangingPunct="1">
              <a:lnSpc>
                <a:spcPct val="90000"/>
              </a:lnSpc>
            </a:pPr>
            <a:r>
              <a:rPr lang="en-US" altLang="en-US" sz="2400" dirty="0"/>
              <a:t>Self-monitoring of all SQI; graphed over time</a:t>
            </a:r>
          </a:p>
          <a:p>
            <a:pPr lvl="1" eaLnBrk="1" hangingPunct="1">
              <a:lnSpc>
                <a:spcPct val="90000"/>
              </a:lnSpc>
            </a:pPr>
            <a:r>
              <a:rPr lang="en-US" altLang="en-US" sz="2400" dirty="0"/>
              <a:t>Teaching tips on how to manage key SQI and how to communicate each SQI to the clinical team</a:t>
            </a:r>
          </a:p>
          <a:p>
            <a:pPr lvl="2" eaLnBrk="1" hangingPunct="1">
              <a:lnSpc>
                <a:spcPct val="90000"/>
              </a:lnSpc>
            </a:pPr>
            <a:r>
              <a:rPr lang="en-US" altLang="en-US" sz="2000" dirty="0"/>
              <a:t>Voluntary and scheduled at on-treatment study time points (3)</a:t>
            </a:r>
          </a:p>
          <a:p>
            <a:pPr lvl="1" eaLnBrk="1" hangingPunct="1">
              <a:lnSpc>
                <a:spcPct val="90000"/>
              </a:lnSpc>
            </a:pPr>
            <a:r>
              <a:rPr lang="en-US" altLang="en-US" sz="2400" dirty="0"/>
              <a:t>Red box warnings for critical levels of pain, depression and overall symptom distress (call clinic right away)</a:t>
            </a:r>
          </a:p>
          <a:p>
            <a:pPr lvl="1" eaLnBrk="1" hangingPunct="1">
              <a:lnSpc>
                <a:spcPct val="90000"/>
              </a:lnSpc>
            </a:pPr>
            <a:r>
              <a:rPr lang="en-US" altLang="en-US" sz="2400" dirty="0"/>
              <a:t>Opportunity to journal or annotate SQI graphs</a:t>
            </a:r>
          </a:p>
          <a:p>
            <a:pPr lvl="1" eaLnBrk="1" hangingPunct="1">
              <a:lnSpc>
                <a:spcPct val="90000"/>
              </a:lnSpc>
            </a:pPr>
            <a:r>
              <a:rPr lang="en-US" altLang="en-US" sz="2400" dirty="0"/>
              <a:t>Opportunity to share graphs with anyone who has Internet</a:t>
            </a:r>
          </a:p>
          <a:p>
            <a:pPr lvl="1" eaLnBrk="1" hangingPunct="1">
              <a:lnSpc>
                <a:spcPct val="90000"/>
              </a:lnSpc>
            </a:pPr>
            <a:r>
              <a:rPr lang="en-US" altLang="en-US" sz="2400" dirty="0"/>
              <a:t>Color graphic summary of patient-report delivered to provider prior to face-to-face clinic visit</a:t>
            </a:r>
          </a:p>
          <a:p>
            <a:pPr eaLnBrk="1" hangingPunct="1">
              <a:lnSpc>
                <a:spcPct val="90000"/>
              </a:lnSpc>
            </a:pPr>
            <a:endParaRPr lang="en-US" altLang="en-US" sz="2800" dirty="0"/>
          </a:p>
        </p:txBody>
      </p:sp>
    </p:spTree>
    <p:extLst>
      <p:ext uri="{BB962C8B-B14F-4D97-AF65-F5344CB8AC3E}">
        <p14:creationId xmlns:p14="http://schemas.microsoft.com/office/powerpoint/2010/main" val="896996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p:cNvSpPr>
          <p:nvPr>
            <p:ph type="title" idx="4294967295"/>
          </p:nvPr>
        </p:nvSpPr>
        <p:spPr>
          <a:xfrm>
            <a:off x="0" y="685800"/>
            <a:ext cx="9144000" cy="1143000"/>
          </a:xfrm>
          <a:prstGeom prst="rect">
            <a:avLst/>
          </a:prstGeom>
        </p:spPr>
        <p:txBody>
          <a:bodyPr/>
          <a:lstStyle/>
          <a:p>
            <a:pPr eaLnBrk="1" fontAlgn="auto" hangingPunct="1">
              <a:spcAft>
                <a:spcPts val="0"/>
              </a:spcAft>
              <a:defRPr/>
            </a:pPr>
            <a:r>
              <a:rPr lang="en-US" sz="3200" dirty="0">
                <a:solidFill>
                  <a:srgbClr val="800000"/>
                </a:solidFill>
                <a:effectLst>
                  <a:outerShdw blurRad="38100" dist="38100" dir="2700000" algn="tl">
                    <a:srgbClr val="000000">
                      <a:alpha val="43137"/>
                    </a:srgbClr>
                  </a:outerShdw>
                </a:effectLst>
                <a:latin typeface="Palatino Linotype" pitchFamily="18" charset="0"/>
                <a:ea typeface="+mn-ea"/>
                <a:cs typeface="+mn-cs"/>
              </a:rPr>
              <a:t>Teaching tip exemplar: Participant reported </a:t>
            </a:r>
            <a:br>
              <a:rPr lang="en-US" sz="3200" dirty="0">
                <a:solidFill>
                  <a:srgbClr val="800000"/>
                </a:solidFill>
                <a:effectLst>
                  <a:outerShdw blurRad="38100" dist="38100" dir="2700000" algn="tl">
                    <a:srgbClr val="000000">
                      <a:alpha val="43137"/>
                    </a:srgbClr>
                  </a:outerShdw>
                </a:effectLst>
                <a:latin typeface="Palatino Linotype" pitchFamily="18" charset="0"/>
                <a:ea typeface="+mn-ea"/>
                <a:cs typeface="+mn-cs"/>
              </a:rPr>
            </a:br>
            <a:r>
              <a:rPr lang="en-US" sz="3200" dirty="0">
                <a:solidFill>
                  <a:srgbClr val="800000"/>
                </a:solidFill>
                <a:effectLst>
                  <a:outerShdw blurRad="38100" dist="38100" dir="2700000" algn="tl">
                    <a:srgbClr val="000000">
                      <a:alpha val="43137"/>
                    </a:srgbClr>
                  </a:outerShdw>
                </a:effectLst>
                <a:latin typeface="Palatino Linotype" pitchFamily="18" charset="0"/>
                <a:ea typeface="+mn-ea"/>
                <a:cs typeface="+mn-cs"/>
              </a:rPr>
              <a:t>threshold insomnia</a:t>
            </a:r>
          </a:p>
        </p:txBody>
      </p:sp>
      <p:pic>
        <p:nvPicPr>
          <p:cNvPr id="55298" name="Picture 5"/>
          <p:cNvPicPr>
            <a:picLocks noChangeAspect="1" noChangeArrowheads="1"/>
          </p:cNvPicPr>
          <p:nvPr/>
        </p:nvPicPr>
        <p:blipFill>
          <a:blip r:embed="rId2" cstate="print"/>
          <a:srcRect/>
          <a:stretch>
            <a:fillRect/>
          </a:stretch>
        </p:blipFill>
        <p:spPr bwMode="auto">
          <a:xfrm>
            <a:off x="609600" y="1981200"/>
            <a:ext cx="8215313" cy="45974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D126F2DD-DF1C-48DE-84E1-5CA4EC82227B}" type="slidenum">
              <a:rPr lang="en-US"/>
              <a:pPr/>
              <a:t>38</a:t>
            </a:fld>
            <a:endParaRPr lang="en-US"/>
          </a:p>
        </p:txBody>
      </p:sp>
      <p:sp>
        <p:nvSpPr>
          <p:cNvPr id="227330" name="Rectangle 2"/>
          <p:cNvSpPr>
            <a:spLocks noGrp="1"/>
          </p:cNvSpPr>
          <p:nvPr>
            <p:ph type="title" idx="4294967295"/>
          </p:nvPr>
        </p:nvSpPr>
        <p:spPr/>
        <p:txBody>
          <a:bodyPr/>
          <a:lstStyle/>
          <a:p>
            <a:pPr eaLnBrk="1" hangingPunct="1"/>
            <a:r>
              <a:rPr lang="en-US"/>
              <a:t>Both groups</a:t>
            </a:r>
          </a:p>
        </p:txBody>
      </p:sp>
      <p:sp>
        <p:nvSpPr>
          <p:cNvPr id="227331" name="Rectangle 3"/>
          <p:cNvSpPr>
            <a:spLocks noGrp="1"/>
          </p:cNvSpPr>
          <p:nvPr>
            <p:ph type="body" sz="half" idx="4294967295"/>
          </p:nvPr>
        </p:nvSpPr>
        <p:spPr>
          <a:xfrm>
            <a:off x="685800" y="2133600"/>
            <a:ext cx="3816350" cy="4114800"/>
          </a:xfrm>
        </p:spPr>
        <p:txBody>
          <a:bodyPr/>
          <a:lstStyle/>
          <a:p>
            <a:pPr eaLnBrk="1" hangingPunct="1"/>
            <a:r>
              <a:rPr lang="en-US" sz="2800" dirty="0"/>
              <a:t>Color graphic summary of patient-report delivered to provider prior to face-to-face clinic visit</a:t>
            </a:r>
          </a:p>
          <a:p>
            <a:r>
              <a:rPr lang="en-US" sz="2800" dirty="0"/>
              <a:t>Usual patient education </a:t>
            </a:r>
          </a:p>
          <a:p>
            <a:pPr eaLnBrk="1" hangingPunct="1">
              <a:buFontTx/>
              <a:buNone/>
            </a:pPr>
            <a:endParaRPr lang="en-US" sz="2800" dirty="0"/>
          </a:p>
        </p:txBody>
      </p:sp>
      <p:pic>
        <p:nvPicPr>
          <p:cNvPr id="227332" name="Picture 6"/>
          <p:cNvPicPr>
            <a:picLocks noGrp="1" noChangeAspect="1" noChangeArrowheads="1"/>
          </p:cNvPicPr>
          <p:nvPr>
            <p:ph sz="half" idx="4294967295"/>
          </p:nvPr>
        </p:nvPicPr>
        <p:blipFill>
          <a:blip r:embed="rId2" cstate="print"/>
          <a:srcRect/>
          <a:stretch>
            <a:fillRect/>
          </a:stretch>
        </p:blipFill>
        <p:spPr>
          <a:xfrm>
            <a:off x="4842648" y="1905000"/>
            <a:ext cx="3918765" cy="4413250"/>
          </a:xfr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464" y="842556"/>
            <a:ext cx="7772400" cy="914400"/>
          </a:xfrm>
        </p:spPr>
        <p:txBody>
          <a:bodyPr/>
          <a:lstStyle/>
          <a:p>
            <a:r>
              <a:rPr lang="en-US" dirty="0"/>
              <a:t>Choose Two</a:t>
            </a:r>
          </a:p>
        </p:txBody>
      </p:sp>
      <p:sp>
        <p:nvSpPr>
          <p:cNvPr id="4" name="Slide Number Placeholder 3"/>
          <p:cNvSpPr>
            <a:spLocks noGrp="1"/>
          </p:cNvSpPr>
          <p:nvPr>
            <p:ph type="sldNum" sz="quarter" idx="10"/>
          </p:nvPr>
        </p:nvSpPr>
        <p:spPr/>
        <p:txBody>
          <a:bodyPr/>
          <a:lstStyle/>
          <a:p>
            <a:pPr>
              <a:defRPr/>
            </a:pPr>
            <a:fld id="{1DFD84B2-68A6-4CE6-BE2E-7826C63D2E63}" type="slidenum">
              <a:rPr lang="en-US" smtClean="0"/>
              <a:pPr>
                <a:defRPr/>
              </a:pPr>
              <a:t>39</a:t>
            </a:fld>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52400" y="1600200"/>
            <a:ext cx="9335822" cy="4278086"/>
          </a:xfrm>
          <a:prstGeom prst="rect">
            <a:avLst/>
          </a:prstGeom>
          <a:noFill/>
          <a:ln w="9525">
            <a:noFill/>
            <a:miter lim="800000"/>
            <a:headEnd/>
            <a:tailEnd/>
          </a:ln>
        </p:spPr>
      </p:pic>
    </p:spTree>
    <p:extLst>
      <p:ext uri="{BB962C8B-B14F-4D97-AF65-F5344CB8AC3E}">
        <p14:creationId xmlns:p14="http://schemas.microsoft.com/office/powerpoint/2010/main" val="404299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B838A380-BBF3-42ED-9E0C-03EAE2015438}" type="slidenum">
              <a:rPr lang="en-US"/>
              <a:pPr/>
              <a:t>4</a:t>
            </a:fld>
            <a:endParaRPr lang="en-US"/>
          </a:p>
        </p:txBody>
      </p:sp>
      <p:pic>
        <p:nvPicPr>
          <p:cNvPr id="186372" name="Picture 4" descr="j0400247"/>
          <p:cNvPicPr>
            <a:picLocks noChangeAspect="1" noChangeArrowheads="1"/>
          </p:cNvPicPr>
          <p:nvPr/>
        </p:nvPicPr>
        <p:blipFill>
          <a:blip r:embed="rId3" cstate="print"/>
          <a:srcRect/>
          <a:stretch>
            <a:fillRect/>
          </a:stretch>
        </p:blipFill>
        <p:spPr bwMode="auto">
          <a:xfrm>
            <a:off x="-1524000" y="-804863"/>
            <a:ext cx="12192000" cy="8467726"/>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ESRA II results</a:t>
            </a:r>
          </a:p>
        </p:txBody>
      </p:sp>
      <p:sp>
        <p:nvSpPr>
          <p:cNvPr id="5" name="Text Placeholder 4"/>
          <p:cNvSpPr>
            <a:spLocks noGrp="1"/>
          </p:cNvSpPr>
          <p:nvPr>
            <p:ph type="body" sz="half" idx="1"/>
          </p:nvPr>
        </p:nvSpPr>
        <p:spPr/>
        <p:txBody>
          <a:bodyPr/>
          <a:lstStyle/>
          <a:p>
            <a:pPr marL="112713" indent="3175" eaLnBrk="1" hangingPunct="1"/>
            <a:r>
              <a:rPr lang="en-US" sz="2000" dirty="0"/>
              <a:t>The ESRA-C intervention significantly reduced symptom distress over the course of ambulatory cancer therapy</a:t>
            </a:r>
          </a:p>
          <a:p>
            <a:pPr marL="112713" indent="3175" eaLnBrk="1" hangingPunct="1"/>
            <a:r>
              <a:rPr lang="en-US" sz="2000" dirty="0"/>
              <a:t>Problematic symptoms and quality of life issues were reported with at least one verbal statement as coached in the intervention group significantly more often in the control group</a:t>
            </a:r>
          </a:p>
          <a:p>
            <a:endParaRPr lang="en-US" dirty="0"/>
          </a:p>
          <a:p>
            <a:endParaRPr lang="en-US" dirty="0"/>
          </a:p>
        </p:txBody>
      </p:sp>
      <p:sp>
        <p:nvSpPr>
          <p:cNvPr id="4" name="Slide Number Placeholder 3"/>
          <p:cNvSpPr>
            <a:spLocks noGrp="1"/>
          </p:cNvSpPr>
          <p:nvPr>
            <p:ph type="sldNum" sz="quarter" idx="12"/>
          </p:nvPr>
        </p:nvSpPr>
        <p:spPr/>
        <p:txBody>
          <a:bodyPr/>
          <a:lstStyle/>
          <a:p>
            <a:fld id="{28943C40-3F2F-4D6F-B374-94A74072095E}" type="slidenum">
              <a:rPr lang="en-US" smtClean="0"/>
              <a:pPr/>
              <a:t>40</a:t>
            </a:fld>
            <a:endParaRPr lang="en-US"/>
          </a:p>
        </p:txBody>
      </p:sp>
      <p:pic>
        <p:nvPicPr>
          <p:cNvPr id="352257" name="Picture 1"/>
          <p:cNvPicPr>
            <a:picLocks noGrp="1" noChangeAspect="1" noChangeArrowheads="1"/>
          </p:cNvPicPr>
          <p:nvPr>
            <p:ph sz="half" idx="2"/>
          </p:nvPr>
        </p:nvPicPr>
        <p:blipFill>
          <a:blip r:embed="rId2" cstate="print"/>
          <a:srcRect/>
          <a:stretch>
            <a:fillRect/>
          </a:stretch>
        </p:blipFill>
        <p:spPr bwMode="auto">
          <a:xfrm>
            <a:off x="4343400" y="2209800"/>
            <a:ext cx="4505090" cy="4092907"/>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Choose two results</a:t>
            </a:r>
          </a:p>
        </p:txBody>
      </p:sp>
      <p:sp>
        <p:nvSpPr>
          <p:cNvPr id="3" name="Content Placeholder 2"/>
          <p:cNvSpPr>
            <a:spLocks noGrp="1"/>
          </p:cNvSpPr>
          <p:nvPr>
            <p:ph idx="1"/>
          </p:nvPr>
        </p:nvSpPr>
        <p:spPr>
          <a:xfrm>
            <a:off x="461963" y="2003425"/>
            <a:ext cx="8216900" cy="3971925"/>
          </a:xfrm>
        </p:spPr>
        <p:txBody>
          <a:bodyPr/>
          <a:lstStyle/>
          <a:p>
            <a:r>
              <a:rPr lang="en-US" sz="2400" dirty="0"/>
              <a:t>Significantly (p </a:t>
            </a:r>
            <a:r>
              <a:rPr lang="en-US" sz="2400" u="sng" dirty="0"/>
              <a:t>&lt; </a:t>
            </a:r>
            <a:r>
              <a:rPr lang="en-US" sz="2400" dirty="0"/>
              <a:t>.0002) more patients reported moderate-to-severe distress after treatment initiation for 8 of 13 symptoms. </a:t>
            </a:r>
          </a:p>
          <a:p>
            <a:r>
              <a:rPr lang="en-US" sz="2400" dirty="0"/>
              <a:t>81% and 89% of patients reported one, and 56% and 69% reported multiple, moderate-to-severe symptoms at T1 and T2, respectively. </a:t>
            </a:r>
          </a:p>
          <a:p>
            <a:r>
              <a:rPr lang="en-US" sz="2400" dirty="0"/>
              <a:t>Impact on sexual activity and interest, pain, fatigue, and insomnia were the most frequently reported moderate-to-severe symptoms</a:t>
            </a:r>
          </a:p>
          <a:p>
            <a:r>
              <a:rPr lang="en-US" sz="2400" dirty="0"/>
              <a:t>Fatigue, pain and insomnia were most commonly reported as bothersome</a:t>
            </a:r>
          </a:p>
          <a:p>
            <a:endParaRPr lang="en-US" dirty="0"/>
          </a:p>
        </p:txBody>
      </p:sp>
      <p:sp>
        <p:nvSpPr>
          <p:cNvPr id="4" name="Slide Number Placeholder 3"/>
          <p:cNvSpPr>
            <a:spLocks noGrp="1"/>
          </p:cNvSpPr>
          <p:nvPr>
            <p:ph type="sldNum" sz="quarter" idx="10"/>
          </p:nvPr>
        </p:nvSpPr>
        <p:spPr/>
        <p:txBody>
          <a:bodyPr/>
          <a:lstStyle/>
          <a:p>
            <a:pPr>
              <a:defRPr/>
            </a:pPr>
            <a:fld id="{1DFD84B2-68A6-4CE6-BE2E-7826C63D2E63}" type="slidenum">
              <a:rPr lang="en-US" smtClean="0"/>
              <a:pPr>
                <a:defRPr/>
              </a:pPr>
              <a:t>41</a:t>
            </a:fld>
            <a:endParaRPr lang="en-US" dirty="0"/>
          </a:p>
        </p:txBody>
      </p:sp>
      <p:sp>
        <p:nvSpPr>
          <p:cNvPr id="5" name="TextBox 4"/>
          <p:cNvSpPr txBox="1"/>
          <p:nvPr/>
        </p:nvSpPr>
        <p:spPr>
          <a:xfrm>
            <a:off x="5105400" y="6248400"/>
            <a:ext cx="3657600" cy="400110"/>
          </a:xfrm>
          <a:prstGeom prst="rect">
            <a:avLst/>
          </a:prstGeom>
          <a:noFill/>
        </p:spPr>
        <p:txBody>
          <a:bodyPr wrap="square" rtlCol="0">
            <a:spAutoFit/>
          </a:bodyPr>
          <a:lstStyle/>
          <a:p>
            <a:r>
              <a:rPr lang="en-US" sz="2000" dirty="0"/>
              <a:t>(Hong et al, 2016)</a:t>
            </a:r>
          </a:p>
        </p:txBody>
      </p:sp>
    </p:spTree>
    <p:extLst>
      <p:ext uri="{BB962C8B-B14F-4D97-AF65-F5344CB8AC3E}">
        <p14:creationId xmlns:p14="http://schemas.microsoft.com/office/powerpoint/2010/main" val="2884441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DFD84B2-68A6-4CE6-BE2E-7826C63D2E63}" type="slidenum">
              <a:rPr lang="en-US" smtClean="0"/>
              <a:pPr>
                <a:defRPr/>
              </a:pPr>
              <a:t>42</a:t>
            </a:fld>
            <a:endParaRPr lang="en-US" dirty="0"/>
          </a:p>
        </p:txBody>
      </p:sp>
      <p:pic>
        <p:nvPicPr>
          <p:cNvPr id="5" name="Content Placeholder 3" descr="C:\Users\fxhong\AppData\Local\Temp\updatetrigplot.jpe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2637"/>
            <a:ext cx="9144000" cy="7467600"/>
          </a:xfrm>
          <a:prstGeom prst="rect">
            <a:avLst/>
          </a:prstGeom>
          <a:noFill/>
          <a:ln w="9525">
            <a:noFill/>
            <a:miter lim="800000"/>
            <a:headEnd/>
            <a:tailEnd/>
          </a:ln>
        </p:spPr>
      </p:pic>
      <p:sp>
        <p:nvSpPr>
          <p:cNvPr id="6" name="TextBox 5"/>
          <p:cNvSpPr txBox="1"/>
          <p:nvPr/>
        </p:nvSpPr>
        <p:spPr>
          <a:xfrm>
            <a:off x="1828800" y="381000"/>
            <a:ext cx="6781800" cy="1200329"/>
          </a:xfrm>
          <a:prstGeom prst="rect">
            <a:avLst/>
          </a:prstGeom>
          <a:noFill/>
        </p:spPr>
        <p:txBody>
          <a:bodyPr wrap="square" rtlCol="0">
            <a:spAutoFit/>
          </a:bodyPr>
          <a:lstStyle/>
          <a:p>
            <a:r>
              <a:rPr lang="en-US" dirty="0"/>
              <a:t>Percentage of SQIs reported as problematic and then selected or not as “most bothersome” at pretreatment and 4-6 weeks into treatment </a:t>
            </a:r>
            <a:r>
              <a:rPr lang="en-US" sz="1800" dirty="0"/>
              <a:t>(Hong et al, 2016)</a:t>
            </a:r>
          </a:p>
        </p:txBody>
      </p:sp>
    </p:spTree>
    <p:extLst>
      <p:ext uri="{BB962C8B-B14F-4D97-AF65-F5344CB8AC3E}">
        <p14:creationId xmlns:p14="http://schemas.microsoft.com/office/powerpoint/2010/main" val="15983994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763588"/>
            <a:ext cx="8229600" cy="608012"/>
          </a:xfrm>
        </p:spPr>
        <p:txBody>
          <a:bodyPr/>
          <a:lstStyle/>
          <a:p>
            <a:pPr eaLnBrk="1" hangingPunct="1">
              <a:defRPr/>
            </a:pPr>
            <a:r>
              <a:rPr lang="en-US" dirty="0"/>
              <a:t>Clinician response</a:t>
            </a:r>
            <a:endParaRPr lang="en-US" sz="3600" dirty="0"/>
          </a:p>
        </p:txBody>
      </p:sp>
      <p:sp>
        <p:nvSpPr>
          <p:cNvPr id="45059" name="Rectangle 3"/>
          <p:cNvSpPr>
            <a:spLocks noGrp="1" noChangeArrowheads="1"/>
          </p:cNvSpPr>
          <p:nvPr>
            <p:ph type="body" idx="1"/>
          </p:nvPr>
        </p:nvSpPr>
        <p:spPr>
          <a:xfrm>
            <a:off x="533400" y="1447800"/>
            <a:ext cx="7772400" cy="4114800"/>
          </a:xfrm>
        </p:spPr>
        <p:txBody>
          <a:bodyPr/>
          <a:lstStyle/>
          <a:p>
            <a:pPr eaLnBrk="1" hangingPunct="1"/>
            <a:r>
              <a:rPr lang="en-US" altLang="en-US" sz="2800" dirty="0"/>
              <a:t>Appropriate use of therapies and referrals; intervention vs control groups</a:t>
            </a:r>
          </a:p>
          <a:p>
            <a:pPr lvl="1" eaLnBrk="1" hangingPunct="1"/>
            <a:r>
              <a:rPr lang="en-US" altLang="en-US" sz="2400" dirty="0"/>
              <a:t>For concerns discussed that were over threshold, were they “treated” or “referred” and were those under-threshold, </a:t>
            </a:r>
            <a:r>
              <a:rPr lang="en-US" altLang="en-US" sz="2400" i="1" dirty="0"/>
              <a:t>not </a:t>
            </a:r>
            <a:r>
              <a:rPr lang="en-US" altLang="en-US" sz="2400" dirty="0"/>
              <a:t>“treated” or “referred?” </a:t>
            </a:r>
          </a:p>
          <a:p>
            <a:pPr lvl="2" eaLnBrk="1" hangingPunct="1"/>
            <a:r>
              <a:rPr lang="en-US" altLang="en-US" sz="2000" dirty="0"/>
              <a:t>Only significant difference was the match on </a:t>
            </a:r>
            <a:r>
              <a:rPr lang="en-US" altLang="en-US" sz="2000" b="1" dirty="0"/>
              <a:t>Physical Function</a:t>
            </a:r>
            <a:r>
              <a:rPr lang="en-US" altLang="en-US" sz="2000" dirty="0"/>
              <a:t>: 76.6% (n=226) match in control, 84.1% (n=248) match in intervention (p=.03).</a:t>
            </a:r>
          </a:p>
          <a:p>
            <a:pPr lvl="1" eaLnBrk="1" hangingPunct="1"/>
            <a:r>
              <a:rPr lang="en-US" altLang="en-US" sz="2400" dirty="0"/>
              <a:t>Study not sized to address this and clinicians in both groups received the patient-report summary</a:t>
            </a:r>
          </a:p>
        </p:txBody>
      </p:sp>
    </p:spTree>
    <p:extLst>
      <p:ext uri="{BB962C8B-B14F-4D97-AF65-F5344CB8AC3E}">
        <p14:creationId xmlns:p14="http://schemas.microsoft.com/office/powerpoint/2010/main" val="42927474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002" y="521494"/>
            <a:ext cx="8229600" cy="1143000"/>
          </a:xfrm>
        </p:spPr>
        <p:txBody>
          <a:bodyPr/>
          <a:lstStyle/>
          <a:p>
            <a:r>
              <a:rPr lang="en-US" dirty="0"/>
              <a:t>Dose of the intervention</a:t>
            </a:r>
          </a:p>
        </p:txBody>
      </p:sp>
      <p:sp>
        <p:nvSpPr>
          <p:cNvPr id="5" name="Text Placeholder 4"/>
          <p:cNvSpPr>
            <a:spLocks noGrp="1"/>
          </p:cNvSpPr>
          <p:nvPr>
            <p:ph type="body" idx="1"/>
          </p:nvPr>
        </p:nvSpPr>
        <p:spPr/>
        <p:txBody>
          <a:bodyPr/>
          <a:lstStyle/>
          <a:p>
            <a:r>
              <a:rPr lang="en-US" dirty="0"/>
              <a:t>Method</a:t>
            </a:r>
          </a:p>
        </p:txBody>
      </p:sp>
      <p:sp>
        <p:nvSpPr>
          <p:cNvPr id="3" name="Content Placeholder 2"/>
          <p:cNvSpPr>
            <a:spLocks noGrp="1"/>
          </p:cNvSpPr>
          <p:nvPr>
            <p:ph sz="half" idx="2"/>
          </p:nvPr>
        </p:nvSpPr>
        <p:spPr/>
        <p:txBody>
          <a:bodyPr/>
          <a:lstStyle/>
          <a:p>
            <a:r>
              <a:rPr lang="en-US" sz="1600" dirty="0"/>
              <a:t>Overall and voluntary intervention use were defined as having ≥2 exposures, and one non-prompted exposure to the intervention, respectively. </a:t>
            </a:r>
          </a:p>
          <a:p>
            <a:r>
              <a:rPr lang="en-US" sz="1600" dirty="0"/>
              <a:t>Associated factors explored </a:t>
            </a:r>
          </a:p>
          <a:p>
            <a:r>
              <a:rPr lang="en-US" sz="1600" dirty="0"/>
              <a:t>Propensity score matching was used to select a sample of control participants similar to intervention participants who used the intervention. </a:t>
            </a:r>
          </a:p>
          <a:p>
            <a:r>
              <a:rPr lang="en-US" sz="1600" dirty="0"/>
              <a:t>ANCOVA compared change in Symptom Distress Scale scores from pre-treatment to end-of-study by groups in the matched sample</a:t>
            </a:r>
            <a:r>
              <a:rPr lang="en-US" sz="2000" dirty="0"/>
              <a:t>.</a:t>
            </a:r>
          </a:p>
        </p:txBody>
      </p:sp>
      <p:sp>
        <p:nvSpPr>
          <p:cNvPr id="6" name="Text Placeholder 5"/>
          <p:cNvSpPr>
            <a:spLocks noGrp="1"/>
          </p:cNvSpPr>
          <p:nvPr>
            <p:ph type="body" sz="quarter" idx="3"/>
          </p:nvPr>
        </p:nvSpPr>
        <p:spPr/>
        <p:txBody>
          <a:bodyPr/>
          <a:lstStyle/>
          <a:p>
            <a:r>
              <a:rPr lang="en-US" dirty="0"/>
              <a:t>Results </a:t>
            </a:r>
          </a:p>
        </p:txBody>
      </p:sp>
      <p:sp>
        <p:nvSpPr>
          <p:cNvPr id="7" name="Content Placeholder 6"/>
          <p:cNvSpPr>
            <a:spLocks noGrp="1"/>
          </p:cNvSpPr>
          <p:nvPr>
            <p:ph sz="quarter" idx="4"/>
          </p:nvPr>
        </p:nvSpPr>
        <p:spPr/>
        <p:txBody>
          <a:bodyPr/>
          <a:lstStyle/>
          <a:p>
            <a:r>
              <a:rPr lang="en-US" sz="1600" dirty="0"/>
              <a:t>Radiation oncology participants used the intervention, overall and voluntarily, more than medical oncology and transplant participants.</a:t>
            </a:r>
          </a:p>
          <a:p>
            <a:r>
              <a:rPr lang="en-US" sz="1600" dirty="0"/>
              <a:t>Participants who were working and had more than a high school education voluntarily used the intervention more. The SDS-15 score was reduced by an estimated 1.53 points (</a:t>
            </a:r>
            <a:r>
              <a:rPr lang="en-US" sz="1600" i="1" dirty="0"/>
              <a:t>P</a:t>
            </a:r>
            <a:r>
              <a:rPr lang="en-US" sz="1600" dirty="0"/>
              <a:t>=.01) in the intervention group users compared to the matched control group</a:t>
            </a:r>
          </a:p>
          <a:p>
            <a:endParaRPr lang="en-US" dirty="0"/>
          </a:p>
        </p:txBody>
      </p:sp>
      <p:sp>
        <p:nvSpPr>
          <p:cNvPr id="4" name="Slide Number Placeholder 3"/>
          <p:cNvSpPr>
            <a:spLocks noGrp="1"/>
          </p:cNvSpPr>
          <p:nvPr>
            <p:ph type="sldNum" sz="quarter" idx="12"/>
          </p:nvPr>
        </p:nvSpPr>
        <p:spPr/>
        <p:txBody>
          <a:bodyPr/>
          <a:lstStyle/>
          <a:p>
            <a:fld id="{28943C40-3F2F-4D6F-B374-94A74072095E}" type="slidenum">
              <a:rPr lang="en-US" smtClean="0"/>
              <a:pPr/>
              <a:t>44</a:t>
            </a:fld>
            <a:endParaRPr lang="en-US"/>
          </a:p>
        </p:txBody>
      </p:sp>
      <p:sp>
        <p:nvSpPr>
          <p:cNvPr id="8" name="TextBox 7"/>
          <p:cNvSpPr txBox="1"/>
          <p:nvPr/>
        </p:nvSpPr>
        <p:spPr>
          <a:xfrm>
            <a:off x="5334000" y="5725616"/>
            <a:ext cx="3048000" cy="338554"/>
          </a:xfrm>
          <a:prstGeom prst="rect">
            <a:avLst/>
          </a:prstGeom>
          <a:noFill/>
        </p:spPr>
        <p:txBody>
          <a:bodyPr wrap="square" rtlCol="0">
            <a:spAutoFit/>
          </a:bodyPr>
          <a:lstStyle/>
          <a:p>
            <a:r>
              <a:rPr lang="en-US" sz="1600" dirty="0"/>
              <a:t>Berry et al., 2015</a:t>
            </a:r>
          </a:p>
        </p:txBody>
      </p:sp>
    </p:spTree>
    <p:extLst>
      <p:ext uri="{BB962C8B-B14F-4D97-AF65-F5344CB8AC3E}">
        <p14:creationId xmlns:p14="http://schemas.microsoft.com/office/powerpoint/2010/main" val="30875200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42F4-928E-469D-B2EA-BD091B437FE1}"/>
              </a:ext>
            </a:extLst>
          </p:cNvPr>
          <p:cNvSpPr>
            <a:spLocks noGrp="1"/>
          </p:cNvSpPr>
          <p:nvPr>
            <p:ph type="title"/>
          </p:nvPr>
        </p:nvSpPr>
        <p:spPr>
          <a:xfrm>
            <a:off x="76200" y="914400"/>
            <a:ext cx="8610600" cy="914400"/>
          </a:xfrm>
        </p:spPr>
        <p:txBody>
          <a:bodyPr/>
          <a:lstStyle/>
          <a:p>
            <a:r>
              <a:rPr lang="en-US" dirty="0"/>
              <a:t>Peripheral Neuropathy Outcomes</a:t>
            </a:r>
          </a:p>
        </p:txBody>
      </p:sp>
      <p:sp>
        <p:nvSpPr>
          <p:cNvPr id="3" name="Content Placeholder 2">
            <a:extLst>
              <a:ext uri="{FF2B5EF4-FFF2-40B4-BE49-F238E27FC236}">
                <a16:creationId xmlns:a16="http://schemas.microsoft.com/office/drawing/2014/main" id="{AA0FB560-9FD6-48EC-BEA5-13B19DD4E549}"/>
              </a:ext>
            </a:extLst>
          </p:cNvPr>
          <p:cNvSpPr>
            <a:spLocks noGrp="1"/>
          </p:cNvSpPr>
          <p:nvPr>
            <p:ph idx="1"/>
          </p:nvPr>
        </p:nvSpPr>
        <p:spPr>
          <a:xfrm>
            <a:off x="685800" y="2133600"/>
            <a:ext cx="7772400" cy="3352800"/>
          </a:xfrm>
        </p:spPr>
        <p:txBody>
          <a:bodyPr/>
          <a:lstStyle/>
          <a:p>
            <a:r>
              <a:rPr lang="en-US" dirty="0"/>
              <a:t>Individuals on neurotoxic chemotherapy randomized to receive the ESRA-C intervention reported significantly less severe physical functioning impairments (</a:t>
            </a:r>
            <a:r>
              <a:rPr lang="en-US" i="1" dirty="0"/>
              <a:t>p</a:t>
            </a:r>
            <a:r>
              <a:rPr lang="en-US" dirty="0"/>
              <a:t>=0.01) and depression (</a:t>
            </a:r>
            <a:r>
              <a:rPr lang="en-US" i="1" dirty="0"/>
              <a:t>p</a:t>
            </a:r>
            <a:r>
              <a:rPr lang="en-US" dirty="0"/>
              <a:t>=0.005) </a:t>
            </a:r>
          </a:p>
        </p:txBody>
      </p:sp>
      <p:sp>
        <p:nvSpPr>
          <p:cNvPr id="4" name="TextBox 3">
            <a:extLst>
              <a:ext uri="{FF2B5EF4-FFF2-40B4-BE49-F238E27FC236}">
                <a16:creationId xmlns:a16="http://schemas.microsoft.com/office/drawing/2014/main" id="{748DEA0D-0CEB-4CDA-BF79-85C2FA52BCBA}"/>
              </a:ext>
            </a:extLst>
          </p:cNvPr>
          <p:cNvSpPr txBox="1"/>
          <p:nvPr/>
        </p:nvSpPr>
        <p:spPr>
          <a:xfrm>
            <a:off x="5943600" y="5486400"/>
            <a:ext cx="3657600" cy="338554"/>
          </a:xfrm>
          <a:prstGeom prst="rect">
            <a:avLst/>
          </a:prstGeom>
          <a:noFill/>
        </p:spPr>
        <p:txBody>
          <a:bodyPr wrap="square" rtlCol="0">
            <a:spAutoFit/>
          </a:bodyPr>
          <a:lstStyle/>
          <a:p>
            <a:r>
              <a:rPr lang="en-US" sz="1600" dirty="0">
                <a:latin typeface="+mn-lt"/>
              </a:rPr>
              <a:t>Knoerl &amp; Berry, 2018</a:t>
            </a:r>
          </a:p>
        </p:txBody>
      </p:sp>
    </p:spTree>
    <p:extLst>
      <p:ext uri="{BB962C8B-B14F-4D97-AF65-F5344CB8AC3E}">
        <p14:creationId xmlns:p14="http://schemas.microsoft.com/office/powerpoint/2010/main" val="15297941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228600" y="990601"/>
            <a:ext cx="8610600" cy="548879"/>
          </a:xfrm>
        </p:spPr>
        <p:txBody>
          <a:bodyPr/>
          <a:lstStyle/>
          <a:p>
            <a:r>
              <a:rPr lang="en-US" sz="1800" dirty="0"/>
              <a:t>Cancer symptom/quality of life assessment and intervention studies with multi-symptom PRO outcome evaluation in patients with cancer at point of service during active curative or palliative treatment; 2014-2016</a:t>
            </a:r>
          </a:p>
        </p:txBody>
      </p:sp>
      <p:pic>
        <p:nvPicPr>
          <p:cNvPr id="3" name="Content Placeholder 2"/>
          <p:cNvPicPr>
            <a:picLocks noGrp="1" noChangeAspect="1"/>
          </p:cNvPicPr>
          <p:nvPr>
            <p:ph idx="1"/>
          </p:nvPr>
        </p:nvPicPr>
        <p:blipFill>
          <a:blip r:embed="rId2"/>
          <a:stretch>
            <a:fillRect/>
          </a:stretch>
        </p:blipFill>
        <p:spPr>
          <a:xfrm>
            <a:off x="565650" y="1752600"/>
            <a:ext cx="7936501" cy="3725862"/>
          </a:xfrm>
          <a:solidFill>
            <a:schemeClr val="bg1"/>
          </a:solidFill>
        </p:spPr>
      </p:pic>
      <p:sp>
        <p:nvSpPr>
          <p:cNvPr id="2" name="Footer Placeholder 1"/>
          <p:cNvSpPr>
            <a:spLocks noGrp="1"/>
          </p:cNvSpPr>
          <p:nvPr>
            <p:ph type="ftr" sz="quarter" idx="11"/>
          </p:nvPr>
        </p:nvSpPr>
        <p:spPr/>
        <p:txBody>
          <a:bodyPr/>
          <a:lstStyle/>
          <a:p>
            <a:r>
              <a:rPr lang="en-US" dirty="0"/>
              <a:t>Mooney, Berry &amp; Sjoberg; </a:t>
            </a:r>
          </a:p>
          <a:p>
            <a:r>
              <a:rPr lang="en-US" dirty="0"/>
              <a:t>ASCO Education Book 2017</a:t>
            </a:r>
          </a:p>
        </p:txBody>
      </p:sp>
      <p:sp>
        <p:nvSpPr>
          <p:cNvPr id="6" name="Footer Placeholder 1"/>
          <p:cNvSpPr txBox="1">
            <a:spLocks/>
          </p:cNvSpPr>
          <p:nvPr/>
        </p:nvSpPr>
        <p:spPr>
          <a:xfrm>
            <a:off x="4422341" y="5706605"/>
            <a:ext cx="3197659" cy="228600"/>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defTabSz="457200" rtl="0" fontAlgn="base">
              <a:spcBef>
                <a:spcPct val="0"/>
              </a:spcBef>
              <a:spcAft>
                <a:spcPct val="0"/>
              </a:spcAft>
              <a:defRPr sz="1000" kern="1200">
                <a:solidFill>
                  <a:schemeClr val="accent2">
                    <a:lumMod val="40000"/>
                    <a:lumOff val="60000"/>
                  </a:schemeClr>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dirty="0"/>
              <a:t>Presented by: Donna Berry, PhD, RN, FAAN, AOCN</a:t>
            </a:r>
          </a:p>
        </p:txBody>
      </p:sp>
    </p:spTree>
    <p:extLst>
      <p:ext uri="{BB962C8B-B14F-4D97-AF65-F5344CB8AC3E}">
        <p14:creationId xmlns:p14="http://schemas.microsoft.com/office/powerpoint/2010/main" val="6672429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AF308-74FF-4E81-9B75-4A115C8F977A}"/>
              </a:ext>
            </a:extLst>
          </p:cNvPr>
          <p:cNvSpPr>
            <a:spLocks noGrp="1"/>
          </p:cNvSpPr>
          <p:nvPr>
            <p:ph type="title"/>
          </p:nvPr>
        </p:nvSpPr>
        <p:spPr/>
        <p:txBody>
          <a:bodyPr/>
          <a:lstStyle/>
          <a:p>
            <a:r>
              <a:rPr lang="en-US" sz="4000" dirty="0"/>
              <a:t>Want Higher Patient Satisfaction?</a:t>
            </a:r>
          </a:p>
        </p:txBody>
      </p:sp>
      <p:sp>
        <p:nvSpPr>
          <p:cNvPr id="3" name="Content Placeholder 2">
            <a:extLst>
              <a:ext uri="{FF2B5EF4-FFF2-40B4-BE49-F238E27FC236}">
                <a16:creationId xmlns:a16="http://schemas.microsoft.com/office/drawing/2014/main" id="{273BBE5E-0ED2-4F10-9DE2-1E3CB7FDAD8D}"/>
              </a:ext>
            </a:extLst>
          </p:cNvPr>
          <p:cNvSpPr>
            <a:spLocks noGrp="1"/>
          </p:cNvSpPr>
          <p:nvPr>
            <p:ph idx="1"/>
          </p:nvPr>
        </p:nvSpPr>
        <p:spPr/>
        <p:txBody>
          <a:bodyPr/>
          <a:lstStyle/>
          <a:p>
            <a:r>
              <a:rPr lang="en-US" dirty="0"/>
              <a:t>Univ of Pittsburgh Medical Center</a:t>
            </a:r>
          </a:p>
          <a:p>
            <a:pPr lvl="1"/>
            <a:r>
              <a:rPr lang="en-US" sz="1600" dirty="0"/>
              <a:t>Simply collecting patient-reported outcomes is not sufficient — clinicians must also discuss the responses during visits.</a:t>
            </a:r>
          </a:p>
          <a:p>
            <a:pPr lvl="1"/>
            <a:r>
              <a:rPr lang="en-US" sz="1600" dirty="0"/>
              <a:t>On average in 2017, patients who reported that their patient-reported outcome responses were discussed during a visit provide higher ratings for doctor communication and shared decision-making.</a:t>
            </a:r>
          </a:p>
          <a:p>
            <a:pPr lvl="1"/>
            <a:r>
              <a:rPr lang="en-US" sz="1600" dirty="0"/>
              <a:t>Physicians may need training to discuss patient-reported outcome results with patients.</a:t>
            </a:r>
          </a:p>
          <a:p>
            <a:pPr lvl="1"/>
            <a:endParaRPr lang="en-US" dirty="0"/>
          </a:p>
        </p:txBody>
      </p:sp>
      <p:sp>
        <p:nvSpPr>
          <p:cNvPr id="4" name="Slide Number Placeholder 3">
            <a:extLst>
              <a:ext uri="{FF2B5EF4-FFF2-40B4-BE49-F238E27FC236}">
                <a16:creationId xmlns:a16="http://schemas.microsoft.com/office/drawing/2014/main" id="{92D7320A-1F06-412E-974D-3DB48B9002F3}"/>
              </a:ext>
            </a:extLst>
          </p:cNvPr>
          <p:cNvSpPr>
            <a:spLocks noGrp="1"/>
          </p:cNvSpPr>
          <p:nvPr>
            <p:ph type="sldNum" sz="quarter" idx="12"/>
          </p:nvPr>
        </p:nvSpPr>
        <p:spPr/>
        <p:txBody>
          <a:bodyPr/>
          <a:lstStyle/>
          <a:p>
            <a:fld id="{28943C40-3F2F-4D6F-B374-94A74072095E}" type="slidenum">
              <a:rPr lang="en-US" smtClean="0"/>
              <a:pPr/>
              <a:t>47</a:t>
            </a:fld>
            <a:endParaRPr lang="en-US"/>
          </a:p>
        </p:txBody>
      </p:sp>
      <p:sp>
        <p:nvSpPr>
          <p:cNvPr id="5" name="TextBox 4">
            <a:extLst>
              <a:ext uri="{FF2B5EF4-FFF2-40B4-BE49-F238E27FC236}">
                <a16:creationId xmlns:a16="http://schemas.microsoft.com/office/drawing/2014/main" id="{9AF7D48E-D991-4A31-8238-D00D749AF226}"/>
              </a:ext>
            </a:extLst>
          </p:cNvPr>
          <p:cNvSpPr txBox="1"/>
          <p:nvPr/>
        </p:nvSpPr>
        <p:spPr>
          <a:xfrm>
            <a:off x="4038600" y="6248400"/>
            <a:ext cx="3352800" cy="338554"/>
          </a:xfrm>
          <a:prstGeom prst="rect">
            <a:avLst/>
          </a:prstGeom>
          <a:noFill/>
        </p:spPr>
        <p:txBody>
          <a:bodyPr wrap="square" rtlCol="0">
            <a:spAutoFit/>
          </a:bodyPr>
          <a:lstStyle/>
          <a:p>
            <a:r>
              <a:rPr lang="en-US" sz="1600" dirty="0" err="1"/>
              <a:t>Freel</a:t>
            </a:r>
            <a:r>
              <a:rPr lang="en-US" sz="1600" dirty="0"/>
              <a:t>, </a:t>
            </a:r>
            <a:r>
              <a:rPr lang="en-US" sz="1600" dirty="0" err="1"/>
              <a:t>Bellon</a:t>
            </a:r>
            <a:r>
              <a:rPr lang="en-US" sz="1600" dirty="0"/>
              <a:t>, </a:t>
            </a:r>
            <a:r>
              <a:rPr lang="en-US" sz="1600" dirty="0" err="1"/>
              <a:t>Hanmer</a:t>
            </a:r>
            <a:r>
              <a:rPr lang="en-US" sz="1600" dirty="0"/>
              <a:t>, 2018</a:t>
            </a:r>
          </a:p>
        </p:txBody>
      </p:sp>
    </p:spTree>
    <p:extLst>
      <p:ext uri="{BB962C8B-B14F-4D97-AF65-F5344CB8AC3E}">
        <p14:creationId xmlns:p14="http://schemas.microsoft.com/office/powerpoint/2010/main" val="26077958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Implementation Issues</a:t>
            </a:r>
          </a:p>
        </p:txBody>
      </p:sp>
      <p:sp>
        <p:nvSpPr>
          <p:cNvPr id="7" name="Content Placeholder 6"/>
          <p:cNvSpPr>
            <a:spLocks noGrp="1"/>
          </p:cNvSpPr>
          <p:nvPr>
            <p:ph idx="1"/>
          </p:nvPr>
        </p:nvSpPr>
        <p:spPr/>
        <p:txBody>
          <a:bodyPr/>
          <a:lstStyle/>
          <a:p>
            <a:r>
              <a:rPr lang="en-US" dirty="0"/>
              <a:t>Workflow</a:t>
            </a:r>
          </a:p>
          <a:p>
            <a:r>
              <a:rPr lang="en-US" dirty="0"/>
              <a:t>Equipment</a:t>
            </a:r>
          </a:p>
          <a:p>
            <a:r>
              <a:rPr lang="en-US" dirty="0"/>
              <a:t>Vendors</a:t>
            </a:r>
          </a:p>
          <a:p>
            <a:r>
              <a:rPr lang="en-US" dirty="0"/>
              <a:t>Usability</a:t>
            </a:r>
          </a:p>
        </p:txBody>
      </p:sp>
      <p:sp>
        <p:nvSpPr>
          <p:cNvPr id="5" name="Slide Number Placeholder 4"/>
          <p:cNvSpPr>
            <a:spLocks noGrp="1"/>
          </p:cNvSpPr>
          <p:nvPr>
            <p:ph type="sldNum" sz="quarter" idx="12"/>
          </p:nvPr>
        </p:nvSpPr>
        <p:spPr/>
        <p:txBody>
          <a:bodyPr/>
          <a:lstStyle/>
          <a:p>
            <a:fld id="{5D7112C3-FAF2-4E06-8109-875B1A7711BE}"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Implementation Issues</a:t>
            </a:r>
          </a:p>
        </p:txBody>
      </p:sp>
      <p:sp>
        <p:nvSpPr>
          <p:cNvPr id="7" name="Content Placeholder 6"/>
          <p:cNvSpPr>
            <a:spLocks noGrp="1"/>
          </p:cNvSpPr>
          <p:nvPr>
            <p:ph idx="1"/>
          </p:nvPr>
        </p:nvSpPr>
        <p:spPr/>
        <p:txBody>
          <a:bodyPr/>
          <a:lstStyle/>
          <a:p>
            <a:r>
              <a:rPr lang="en-US" dirty="0"/>
              <a:t>Workflow</a:t>
            </a:r>
          </a:p>
          <a:p>
            <a:pPr lvl="1"/>
            <a:r>
              <a:rPr lang="en-US" dirty="0"/>
              <a:t>Traditional roles do not include personnel to proactively encourage integrated PROs</a:t>
            </a:r>
          </a:p>
          <a:p>
            <a:pPr lvl="1"/>
            <a:r>
              <a:rPr lang="en-US" dirty="0"/>
              <a:t>Triage nurses “re-act” only when the patient/caregiver makes a call.</a:t>
            </a:r>
          </a:p>
        </p:txBody>
      </p:sp>
      <p:sp>
        <p:nvSpPr>
          <p:cNvPr id="5" name="Slide Number Placeholder 4"/>
          <p:cNvSpPr>
            <a:spLocks noGrp="1"/>
          </p:cNvSpPr>
          <p:nvPr>
            <p:ph type="sldNum" sz="quarter" idx="12"/>
          </p:nvPr>
        </p:nvSpPr>
        <p:spPr/>
        <p:txBody>
          <a:bodyPr/>
          <a:lstStyle/>
          <a:p>
            <a:fld id="{5D7112C3-FAF2-4E06-8109-875B1A7711BE}" type="slidenum">
              <a:rPr lang="en-US" smtClean="0"/>
              <a:pPr/>
              <a:t>49</a:t>
            </a:fld>
            <a:endParaRPr lang="en-US"/>
          </a:p>
        </p:txBody>
      </p:sp>
    </p:spTree>
    <p:extLst>
      <p:ext uri="{BB962C8B-B14F-4D97-AF65-F5344CB8AC3E}">
        <p14:creationId xmlns:p14="http://schemas.microsoft.com/office/powerpoint/2010/main" val="1899469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620C46-29F5-456D-AC6A-14D19B6E733B}" type="slidenum">
              <a:rPr lang="en-US"/>
              <a:pPr/>
              <a:t>5</a:t>
            </a:fld>
            <a:endParaRPr lang="en-US"/>
          </a:p>
        </p:txBody>
      </p:sp>
      <p:pic>
        <p:nvPicPr>
          <p:cNvPr id="67588" name="Picture 4" descr="manworking"/>
          <p:cNvPicPr>
            <a:picLocks noChangeAspect="1" noChangeArrowheads="1"/>
          </p:cNvPicPr>
          <p:nvPr/>
        </p:nvPicPr>
        <p:blipFill>
          <a:blip r:embed="rId3" cstate="print"/>
          <a:srcRect/>
          <a:stretch>
            <a:fillRect/>
          </a:stretch>
        </p:blipFill>
        <p:spPr bwMode="auto">
          <a:xfrm>
            <a:off x="457200" y="533400"/>
            <a:ext cx="3286125" cy="4762500"/>
          </a:xfrm>
          <a:prstGeom prst="rect">
            <a:avLst/>
          </a:prstGeom>
          <a:noFill/>
        </p:spPr>
      </p:pic>
      <p:pic>
        <p:nvPicPr>
          <p:cNvPr id="67589" name="Picture 5" descr="heidi work"/>
          <p:cNvPicPr>
            <a:picLocks noChangeAspect="1" noChangeArrowheads="1"/>
          </p:cNvPicPr>
          <p:nvPr/>
        </p:nvPicPr>
        <p:blipFill>
          <a:blip r:embed="rId4" cstate="print"/>
          <a:srcRect/>
          <a:stretch>
            <a:fillRect/>
          </a:stretch>
        </p:blipFill>
        <p:spPr bwMode="auto">
          <a:xfrm>
            <a:off x="3733800" y="2762250"/>
            <a:ext cx="5029200" cy="37719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Implementation Issues</a:t>
            </a:r>
          </a:p>
        </p:txBody>
      </p:sp>
      <p:sp>
        <p:nvSpPr>
          <p:cNvPr id="7" name="Content Placeholder 6"/>
          <p:cNvSpPr>
            <a:spLocks noGrp="1"/>
          </p:cNvSpPr>
          <p:nvPr>
            <p:ph idx="1"/>
          </p:nvPr>
        </p:nvSpPr>
        <p:spPr/>
        <p:txBody>
          <a:bodyPr/>
          <a:lstStyle/>
          <a:p>
            <a:r>
              <a:rPr lang="en-US" dirty="0"/>
              <a:t>Equipment</a:t>
            </a:r>
          </a:p>
          <a:p>
            <a:pPr lvl="1"/>
            <a:r>
              <a:rPr lang="en-US" dirty="0"/>
              <a:t>Not everyone has remote Internet access and even when they do, daily use is not a habit.</a:t>
            </a:r>
          </a:p>
          <a:p>
            <a:pPr lvl="1"/>
            <a:r>
              <a:rPr lang="en-US" dirty="0"/>
              <a:t>Point of service access</a:t>
            </a:r>
          </a:p>
          <a:p>
            <a:pPr lvl="2"/>
            <a:r>
              <a:rPr lang="en-US" dirty="0"/>
              <a:t>Secured equipment</a:t>
            </a:r>
          </a:p>
          <a:p>
            <a:pPr lvl="2"/>
            <a:r>
              <a:rPr lang="en-US" dirty="0"/>
              <a:t>Touch screens</a:t>
            </a:r>
          </a:p>
          <a:p>
            <a:pPr lvl="2"/>
            <a:r>
              <a:rPr lang="en-US" dirty="0"/>
              <a:t>Wireless</a:t>
            </a:r>
          </a:p>
        </p:txBody>
      </p:sp>
      <p:sp>
        <p:nvSpPr>
          <p:cNvPr id="5" name="Slide Number Placeholder 4"/>
          <p:cNvSpPr>
            <a:spLocks noGrp="1"/>
          </p:cNvSpPr>
          <p:nvPr>
            <p:ph type="sldNum" sz="quarter" idx="12"/>
          </p:nvPr>
        </p:nvSpPr>
        <p:spPr/>
        <p:txBody>
          <a:bodyPr/>
          <a:lstStyle/>
          <a:p>
            <a:fld id="{5D7112C3-FAF2-4E06-8109-875B1A7711BE}" type="slidenum">
              <a:rPr lang="en-US" smtClean="0"/>
              <a:pPr/>
              <a:t>50</a:t>
            </a:fld>
            <a:endParaRPr lang="en-US"/>
          </a:p>
        </p:txBody>
      </p:sp>
    </p:spTree>
    <p:extLst>
      <p:ext uri="{BB962C8B-B14F-4D97-AF65-F5344CB8AC3E}">
        <p14:creationId xmlns:p14="http://schemas.microsoft.com/office/powerpoint/2010/main" val="3962163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Implementation Issues</a:t>
            </a:r>
          </a:p>
        </p:txBody>
      </p:sp>
      <p:sp>
        <p:nvSpPr>
          <p:cNvPr id="7" name="Content Placeholder 6"/>
          <p:cNvSpPr>
            <a:spLocks noGrp="1"/>
          </p:cNvSpPr>
          <p:nvPr>
            <p:ph idx="1"/>
          </p:nvPr>
        </p:nvSpPr>
        <p:spPr/>
        <p:txBody>
          <a:bodyPr/>
          <a:lstStyle/>
          <a:p>
            <a:r>
              <a:rPr lang="en-US" dirty="0"/>
              <a:t>Vendors</a:t>
            </a:r>
          </a:p>
          <a:p>
            <a:pPr lvl="1"/>
            <a:r>
              <a:rPr lang="en-US" sz="2400" dirty="0"/>
              <a:t>Patient portals an after-thought. Not where the profit lies</a:t>
            </a:r>
          </a:p>
          <a:p>
            <a:pPr lvl="1"/>
            <a:r>
              <a:rPr lang="en-US" sz="2400" dirty="0"/>
              <a:t>Little pre-deployment testing</a:t>
            </a:r>
          </a:p>
          <a:p>
            <a:r>
              <a:rPr lang="en-US" sz="2400" dirty="0">
                <a:hlinkClick r:id="rId2" tooltip="http://www.politico.com/tipsheets/morning-ehealth/2017/08/02/cancer-moonshot-head-recounts-exchange-with-epics-faulkner-221658?utm_source=Rock+Weekly&amp;utm_campaign=4be72a8afa-Rock_Weekly_8-7&amp;utm_medium=email&amp;utm_term=0_e44ef774d4-4be72a8afa-92117053&amp;mc_cid=4be72a8afa&amp;mc_eid=31be5bf1ea"/>
              </a:rPr>
              <a:t>As reported by </a:t>
            </a:r>
            <a:r>
              <a:rPr lang="en-US" sz="2400">
                <a:hlinkClick r:id="rId2" tooltip="http://www.politico.com/tipsheets/morning-ehealth/2017/08/02/cancer-moonshot-head-recounts-exchange-with-epics-faulkner-221658?utm_source=Rock+Weekly&amp;utm_campaign=4be72a8afa-Rock_Weekly_8-7&amp;utm_medium=email&amp;utm_term=0_e44ef774d4-4be72a8afa-92117053&amp;mc_cid=4be72a8afa&amp;mc_eid=31be5bf1ea"/>
              </a:rPr>
              <a:t>Politico</a:t>
            </a:r>
            <a:r>
              <a:rPr lang="en-US" sz="2400"/>
              <a:t> (7 </a:t>
            </a:r>
            <a:r>
              <a:rPr lang="en-US" sz="2400" dirty="0"/>
              <a:t>Aug 2017), VP Biden asked Judy Faulkner, CEO of medical record vendor Epic Systems, why patients shouldn't have access to their medical records.</a:t>
            </a:r>
          </a:p>
          <a:p>
            <a:r>
              <a:rPr lang="en-US" sz="2400" dirty="0"/>
              <a:t>Faulkner reportedly responded: "Why do you want your medical records?" There are a thousand pages of which you understand 10." </a:t>
            </a:r>
          </a:p>
          <a:p>
            <a:endParaRPr lang="en-US" dirty="0"/>
          </a:p>
        </p:txBody>
      </p:sp>
      <p:sp>
        <p:nvSpPr>
          <p:cNvPr id="5" name="Slide Number Placeholder 4"/>
          <p:cNvSpPr>
            <a:spLocks noGrp="1"/>
          </p:cNvSpPr>
          <p:nvPr>
            <p:ph type="sldNum" sz="quarter" idx="12"/>
          </p:nvPr>
        </p:nvSpPr>
        <p:spPr/>
        <p:txBody>
          <a:bodyPr/>
          <a:lstStyle/>
          <a:p>
            <a:fld id="{5D7112C3-FAF2-4E06-8109-875B1A7711BE}" type="slidenum">
              <a:rPr lang="en-US" smtClean="0"/>
              <a:pPr/>
              <a:t>51</a:t>
            </a:fld>
            <a:endParaRPr lang="en-US"/>
          </a:p>
        </p:txBody>
      </p:sp>
    </p:spTree>
    <p:extLst>
      <p:ext uri="{BB962C8B-B14F-4D97-AF65-F5344CB8AC3E}">
        <p14:creationId xmlns:p14="http://schemas.microsoft.com/office/powerpoint/2010/main" val="4909315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Implementation Issues</a:t>
            </a:r>
          </a:p>
        </p:txBody>
      </p:sp>
      <p:sp>
        <p:nvSpPr>
          <p:cNvPr id="7" name="Content Placeholder 6"/>
          <p:cNvSpPr>
            <a:spLocks noGrp="1"/>
          </p:cNvSpPr>
          <p:nvPr>
            <p:ph idx="1"/>
          </p:nvPr>
        </p:nvSpPr>
        <p:spPr/>
        <p:txBody>
          <a:bodyPr/>
          <a:lstStyle/>
          <a:p>
            <a:r>
              <a:rPr lang="en-US" dirty="0"/>
              <a:t>Usability</a:t>
            </a:r>
          </a:p>
          <a:p>
            <a:pPr lvl="1"/>
            <a:r>
              <a:rPr lang="en-US" dirty="0"/>
              <a:t>Requires real time/real people testing</a:t>
            </a:r>
          </a:p>
          <a:p>
            <a:pPr lvl="2"/>
            <a:r>
              <a:rPr lang="en-US" dirty="0"/>
              <a:t>In all socio-economic groups, not just the savvy elite patients</a:t>
            </a:r>
          </a:p>
        </p:txBody>
      </p:sp>
      <p:sp>
        <p:nvSpPr>
          <p:cNvPr id="5" name="Slide Number Placeholder 4"/>
          <p:cNvSpPr>
            <a:spLocks noGrp="1"/>
          </p:cNvSpPr>
          <p:nvPr>
            <p:ph type="sldNum" sz="quarter" idx="12"/>
          </p:nvPr>
        </p:nvSpPr>
        <p:spPr/>
        <p:txBody>
          <a:bodyPr/>
          <a:lstStyle/>
          <a:p>
            <a:fld id="{5D7112C3-FAF2-4E06-8109-875B1A7711BE}" type="slidenum">
              <a:rPr lang="en-US" smtClean="0"/>
              <a:pPr/>
              <a:t>52</a:t>
            </a:fld>
            <a:endParaRPr lang="en-US"/>
          </a:p>
        </p:txBody>
      </p:sp>
    </p:spTree>
    <p:extLst>
      <p:ext uri="{BB962C8B-B14F-4D97-AF65-F5344CB8AC3E}">
        <p14:creationId xmlns:p14="http://schemas.microsoft.com/office/powerpoint/2010/main" val="910558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6C7C2D3C-3596-47D6-946F-4D1C8358101A}" type="slidenum">
              <a:rPr lang="en-US"/>
              <a:pPr/>
              <a:t>53</a:t>
            </a:fld>
            <a:endParaRPr lang="en-US"/>
          </a:p>
        </p:txBody>
      </p:sp>
      <p:sp>
        <p:nvSpPr>
          <p:cNvPr id="119810" name="Rectangle 2"/>
          <p:cNvSpPr>
            <a:spLocks noGrp="1" noChangeArrowheads="1"/>
          </p:cNvSpPr>
          <p:nvPr>
            <p:ph type="title"/>
          </p:nvPr>
        </p:nvSpPr>
        <p:spPr/>
        <p:txBody>
          <a:bodyPr/>
          <a:lstStyle/>
          <a:p>
            <a:r>
              <a:rPr lang="en-US"/>
              <a:t>Bring it back</a:t>
            </a:r>
            <a:endParaRPr lang="en-US">
              <a:solidFill>
                <a:srgbClr val="FF9966"/>
              </a:solidFill>
            </a:endParaRPr>
          </a:p>
        </p:txBody>
      </p:sp>
      <p:sp>
        <p:nvSpPr>
          <p:cNvPr id="119811" name="Rectangle 3"/>
          <p:cNvSpPr>
            <a:spLocks noGrp="1" noChangeArrowheads="1"/>
          </p:cNvSpPr>
          <p:nvPr>
            <p:ph type="body" sz="half" idx="1"/>
          </p:nvPr>
        </p:nvSpPr>
        <p:spPr>
          <a:xfrm>
            <a:off x="228600" y="2133600"/>
            <a:ext cx="3962400" cy="4114800"/>
          </a:xfrm>
        </p:spPr>
        <p:txBody>
          <a:bodyPr/>
          <a:lstStyle/>
          <a:p>
            <a:pPr>
              <a:lnSpc>
                <a:spcPct val="90000"/>
              </a:lnSpc>
            </a:pPr>
            <a:r>
              <a:rPr lang="en-US" sz="2200" dirty="0"/>
              <a:t>We are a practice discipline and everyday oncology nurses are face-to-face with people who have great needs</a:t>
            </a:r>
          </a:p>
          <a:p>
            <a:pPr>
              <a:lnSpc>
                <a:spcPct val="90000"/>
              </a:lnSpc>
            </a:pPr>
            <a:r>
              <a:rPr lang="en-US" sz="2200" dirty="0"/>
              <a:t>It’s not enough to just learn about it</a:t>
            </a:r>
          </a:p>
          <a:p>
            <a:pPr>
              <a:lnSpc>
                <a:spcPct val="90000"/>
              </a:lnSpc>
            </a:pPr>
            <a:r>
              <a:rPr lang="en-US" sz="2200" dirty="0"/>
              <a:t>We must provide concrete actions to place into care</a:t>
            </a:r>
          </a:p>
          <a:p>
            <a:pPr>
              <a:lnSpc>
                <a:spcPct val="90000"/>
              </a:lnSpc>
            </a:pPr>
            <a:r>
              <a:rPr lang="en-US" sz="2200" dirty="0"/>
              <a:t>What to do with these findings to MAKE a DIFFERENCE?</a:t>
            </a:r>
          </a:p>
        </p:txBody>
      </p:sp>
      <p:sp>
        <p:nvSpPr>
          <p:cNvPr id="31" name="Content Placeholder 30"/>
          <p:cNvSpPr>
            <a:spLocks noGrp="1"/>
          </p:cNvSpPr>
          <p:nvPr>
            <p:ph sz="half" idx="2"/>
          </p:nvPr>
        </p:nvSpPr>
        <p:spPr/>
        <p:txBody>
          <a:bodyPr/>
          <a:lstStyle/>
          <a:p>
            <a:endParaRPr lang="en-US"/>
          </a:p>
        </p:txBody>
      </p:sp>
      <p:pic>
        <p:nvPicPr>
          <p:cNvPr id="230429" name="Picture 29" descr="C:\Users\db647\AppData\Local\Microsoft\Windows\Temporary Internet Files\Content.IE5\JXWIUO0E\MP900448461[1].jpg"/>
          <p:cNvPicPr>
            <a:picLocks noChangeAspect="1" noChangeArrowheads="1"/>
          </p:cNvPicPr>
          <p:nvPr/>
        </p:nvPicPr>
        <p:blipFill>
          <a:blip r:embed="rId3" cstate="print"/>
          <a:srcRect/>
          <a:stretch>
            <a:fillRect/>
          </a:stretch>
        </p:blipFill>
        <p:spPr bwMode="auto">
          <a:xfrm>
            <a:off x="4800600" y="2133600"/>
            <a:ext cx="3429000" cy="47244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8C4A2D1-BB58-4029-A8DB-1C2D9486810A}" type="slidenum">
              <a:rPr lang="en-US"/>
              <a:pPr/>
              <a:t>54</a:t>
            </a:fld>
            <a:endParaRPr lang="en-US"/>
          </a:p>
        </p:txBody>
      </p:sp>
      <p:sp>
        <p:nvSpPr>
          <p:cNvPr id="63490" name="Rectangle 2"/>
          <p:cNvSpPr>
            <a:spLocks noGrp="1" noChangeArrowheads="1"/>
          </p:cNvSpPr>
          <p:nvPr>
            <p:ph type="title"/>
          </p:nvPr>
        </p:nvSpPr>
        <p:spPr/>
        <p:txBody>
          <a:bodyPr/>
          <a:lstStyle/>
          <a:p>
            <a:r>
              <a:rPr lang="en-US"/>
              <a:t>Finally</a:t>
            </a:r>
          </a:p>
        </p:txBody>
      </p:sp>
      <p:sp>
        <p:nvSpPr>
          <p:cNvPr id="63492" name="Rectangle 4"/>
          <p:cNvSpPr>
            <a:spLocks noGrp="1" noChangeArrowheads="1"/>
          </p:cNvSpPr>
          <p:nvPr>
            <p:ph type="body" idx="1"/>
          </p:nvPr>
        </p:nvSpPr>
        <p:spPr>
          <a:noFill/>
          <a:ln/>
        </p:spPr>
        <p:txBody>
          <a:bodyPr/>
          <a:lstStyle/>
          <a:p>
            <a:pPr>
              <a:buFontTx/>
              <a:buNone/>
            </a:pPr>
            <a:r>
              <a:rPr lang="en-US"/>
              <a:t>Knowing is not enough; we must apply</a:t>
            </a:r>
          </a:p>
          <a:p>
            <a:pPr>
              <a:buFontTx/>
              <a:buNone/>
            </a:pPr>
            <a:r>
              <a:rPr lang="en-US"/>
              <a:t>Willing is not enough; we must do</a:t>
            </a:r>
          </a:p>
          <a:p>
            <a:pPr>
              <a:buFontTx/>
              <a:buNone/>
            </a:pPr>
            <a:endParaRPr lang="en-US"/>
          </a:p>
          <a:p>
            <a:pPr>
              <a:buFontTx/>
              <a:buNone/>
            </a:pPr>
            <a:endParaRPr lang="en-US"/>
          </a:p>
          <a:p>
            <a:pPr>
              <a:buFontTx/>
              <a:buNone/>
            </a:pPr>
            <a:r>
              <a:rPr lang="en-US"/>
              <a:t>						Von Goethe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943C40-3F2F-4D6F-B374-94A74072095E}" type="slidenum">
              <a:rPr lang="en-US" smtClean="0"/>
              <a:pPr/>
              <a:t>55</a:t>
            </a:fld>
            <a:endParaRPr lang="en-US"/>
          </a:p>
        </p:txBody>
      </p:sp>
      <p:sp>
        <p:nvSpPr>
          <p:cNvPr id="6" name="AutoShape 13"/>
          <p:cNvSpPr>
            <a:spLocks noChangeArrowheads="1"/>
          </p:cNvSpPr>
          <p:nvPr/>
        </p:nvSpPr>
        <p:spPr bwMode="auto">
          <a:xfrm>
            <a:off x="2933700" y="794544"/>
            <a:ext cx="3505200" cy="3581400"/>
          </a:xfrm>
          <a:prstGeom prst="octagon">
            <a:avLst>
              <a:gd name="adj" fmla="val 29287"/>
            </a:avLst>
          </a:prstGeom>
          <a:solidFill>
            <a:srgbClr val="00B0F0">
              <a:alpha val="37000"/>
            </a:srgbClr>
          </a:solidFill>
          <a:ln w="12700">
            <a:solidFill>
              <a:schemeClr val="tx1"/>
            </a:solidFill>
            <a:miter lim="800000"/>
            <a:headEnd type="none" w="sm" len="sm"/>
            <a:tailEnd type="none" w="sm" len="sm"/>
          </a:ln>
          <a:effectLst/>
        </p:spPr>
        <p:txBody>
          <a:bodyPr wrap="none" anchor="ctr"/>
          <a:lstStyle/>
          <a:p>
            <a:endParaRPr lang="en-US"/>
          </a:p>
        </p:txBody>
      </p:sp>
      <p:sp>
        <p:nvSpPr>
          <p:cNvPr id="7" name="AutoShape 14"/>
          <p:cNvSpPr>
            <a:spLocks noChangeArrowheads="1"/>
          </p:cNvSpPr>
          <p:nvPr/>
        </p:nvSpPr>
        <p:spPr bwMode="auto">
          <a:xfrm>
            <a:off x="3886200" y="2286000"/>
            <a:ext cx="5105400" cy="3962400"/>
          </a:xfrm>
          <a:prstGeom prst="octagon">
            <a:avLst>
              <a:gd name="adj" fmla="val 29287"/>
            </a:avLst>
          </a:prstGeom>
          <a:solidFill>
            <a:srgbClr val="92D050">
              <a:alpha val="53000"/>
            </a:srgbClr>
          </a:solidFill>
          <a:ln w="12700">
            <a:solidFill>
              <a:schemeClr val="tx1"/>
            </a:solidFill>
            <a:miter lim="800000"/>
            <a:headEnd type="none" w="sm" len="sm"/>
            <a:tailEnd type="none" w="sm" len="sm"/>
          </a:ln>
          <a:effectLst/>
        </p:spPr>
        <p:txBody>
          <a:bodyPr wrap="none" anchor="ctr"/>
          <a:lstStyle/>
          <a:p>
            <a:endParaRPr lang="en-US"/>
          </a:p>
        </p:txBody>
      </p:sp>
      <p:sp>
        <p:nvSpPr>
          <p:cNvPr id="8" name="AutoShape 15"/>
          <p:cNvSpPr>
            <a:spLocks noChangeArrowheads="1"/>
          </p:cNvSpPr>
          <p:nvPr/>
        </p:nvSpPr>
        <p:spPr bwMode="auto">
          <a:xfrm>
            <a:off x="228600" y="2362200"/>
            <a:ext cx="5105400" cy="3886200"/>
          </a:xfrm>
          <a:prstGeom prst="octagon">
            <a:avLst>
              <a:gd name="adj" fmla="val 29287"/>
            </a:avLst>
          </a:prstGeom>
          <a:solidFill>
            <a:srgbClr val="00B050">
              <a:alpha val="22000"/>
            </a:srgbClr>
          </a:solidFill>
          <a:ln w="12700">
            <a:solidFill>
              <a:schemeClr val="tx1"/>
            </a:solidFill>
            <a:miter lim="800000"/>
            <a:headEnd type="none" w="sm" len="sm"/>
            <a:tailEnd type="none" w="sm" len="sm"/>
          </a:ln>
          <a:effectLst/>
        </p:spPr>
        <p:txBody>
          <a:bodyPr wrap="none" anchor="ctr"/>
          <a:lstStyle/>
          <a:p>
            <a:endParaRPr lang="en-US"/>
          </a:p>
        </p:txBody>
      </p:sp>
      <p:sp>
        <p:nvSpPr>
          <p:cNvPr id="9" name="Text Box 16"/>
          <p:cNvSpPr txBox="1">
            <a:spLocks noChangeArrowheads="1"/>
          </p:cNvSpPr>
          <p:nvPr/>
        </p:nvSpPr>
        <p:spPr bwMode="auto">
          <a:xfrm>
            <a:off x="3962400" y="3429000"/>
            <a:ext cx="1295400"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dirty="0"/>
              <a:t>D Berry, W Lober, J McReynolds</a:t>
            </a:r>
          </a:p>
        </p:txBody>
      </p:sp>
      <p:sp>
        <p:nvSpPr>
          <p:cNvPr id="10" name="Text Box 17"/>
          <p:cNvSpPr txBox="1">
            <a:spLocks noChangeArrowheads="1"/>
          </p:cNvSpPr>
          <p:nvPr/>
        </p:nvSpPr>
        <p:spPr bwMode="auto">
          <a:xfrm>
            <a:off x="3962400" y="4419600"/>
            <a:ext cx="1295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dirty="0"/>
              <a:t>B Halpenny S Wolpin</a:t>
            </a:r>
          </a:p>
        </p:txBody>
      </p:sp>
      <p:sp>
        <p:nvSpPr>
          <p:cNvPr id="11" name="Text Box 18"/>
          <p:cNvSpPr txBox="1">
            <a:spLocks noChangeArrowheads="1"/>
          </p:cNvSpPr>
          <p:nvPr/>
        </p:nvSpPr>
        <p:spPr bwMode="auto">
          <a:xfrm>
            <a:off x="3581400" y="1508125"/>
            <a:ext cx="3048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800" dirty="0"/>
              <a:t>Ellen </a:t>
            </a:r>
            <a:r>
              <a:rPr lang="en-US" altLang="en-US" sz="1800" dirty="0" err="1"/>
              <a:t>DeBondt</a:t>
            </a:r>
            <a:r>
              <a:rPr lang="en-US" altLang="en-US" sz="1800" dirty="0"/>
              <a:t>, Mary </a:t>
            </a:r>
            <a:r>
              <a:rPr lang="en-US" altLang="en-US" sz="1800" dirty="0" err="1"/>
              <a:t>Galligan</a:t>
            </a:r>
            <a:r>
              <a:rPr lang="en-US" altLang="en-US" sz="1800" dirty="0"/>
              <a:t>, Stephanie Martin, Lisa Trigg, W </a:t>
            </a:r>
            <a:r>
              <a:rPr lang="en-US" altLang="en-US" sz="1800" dirty="0" err="1"/>
              <a:t>Postkanzer</a:t>
            </a:r>
            <a:endParaRPr lang="en-US" altLang="en-US" sz="1800" dirty="0"/>
          </a:p>
        </p:txBody>
      </p:sp>
      <p:sp>
        <p:nvSpPr>
          <p:cNvPr id="12" name="Text Box 19"/>
          <p:cNvSpPr txBox="1">
            <a:spLocks noChangeArrowheads="1"/>
          </p:cNvSpPr>
          <p:nvPr/>
        </p:nvSpPr>
        <p:spPr bwMode="auto">
          <a:xfrm>
            <a:off x="2895600" y="2362200"/>
            <a:ext cx="12954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a:t>Mary Austin-Seymour,  BT Karras</a:t>
            </a:r>
          </a:p>
        </p:txBody>
      </p:sp>
      <p:sp>
        <p:nvSpPr>
          <p:cNvPr id="13" name="Text Box 20"/>
          <p:cNvSpPr txBox="1">
            <a:spLocks noChangeArrowheads="1"/>
          </p:cNvSpPr>
          <p:nvPr/>
        </p:nvSpPr>
        <p:spPr bwMode="auto">
          <a:xfrm>
            <a:off x="914400" y="2824956"/>
            <a:ext cx="2057400"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dirty="0"/>
              <a:t>Lisa Hales, Kyra Freestar, Deb Nagusky, Jesse </a:t>
            </a:r>
            <a:r>
              <a:rPr lang="en-US" altLang="en-US" sz="1800" dirty="0" err="1"/>
              <a:t>Fann</a:t>
            </a:r>
            <a:r>
              <a:rPr lang="en-US" altLang="en-US" sz="1800" dirty="0"/>
              <a:t>, Nigel Bush, Ruth McCorkle, Brent Blumenstein, Joseph Tariman, Jose Perez-Avila, </a:t>
            </a:r>
            <a:r>
              <a:rPr lang="en-US" altLang="en-US" sz="1800" dirty="0" err="1"/>
              <a:t>Weiwen</a:t>
            </a:r>
            <a:r>
              <a:rPr lang="en-US" altLang="en-US" sz="1800" dirty="0"/>
              <a:t> Wu, Erika Machol, Cindy Klein</a:t>
            </a:r>
          </a:p>
        </p:txBody>
      </p:sp>
      <p:sp>
        <p:nvSpPr>
          <p:cNvPr id="14" name="Text Box 21"/>
          <p:cNvSpPr txBox="1">
            <a:spLocks noChangeArrowheads="1"/>
          </p:cNvSpPr>
          <p:nvPr/>
        </p:nvSpPr>
        <p:spPr bwMode="auto">
          <a:xfrm>
            <a:off x="6475716" y="2814053"/>
            <a:ext cx="2515884"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800" dirty="0"/>
              <a:t>F Hong, Q Wang,                L Kennedy-Sheldon,          M </a:t>
            </a:r>
            <a:r>
              <a:rPr lang="en-US" altLang="en-US" sz="1800" dirty="0" err="1"/>
              <a:t>Kazmi</a:t>
            </a:r>
            <a:r>
              <a:rPr lang="en-US" altLang="en-US" sz="1800" dirty="0"/>
              <a:t>, A Partridge, U </a:t>
            </a:r>
            <a:r>
              <a:rPr lang="en-US" altLang="en-US" sz="1800" dirty="0" err="1"/>
              <a:t>Parvathenani</a:t>
            </a:r>
            <a:r>
              <a:rPr lang="en-US" altLang="en-US" sz="1800" dirty="0"/>
              <a:t>, K Amtmann, T Saunders, D Gonzalez, M Melendez, J Bruyere, J </a:t>
            </a:r>
            <a:r>
              <a:rPr lang="en-US" altLang="en-US" sz="1800" dirty="0" err="1"/>
              <a:t>Wisocky</a:t>
            </a:r>
            <a:r>
              <a:rPr lang="en-US" altLang="en-US" sz="1800" dirty="0"/>
              <a:t>, R Cavalier, ML Siefert, B Valcarce, K Winn, T Harrison, T Hendel, R Ford</a:t>
            </a:r>
          </a:p>
        </p:txBody>
      </p:sp>
      <p:sp>
        <p:nvSpPr>
          <p:cNvPr id="15" name="AutoShape 23"/>
          <p:cNvSpPr>
            <a:spLocks/>
          </p:cNvSpPr>
          <p:nvPr/>
        </p:nvSpPr>
        <p:spPr bwMode="auto">
          <a:xfrm>
            <a:off x="4229100" y="819943"/>
            <a:ext cx="914400" cy="688181"/>
          </a:xfrm>
          <a:prstGeom prst="borderCallout1">
            <a:avLst>
              <a:gd name="adj1" fmla="val 18750"/>
              <a:gd name="adj2" fmla="val -8333"/>
              <a:gd name="adj3" fmla="val 21302"/>
              <a:gd name="adj4" fmla="val -1974"/>
            </a:avLst>
          </a:prstGeom>
          <a:solidFill>
            <a:srgbClr val="FF9966">
              <a:alpha val="51000"/>
            </a:srgbClr>
          </a:solidFill>
          <a:ln w="12700">
            <a:solidFill>
              <a:schemeClr val="tx1"/>
            </a:solidFill>
            <a:miter lim="800000"/>
            <a:headEnd type="none" w="sm" len="sm"/>
            <a:tailEnd type="none" w="sm" len="sm"/>
          </a:ln>
          <a:effectLst/>
        </p:spPr>
        <p:txBody>
          <a:bodyPr/>
          <a:lstStyle/>
          <a:p>
            <a:pPr algn="ctr"/>
            <a:r>
              <a:rPr lang="en-US" altLang="en-US" sz="2000" dirty="0"/>
              <a:t>Pilot (ONS)</a:t>
            </a:r>
          </a:p>
        </p:txBody>
      </p:sp>
      <p:sp>
        <p:nvSpPr>
          <p:cNvPr id="16" name="AutoShape 24"/>
          <p:cNvSpPr>
            <a:spLocks/>
          </p:cNvSpPr>
          <p:nvPr/>
        </p:nvSpPr>
        <p:spPr bwMode="auto">
          <a:xfrm>
            <a:off x="76200" y="1457218"/>
            <a:ext cx="1600200" cy="762000"/>
          </a:xfrm>
          <a:prstGeom prst="borderCallout1">
            <a:avLst>
              <a:gd name="adj1" fmla="val 15000"/>
              <a:gd name="adj2" fmla="val 104764"/>
              <a:gd name="adj3" fmla="val 114583"/>
              <a:gd name="adj4" fmla="val 135514"/>
            </a:avLst>
          </a:prstGeom>
          <a:solidFill>
            <a:srgbClr val="FF9966">
              <a:alpha val="49000"/>
            </a:srgbClr>
          </a:solidFill>
          <a:ln w="12700">
            <a:solidFill>
              <a:schemeClr val="tx1"/>
            </a:solidFill>
            <a:miter lim="800000"/>
            <a:headEnd type="none" w="sm" len="sm"/>
            <a:tailEnd type="none" w="sm" len="sm"/>
          </a:ln>
          <a:effectLst/>
        </p:spPr>
        <p:txBody>
          <a:bodyPr/>
          <a:lstStyle/>
          <a:p>
            <a:pPr algn="ctr"/>
            <a:r>
              <a:rPr lang="en-US" altLang="en-US" dirty="0"/>
              <a:t>ESRA-C I</a:t>
            </a:r>
          </a:p>
          <a:p>
            <a:pPr algn="ctr"/>
            <a:r>
              <a:rPr lang="en-US" altLang="en-US" dirty="0"/>
              <a:t>(NINR)</a:t>
            </a:r>
          </a:p>
        </p:txBody>
      </p:sp>
      <p:sp>
        <p:nvSpPr>
          <p:cNvPr id="17" name="AutoShape 25"/>
          <p:cNvSpPr>
            <a:spLocks/>
          </p:cNvSpPr>
          <p:nvPr/>
        </p:nvSpPr>
        <p:spPr bwMode="auto">
          <a:xfrm>
            <a:off x="7391400" y="1419101"/>
            <a:ext cx="1600200" cy="762000"/>
          </a:xfrm>
          <a:prstGeom prst="borderCallout1">
            <a:avLst>
              <a:gd name="adj1" fmla="val 15000"/>
              <a:gd name="adj2" fmla="val -4764"/>
              <a:gd name="adj3" fmla="val 111875"/>
              <a:gd name="adj4" fmla="val -42560"/>
            </a:avLst>
          </a:prstGeom>
          <a:solidFill>
            <a:srgbClr val="FF9966">
              <a:alpha val="50000"/>
            </a:srgbClr>
          </a:solidFill>
          <a:ln w="12700">
            <a:solidFill>
              <a:schemeClr val="tx1"/>
            </a:solidFill>
            <a:miter lim="800000"/>
            <a:headEnd type="none" w="sm" len="sm"/>
            <a:tailEnd type="none" w="sm" len="sm"/>
          </a:ln>
          <a:effectLst/>
        </p:spPr>
        <p:txBody>
          <a:bodyPr/>
          <a:lstStyle/>
          <a:p>
            <a:pPr algn="ctr"/>
            <a:r>
              <a:rPr lang="en-US" altLang="en-US" dirty="0"/>
              <a:t>ESRA-C II</a:t>
            </a:r>
          </a:p>
          <a:p>
            <a:pPr algn="ctr"/>
            <a:r>
              <a:rPr lang="en-US" altLang="en-US" dirty="0"/>
              <a:t>(NINR)</a:t>
            </a:r>
          </a:p>
        </p:txBody>
      </p:sp>
    </p:spTree>
    <p:extLst>
      <p:ext uri="{BB962C8B-B14F-4D97-AF65-F5344CB8AC3E}">
        <p14:creationId xmlns:p14="http://schemas.microsoft.com/office/powerpoint/2010/main" val="3545557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4294967295"/>
          </p:nvPr>
        </p:nvSpPr>
        <p:spPr>
          <a:xfrm>
            <a:off x="6629400" y="5935133"/>
            <a:ext cx="1905000" cy="406400"/>
          </a:xfrm>
          <a:prstGeom prst="rect">
            <a:avLst/>
          </a:prstGeom>
        </p:spPr>
        <p:txBody>
          <a:bodyPr/>
          <a:lstStyle/>
          <a:p>
            <a:fld id="{B83653B4-B52D-44C1-84A9-F36A6954075D}" type="slidenum">
              <a:rPr lang="en-US"/>
              <a:pPr/>
              <a:t>6</a:t>
            </a:fld>
            <a:endParaRPr lang="en-US"/>
          </a:p>
        </p:txBody>
      </p:sp>
      <p:sp>
        <p:nvSpPr>
          <p:cNvPr id="198658" name="Rectangle 2"/>
          <p:cNvSpPr>
            <a:spLocks noGrp="1" noChangeArrowheads="1"/>
          </p:cNvSpPr>
          <p:nvPr>
            <p:ph type="title"/>
          </p:nvPr>
        </p:nvSpPr>
        <p:spPr>
          <a:xfrm>
            <a:off x="381000" y="932959"/>
            <a:ext cx="6386286" cy="812800"/>
          </a:xfrm>
        </p:spPr>
        <p:txBody>
          <a:bodyPr/>
          <a:lstStyle/>
          <a:p>
            <a:r>
              <a:rPr lang="en-US" sz="3048" dirty="0"/>
              <a:t>Woman with recurrent cancer</a:t>
            </a:r>
            <a:br>
              <a:rPr lang="en-US" sz="3048" dirty="0"/>
            </a:br>
            <a:r>
              <a:rPr lang="en-US" sz="3048" dirty="0"/>
              <a:t>(audio-recording)</a:t>
            </a:r>
          </a:p>
        </p:txBody>
      </p:sp>
      <p:pic>
        <p:nvPicPr>
          <p:cNvPr id="231460" name="Picture 36" descr="C:\Users\db647\AppData\Local\Microsoft\Windows\Temporary Internet Files\Content.IE5\JXWIUO0E\MC900299123[1].wmf"/>
          <p:cNvPicPr>
            <a:picLocks noChangeAspect="1" noChangeArrowheads="1"/>
          </p:cNvPicPr>
          <p:nvPr/>
        </p:nvPicPr>
        <p:blipFill>
          <a:blip r:embed="rId3" cstate="print"/>
          <a:srcRect/>
          <a:stretch>
            <a:fillRect/>
          </a:stretch>
        </p:blipFill>
        <p:spPr bwMode="auto">
          <a:xfrm>
            <a:off x="304800" y="3381451"/>
            <a:ext cx="3995302" cy="3095549"/>
          </a:xfrm>
          <a:prstGeom prst="rect">
            <a:avLst/>
          </a:prstGeom>
          <a:noFill/>
        </p:spPr>
      </p:pic>
      <p:pic>
        <p:nvPicPr>
          <p:cNvPr id="231463" name="Picture 39" descr="C:\Users\db647\AppData\Local\Microsoft\Windows\Temporary Internet Files\Content.IE5\717F8I7F\MC900338530[1].wmf"/>
          <p:cNvPicPr>
            <a:picLocks noChangeAspect="1" noChangeArrowheads="1"/>
          </p:cNvPicPr>
          <p:nvPr/>
        </p:nvPicPr>
        <p:blipFill>
          <a:blip r:embed="rId4" cstate="print"/>
          <a:srcRect/>
          <a:stretch>
            <a:fillRect/>
          </a:stretch>
        </p:blipFill>
        <p:spPr bwMode="auto">
          <a:xfrm>
            <a:off x="5225144" y="1542143"/>
            <a:ext cx="3534913" cy="3704187"/>
          </a:xfrm>
          <a:prstGeom prst="rect">
            <a:avLst/>
          </a:prstGeom>
          <a:noFill/>
        </p:spPr>
      </p:pic>
      <p:sp>
        <p:nvSpPr>
          <p:cNvPr id="45" name="TextBox 44"/>
          <p:cNvSpPr txBox="1"/>
          <p:nvPr/>
        </p:nvSpPr>
        <p:spPr>
          <a:xfrm>
            <a:off x="5805714" y="1905000"/>
            <a:ext cx="2514600" cy="1499385"/>
          </a:xfrm>
          <a:prstGeom prst="rect">
            <a:avLst/>
          </a:prstGeom>
          <a:noFill/>
        </p:spPr>
        <p:txBody>
          <a:bodyPr wrap="square" rtlCol="0">
            <a:spAutoFit/>
          </a:bodyPr>
          <a:lstStyle/>
          <a:p>
            <a:r>
              <a:rPr lang="en-US" sz="2286" b="1" dirty="0">
                <a:solidFill>
                  <a:schemeClr val="bg2"/>
                </a:solidFill>
              </a:rPr>
              <a:t>I haven’t slept well for three to four years.</a:t>
            </a:r>
          </a:p>
          <a:p>
            <a:endParaRPr lang="en-US" sz="2286" dirty="0">
              <a:solidFill>
                <a:schemeClr val="bg2"/>
              </a:solidFill>
            </a:endParaRPr>
          </a:p>
        </p:txBody>
      </p:sp>
      <p:sp>
        <p:nvSpPr>
          <p:cNvPr id="47" name="TextBox 46"/>
          <p:cNvSpPr txBox="1"/>
          <p:nvPr/>
        </p:nvSpPr>
        <p:spPr>
          <a:xfrm>
            <a:off x="2590800" y="3746945"/>
            <a:ext cx="1389743" cy="1499385"/>
          </a:xfrm>
          <a:prstGeom prst="rect">
            <a:avLst/>
          </a:prstGeom>
          <a:noFill/>
        </p:spPr>
        <p:txBody>
          <a:bodyPr wrap="square" rtlCol="0">
            <a:spAutoFit/>
          </a:bodyPr>
          <a:lstStyle/>
          <a:p>
            <a:r>
              <a:rPr lang="en-US" sz="2286" b="1" dirty="0"/>
              <a:t>And your cough?</a:t>
            </a:r>
          </a:p>
          <a:p>
            <a:pPr>
              <a:buFontTx/>
              <a:buNone/>
            </a:pPr>
            <a:r>
              <a:rPr lang="en-US" sz="2286" dirty="0"/>
              <a:t>	</a:t>
            </a:r>
          </a:p>
          <a:p>
            <a:endParaRPr lang="en-US" sz="2286" dirty="0"/>
          </a:p>
        </p:txBody>
      </p:sp>
    </p:spTree>
    <p:extLst>
      <p:ext uri="{BB962C8B-B14F-4D97-AF65-F5344CB8AC3E}">
        <p14:creationId xmlns:p14="http://schemas.microsoft.com/office/powerpoint/2010/main" val="1554121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524" y="1000184"/>
            <a:ext cx="5908524" cy="572197"/>
          </a:xfrm>
        </p:spPr>
        <p:txBody>
          <a:bodyPr/>
          <a:lstStyle/>
          <a:p>
            <a:r>
              <a:rPr lang="en-US" dirty="0"/>
              <a:t>What’s Happening?</a:t>
            </a:r>
          </a:p>
        </p:txBody>
      </p:sp>
      <p:sp>
        <p:nvSpPr>
          <p:cNvPr id="3" name="Content Placeholder 2"/>
          <p:cNvSpPr>
            <a:spLocks noGrp="1"/>
          </p:cNvSpPr>
          <p:nvPr>
            <p:ph idx="1"/>
          </p:nvPr>
        </p:nvSpPr>
        <p:spPr>
          <a:xfrm>
            <a:off x="838200" y="1675453"/>
            <a:ext cx="7837714" cy="4267200"/>
          </a:xfrm>
        </p:spPr>
        <p:txBody>
          <a:bodyPr>
            <a:noAutofit/>
          </a:bodyPr>
          <a:lstStyle/>
          <a:p>
            <a:pPr marL="435437" indent="-435437">
              <a:spcBef>
                <a:spcPts val="1143"/>
              </a:spcBef>
            </a:pPr>
            <a:r>
              <a:rPr lang="en-US" sz="2286" dirty="0"/>
              <a:t>Clinicians are faced too often with shrinking resources, removing opportunities for comprehensive, interpersonal interactions with patients.  And yet….</a:t>
            </a:r>
          </a:p>
          <a:p>
            <a:pPr marL="435437" indent="-435437">
              <a:spcBef>
                <a:spcPts val="1143"/>
              </a:spcBef>
            </a:pPr>
            <a:r>
              <a:rPr lang="en-US" sz="2286" dirty="0"/>
              <a:t>The patient’s experience, symptoms and quality of life (SxQOL) concerns, are essential components of the information on which a complete clinical assessment, diagnosis and treatment plan is based</a:t>
            </a:r>
            <a:r>
              <a:rPr lang="en-US" dirty="0"/>
              <a:t>.</a:t>
            </a:r>
          </a:p>
          <a:p>
            <a:r>
              <a:rPr lang="en-US" sz="2286" dirty="0"/>
              <a:t>When clinicians are unaware of SxQOL, particularly treatment-related toxicities, there is danger of higher morbidity and even mortality related to unintentional over-dosing.</a:t>
            </a:r>
          </a:p>
          <a:p>
            <a:pPr marL="435437" indent="-435437">
              <a:spcBef>
                <a:spcPts val="1143"/>
              </a:spcBef>
            </a:pPr>
            <a:endParaRPr lang="en-US" dirty="0"/>
          </a:p>
          <a:p>
            <a:endParaRPr lang="en-US" dirty="0"/>
          </a:p>
        </p:txBody>
      </p:sp>
      <p:sp>
        <p:nvSpPr>
          <p:cNvPr id="4" name="Slide Number Placeholder 3"/>
          <p:cNvSpPr>
            <a:spLocks noGrp="1"/>
          </p:cNvSpPr>
          <p:nvPr>
            <p:ph type="sldNum" sz="quarter" idx="4294967295"/>
          </p:nvPr>
        </p:nvSpPr>
        <p:spPr>
          <a:xfrm>
            <a:off x="6934200" y="6084712"/>
            <a:ext cx="2133600" cy="324555"/>
          </a:xfrm>
          <a:prstGeom prst="rect">
            <a:avLst/>
          </a:prstGeom>
        </p:spPr>
        <p:txBody>
          <a:bodyPr/>
          <a:lstStyle/>
          <a:p>
            <a:fld id="{6645532D-0AF9-4779-A2B2-5EA231F5227C}" type="slidenum">
              <a:rPr lang="en-US" smtClean="0"/>
              <a:pPr/>
              <a:t>7</a:t>
            </a:fld>
            <a:endParaRPr lang="en-US" dirty="0"/>
          </a:p>
        </p:txBody>
      </p:sp>
      <p:sp>
        <p:nvSpPr>
          <p:cNvPr id="5" name="Rectangle 4"/>
          <p:cNvSpPr/>
          <p:nvPr/>
        </p:nvSpPr>
        <p:spPr>
          <a:xfrm>
            <a:off x="3465514" y="463242"/>
            <a:ext cx="5678487" cy="326884"/>
          </a:xfrm>
          <a:prstGeom prst="rect">
            <a:avLst/>
          </a:prstGeom>
        </p:spPr>
        <p:txBody>
          <a:bodyPr wrap="square">
            <a:spAutoFit/>
          </a:bodyPr>
          <a:lstStyle/>
          <a:p>
            <a:pPr algn="r">
              <a:defRPr/>
            </a:pPr>
            <a:r>
              <a:rPr lang="en-US" sz="1524" i="1" dirty="0">
                <a:solidFill>
                  <a:schemeClr val="bg1"/>
                </a:solidFill>
                <a:latin typeface="Calibri" pitchFamily="34" charset="0"/>
                <a:cs typeface="Calibri" pitchFamily="34" charset="0"/>
              </a:rPr>
              <a:t>The Electronic Self Report Assessment and Intervention for Cancer</a:t>
            </a:r>
          </a:p>
        </p:txBody>
      </p:sp>
    </p:spTree>
    <p:extLst>
      <p:ext uri="{BB962C8B-B14F-4D97-AF65-F5344CB8AC3E}">
        <p14:creationId xmlns:p14="http://schemas.microsoft.com/office/powerpoint/2010/main" val="203974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90126"/>
            <a:ext cx="5908524" cy="572197"/>
          </a:xfrm>
        </p:spPr>
        <p:txBody>
          <a:bodyPr/>
          <a:lstStyle/>
          <a:p>
            <a:r>
              <a:rPr lang="en-US" dirty="0"/>
              <a:t>What’s Happening?</a:t>
            </a:r>
          </a:p>
        </p:txBody>
      </p:sp>
      <p:sp>
        <p:nvSpPr>
          <p:cNvPr id="3" name="Content Placeholder 2"/>
          <p:cNvSpPr>
            <a:spLocks noGrp="1"/>
          </p:cNvSpPr>
          <p:nvPr>
            <p:ph idx="1"/>
          </p:nvPr>
        </p:nvSpPr>
        <p:spPr>
          <a:xfrm>
            <a:off x="533400" y="1362323"/>
            <a:ext cx="7620000" cy="4267200"/>
          </a:xfrm>
        </p:spPr>
        <p:txBody>
          <a:bodyPr anchor="t" anchorCtr="0">
            <a:noAutofit/>
          </a:bodyPr>
          <a:lstStyle/>
          <a:p>
            <a:r>
              <a:rPr lang="en-US" sz="2800" dirty="0"/>
              <a:t>Barriers to communication</a:t>
            </a:r>
          </a:p>
          <a:p>
            <a:pPr lvl="1">
              <a:spcAft>
                <a:spcPts val="571"/>
              </a:spcAft>
            </a:pPr>
            <a:r>
              <a:rPr lang="en-US" sz="2000" dirty="0"/>
              <a:t>  Patient-oriented issues: </a:t>
            </a:r>
          </a:p>
          <a:p>
            <a:pPr lvl="2">
              <a:spcAft>
                <a:spcPts val="571"/>
              </a:spcAft>
            </a:pPr>
            <a:r>
              <a:rPr lang="en-US" sz="2000" dirty="0"/>
              <a:t>reluctance to verbalize problems </a:t>
            </a:r>
          </a:p>
          <a:p>
            <a:pPr lvl="2">
              <a:spcAft>
                <a:spcPts val="571"/>
              </a:spcAft>
            </a:pPr>
            <a:r>
              <a:rPr lang="en-US" sz="2000" dirty="0"/>
              <a:t>recall of SxQOL experiences in between visits</a:t>
            </a:r>
          </a:p>
          <a:p>
            <a:pPr lvl="2">
              <a:spcAft>
                <a:spcPts val="571"/>
              </a:spcAft>
            </a:pPr>
            <a:r>
              <a:rPr lang="en-US" sz="2000" dirty="0"/>
              <a:t>time limitations during the visit </a:t>
            </a:r>
          </a:p>
          <a:p>
            <a:pPr lvl="1">
              <a:spcAft>
                <a:spcPts val="571"/>
              </a:spcAft>
            </a:pPr>
            <a:r>
              <a:rPr lang="en-US" sz="2000" dirty="0"/>
              <a:t>Clinician-oriented verbal behaviors: </a:t>
            </a:r>
          </a:p>
          <a:p>
            <a:pPr lvl="2">
              <a:spcAft>
                <a:spcPts val="571"/>
              </a:spcAft>
            </a:pPr>
            <a:r>
              <a:rPr lang="en-US" sz="2000" dirty="0"/>
              <a:t>use of close-ended (versus open-ended)</a:t>
            </a:r>
          </a:p>
          <a:p>
            <a:pPr lvl="2">
              <a:spcAft>
                <a:spcPts val="571"/>
              </a:spcAft>
            </a:pPr>
            <a:r>
              <a:rPr lang="en-US" sz="2000" dirty="0"/>
              <a:t>queries and interruptions of patient symptom descriptions</a:t>
            </a:r>
          </a:p>
          <a:p>
            <a:pPr lvl="2">
              <a:spcAft>
                <a:spcPts val="571"/>
              </a:spcAft>
            </a:pPr>
            <a:r>
              <a:rPr lang="en-US" sz="2000" dirty="0"/>
              <a:t>changing the subject after a patient verbally reports a SxQOL issue</a:t>
            </a:r>
          </a:p>
          <a:p>
            <a:pPr lvl="1">
              <a:spcAft>
                <a:spcPts val="571"/>
              </a:spcAft>
            </a:pPr>
            <a:r>
              <a:rPr lang="en-US" sz="2000" dirty="0"/>
              <a:t>Clinician beliefs that quality of life issues are other clinicians' responsibility</a:t>
            </a:r>
            <a:endParaRPr lang="en-US" sz="2400" dirty="0"/>
          </a:p>
          <a:p>
            <a:pPr lvl="2"/>
            <a:endParaRPr lang="en-US" dirty="0"/>
          </a:p>
        </p:txBody>
      </p:sp>
      <p:sp>
        <p:nvSpPr>
          <p:cNvPr id="4" name="Slide Number Placeholder 3"/>
          <p:cNvSpPr>
            <a:spLocks noGrp="1"/>
          </p:cNvSpPr>
          <p:nvPr>
            <p:ph type="sldNum" sz="quarter" idx="4294967295"/>
          </p:nvPr>
        </p:nvSpPr>
        <p:spPr>
          <a:xfrm>
            <a:off x="6934200" y="6084712"/>
            <a:ext cx="2133600" cy="324555"/>
          </a:xfrm>
          <a:prstGeom prst="rect">
            <a:avLst/>
          </a:prstGeom>
        </p:spPr>
        <p:txBody>
          <a:bodyPr/>
          <a:lstStyle/>
          <a:p>
            <a:fld id="{6645532D-0AF9-4779-A2B2-5EA231F5227C}" type="slidenum">
              <a:rPr lang="en-US" smtClean="0"/>
              <a:pPr/>
              <a:t>8</a:t>
            </a:fld>
            <a:endParaRPr lang="en-US"/>
          </a:p>
        </p:txBody>
      </p:sp>
      <p:sp>
        <p:nvSpPr>
          <p:cNvPr id="5" name="Rectangle 4"/>
          <p:cNvSpPr/>
          <p:nvPr/>
        </p:nvSpPr>
        <p:spPr>
          <a:xfrm>
            <a:off x="3465514" y="463242"/>
            <a:ext cx="5678487" cy="326884"/>
          </a:xfrm>
          <a:prstGeom prst="rect">
            <a:avLst/>
          </a:prstGeom>
        </p:spPr>
        <p:txBody>
          <a:bodyPr wrap="square">
            <a:spAutoFit/>
          </a:bodyPr>
          <a:lstStyle/>
          <a:p>
            <a:pPr algn="r">
              <a:defRPr/>
            </a:pPr>
            <a:r>
              <a:rPr lang="en-US" sz="1524" i="1" dirty="0">
                <a:solidFill>
                  <a:schemeClr val="bg1"/>
                </a:solidFill>
                <a:latin typeface="Calibri" pitchFamily="34" charset="0"/>
                <a:cs typeface="Calibri" pitchFamily="34" charset="0"/>
              </a:rPr>
              <a:t>The Electronic Self Report Assessment and Intervention for Cancer</a:t>
            </a:r>
          </a:p>
        </p:txBody>
      </p:sp>
    </p:spTree>
    <p:extLst>
      <p:ext uri="{BB962C8B-B14F-4D97-AF65-F5344CB8AC3E}">
        <p14:creationId xmlns:p14="http://schemas.microsoft.com/office/powerpoint/2010/main" val="4206152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981200"/>
            <a:ext cx="5152571" cy="1382173"/>
          </a:xfrm>
          <a:prstGeom prst="rect">
            <a:avLst/>
          </a:prstGeom>
          <a:noFill/>
        </p:spPr>
        <p:txBody>
          <a:bodyPr wrap="square" rtlCol="0">
            <a:spAutoFit/>
          </a:bodyPr>
          <a:lstStyle/>
          <a:p>
            <a:r>
              <a:rPr lang="en-US" sz="2286" dirty="0"/>
              <a:t>The interview (history; review of systems)</a:t>
            </a:r>
          </a:p>
          <a:p>
            <a:endParaRPr lang="en-US" sz="2286" dirty="0"/>
          </a:p>
          <a:p>
            <a:r>
              <a:rPr lang="en-US" sz="3810" dirty="0"/>
              <a:t>OR </a:t>
            </a:r>
            <a:r>
              <a:rPr lang="en-US" sz="2286" dirty="0"/>
              <a:t> the questionnaire</a:t>
            </a:r>
          </a:p>
        </p:txBody>
      </p:sp>
    </p:spTree>
    <p:extLst>
      <p:ext uri="{BB962C8B-B14F-4D97-AF65-F5344CB8AC3E}">
        <p14:creationId xmlns:p14="http://schemas.microsoft.com/office/powerpoint/2010/main" val="1091264639"/>
      </p:ext>
    </p:extLst>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A50021"/>
      </a:dk2>
      <a:lt2>
        <a:srgbClr val="808080"/>
      </a:lt2>
      <a:accent1>
        <a:srgbClr val="B2B2B2"/>
      </a:accent1>
      <a:accent2>
        <a:srgbClr val="EAEAEA"/>
      </a:accent2>
      <a:accent3>
        <a:srgbClr val="FFFFFF"/>
      </a:accent3>
      <a:accent4>
        <a:srgbClr val="000000"/>
      </a:accent4>
      <a:accent5>
        <a:srgbClr val="D5D5D5"/>
      </a:accent5>
      <a:accent6>
        <a:srgbClr val="D4D4D4"/>
      </a:accent6>
      <a:hlink>
        <a:srgbClr val="993300"/>
      </a:hlink>
      <a:folHlink>
        <a:srgbClr val="333333"/>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A50021"/>
        </a:dk2>
        <a:lt2>
          <a:srgbClr val="DDDDDD"/>
        </a:lt2>
        <a:accent1>
          <a:srgbClr val="666699"/>
        </a:accent1>
        <a:accent2>
          <a:srgbClr val="3333CC"/>
        </a:accent2>
        <a:accent3>
          <a:srgbClr val="FFFFFF"/>
        </a:accent3>
        <a:accent4>
          <a:srgbClr val="000000"/>
        </a:accent4>
        <a:accent5>
          <a:srgbClr val="B8B8CA"/>
        </a:accent5>
        <a:accent6>
          <a:srgbClr val="2D2DB9"/>
        </a:accent6>
        <a:hlink>
          <a:srgbClr val="CCCC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22227</TotalTime>
  <Words>2256</Words>
  <Application>Microsoft Office PowerPoint</Application>
  <PresentationFormat>On-screen Show (4:3)</PresentationFormat>
  <Paragraphs>291</Paragraphs>
  <Slides>55</Slides>
  <Notes>28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5</vt:i4>
      </vt:variant>
      <vt:variant>
        <vt:lpstr>Slide Titles</vt:lpstr>
      </vt:variant>
      <vt:variant>
        <vt:i4>55</vt:i4>
      </vt:variant>
    </vt:vector>
  </HeadingPairs>
  <TitlesOfParts>
    <vt:vector size="67" baseType="lpstr">
      <vt:lpstr>ＭＳ Ｐゴシック</vt:lpstr>
      <vt:lpstr>Arial</vt:lpstr>
      <vt:lpstr>Calibri</vt:lpstr>
      <vt:lpstr>Palatino Linotype</vt:lpstr>
      <vt:lpstr>Times New Roman</vt:lpstr>
      <vt:lpstr>Wingdings</vt:lpstr>
      <vt:lpstr>Blank Presentation</vt:lpstr>
      <vt:lpstr>Bitmap Image</vt:lpstr>
      <vt:lpstr>Clip</vt:lpstr>
      <vt:lpstr>Presentation</vt:lpstr>
      <vt:lpstr>Acrobat Document</vt:lpstr>
      <vt:lpstr>Chart</vt:lpstr>
      <vt:lpstr>Patient-Reported Outcomes, Clinician Response and Self-Care Interventions During Cancer Therapy  R01 NR008726  </vt:lpstr>
      <vt:lpstr>Bottom line first</vt:lpstr>
      <vt:lpstr>PowerPoint Presentation</vt:lpstr>
      <vt:lpstr>PowerPoint Presentation</vt:lpstr>
      <vt:lpstr>PowerPoint Presentation</vt:lpstr>
      <vt:lpstr>Woman with recurrent cancer (audio-recording)</vt:lpstr>
      <vt:lpstr>What’s Happening?</vt:lpstr>
      <vt:lpstr>What’s Happening?</vt:lpstr>
      <vt:lpstr>PowerPoint Presentation</vt:lpstr>
      <vt:lpstr>Clinician:  How about your energy level?</vt:lpstr>
      <vt:lpstr>PowerPoint Presentation</vt:lpstr>
      <vt:lpstr>PowerPoint Presentation</vt:lpstr>
      <vt:lpstr>PowerPoint Presentation</vt:lpstr>
      <vt:lpstr>Clinician asks appropriate, probing questions and scores </vt:lpstr>
      <vt:lpstr>Questionnaire</vt:lpstr>
      <vt:lpstr>“Patient-Reported Outcomes” PROs</vt:lpstr>
      <vt:lpstr>Symptoms &amp; Side Effects</vt:lpstr>
      <vt:lpstr>History-1980s! </vt:lpstr>
      <vt:lpstr>A solution requested from direct care oncology nurses at University of Washington Medical Center</vt:lpstr>
      <vt:lpstr>Electronic Self-report  Assessment-Cancer (ESRA-C)</vt:lpstr>
      <vt:lpstr>Adapted Quality Health Outcomes Model* &amp; study variables</vt:lpstr>
      <vt:lpstr>Methods</vt:lpstr>
      <vt:lpstr>Study Enrollment</vt:lpstr>
      <vt:lpstr>Study sequence</vt:lpstr>
      <vt:lpstr>Questionnaires</vt:lpstr>
      <vt:lpstr>PowerPoint Presentation</vt:lpstr>
      <vt:lpstr>PowerPoint Presentation</vt:lpstr>
      <vt:lpstr>Our results</vt:lpstr>
      <vt:lpstr>Which symptom had more attention?</vt:lpstr>
      <vt:lpstr>Which symptom had more attention?</vt:lpstr>
      <vt:lpstr>Reported as problematic, discussed and first by whom</vt:lpstr>
      <vt:lpstr>Other lessons from ESRA-C</vt:lpstr>
      <vt:lpstr>How could we help with issues not addressed by clinicians?</vt:lpstr>
      <vt:lpstr>Purpose</vt:lpstr>
      <vt:lpstr>Methods &amp; Procedures</vt:lpstr>
      <vt:lpstr>The ESRA-C II Intervention </vt:lpstr>
      <vt:lpstr>Teaching tip exemplar: Participant reported  threshold insomnia</vt:lpstr>
      <vt:lpstr>Both groups</vt:lpstr>
      <vt:lpstr>Choose Two</vt:lpstr>
      <vt:lpstr>ESRA II results</vt:lpstr>
      <vt:lpstr>Choose two results</vt:lpstr>
      <vt:lpstr>PowerPoint Presentation</vt:lpstr>
      <vt:lpstr>Clinician response</vt:lpstr>
      <vt:lpstr>Dose of the intervention</vt:lpstr>
      <vt:lpstr>Peripheral Neuropathy Outcomes</vt:lpstr>
      <vt:lpstr>Cancer symptom/quality of life assessment and intervention studies with multi-symptom PRO outcome evaluation in patients with cancer at point of service during active curative or palliative treatment; 2014-2016</vt:lpstr>
      <vt:lpstr>Want Higher Patient Satisfaction?</vt:lpstr>
      <vt:lpstr>Implementation Issues</vt:lpstr>
      <vt:lpstr>Implementation Issues</vt:lpstr>
      <vt:lpstr>Implementation Issues</vt:lpstr>
      <vt:lpstr>Implementation Issues</vt:lpstr>
      <vt:lpstr>Implementation Issues</vt:lpstr>
      <vt:lpstr>Bring it back</vt:lpstr>
      <vt:lpstr>Finally</vt:lpstr>
      <vt:lpstr>PowerPoint Presentation</vt:lpstr>
    </vt:vector>
  </TitlesOfParts>
  <Company>Partners HealthCare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Kathleen Harkey</dc:creator>
  <cp:lastModifiedBy>Berry, Donna</cp:lastModifiedBy>
  <cp:revision>142</cp:revision>
  <cp:lastPrinted>2003-02-24T21:33:25Z</cp:lastPrinted>
  <dcterms:created xsi:type="dcterms:W3CDTF">2001-07-25T18:24:58Z</dcterms:created>
  <dcterms:modified xsi:type="dcterms:W3CDTF">2018-08-23T16:39:50Z</dcterms:modified>
</cp:coreProperties>
</file>