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11/1/2018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11/1/2018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11/1/2018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028" y="677485"/>
            <a:ext cx="7830589" cy="2268559"/>
          </a:xfrm>
        </p:spPr>
        <p:txBody>
          <a:bodyPr>
            <a:normAutofit fontScale="90000"/>
          </a:bodyPr>
          <a:lstStyle/>
          <a:p>
            <a:pPr algn="l"/>
            <a:r>
              <a:rPr lang="en-US" dirty="0"/>
              <a:t>10 Lessons Every Entrepreneur Must </a:t>
            </a:r>
            <a:r>
              <a:rPr lang="en-US" dirty="0" smtClean="0"/>
              <a:t>Learn by Jayson Demers</a:t>
            </a:r>
            <a:endParaRPr lang="en-US" dirty="0"/>
          </a:p>
        </p:txBody>
      </p:sp>
    </p:spTree>
    <p:extLst>
      <p:ext uri="{BB962C8B-B14F-4D97-AF65-F5344CB8AC3E}">
        <p14:creationId xmlns:p14="http://schemas.microsoft.com/office/powerpoint/2010/main" val="351138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8. Hire people who are smarter than you.</a:t>
            </a:r>
          </a:p>
        </p:txBody>
      </p:sp>
      <p:sp>
        <p:nvSpPr>
          <p:cNvPr id="3" name="Content Placeholder 2"/>
          <p:cNvSpPr>
            <a:spLocks noGrp="1"/>
          </p:cNvSpPr>
          <p:nvPr>
            <p:ph idx="1"/>
          </p:nvPr>
        </p:nvSpPr>
        <p:spPr/>
        <p:txBody>
          <a:bodyPr/>
          <a:lstStyle/>
          <a:p>
            <a:r>
              <a:rPr lang="en-US" dirty="0"/>
              <a:t>Face it: There will always be people who are smarter than you. If you’re lucky enough to find these people, hire them. Focus on the things that you’re best at, and give them the freedom to do the same.</a:t>
            </a:r>
          </a:p>
        </p:txBody>
      </p:sp>
    </p:spTree>
    <p:extLst>
      <p:ext uri="{BB962C8B-B14F-4D97-AF65-F5344CB8AC3E}">
        <p14:creationId xmlns:p14="http://schemas.microsoft.com/office/powerpoint/2010/main" val="59352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9. Best practices may not be best for your customers.</a:t>
            </a:r>
          </a:p>
        </p:txBody>
      </p:sp>
      <p:sp>
        <p:nvSpPr>
          <p:cNvPr id="3" name="Content Placeholder 2"/>
          <p:cNvSpPr>
            <a:spLocks noGrp="1"/>
          </p:cNvSpPr>
          <p:nvPr>
            <p:ph idx="1"/>
          </p:nvPr>
        </p:nvSpPr>
        <p:spPr/>
        <p:txBody>
          <a:bodyPr/>
          <a:lstStyle/>
          <a:p>
            <a:r>
              <a:rPr lang="en-US" dirty="0"/>
              <a:t>Particularly when you’re just starting a business, it’s easy to get caught up in doing what others tell you is the "best way" to do something. Problem is, "they" don’t know your customers or clients. Use best practices as a starting point, but adapt them to meet the unique needs of your business and customers.</a:t>
            </a:r>
          </a:p>
        </p:txBody>
      </p:sp>
    </p:spTree>
    <p:extLst>
      <p:ext uri="{BB962C8B-B14F-4D97-AF65-F5344CB8AC3E}">
        <p14:creationId xmlns:p14="http://schemas.microsoft.com/office/powerpoint/2010/main" val="151403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10. Just do it.</a:t>
            </a:r>
          </a:p>
        </p:txBody>
      </p:sp>
      <p:sp>
        <p:nvSpPr>
          <p:cNvPr id="3" name="Content Placeholder 2"/>
          <p:cNvSpPr>
            <a:spLocks noGrp="1"/>
          </p:cNvSpPr>
          <p:nvPr>
            <p:ph idx="1"/>
          </p:nvPr>
        </p:nvSpPr>
        <p:spPr/>
        <p:txBody>
          <a:bodyPr>
            <a:normAutofit fontScale="85000" lnSpcReduction="10000"/>
          </a:bodyPr>
          <a:lstStyle/>
          <a:p>
            <a:r>
              <a:rPr lang="en-US" dirty="0"/>
              <a:t>Planning, strategizing and weighing options all have important roles within a business. But there comes a point in time when you just have to do it. You know the quote: “Better to do something imperfectly than to do nothing perfectly.”</a:t>
            </a:r>
          </a:p>
          <a:p>
            <a:endParaRPr lang="en-US" dirty="0"/>
          </a:p>
          <a:p>
            <a:r>
              <a:rPr lang="en-US" dirty="0"/>
              <a:t>Analysis paralysis or simply the lack of ability to execute a plan will stifle growth, innovation and progress in any business. Even if the payoff for work done now won't come for years. Successful people do the work anyway because they know how to delay gratification, and this ability is what separates successful people from unsuccessful people, according to renowned physicist and author </a:t>
            </a:r>
            <a:r>
              <a:rPr lang="en-US" dirty="0" err="1"/>
              <a:t>Michio</a:t>
            </a:r>
            <a:r>
              <a:rPr lang="en-US" dirty="0"/>
              <a:t> </a:t>
            </a:r>
            <a:r>
              <a:rPr lang="en-US" dirty="0" err="1"/>
              <a:t>Kaku</a:t>
            </a:r>
            <a:r>
              <a:rPr lang="en-US" dirty="0"/>
              <a:t>.</a:t>
            </a:r>
          </a:p>
          <a:p>
            <a:endParaRPr lang="en-US" dirty="0"/>
          </a:p>
        </p:txBody>
      </p:sp>
    </p:spTree>
    <p:extLst>
      <p:ext uri="{BB962C8B-B14F-4D97-AF65-F5344CB8AC3E}">
        <p14:creationId xmlns:p14="http://schemas.microsoft.com/office/powerpoint/2010/main" val="3401530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808056"/>
            <a:ext cx="9210502" cy="1077229"/>
          </a:xfrm>
        </p:spPr>
        <p:txBody>
          <a:bodyPr>
            <a:normAutofit fontScale="90000"/>
          </a:bodyPr>
          <a:lstStyle/>
          <a:p>
            <a:pPr algn="ctr"/>
            <a:r>
              <a:rPr lang="en-US" sz="3600" b="1" dirty="0">
                <a:solidFill>
                  <a:srgbClr val="FEFEFE"/>
                </a:solidFill>
                <a:latin typeface="Century Gothic" panose="020B0502020202020204"/>
              </a:rPr>
              <a:t>BBV2M-BrothersBrooksVision2MissionLLC.com</a:t>
            </a:r>
            <a:br>
              <a:rPr lang="en-US" sz="3600" b="1" dirty="0">
                <a:solidFill>
                  <a:srgbClr val="FEFEFE"/>
                </a:solidFill>
                <a:latin typeface="Century Gothic" panose="020B0502020202020204"/>
              </a:rPr>
            </a:br>
            <a:r>
              <a:rPr lang="en-US" sz="3600" b="1" dirty="0">
                <a:solidFill>
                  <a:srgbClr val="FEFEFE"/>
                </a:solidFill>
                <a:latin typeface="Century Gothic" panose="020B0502020202020204"/>
              </a:rPr>
              <a:t>BBV2MLLC@gmail.com</a:t>
            </a:r>
            <a:endParaRPr lang="en-US" dirty="0"/>
          </a:p>
        </p:txBody>
      </p:sp>
      <p:pic>
        <p:nvPicPr>
          <p:cNvPr id="4" name="Content Placeholder 3"/>
          <p:cNvPicPr>
            <a:picLocks noGrp="1" noChangeAspect="1"/>
          </p:cNvPicPr>
          <p:nvPr>
            <p:ph idx="1"/>
          </p:nvPr>
        </p:nvPicPr>
        <p:blipFill>
          <a:blip r:embed="rId2"/>
          <a:stretch>
            <a:fillRect/>
          </a:stretch>
        </p:blipFill>
        <p:spPr>
          <a:xfrm>
            <a:off x="4624699" y="2584766"/>
            <a:ext cx="4060288" cy="3913971"/>
          </a:xfrm>
          <a:prstGeom prst="rect">
            <a:avLst/>
          </a:prstGeom>
        </p:spPr>
      </p:pic>
    </p:spTree>
    <p:extLst>
      <p:ext uri="{BB962C8B-B14F-4D97-AF65-F5344CB8AC3E}">
        <p14:creationId xmlns:p14="http://schemas.microsoft.com/office/powerpoint/2010/main" val="79036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r>
              <a:rPr lang="en-US" dirty="0"/>
              <a:t>As entrepreneurs, we all follow our own path. For some, the rise to financial success is a long, slow, painful process. For others, things just seem to magically fall into place. I believe that the latter isn’t a result of magic, however, but is the sure sign of an entrepreneur who understands the importance of learning from, adapting to and growing with their business.</a:t>
            </a:r>
          </a:p>
          <a:p>
            <a:endParaRPr lang="en-US" dirty="0"/>
          </a:p>
          <a:p>
            <a:r>
              <a:rPr lang="en-US" dirty="0"/>
              <a:t>The following are 10 lessons every entrepreneur must learn in order to build a long-term, healthy and sustainable business.</a:t>
            </a:r>
          </a:p>
          <a:p>
            <a:endParaRPr lang="en-US" dirty="0"/>
          </a:p>
        </p:txBody>
      </p:sp>
    </p:spTree>
    <p:extLst>
      <p:ext uri="{BB962C8B-B14F-4D97-AF65-F5344CB8AC3E}">
        <p14:creationId xmlns:p14="http://schemas.microsoft.com/office/powerpoint/2010/main" val="380132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1. The customer is not always </a:t>
            </a:r>
            <a:r>
              <a:rPr lang="en-US" dirty="0" smtClean="0"/>
              <a:t>right.</a:t>
            </a:r>
            <a:endParaRPr lang="en-US" dirty="0"/>
          </a:p>
        </p:txBody>
      </p:sp>
      <p:sp>
        <p:nvSpPr>
          <p:cNvPr id="3" name="Content Placeholder 2"/>
          <p:cNvSpPr>
            <a:spLocks noGrp="1"/>
          </p:cNvSpPr>
          <p:nvPr>
            <p:ph idx="1"/>
          </p:nvPr>
        </p:nvSpPr>
        <p:spPr/>
        <p:txBody>
          <a:bodyPr/>
          <a:lstStyle/>
          <a:p>
            <a:r>
              <a:rPr lang="en-US" dirty="0"/>
              <a:t>From day one, we’re told that “the customer is always right.” We’re expected to bend over backwards to please every single customer, even when they’re clearly and painfully wrong. This maxim, however, can do a serious disservice to ourselves, our employees and our customers. Give your customers the benefit of the doubt, but not at the expense of your (or your employees’) dignity.</a:t>
            </a:r>
          </a:p>
        </p:txBody>
      </p:sp>
    </p:spTree>
    <p:extLst>
      <p:ext uri="{BB962C8B-B14F-4D97-AF65-F5344CB8AC3E}">
        <p14:creationId xmlns:p14="http://schemas.microsoft.com/office/powerpoint/2010/main" val="48750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2. Time is </a:t>
            </a:r>
            <a:r>
              <a:rPr lang="en-US" dirty="0" smtClean="0"/>
              <a:t>money.</a:t>
            </a:r>
            <a:endParaRPr lang="en-US" dirty="0"/>
          </a:p>
        </p:txBody>
      </p:sp>
      <p:sp>
        <p:nvSpPr>
          <p:cNvPr id="3" name="Content Placeholder 2"/>
          <p:cNvSpPr>
            <a:spLocks noGrp="1"/>
          </p:cNvSpPr>
          <p:nvPr>
            <p:ph idx="1"/>
          </p:nvPr>
        </p:nvSpPr>
        <p:spPr/>
        <p:txBody>
          <a:bodyPr>
            <a:normAutofit lnSpcReduction="10000"/>
          </a:bodyPr>
          <a:lstStyle/>
          <a:p>
            <a:r>
              <a:rPr lang="en-US" dirty="0"/>
              <a:t>Money, customers, ideas: all resources you can potentially gain more of. Time, however, is the one commodity you’ll always have a finite amount of. One way to ensure you make the most of your time is to assign an hourly dollar amount to your tasks.</a:t>
            </a:r>
          </a:p>
          <a:p>
            <a:endParaRPr lang="en-US" dirty="0"/>
          </a:p>
          <a:p>
            <a:r>
              <a:rPr lang="en-US" dirty="0"/>
              <a:t>Ask yourself: What would be a fair wage for the tasks I perform? If someone else can competently accomplish these tasks for less money, let them do it so you can focus on higher level, revenue-generating tasks. As a business owner, you should only do the tasks that only you can do.</a:t>
            </a:r>
          </a:p>
          <a:p>
            <a:endParaRPr lang="en-US" dirty="0"/>
          </a:p>
        </p:txBody>
      </p:sp>
    </p:spTree>
    <p:extLst>
      <p:ext uri="{BB962C8B-B14F-4D97-AF65-F5344CB8AC3E}">
        <p14:creationId xmlns:p14="http://schemas.microsoft.com/office/powerpoint/2010/main" val="15726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3. Not all money is good money.</a:t>
            </a:r>
          </a:p>
        </p:txBody>
      </p:sp>
      <p:sp>
        <p:nvSpPr>
          <p:cNvPr id="3" name="Content Placeholder 2"/>
          <p:cNvSpPr>
            <a:spLocks noGrp="1"/>
          </p:cNvSpPr>
          <p:nvPr>
            <p:ph idx="1"/>
          </p:nvPr>
        </p:nvSpPr>
        <p:spPr/>
        <p:txBody>
          <a:bodyPr/>
          <a:lstStyle/>
          <a:p>
            <a:r>
              <a:rPr lang="en-US" dirty="0"/>
              <a:t>This is a lesson many entrepreneurs struggle with early in their career. When you’re getting your business off the ground, it’s easy to fall into the trap of taking money from anyone who offers it. The problem is, not all customers or clients are worth it.</a:t>
            </a:r>
          </a:p>
          <a:p>
            <a:endParaRPr lang="en-US" dirty="0"/>
          </a:p>
          <a:p>
            <a:r>
              <a:rPr lang="en-US" dirty="0"/>
              <a:t>Avoid clients who take up too much of your time, who consistently have unrealistic expectations or who you just generally dread working with. It’s just not worth it!</a:t>
            </a:r>
          </a:p>
          <a:p>
            <a:endParaRPr lang="en-US" dirty="0"/>
          </a:p>
        </p:txBody>
      </p:sp>
    </p:spTree>
    <p:extLst>
      <p:ext uri="{BB962C8B-B14F-4D97-AF65-F5344CB8AC3E}">
        <p14:creationId xmlns:p14="http://schemas.microsoft.com/office/powerpoint/2010/main" val="343743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4. There are no cheap shortcuts in marketing.</a:t>
            </a:r>
          </a:p>
        </p:txBody>
      </p:sp>
      <p:sp>
        <p:nvSpPr>
          <p:cNvPr id="3" name="Content Placeholder 2"/>
          <p:cNvSpPr>
            <a:spLocks noGrp="1"/>
          </p:cNvSpPr>
          <p:nvPr>
            <p:ph idx="1"/>
          </p:nvPr>
        </p:nvSpPr>
        <p:spPr/>
        <p:txBody>
          <a:bodyPr/>
          <a:lstStyle/>
          <a:p>
            <a:r>
              <a:rPr lang="en-US" dirty="0"/>
              <a:t> I often speak to business owners who want marketing advice, but who then shun my recommendations as being “too expensive.” The truth is, cheap marketing can make your brand look cheap.</a:t>
            </a:r>
          </a:p>
          <a:p>
            <a:endParaRPr lang="en-US" dirty="0"/>
          </a:p>
          <a:p>
            <a:r>
              <a:rPr lang="en-US" dirty="0"/>
              <a:t>Low-quality content, cheap ads and "budget" SEO may save you money in the short term, but the damage they do to your brand’s reputation can last far longer. For insight on how to market the right way, see my </a:t>
            </a:r>
            <a:r>
              <a:rPr lang="en-US" dirty="0" err="1"/>
              <a:t>ebook</a:t>
            </a:r>
            <a:r>
              <a:rPr lang="en-US" dirty="0"/>
              <a:t>.</a:t>
            </a:r>
          </a:p>
          <a:p>
            <a:endParaRPr lang="en-US" dirty="0"/>
          </a:p>
        </p:txBody>
      </p:sp>
    </p:spTree>
    <p:extLst>
      <p:ext uri="{BB962C8B-B14F-4D97-AF65-F5344CB8AC3E}">
        <p14:creationId xmlns:p14="http://schemas.microsoft.com/office/powerpoint/2010/main" val="3858623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5. Outsource as much as possible.</a:t>
            </a:r>
          </a:p>
        </p:txBody>
      </p:sp>
      <p:sp>
        <p:nvSpPr>
          <p:cNvPr id="3" name="Content Placeholder 2"/>
          <p:cNvSpPr>
            <a:spLocks noGrp="1"/>
          </p:cNvSpPr>
          <p:nvPr>
            <p:ph idx="1"/>
          </p:nvPr>
        </p:nvSpPr>
        <p:spPr/>
        <p:txBody>
          <a:bodyPr/>
          <a:lstStyle/>
          <a:p>
            <a:r>
              <a:rPr lang="en-US" dirty="0"/>
              <a:t>If you don’t have in-house staff to share the workload, consider outsourcing. Many entrepreneurs find that hiring an overseas virtual assistant significantly reduces the time they need to spend on routine tasks, freeing them up to work on revenue-generating tasks.</a:t>
            </a:r>
          </a:p>
        </p:txBody>
      </p:sp>
    </p:spTree>
    <p:extLst>
      <p:ext uri="{BB962C8B-B14F-4D97-AF65-F5344CB8AC3E}">
        <p14:creationId xmlns:p14="http://schemas.microsoft.com/office/powerpoint/2010/main" val="69835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6. Build your personal brand as well as your company brand.</a:t>
            </a:r>
          </a:p>
        </p:txBody>
      </p:sp>
      <p:sp>
        <p:nvSpPr>
          <p:cNvPr id="3" name="Content Placeholder 2"/>
          <p:cNvSpPr>
            <a:spLocks noGrp="1"/>
          </p:cNvSpPr>
          <p:nvPr>
            <p:ph idx="1"/>
          </p:nvPr>
        </p:nvSpPr>
        <p:spPr/>
        <p:txBody>
          <a:bodyPr/>
          <a:lstStyle/>
          <a:p>
            <a:r>
              <a:rPr lang="en-US" dirty="0"/>
              <a:t>Many entrepreneurs make the mistake of focusing on building their company brand to the exclusion of building their personal brand. However, your personal brand will differentiate you from your competitors, give you authority and credibility in your field, and stick with you in the event your company ultimately experiences failure.</a:t>
            </a:r>
          </a:p>
        </p:txBody>
      </p:sp>
    </p:spTree>
    <p:extLst>
      <p:ext uri="{BB962C8B-B14F-4D97-AF65-F5344CB8AC3E}">
        <p14:creationId xmlns:p14="http://schemas.microsoft.com/office/powerpoint/2010/main" val="2353350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7. Work is life, and life’s too short to hate your work.</a:t>
            </a:r>
          </a:p>
        </p:txBody>
      </p:sp>
      <p:sp>
        <p:nvSpPr>
          <p:cNvPr id="3" name="Content Placeholder 2"/>
          <p:cNvSpPr>
            <a:spLocks noGrp="1"/>
          </p:cNvSpPr>
          <p:nvPr>
            <p:ph idx="1"/>
          </p:nvPr>
        </p:nvSpPr>
        <p:spPr/>
        <p:txBody>
          <a:bodyPr/>
          <a:lstStyle/>
          <a:p>
            <a:r>
              <a:rPr lang="en-US" dirty="0"/>
              <a:t>Work-life balance is something many entrepreneurs struggle with, which is why I’m such a huge fan of Tony Hsieh’s approach. When you’re passionate about what you do, and when you focus on happiness (both your own and that of your employees’), work isn’t just something you do to fund your "real life." It becomes infinitely more enjoyable and meaningful, and significantly reduces your chances of experiencing burnout.</a:t>
            </a:r>
          </a:p>
        </p:txBody>
      </p:sp>
    </p:spTree>
    <p:extLst>
      <p:ext uri="{BB962C8B-B14F-4D97-AF65-F5344CB8AC3E}">
        <p14:creationId xmlns:p14="http://schemas.microsoft.com/office/powerpoint/2010/main" val="3074577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11</TotalTime>
  <Words>962</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MS Shell Dlg 2</vt:lpstr>
      <vt:lpstr>Wingdings</vt:lpstr>
      <vt:lpstr>Wingdings 3</vt:lpstr>
      <vt:lpstr>Madison</vt:lpstr>
      <vt:lpstr>10 Lessons Every Entrepreneur Must Learn by Jayson Demers</vt:lpstr>
      <vt:lpstr>Introduction</vt:lpstr>
      <vt:lpstr>1. The customer is not always right.</vt:lpstr>
      <vt:lpstr>2. Time is money.</vt:lpstr>
      <vt:lpstr>3. Not all money is good money.</vt:lpstr>
      <vt:lpstr>4. There are no cheap shortcuts in marketing.</vt:lpstr>
      <vt:lpstr>5. Outsource as much as possible.</vt:lpstr>
      <vt:lpstr>6. Build your personal brand as well as your company brand.</vt:lpstr>
      <vt:lpstr>7. Work is life, and life’s too short to hate your work.</vt:lpstr>
      <vt:lpstr>8. Hire people who are smarter than you.</vt:lpstr>
      <vt:lpstr>9. Best practices may not be best for your customers.</vt:lpstr>
      <vt:lpstr>10. Just do it.</vt:lpstr>
      <vt:lpstr>BBV2M-BrothersBrooksVision2MissionLLC.com BBV2MLLC@gmail.com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Lessons Every Entrepreneur Must Learn by Jayson Demers</dc:title>
  <dc:creator>Brooks, Rodney</dc:creator>
  <cp:lastModifiedBy>Brooks, Rodney</cp:lastModifiedBy>
  <cp:revision>3</cp:revision>
  <dcterms:created xsi:type="dcterms:W3CDTF">2018-11-01T13:22:41Z</dcterms:created>
  <dcterms:modified xsi:type="dcterms:W3CDTF">2018-11-01T13:34:33Z</dcterms:modified>
</cp:coreProperties>
</file>