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67" r:id="rId5"/>
    <p:sldId id="259" r:id="rId6"/>
    <p:sldId id="260" r:id="rId7"/>
    <p:sldId id="261" r:id="rId8"/>
    <p:sldId id="262" r:id="rId9"/>
    <p:sldId id="263" r:id="rId10"/>
    <p:sldId id="264" r:id="rId11"/>
    <p:sldId id="265" r:id="rId12"/>
    <p:sldId id="266" r:id="rId13"/>
    <p:sldId id="268" r:id="rId1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15" d="100"/>
          <a:sy n="115" d="100"/>
        </p:scale>
        <p:origin x="372" y="1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1007533" y="0"/>
            <a:ext cx="7934348"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8941881"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2611808" y="3428998"/>
            <a:ext cx="5518066" cy="2268559"/>
          </a:xfrm>
        </p:spPr>
        <p:txBody>
          <a:bodyPr anchor="t">
            <a:normAutofit/>
          </a:bodyPr>
          <a:lstStyle>
            <a:lvl1pPr algn="r">
              <a:defRPr sz="6000"/>
            </a:lvl1pPr>
          </a:lstStyle>
          <a:p>
            <a:r>
              <a:rPr lang="en-US" smtClean="0"/>
              <a:t>Click to edit Master title style</a:t>
            </a:r>
            <a:endParaRPr lang="en-US" dirty="0"/>
          </a:p>
        </p:txBody>
      </p:sp>
      <p:sp>
        <p:nvSpPr>
          <p:cNvPr id="3" name="Subtitle 2"/>
          <p:cNvSpPr>
            <a:spLocks noGrp="1"/>
          </p:cNvSpPr>
          <p:nvPr>
            <p:ph type="subTitle" idx="1"/>
          </p:nvPr>
        </p:nvSpPr>
        <p:spPr>
          <a:xfrm>
            <a:off x="2772274" y="2268786"/>
            <a:ext cx="5357600" cy="1160213"/>
          </a:xfrm>
        </p:spPr>
        <p:txBody>
          <a:bodyPr tIns="0" anchor="b">
            <a:normAutofit/>
          </a:bodyPr>
          <a:lstStyle>
            <a:lvl1pPr marL="0" indent="0" algn="r">
              <a:buNone/>
              <a:defRPr sz="1800" b="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9AB3A824-1A51-4B26-AD58-A6D8E14F6C04}" type="datetimeFigureOut">
              <a:rPr lang="en-US" dirty="0"/>
              <a:t>11/1/2018</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6" name="Slide Number Placeholder 5"/>
          <p:cNvSpPr>
            <a:spLocks noGrp="1"/>
          </p:cNvSpPr>
          <p:nvPr>
            <p:ph type="sldNum" sz="quarter" idx="12"/>
          </p:nvPr>
        </p:nvSpPr>
        <p:spPr/>
        <p:txBody>
          <a:bodyPr rIns="45720"/>
          <a:lstStyle/>
          <a:p>
            <a:fld id="{6D22F896-40B5-4ADD-8801-0D06FADFA095}" type="slidenum">
              <a:rPr lang="en-US" dirty="0"/>
              <a:t>‹#›</a:t>
            </a:fld>
            <a:endParaRPr lang="en-US" dirty="0"/>
          </a:p>
        </p:txBody>
      </p:sp>
      <p:sp>
        <p:nvSpPr>
          <p:cNvPr id="13" name="TextBox 12"/>
          <p:cNvSpPr txBox="1"/>
          <p:nvPr/>
        </p:nvSpPr>
        <p:spPr>
          <a:xfrm>
            <a:off x="2191282" y="3262852"/>
            <a:ext cx="415636" cy="461665"/>
          </a:xfrm>
          <a:prstGeom prst="rect">
            <a:avLst/>
          </a:prstGeom>
          <a:noFill/>
        </p:spPr>
        <p:txBody>
          <a:bodyPr wrap="square" rtlCol="0">
            <a:spAutoFit/>
          </a:bodyPr>
          <a:lstStyle/>
          <a:p>
            <a:pPr algn="r"/>
            <a:r>
              <a:rPr lang="en-US" sz="2400" dirty="0">
                <a:solidFill>
                  <a:schemeClr val="accent6"/>
                </a:solidFill>
                <a:latin typeface="Wingdings 3" panose="05040102010807070707" pitchFamily="18" charset="2"/>
              </a:rPr>
              <a:t>z</a:t>
            </a:r>
            <a:endParaRPr lang="en-US" sz="2400" dirty="0">
              <a:solidFill>
                <a:schemeClr val="accent6"/>
              </a:solidFill>
              <a:latin typeface="MS Shell Dlg 2" panose="020B0604030504040204" pitchFamily="34" charset="0"/>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14" name="Rectangle 13"/>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TextBox 8"/>
          <p:cNvSpPr txBox="1"/>
          <p:nvPr/>
        </p:nvSpPr>
        <p:spPr>
          <a:xfrm>
            <a:off x="2194236" y="641225"/>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
        <p:nvSpPr>
          <p:cNvPr id="2" name="Title 1"/>
          <p:cNvSpPr>
            <a:spLocks noGrp="1"/>
          </p:cNvSpPr>
          <p:nvPr>
            <p:ph type="title"/>
          </p:nvPr>
        </p:nvSpPr>
        <p:spPr>
          <a:xfrm>
            <a:off x="2611808" y="808056"/>
            <a:ext cx="7954091" cy="1077229"/>
          </a:xfrm>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D857E33E-8B18-4087-B112-809917729534}" type="datetimeFigureOut">
              <a:rPr lang="en-US" dirty="0"/>
              <a:t>11/1/2018</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15" name="Rectangle 14"/>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6" name="Rectangle 15"/>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TextBox 8"/>
          <p:cNvSpPr txBox="1"/>
          <p:nvPr/>
        </p:nvSpPr>
        <p:spPr>
          <a:xfrm rot="5400000">
            <a:off x="10337141" y="416061"/>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
        <p:nvSpPr>
          <p:cNvPr id="2" name="Vertical Title 1"/>
          <p:cNvSpPr>
            <a:spLocks noGrp="1"/>
          </p:cNvSpPr>
          <p:nvPr>
            <p:ph type="title" orient="vert"/>
          </p:nvPr>
        </p:nvSpPr>
        <p:spPr>
          <a:xfrm>
            <a:off x="9239380" y="805818"/>
            <a:ext cx="1326519" cy="5244126"/>
          </a:xfrm>
        </p:spPr>
        <p:txBody>
          <a:bodyPr vert="eaVert"/>
          <a:lstStyle>
            <a:lvl1pPr algn="l">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2608751" y="970410"/>
            <a:ext cx="6466903" cy="5079534"/>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D3FFE419-2371-464F-8239-3959401C3561}" type="datetimeFigureOut">
              <a:rPr lang="en-US" dirty="0"/>
              <a:t>11/1/2018</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9" name="Rectangle 28"/>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nchor="ct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7D162C4-EDD9-4389-A98B-B87ECEA2A816}" type="datetimeFigureOut">
              <a:rPr lang="en-US" dirty="0"/>
              <a:t>11/1/2018</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
        <p:nvSpPr>
          <p:cNvPr id="7" name="TextBox 6"/>
          <p:cNvSpPr txBox="1"/>
          <p:nvPr/>
        </p:nvSpPr>
        <p:spPr>
          <a:xfrm>
            <a:off x="2194943" y="641225"/>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4" name="Rectangle 23"/>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5" name="Rectangle 24"/>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TextBox 10"/>
          <p:cNvSpPr txBox="1"/>
          <p:nvPr/>
        </p:nvSpPr>
        <p:spPr>
          <a:xfrm>
            <a:off x="2191843" y="2962586"/>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
        <p:nvSpPr>
          <p:cNvPr id="2" name="Title 1"/>
          <p:cNvSpPr>
            <a:spLocks noGrp="1"/>
          </p:cNvSpPr>
          <p:nvPr>
            <p:ph type="title"/>
          </p:nvPr>
        </p:nvSpPr>
        <p:spPr>
          <a:xfrm>
            <a:off x="2609873" y="3147254"/>
            <a:ext cx="7956560" cy="1424746"/>
          </a:xfrm>
        </p:spPr>
        <p:txBody>
          <a:bodyPr anchor="t">
            <a:normAutofit/>
          </a:bodyPr>
          <a:lstStyle>
            <a:lvl1pPr algn="r">
              <a:defRPr sz="3200"/>
            </a:lvl1pPr>
          </a:lstStyle>
          <a:p>
            <a:r>
              <a:rPr lang="en-US" smtClean="0"/>
              <a:t>Click to edit Master title style</a:t>
            </a:r>
            <a:endParaRPr lang="en-US" dirty="0"/>
          </a:p>
        </p:txBody>
      </p:sp>
      <p:sp>
        <p:nvSpPr>
          <p:cNvPr id="3" name="Text Placeholder 2"/>
          <p:cNvSpPr>
            <a:spLocks noGrp="1"/>
          </p:cNvSpPr>
          <p:nvPr>
            <p:ph type="body" idx="1"/>
          </p:nvPr>
        </p:nvSpPr>
        <p:spPr>
          <a:xfrm>
            <a:off x="2773968" y="2268786"/>
            <a:ext cx="7791931" cy="878468"/>
          </a:xfrm>
        </p:spPr>
        <p:txBody>
          <a:bodyPr tIns="0" anchor="b">
            <a:norm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3E5059C3-6A89-4494-99FF-5A4D6FFD50EB}" type="datetimeFigureOut">
              <a:rPr lang="en-US" dirty="0"/>
              <a:t>11/1/2018</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6" name="Rectangle 25"/>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7" name="Rectangle 26"/>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2609873" y="805817"/>
            <a:ext cx="7950984" cy="1081705"/>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2605374" y="2052116"/>
            <a:ext cx="3891960" cy="399782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666636" y="2052114"/>
            <a:ext cx="3894222" cy="3997829"/>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CA954B2F-12DE-47F5-8894-472B206D2E1E}" type="datetimeFigureOut">
              <a:rPr lang="en-US" dirty="0"/>
              <a:t>11/1/2018</a:t>
            </a:fld>
            <a:endParaRPr lang="en-US" dirty="0"/>
          </a:p>
        </p:txBody>
      </p:sp>
      <p:sp>
        <p:nvSpPr>
          <p:cNvPr id="6" name="Footer Placeholder 5"/>
          <p:cNvSpPr>
            <a:spLocks noGrp="1"/>
          </p:cNvSpPr>
          <p:nvPr>
            <p:ph type="ftr" sz="quarter" idx="11"/>
          </p:nvPr>
        </p:nvSpPr>
        <p:spPr/>
        <p:txBody>
          <a:bodyPr/>
          <a:lstStyle/>
          <a:p>
            <a:r>
              <a:rPr lang="en-US" dirty="0"/>
              <a:t>
              </a:t>
            </a:r>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
        <p:nvSpPr>
          <p:cNvPr id="10" name="TextBox 9"/>
          <p:cNvSpPr txBox="1"/>
          <p:nvPr/>
        </p:nvSpPr>
        <p:spPr>
          <a:xfrm>
            <a:off x="2196172" y="641223"/>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0" name="Rectangle 19"/>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1" name="Rectangle 20"/>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TextBox 11"/>
          <p:cNvSpPr txBox="1"/>
          <p:nvPr/>
        </p:nvSpPr>
        <p:spPr>
          <a:xfrm>
            <a:off x="2193650" y="636424"/>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
        <p:nvSpPr>
          <p:cNvPr id="2" name="Title 1"/>
          <p:cNvSpPr>
            <a:spLocks noGrp="1"/>
          </p:cNvSpPr>
          <p:nvPr>
            <p:ph type="title"/>
          </p:nvPr>
        </p:nvSpPr>
        <p:spPr>
          <a:xfrm>
            <a:off x="2609873" y="805818"/>
            <a:ext cx="7956560" cy="1078348"/>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2609285" y="2052115"/>
            <a:ext cx="3896467" cy="713818"/>
          </a:xfrm>
        </p:spPr>
        <p:txBody>
          <a:bodyPr anchor="b">
            <a:noAutofit/>
          </a:bodyPr>
          <a:lstStyle>
            <a:lvl1pPr marL="0" indent="0" algn="l">
              <a:lnSpc>
                <a:spcPct val="100000"/>
              </a:lnSpc>
              <a:buNone/>
              <a:defRPr sz="2200" b="0" cap="none" baseline="0">
                <a:solidFill>
                  <a:schemeClr val="accent6"/>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2609285" y="2851331"/>
            <a:ext cx="3893623" cy="3071434"/>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666634" y="2052115"/>
            <a:ext cx="3899798" cy="713818"/>
          </a:xfrm>
        </p:spPr>
        <p:txBody>
          <a:bodyPr anchor="b">
            <a:noAutofit/>
          </a:bodyPr>
          <a:lstStyle>
            <a:lvl1pPr marL="0" indent="0" algn="l">
              <a:lnSpc>
                <a:spcPct val="100000"/>
              </a:lnSpc>
              <a:buNone/>
              <a:defRPr sz="2200" b="0" cap="none" baseline="0">
                <a:solidFill>
                  <a:schemeClr val="accent6"/>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666635" y="2851331"/>
            <a:ext cx="3899798" cy="3071434"/>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3F30E46F-7819-4ACF-B48B-48222C2ACC88}" type="datetimeFigureOut">
              <a:rPr lang="en-US" dirty="0"/>
              <a:t>11/1/2018</a:t>
            </a:fld>
            <a:endParaRPr lang="en-US" dirty="0"/>
          </a:p>
        </p:txBody>
      </p:sp>
      <p:sp>
        <p:nvSpPr>
          <p:cNvPr id="8" name="Footer Placeholder 7"/>
          <p:cNvSpPr>
            <a:spLocks noGrp="1"/>
          </p:cNvSpPr>
          <p:nvPr>
            <p:ph type="ftr" sz="quarter" idx="11"/>
          </p:nvPr>
        </p:nvSpPr>
        <p:spPr/>
        <p:txBody>
          <a:bodyPr/>
          <a:lstStyle/>
          <a:p>
            <a:r>
              <a:rPr lang="en-US" dirty="0"/>
              <a:t>
              </a:t>
            </a:r>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13" name="Rectangle 12"/>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Rectangle 13"/>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1FAF3416-4057-4DAA-829D-4CA07428D088}" type="datetimeFigureOut">
              <a:rPr lang="en-US" dirty="0"/>
              <a:t>11/1/2018</a:t>
            </a:fld>
            <a:endParaRPr lang="en-US" dirty="0"/>
          </a:p>
        </p:txBody>
      </p:sp>
      <p:sp>
        <p:nvSpPr>
          <p:cNvPr id="4" name="Footer Placeholder 3"/>
          <p:cNvSpPr>
            <a:spLocks noGrp="1"/>
          </p:cNvSpPr>
          <p:nvPr>
            <p:ph type="ftr" sz="quarter" idx="11"/>
          </p:nvPr>
        </p:nvSpPr>
        <p:spPr/>
        <p:txBody>
          <a:bodyPr/>
          <a:lstStyle/>
          <a:p>
            <a:r>
              <a:rPr lang="en-US" dirty="0"/>
              <a:t>
              </a:t>
            </a:r>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
        <p:nvSpPr>
          <p:cNvPr id="8" name="TextBox 7"/>
          <p:cNvSpPr txBox="1"/>
          <p:nvPr/>
        </p:nvSpPr>
        <p:spPr>
          <a:xfrm>
            <a:off x="2196172" y="641226"/>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12" name="Rectangle 11"/>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Rectangle 12"/>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Date Placeholder 1"/>
          <p:cNvSpPr>
            <a:spLocks noGrp="1"/>
          </p:cNvSpPr>
          <p:nvPr>
            <p:ph type="dt" sz="half" idx="10"/>
          </p:nvPr>
        </p:nvSpPr>
        <p:spPr/>
        <p:txBody>
          <a:bodyPr/>
          <a:lstStyle/>
          <a:p>
            <a:fld id="{921D9284-D300-4297-87F7-E791DCC15DB1}" type="datetimeFigureOut">
              <a:rPr lang="en-US" dirty="0"/>
              <a:t>11/1/2018</a:t>
            </a:fld>
            <a:endParaRPr lang="en-US" dirty="0"/>
          </a:p>
        </p:txBody>
      </p:sp>
      <p:sp>
        <p:nvSpPr>
          <p:cNvPr id="3" name="Footer Placeholder 2"/>
          <p:cNvSpPr>
            <a:spLocks noGrp="1"/>
          </p:cNvSpPr>
          <p:nvPr>
            <p:ph type="ftr" sz="quarter" idx="11"/>
          </p:nvPr>
        </p:nvSpPr>
        <p:spPr/>
        <p:txBody>
          <a:bodyPr/>
          <a:lstStyle/>
          <a:p>
            <a:r>
              <a:rPr lang="en-US" dirty="0"/>
              <a:t>
              </a:t>
            </a:r>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5" name="Rectangle 24"/>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6" name="Rectangle 25"/>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TextBox 9"/>
          <p:cNvSpPr txBox="1"/>
          <p:nvPr/>
        </p:nvSpPr>
        <p:spPr>
          <a:xfrm>
            <a:off x="1554154" y="1127550"/>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
        <p:nvSpPr>
          <p:cNvPr id="2" name="Title 1"/>
          <p:cNvSpPr>
            <a:spLocks noGrp="1"/>
          </p:cNvSpPr>
          <p:nvPr>
            <p:ph type="title"/>
          </p:nvPr>
        </p:nvSpPr>
        <p:spPr>
          <a:xfrm>
            <a:off x="1970323" y="1282451"/>
            <a:ext cx="2664361" cy="1903241"/>
          </a:xfrm>
        </p:spPr>
        <p:txBody>
          <a:bodyPr anchor="b">
            <a:normAutofit/>
          </a:bodyPr>
          <a:lstStyle>
            <a:lvl1pPr algn="l">
              <a:defRPr sz="2400"/>
            </a:lvl1pPr>
          </a:lstStyle>
          <a:p>
            <a:r>
              <a:rPr lang="en-US" smtClean="0"/>
              <a:t>Click to edit Master title style</a:t>
            </a:r>
            <a:endParaRPr lang="en-US" dirty="0"/>
          </a:p>
        </p:txBody>
      </p:sp>
      <p:sp>
        <p:nvSpPr>
          <p:cNvPr id="3" name="Content Placeholder 2"/>
          <p:cNvSpPr>
            <a:spLocks noGrp="1"/>
          </p:cNvSpPr>
          <p:nvPr>
            <p:ph idx="1"/>
          </p:nvPr>
        </p:nvSpPr>
        <p:spPr>
          <a:xfrm>
            <a:off x="5120154" y="805818"/>
            <a:ext cx="5446278" cy="5244126"/>
          </a:xfrm>
        </p:spPr>
        <p:txBody>
          <a:bodyPr anchor="ct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970322" y="3186154"/>
            <a:ext cx="2664361" cy="2386397"/>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37D525BB-DA17-4BA0-B3C8-3AC3ABC827E6}" type="datetimeFigureOut">
              <a:rPr lang="en-US" dirty="0"/>
              <a:t>11/1/2018</a:t>
            </a:fld>
            <a:endParaRPr lang="en-US" dirty="0"/>
          </a:p>
        </p:txBody>
      </p:sp>
      <p:sp>
        <p:nvSpPr>
          <p:cNvPr id="6" name="Footer Placeholder 5"/>
          <p:cNvSpPr>
            <a:spLocks noGrp="1"/>
          </p:cNvSpPr>
          <p:nvPr>
            <p:ph type="ftr" sz="quarter" idx="11"/>
          </p:nvPr>
        </p:nvSpPr>
        <p:spPr/>
        <p:txBody>
          <a:bodyPr/>
          <a:lstStyle/>
          <a:p>
            <a:r>
              <a:rPr lang="en-US" dirty="0"/>
              <a:t>
              </a:t>
            </a:r>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19" name="Rectangle 18"/>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0" name="Rectangle 19"/>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Picture Placeholder 2"/>
          <p:cNvSpPr>
            <a:spLocks noGrp="1" noChangeAspect="1"/>
          </p:cNvSpPr>
          <p:nvPr>
            <p:ph type="pic" idx="1"/>
          </p:nvPr>
        </p:nvSpPr>
        <p:spPr>
          <a:xfrm>
            <a:off x="6747062" y="3229"/>
            <a:ext cx="4629734" cy="6858000"/>
          </a:xfrm>
          <a:solidFill>
            <a:schemeClr val="tx1">
              <a:alpha val="10000"/>
            </a:schemeClr>
          </a:solidFill>
          <a:ln w="9525" cap="sq">
            <a:noFill/>
            <a:miter lim="800000"/>
          </a:ln>
          <a:effectLst/>
          <a:scene3d>
            <a:camera prst="orthographicFront"/>
            <a:lightRig rig="twoPt" dir="t">
              <a:rot lat="0" lon="0" rev="7200000"/>
            </a:lightRig>
          </a:scene3d>
          <a:sp3d>
            <a:bevelT w="25400" h="19050"/>
            <a:contourClr>
              <a:srgbClr val="FFFFFF"/>
            </a:contourClr>
          </a:sp3d>
        </p:spPr>
        <p:txBody>
          <a:bodyPr anchor="t">
            <a:normAutofit/>
          </a:bodyPr>
          <a:lstStyle>
            <a:lvl1pPr marL="0" indent="0" algn="ctr">
              <a:buNone/>
              <a:defRPr sz="2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10" name="TextBox 9"/>
          <p:cNvSpPr txBox="1"/>
          <p:nvPr/>
        </p:nvSpPr>
        <p:spPr>
          <a:xfrm>
            <a:off x="1554686" y="1127550"/>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
        <p:nvSpPr>
          <p:cNvPr id="2" name="Title 1"/>
          <p:cNvSpPr>
            <a:spLocks noGrp="1"/>
          </p:cNvSpPr>
          <p:nvPr>
            <p:ph type="title"/>
          </p:nvPr>
        </p:nvSpPr>
        <p:spPr>
          <a:xfrm>
            <a:off x="1971241" y="1282452"/>
            <a:ext cx="3970986" cy="1900473"/>
          </a:xfrm>
        </p:spPr>
        <p:txBody>
          <a:bodyPr anchor="b">
            <a:normAutofit/>
          </a:bodyPr>
          <a:lstStyle>
            <a:lvl1pPr algn="l">
              <a:defRPr sz="3200"/>
            </a:lvl1pPr>
          </a:lstStyle>
          <a:p>
            <a:r>
              <a:rPr lang="en-US" smtClean="0"/>
              <a:t>Click to edit Master title style</a:t>
            </a:r>
            <a:endParaRPr lang="en-US" dirty="0"/>
          </a:p>
        </p:txBody>
      </p:sp>
      <p:sp>
        <p:nvSpPr>
          <p:cNvPr id="4" name="Text Placeholder 3"/>
          <p:cNvSpPr>
            <a:spLocks noGrp="1"/>
          </p:cNvSpPr>
          <p:nvPr>
            <p:ph type="body" sz="half" idx="2"/>
          </p:nvPr>
        </p:nvSpPr>
        <p:spPr>
          <a:xfrm>
            <a:off x="1970322" y="3182928"/>
            <a:ext cx="3971874" cy="2386394"/>
          </a:xfrm>
        </p:spPr>
        <p:txBody>
          <a:bodyPr>
            <a:normAutofit/>
          </a:bodyPr>
          <a:lstStyle>
            <a:lvl1pPr marL="0" indent="0" algn="l">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B16C4C9A-3960-41CF-A4E9-2A8FB932454B}" type="datetimeFigureOut">
              <a:rPr lang="en-US" dirty="0"/>
              <a:t>11/1/2018</a:t>
            </a:fld>
            <a:endParaRPr lang="en-US" dirty="0"/>
          </a:p>
        </p:txBody>
      </p:sp>
      <p:sp>
        <p:nvSpPr>
          <p:cNvPr id="6" name="Footer Placeholder 5"/>
          <p:cNvSpPr>
            <a:spLocks noGrp="1"/>
          </p:cNvSpPr>
          <p:nvPr>
            <p:ph type="ftr" sz="quarter" idx="11"/>
          </p:nvPr>
        </p:nvSpPr>
        <p:spPr/>
        <p:txBody>
          <a:bodyPr/>
          <a:lstStyle/>
          <a:p>
            <a:r>
              <a:rPr lang="en-US" dirty="0"/>
              <a:t>
              </a:t>
            </a:r>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3.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pic>
        <p:nvPicPr>
          <p:cNvPr id="18" name="Picture 17"/>
          <p:cNvPicPr>
            <a:picLocks noChangeAspect="1"/>
          </p:cNvPicPr>
          <p:nvPr/>
        </p:nvPicPr>
        <p:blipFill>
          <a:blip r:embed="rId13">
            <a:extLst>
              <a:ext uri="{28A0092B-C50C-407E-A947-70E740481C1C}">
                <a14:useLocalDpi xmlns:a14="http://schemas.microsoft.com/office/drawing/2010/main" val="0"/>
              </a:ext>
            </a:extLst>
          </a:blip>
          <a:stretch>
            <a:fillRect/>
          </a:stretch>
        </p:blipFill>
        <p:spPr>
          <a:xfrm>
            <a:off x="2831794" y="2105202"/>
            <a:ext cx="9360205" cy="4752798"/>
          </a:xfrm>
          <a:prstGeom prst="rect">
            <a:avLst/>
          </a:prstGeom>
        </p:spPr>
      </p:pic>
      <p:pic>
        <p:nvPicPr>
          <p:cNvPr id="15" name="Picture 14"/>
          <p:cNvPicPr>
            <a:picLocks noChangeAspect="1"/>
          </p:cNvPicPr>
          <p:nvPr/>
        </p:nvPicPr>
        <p:blipFill>
          <a:blip r:embed="rId14">
            <a:extLst>
              <a:ext uri="{28A0092B-C50C-407E-A947-70E740481C1C}">
                <a14:useLocalDpi xmlns:a14="http://schemas.microsoft.com/office/drawing/2010/main" val="0"/>
              </a:ext>
            </a:extLst>
          </a:blip>
          <a:stretch>
            <a:fillRect/>
          </a:stretch>
        </p:blipFill>
        <p:spPr>
          <a:xfrm>
            <a:off x="0" y="0"/>
            <a:ext cx="12189867" cy="6858000"/>
          </a:xfrm>
          <a:prstGeom prst="rect">
            <a:avLst/>
          </a:prstGeom>
        </p:spPr>
      </p:pic>
      <p:sp>
        <p:nvSpPr>
          <p:cNvPr id="8" name="Rectangle 7"/>
          <p:cNvSpPr/>
          <p:nvPr/>
        </p:nvSpPr>
        <p:spPr>
          <a:xfrm>
            <a:off x="0" y="0"/>
            <a:ext cx="964174"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2611808" y="808056"/>
            <a:ext cx="7958331" cy="1077229"/>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2773599" y="2052116"/>
            <a:ext cx="7796540" cy="3997828"/>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 level</a:t>
            </a:r>
          </a:p>
          <a:p>
            <a:pPr lvl="6"/>
            <a:r>
              <a:rPr lang="en-US" dirty="0"/>
              <a:t>Seventh level</a:t>
            </a:r>
          </a:p>
          <a:p>
            <a:pPr lvl="7"/>
            <a:r>
              <a:rPr lang="en-US" dirty="0"/>
              <a:t>Eigth level</a:t>
            </a:r>
          </a:p>
          <a:p>
            <a:pPr lvl="8"/>
            <a:r>
              <a:rPr lang="en-US" dirty="0"/>
              <a:t>Ninth level</a:t>
            </a:r>
          </a:p>
        </p:txBody>
      </p:sp>
      <p:sp>
        <p:nvSpPr>
          <p:cNvPr id="4" name="Date Placeholder 3"/>
          <p:cNvSpPr>
            <a:spLocks noGrp="1"/>
          </p:cNvSpPr>
          <p:nvPr>
            <p:ph type="dt" sz="half" idx="2"/>
          </p:nvPr>
        </p:nvSpPr>
        <p:spPr>
          <a:xfrm rot="5400000">
            <a:off x="-810065" y="5270604"/>
            <a:ext cx="2662729" cy="182880"/>
          </a:xfrm>
          <a:prstGeom prst="rect">
            <a:avLst/>
          </a:prstGeom>
        </p:spPr>
        <p:txBody>
          <a:bodyPr vert="horz" lIns="91440" tIns="18288" rIns="91440" bIns="45720" rtlCol="0" anchor="t"/>
          <a:lstStyle>
            <a:lvl1pPr algn="r">
              <a:defRPr sz="800">
                <a:solidFill>
                  <a:schemeClr val="tx1">
                    <a:tint val="75000"/>
                  </a:schemeClr>
                </a:solidFill>
                <a:latin typeface="+mn-lt"/>
              </a:defRPr>
            </a:lvl1pPr>
          </a:lstStyle>
          <a:p>
            <a:fld id="{3CBC1C18-307B-4F68-A007-B5B542270E8D}" type="datetimeFigureOut">
              <a:rPr lang="en-US" dirty="0"/>
              <a:t>11/1/2018</a:t>
            </a:fld>
            <a:endParaRPr lang="en-US" dirty="0"/>
          </a:p>
        </p:txBody>
      </p:sp>
      <p:sp>
        <p:nvSpPr>
          <p:cNvPr id="5" name="Footer Placeholder 4"/>
          <p:cNvSpPr>
            <a:spLocks noGrp="1"/>
          </p:cNvSpPr>
          <p:nvPr>
            <p:ph type="ftr" sz="quarter" idx="3"/>
          </p:nvPr>
        </p:nvSpPr>
        <p:spPr>
          <a:xfrm rot="5400000">
            <a:off x="-2237130" y="3661144"/>
            <a:ext cx="5885352" cy="179176"/>
          </a:xfrm>
          <a:prstGeom prst="rect">
            <a:avLst/>
          </a:prstGeom>
        </p:spPr>
        <p:txBody>
          <a:bodyPr vert="horz" lIns="91440" tIns="45720" rIns="91440" bIns="18288" rtlCol="0" anchor="b"/>
          <a:lstStyle>
            <a:lvl1pPr algn="r">
              <a:defRPr sz="800">
                <a:solidFill>
                  <a:schemeClr val="tx1">
                    <a:tint val="75000"/>
                  </a:schemeClr>
                </a:solidFill>
              </a:defRPr>
            </a:lvl1pPr>
          </a:lstStyle>
          <a:p>
            <a:r>
              <a:rPr lang="en-US" dirty="0"/>
              <a:t>
              </a:t>
            </a:r>
          </a:p>
        </p:txBody>
      </p:sp>
      <p:sp>
        <p:nvSpPr>
          <p:cNvPr id="6" name="Slide Number Placeholder 5"/>
          <p:cNvSpPr>
            <a:spLocks noGrp="1"/>
          </p:cNvSpPr>
          <p:nvPr>
            <p:ph type="sldNum" sz="quarter" idx="4"/>
          </p:nvPr>
        </p:nvSpPr>
        <p:spPr>
          <a:xfrm>
            <a:off x="158407" y="164592"/>
            <a:ext cx="636727" cy="322851"/>
          </a:xfrm>
          <a:prstGeom prst="rect">
            <a:avLst/>
          </a:prstGeom>
        </p:spPr>
        <p:txBody>
          <a:bodyPr vert="horz" lIns="91440" tIns="45720" rIns="45720" bIns="45720" rtlCol="0" anchor="ctr"/>
          <a:lstStyle>
            <a:lvl1pPr algn="r">
              <a:defRPr sz="1800">
                <a:solidFill>
                  <a:schemeClr val="tx1">
                    <a:tint val="75000"/>
                  </a:schemeClr>
                </a:solidFill>
              </a:defRPr>
            </a:lvl1pPr>
          </a:lstStyle>
          <a:p>
            <a:fld id="{6D22F896-40B5-4ADD-8801-0D06FADFA095}" type="slidenum">
              <a:rPr lang="en-US" dirty="0"/>
              <a:pPr/>
              <a:t>‹#›</a:t>
            </a:fld>
            <a:endParaRPr lang="en-US" dirty="0"/>
          </a:p>
        </p:txBody>
      </p:sp>
      <p:sp>
        <p:nvSpPr>
          <p:cNvPr id="57" name="Rectangle 56"/>
          <p:cNvSpPr/>
          <p:nvPr/>
        </p:nvSpPr>
        <p:spPr>
          <a:xfrm>
            <a:off x="962042" y="0"/>
            <a:ext cx="45719"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r" defTabSz="914400" rtl="0" eaLnBrk="1" latinLnBrk="0" hangingPunct="1">
        <a:lnSpc>
          <a:spcPct val="90000"/>
        </a:lnSpc>
        <a:spcBef>
          <a:spcPct val="0"/>
        </a:spcBef>
        <a:buNone/>
        <a:defRPr sz="3400" b="0" i="0" kern="1200" cap="none">
          <a:solidFill>
            <a:schemeClr val="tx1"/>
          </a:solidFill>
          <a:effectLst/>
          <a:latin typeface="+mj-lt"/>
          <a:ea typeface="+mj-ea"/>
          <a:cs typeface="+mj-cs"/>
        </a:defRPr>
      </a:lvl1pPr>
    </p:titleStyle>
    <p:bodyStyle>
      <a:lvl1pPr marL="344488" indent="-344488" algn="l" defTabSz="914400" rtl="0" eaLnBrk="1" latinLnBrk="0" hangingPunct="1">
        <a:lnSpc>
          <a:spcPct val="120000"/>
        </a:lnSpc>
        <a:spcBef>
          <a:spcPts val="1000"/>
        </a:spcBef>
        <a:spcAft>
          <a:spcPts val="600"/>
        </a:spcAft>
        <a:buClr>
          <a:schemeClr val="accent6"/>
        </a:buClr>
        <a:buSzPct val="90000"/>
        <a:buFont typeface="Wingdings" panose="05000000000000000000" pitchFamily="2" charset="2"/>
        <a:buChar char="§"/>
        <a:defRPr sz="2000" kern="1200">
          <a:solidFill>
            <a:schemeClr val="tx1"/>
          </a:solidFill>
          <a:effectLst/>
          <a:latin typeface="+mn-lt"/>
          <a:ea typeface="+mn-ea"/>
          <a:cs typeface="+mn-cs"/>
        </a:defRPr>
      </a:lvl1pPr>
      <a:lvl2pPr marL="795338" indent="-33813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800" kern="1200">
          <a:solidFill>
            <a:schemeClr val="tx1"/>
          </a:solidFill>
          <a:effectLst/>
          <a:latin typeface="+mn-lt"/>
          <a:ea typeface="+mn-ea"/>
          <a:cs typeface="+mn-cs"/>
        </a:defRPr>
      </a:lvl2pPr>
      <a:lvl3pPr marL="1258888" indent="-34448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600" kern="1200">
          <a:solidFill>
            <a:schemeClr val="tx1"/>
          </a:solidFill>
          <a:effectLst/>
          <a:latin typeface="+mn-lt"/>
          <a:ea typeface="+mn-ea"/>
          <a:cs typeface="+mn-cs"/>
        </a:defRPr>
      </a:lvl3pPr>
      <a:lvl4pPr marL="1709738" indent="-33813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400" kern="1200">
          <a:solidFill>
            <a:schemeClr val="tx1"/>
          </a:solidFill>
          <a:effectLst/>
          <a:latin typeface="+mn-lt"/>
          <a:ea typeface="+mn-ea"/>
          <a:cs typeface="+mn-cs"/>
        </a:defRPr>
      </a:lvl4pPr>
      <a:lvl5pPr marL="2173288" indent="-34448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200" kern="1200">
          <a:solidFill>
            <a:schemeClr val="tx1"/>
          </a:solidFill>
          <a:effectLst/>
          <a:latin typeface="+mn-lt"/>
          <a:ea typeface="+mn-ea"/>
          <a:cs typeface="+mn-cs"/>
        </a:defRPr>
      </a:lvl5pPr>
      <a:lvl6pPr marL="2642616" indent="-33832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200" kern="1200" baseline="0">
          <a:solidFill>
            <a:schemeClr val="tx1"/>
          </a:solidFill>
          <a:effectLst/>
          <a:latin typeface="+mn-lt"/>
          <a:ea typeface="+mn-ea"/>
          <a:cs typeface="+mn-cs"/>
        </a:defRPr>
      </a:lvl6pPr>
      <a:lvl7pPr marL="3108960" indent="-33832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200" kern="1200" baseline="0">
          <a:solidFill>
            <a:schemeClr val="tx1"/>
          </a:solidFill>
          <a:effectLst/>
          <a:latin typeface="+mn-lt"/>
          <a:ea typeface="+mn-ea"/>
          <a:cs typeface="+mn-cs"/>
        </a:defRPr>
      </a:lvl7pPr>
      <a:lvl8pPr marL="3575304" indent="-33832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200" kern="1200" baseline="0">
          <a:solidFill>
            <a:schemeClr val="tx1"/>
          </a:solidFill>
          <a:effectLst/>
          <a:latin typeface="+mn-lt"/>
          <a:ea typeface="+mn-ea"/>
          <a:cs typeface="+mn-cs"/>
        </a:defRPr>
      </a:lvl8pPr>
      <a:lvl9pPr marL="4041648" indent="-33832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064028" y="677485"/>
            <a:ext cx="7830589" cy="2268559"/>
          </a:xfrm>
        </p:spPr>
        <p:txBody>
          <a:bodyPr>
            <a:normAutofit fontScale="90000"/>
          </a:bodyPr>
          <a:lstStyle/>
          <a:p>
            <a:pPr algn="l"/>
            <a:r>
              <a:rPr lang="en-US" dirty="0"/>
              <a:t>10 Lessons Every Entrepreneur Must </a:t>
            </a:r>
            <a:r>
              <a:rPr lang="en-US" dirty="0" smtClean="0"/>
              <a:t>Learn by Jayson Demers</a:t>
            </a:r>
            <a:endParaRPr lang="en-US" dirty="0"/>
          </a:p>
        </p:txBody>
      </p:sp>
    </p:spTree>
    <p:extLst>
      <p:ext uri="{BB962C8B-B14F-4D97-AF65-F5344CB8AC3E}">
        <p14:creationId xmlns:p14="http://schemas.microsoft.com/office/powerpoint/2010/main" val="351138947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dirty="0"/>
              <a:t>8. Hire people who are smarter than you.</a:t>
            </a:r>
          </a:p>
        </p:txBody>
      </p:sp>
      <p:sp>
        <p:nvSpPr>
          <p:cNvPr id="3" name="Content Placeholder 2"/>
          <p:cNvSpPr>
            <a:spLocks noGrp="1"/>
          </p:cNvSpPr>
          <p:nvPr>
            <p:ph idx="1"/>
          </p:nvPr>
        </p:nvSpPr>
        <p:spPr/>
        <p:txBody>
          <a:bodyPr/>
          <a:lstStyle/>
          <a:p>
            <a:r>
              <a:rPr lang="en-US" dirty="0"/>
              <a:t>Face it: There will always be people who are smarter than you. If you’re lucky enough to find these people, hire them. Focus on the things that you’re best at, and give them the freedom to do the same.</a:t>
            </a:r>
          </a:p>
        </p:txBody>
      </p:sp>
    </p:spTree>
    <p:extLst>
      <p:ext uri="{BB962C8B-B14F-4D97-AF65-F5344CB8AC3E}">
        <p14:creationId xmlns:p14="http://schemas.microsoft.com/office/powerpoint/2010/main" val="59352676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dirty="0"/>
              <a:t>9. Best practices may not be best for your customers.</a:t>
            </a:r>
          </a:p>
        </p:txBody>
      </p:sp>
      <p:sp>
        <p:nvSpPr>
          <p:cNvPr id="3" name="Content Placeholder 2"/>
          <p:cNvSpPr>
            <a:spLocks noGrp="1"/>
          </p:cNvSpPr>
          <p:nvPr>
            <p:ph idx="1"/>
          </p:nvPr>
        </p:nvSpPr>
        <p:spPr/>
        <p:txBody>
          <a:bodyPr/>
          <a:lstStyle/>
          <a:p>
            <a:r>
              <a:rPr lang="en-US" dirty="0"/>
              <a:t>Particularly when you’re just starting a business, it’s easy to get caught up in doing what others tell you is the "best way" to do something. Problem is, "they" don’t know your customers or clients. Use best practices as a starting point, but adapt them to meet the unique needs of your business and customers.</a:t>
            </a:r>
          </a:p>
        </p:txBody>
      </p:sp>
    </p:spTree>
    <p:extLst>
      <p:ext uri="{BB962C8B-B14F-4D97-AF65-F5344CB8AC3E}">
        <p14:creationId xmlns:p14="http://schemas.microsoft.com/office/powerpoint/2010/main" val="151403168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dirty="0"/>
              <a:t>10. Just do it.</a:t>
            </a:r>
          </a:p>
        </p:txBody>
      </p:sp>
      <p:sp>
        <p:nvSpPr>
          <p:cNvPr id="3" name="Content Placeholder 2"/>
          <p:cNvSpPr>
            <a:spLocks noGrp="1"/>
          </p:cNvSpPr>
          <p:nvPr>
            <p:ph idx="1"/>
          </p:nvPr>
        </p:nvSpPr>
        <p:spPr/>
        <p:txBody>
          <a:bodyPr>
            <a:normAutofit fontScale="85000" lnSpcReduction="10000"/>
          </a:bodyPr>
          <a:lstStyle/>
          <a:p>
            <a:r>
              <a:rPr lang="en-US" dirty="0"/>
              <a:t>Planning, strategizing and weighing options all have important roles within a business. But there comes a point in time when you just have to do it. You know the quote: “Better to do something imperfectly than to do nothing perfectly.”</a:t>
            </a:r>
          </a:p>
          <a:p>
            <a:endParaRPr lang="en-US" dirty="0"/>
          </a:p>
          <a:p>
            <a:r>
              <a:rPr lang="en-US" dirty="0"/>
              <a:t>Analysis paralysis or simply the lack of ability to execute a plan will stifle growth, innovation and progress in any business. Even if the payoff for work done now won't come for years. Successful people do the work anyway because they know how to delay gratification, and this ability is what separates successful people from unsuccessful people, according to renowned physicist and author </a:t>
            </a:r>
            <a:r>
              <a:rPr lang="en-US" dirty="0" err="1"/>
              <a:t>Michio</a:t>
            </a:r>
            <a:r>
              <a:rPr lang="en-US" dirty="0"/>
              <a:t> </a:t>
            </a:r>
            <a:r>
              <a:rPr lang="en-US" dirty="0" err="1"/>
              <a:t>Kaku</a:t>
            </a:r>
            <a:r>
              <a:rPr lang="en-US" dirty="0"/>
              <a:t>.</a:t>
            </a:r>
          </a:p>
          <a:p>
            <a:endParaRPr lang="en-US" dirty="0"/>
          </a:p>
        </p:txBody>
      </p:sp>
    </p:spTree>
    <p:extLst>
      <p:ext uri="{BB962C8B-B14F-4D97-AF65-F5344CB8AC3E}">
        <p14:creationId xmlns:p14="http://schemas.microsoft.com/office/powerpoint/2010/main" val="340153094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45920" y="808056"/>
            <a:ext cx="9210502" cy="1077229"/>
          </a:xfrm>
        </p:spPr>
        <p:txBody>
          <a:bodyPr>
            <a:normAutofit fontScale="90000"/>
          </a:bodyPr>
          <a:lstStyle/>
          <a:p>
            <a:pPr algn="ctr"/>
            <a:r>
              <a:rPr lang="en-US" sz="3600" b="1" dirty="0">
                <a:solidFill>
                  <a:srgbClr val="FEFEFE"/>
                </a:solidFill>
                <a:latin typeface="Century Gothic" panose="020B0502020202020204"/>
              </a:rPr>
              <a:t>BBV2M-BrothersBrooksVision2MissionLLC.com</a:t>
            </a:r>
            <a:br>
              <a:rPr lang="en-US" sz="3600" b="1" dirty="0">
                <a:solidFill>
                  <a:srgbClr val="FEFEFE"/>
                </a:solidFill>
                <a:latin typeface="Century Gothic" panose="020B0502020202020204"/>
              </a:rPr>
            </a:br>
            <a:r>
              <a:rPr lang="en-US" sz="3600" b="1" dirty="0">
                <a:solidFill>
                  <a:srgbClr val="FEFEFE"/>
                </a:solidFill>
                <a:latin typeface="Century Gothic" panose="020B0502020202020204"/>
              </a:rPr>
              <a:t>BBV2MLLC@gmail.com</a:t>
            </a:r>
            <a:endParaRPr lang="en-US" dirty="0"/>
          </a:p>
        </p:txBody>
      </p:sp>
      <p:pic>
        <p:nvPicPr>
          <p:cNvPr id="4" name="Content Placeholder 3"/>
          <p:cNvPicPr>
            <a:picLocks noGrp="1" noChangeAspect="1"/>
          </p:cNvPicPr>
          <p:nvPr>
            <p:ph idx="1"/>
          </p:nvPr>
        </p:nvPicPr>
        <p:blipFill>
          <a:blip r:embed="rId2"/>
          <a:stretch>
            <a:fillRect/>
          </a:stretch>
        </p:blipFill>
        <p:spPr>
          <a:xfrm>
            <a:off x="4624699" y="2584766"/>
            <a:ext cx="4060288" cy="3913971"/>
          </a:xfrm>
          <a:prstGeom prst="rect">
            <a:avLst/>
          </a:prstGeom>
        </p:spPr>
      </p:pic>
    </p:spTree>
    <p:extLst>
      <p:ext uri="{BB962C8B-B14F-4D97-AF65-F5344CB8AC3E}">
        <p14:creationId xmlns:p14="http://schemas.microsoft.com/office/powerpoint/2010/main" val="79036013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Introduction</a:t>
            </a:r>
            <a:endParaRPr lang="en-US" dirty="0"/>
          </a:p>
        </p:txBody>
      </p:sp>
      <p:sp>
        <p:nvSpPr>
          <p:cNvPr id="3" name="Content Placeholder 2"/>
          <p:cNvSpPr>
            <a:spLocks noGrp="1"/>
          </p:cNvSpPr>
          <p:nvPr>
            <p:ph idx="1"/>
          </p:nvPr>
        </p:nvSpPr>
        <p:spPr/>
        <p:txBody>
          <a:bodyPr/>
          <a:lstStyle/>
          <a:p>
            <a:r>
              <a:rPr lang="en-US" dirty="0"/>
              <a:t>As entrepreneurs, we all follow our own path. For some, the rise to financial success is a long, slow, painful process. For others, things just seem to magically fall into place. I believe that the latter isn’t a result of magic, however, but is the sure sign of an entrepreneur who understands the importance of learning from, adapting to and growing with their business.</a:t>
            </a:r>
          </a:p>
          <a:p>
            <a:endParaRPr lang="en-US" dirty="0"/>
          </a:p>
          <a:p>
            <a:r>
              <a:rPr lang="en-US" dirty="0"/>
              <a:t>The following are 10 lessons every entrepreneur must learn in order to build a long-term, healthy and sustainable business.</a:t>
            </a:r>
          </a:p>
          <a:p>
            <a:endParaRPr lang="en-US" dirty="0"/>
          </a:p>
        </p:txBody>
      </p:sp>
    </p:spTree>
    <p:extLst>
      <p:ext uri="{BB962C8B-B14F-4D97-AF65-F5344CB8AC3E}">
        <p14:creationId xmlns:p14="http://schemas.microsoft.com/office/powerpoint/2010/main" val="380132061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dirty="0"/>
              <a:t>1. The customer is not always </a:t>
            </a:r>
            <a:r>
              <a:rPr lang="en-US" dirty="0" smtClean="0"/>
              <a:t>right.</a:t>
            </a:r>
            <a:endParaRPr lang="en-US" dirty="0"/>
          </a:p>
        </p:txBody>
      </p:sp>
      <p:sp>
        <p:nvSpPr>
          <p:cNvPr id="3" name="Content Placeholder 2"/>
          <p:cNvSpPr>
            <a:spLocks noGrp="1"/>
          </p:cNvSpPr>
          <p:nvPr>
            <p:ph idx="1"/>
          </p:nvPr>
        </p:nvSpPr>
        <p:spPr/>
        <p:txBody>
          <a:bodyPr/>
          <a:lstStyle/>
          <a:p>
            <a:r>
              <a:rPr lang="en-US" dirty="0"/>
              <a:t>From day one, we’re told that “the customer is always right.” We’re expected to bend over backwards to please every single customer, even when they’re clearly and painfully wrong. This maxim, however, can do a serious disservice to ourselves, our employees and our customers. Give your customers the benefit of the doubt, but not at the expense of your (or your employees’) dignity.</a:t>
            </a:r>
          </a:p>
        </p:txBody>
      </p:sp>
    </p:spTree>
    <p:extLst>
      <p:ext uri="{BB962C8B-B14F-4D97-AF65-F5344CB8AC3E}">
        <p14:creationId xmlns:p14="http://schemas.microsoft.com/office/powerpoint/2010/main" val="48750932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dirty="0"/>
              <a:t>2. Time is </a:t>
            </a:r>
            <a:r>
              <a:rPr lang="en-US" dirty="0" smtClean="0"/>
              <a:t>money.</a:t>
            </a:r>
            <a:endParaRPr lang="en-US" dirty="0"/>
          </a:p>
        </p:txBody>
      </p:sp>
      <p:sp>
        <p:nvSpPr>
          <p:cNvPr id="3" name="Content Placeholder 2"/>
          <p:cNvSpPr>
            <a:spLocks noGrp="1"/>
          </p:cNvSpPr>
          <p:nvPr>
            <p:ph idx="1"/>
          </p:nvPr>
        </p:nvSpPr>
        <p:spPr/>
        <p:txBody>
          <a:bodyPr>
            <a:normAutofit lnSpcReduction="10000"/>
          </a:bodyPr>
          <a:lstStyle/>
          <a:p>
            <a:r>
              <a:rPr lang="en-US" dirty="0"/>
              <a:t>Money, customers, ideas: all resources you can potentially gain more of. Time, however, is the one commodity you’ll always have a finite amount of. One way to ensure you make the most of your time is to assign an hourly dollar amount to your tasks.</a:t>
            </a:r>
          </a:p>
          <a:p>
            <a:endParaRPr lang="en-US" dirty="0"/>
          </a:p>
          <a:p>
            <a:r>
              <a:rPr lang="en-US" dirty="0"/>
              <a:t>Ask yourself: What would be a fair wage for the tasks I perform? If someone else can competently accomplish these tasks for less money, let them do it so you can focus on higher level, revenue-generating tasks. As a business owner, you should only do the tasks that only you can do.</a:t>
            </a:r>
          </a:p>
          <a:p>
            <a:endParaRPr lang="en-US" dirty="0"/>
          </a:p>
        </p:txBody>
      </p:sp>
    </p:spTree>
    <p:extLst>
      <p:ext uri="{BB962C8B-B14F-4D97-AF65-F5344CB8AC3E}">
        <p14:creationId xmlns:p14="http://schemas.microsoft.com/office/powerpoint/2010/main" val="15726974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dirty="0"/>
              <a:t>3. Not all money is good money.</a:t>
            </a:r>
          </a:p>
        </p:txBody>
      </p:sp>
      <p:sp>
        <p:nvSpPr>
          <p:cNvPr id="3" name="Content Placeholder 2"/>
          <p:cNvSpPr>
            <a:spLocks noGrp="1"/>
          </p:cNvSpPr>
          <p:nvPr>
            <p:ph idx="1"/>
          </p:nvPr>
        </p:nvSpPr>
        <p:spPr/>
        <p:txBody>
          <a:bodyPr/>
          <a:lstStyle/>
          <a:p>
            <a:r>
              <a:rPr lang="en-US" dirty="0"/>
              <a:t>This is a lesson many entrepreneurs struggle with early in their career. When you’re getting your business off the ground, it’s easy to fall into the trap of taking money from anyone who offers it. The problem is, not all customers or clients are worth it.</a:t>
            </a:r>
          </a:p>
          <a:p>
            <a:endParaRPr lang="en-US" dirty="0"/>
          </a:p>
          <a:p>
            <a:r>
              <a:rPr lang="en-US" dirty="0"/>
              <a:t>Avoid clients who take up too much of your time, who consistently have unrealistic expectations or who you just generally dread working with. It’s just not worth it!</a:t>
            </a:r>
          </a:p>
          <a:p>
            <a:endParaRPr lang="en-US" dirty="0"/>
          </a:p>
        </p:txBody>
      </p:sp>
    </p:spTree>
    <p:extLst>
      <p:ext uri="{BB962C8B-B14F-4D97-AF65-F5344CB8AC3E}">
        <p14:creationId xmlns:p14="http://schemas.microsoft.com/office/powerpoint/2010/main" val="343743105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dirty="0"/>
              <a:t>4. There are no cheap shortcuts in marketing.</a:t>
            </a:r>
          </a:p>
        </p:txBody>
      </p:sp>
      <p:sp>
        <p:nvSpPr>
          <p:cNvPr id="3" name="Content Placeholder 2"/>
          <p:cNvSpPr>
            <a:spLocks noGrp="1"/>
          </p:cNvSpPr>
          <p:nvPr>
            <p:ph idx="1"/>
          </p:nvPr>
        </p:nvSpPr>
        <p:spPr/>
        <p:txBody>
          <a:bodyPr/>
          <a:lstStyle/>
          <a:p>
            <a:r>
              <a:rPr lang="en-US" dirty="0"/>
              <a:t> I often speak to business owners who want marketing advice, but who then shun my recommendations as being “too expensive.” The truth is, cheap marketing can make your brand look cheap.</a:t>
            </a:r>
          </a:p>
          <a:p>
            <a:endParaRPr lang="en-US" dirty="0"/>
          </a:p>
          <a:p>
            <a:r>
              <a:rPr lang="en-US" dirty="0"/>
              <a:t>Low-quality content, cheap ads and "budget" SEO may save you money in the short term, but the damage they do to your brand’s reputation can last far longer. For insight on how to market the right way, see my </a:t>
            </a:r>
            <a:r>
              <a:rPr lang="en-US" dirty="0" err="1"/>
              <a:t>ebook</a:t>
            </a:r>
            <a:r>
              <a:rPr lang="en-US" dirty="0"/>
              <a:t>.</a:t>
            </a:r>
          </a:p>
          <a:p>
            <a:endParaRPr lang="en-US" dirty="0"/>
          </a:p>
        </p:txBody>
      </p:sp>
    </p:spTree>
    <p:extLst>
      <p:ext uri="{BB962C8B-B14F-4D97-AF65-F5344CB8AC3E}">
        <p14:creationId xmlns:p14="http://schemas.microsoft.com/office/powerpoint/2010/main" val="385862309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dirty="0"/>
              <a:t>5. Outsource as much as possible.</a:t>
            </a:r>
          </a:p>
        </p:txBody>
      </p:sp>
      <p:sp>
        <p:nvSpPr>
          <p:cNvPr id="3" name="Content Placeholder 2"/>
          <p:cNvSpPr>
            <a:spLocks noGrp="1"/>
          </p:cNvSpPr>
          <p:nvPr>
            <p:ph idx="1"/>
          </p:nvPr>
        </p:nvSpPr>
        <p:spPr/>
        <p:txBody>
          <a:bodyPr/>
          <a:lstStyle/>
          <a:p>
            <a:r>
              <a:rPr lang="en-US" dirty="0"/>
              <a:t>If you don’t have in-house staff to share the workload, consider outsourcing. Many entrepreneurs find that hiring an overseas virtual assistant significantly reduces the time they need to spend on routine tasks, freeing them up to work on revenue-generating tasks.</a:t>
            </a:r>
          </a:p>
        </p:txBody>
      </p:sp>
    </p:spTree>
    <p:extLst>
      <p:ext uri="{BB962C8B-B14F-4D97-AF65-F5344CB8AC3E}">
        <p14:creationId xmlns:p14="http://schemas.microsoft.com/office/powerpoint/2010/main" val="69835171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dirty="0"/>
              <a:t>6. Build your personal brand as well as your company brand.</a:t>
            </a:r>
          </a:p>
        </p:txBody>
      </p:sp>
      <p:sp>
        <p:nvSpPr>
          <p:cNvPr id="3" name="Content Placeholder 2"/>
          <p:cNvSpPr>
            <a:spLocks noGrp="1"/>
          </p:cNvSpPr>
          <p:nvPr>
            <p:ph idx="1"/>
          </p:nvPr>
        </p:nvSpPr>
        <p:spPr/>
        <p:txBody>
          <a:bodyPr/>
          <a:lstStyle/>
          <a:p>
            <a:r>
              <a:rPr lang="en-US" dirty="0"/>
              <a:t>Many entrepreneurs make the mistake of focusing on building their company brand to the exclusion of building their personal brand. However, your personal brand will differentiate you from your competitors, give you authority and credibility in your field, and stick with you in the event your company ultimately experiences failure.</a:t>
            </a:r>
          </a:p>
        </p:txBody>
      </p:sp>
    </p:spTree>
    <p:extLst>
      <p:ext uri="{BB962C8B-B14F-4D97-AF65-F5344CB8AC3E}">
        <p14:creationId xmlns:p14="http://schemas.microsoft.com/office/powerpoint/2010/main" val="235335057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dirty="0"/>
              <a:t>7. Work is life, and life’s too short to hate your work.</a:t>
            </a:r>
          </a:p>
        </p:txBody>
      </p:sp>
      <p:sp>
        <p:nvSpPr>
          <p:cNvPr id="3" name="Content Placeholder 2"/>
          <p:cNvSpPr>
            <a:spLocks noGrp="1"/>
          </p:cNvSpPr>
          <p:nvPr>
            <p:ph idx="1"/>
          </p:nvPr>
        </p:nvSpPr>
        <p:spPr/>
        <p:txBody>
          <a:bodyPr/>
          <a:lstStyle/>
          <a:p>
            <a:r>
              <a:rPr lang="en-US" dirty="0"/>
              <a:t>Work-life balance is something many entrepreneurs struggle with, which is why I’m such a huge fan of Tony Hsieh’s approach. When you’re passionate about what you do, and when you focus on happiness (both your own and that of your employees’), work isn’t just something you do to fund your "real life." It becomes infinitely more enjoyable and meaningful, and significantly reduces your chances of experiencing burnout.</a:t>
            </a:r>
          </a:p>
        </p:txBody>
      </p:sp>
    </p:spTree>
    <p:extLst>
      <p:ext uri="{BB962C8B-B14F-4D97-AF65-F5344CB8AC3E}">
        <p14:creationId xmlns:p14="http://schemas.microsoft.com/office/powerpoint/2010/main" val="307457780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Madison">
  <a:themeElements>
    <a:clrScheme name="Madison">
      <a:dk1>
        <a:sysClr val="windowText" lastClr="000000"/>
      </a:dk1>
      <a:lt1>
        <a:sysClr val="window" lastClr="FFFFFF"/>
      </a:lt1>
      <a:dk2>
        <a:srgbClr val="1F2D29"/>
      </a:dk2>
      <a:lt2>
        <a:srgbClr val="C5FAEB"/>
      </a:lt2>
      <a:accent1>
        <a:srgbClr val="A1D68B"/>
      </a:accent1>
      <a:accent2>
        <a:srgbClr val="5EC795"/>
      </a:accent2>
      <a:accent3>
        <a:srgbClr val="4DADCF"/>
      </a:accent3>
      <a:accent4>
        <a:srgbClr val="CDB756"/>
      </a:accent4>
      <a:accent5>
        <a:srgbClr val="E29C36"/>
      </a:accent5>
      <a:accent6>
        <a:srgbClr val="8EC0C1"/>
      </a:accent6>
      <a:hlink>
        <a:srgbClr val="6D9D9B"/>
      </a:hlink>
      <a:folHlink>
        <a:srgbClr val="6D8583"/>
      </a:folHlink>
    </a:clrScheme>
    <a:fontScheme name="Madison">
      <a:majorFont>
        <a:latin typeface="Arial" panose="020B0604020202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panose="020B0604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Madison">
      <a:fillStyleLst>
        <a:solidFill>
          <a:schemeClr val="phClr"/>
        </a:solidFill>
        <a:gradFill rotWithShape="1">
          <a:gsLst>
            <a:gs pos="0">
              <a:schemeClr val="phClr">
                <a:tint val="48000"/>
                <a:alpha val="88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4000"/>
                <a:satMod val="130000"/>
                <a:lumMod val="92000"/>
              </a:schemeClr>
            </a:gs>
            <a:gs pos="100000">
              <a:schemeClr val="phClr">
                <a:shade val="76000"/>
                <a:satMod val="130000"/>
                <a:lumMod val="88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solidFill>
          <a:schemeClr val="phClr"/>
        </a:solidFill>
        <a:blipFill rotWithShape="1">
          <a:blip xmlns:r="http://schemas.openxmlformats.org/officeDocument/2006/relationships" r:embed="rId1"/>
          <a:stretch/>
        </a:blipFill>
      </a:bgFillStyleLst>
    </a:fmtScheme>
  </a:themeElements>
  <a:objectDefaults/>
  <a:extraClrSchemeLst/>
  <a:extLst>
    <a:ext uri="{05A4C25C-085E-4340-85A3-A5531E510DB2}">
      <thm15:themeFamily xmlns:thm15="http://schemas.microsoft.com/office/thememl/2012/main" name="Madison" id="{025CB5FB-2DD3-45EE-B6F0-CC461540EB19}" vid="{6AC10936-2DFC-4054-9ADF-B5E2C5F86190}"/>
    </a:ext>
  </a:extLst>
</a:theme>
</file>

<file path=docProps/app.xml><?xml version="1.0" encoding="utf-8"?>
<Properties xmlns="http://schemas.openxmlformats.org/officeDocument/2006/extended-properties" xmlns:vt="http://schemas.openxmlformats.org/officeDocument/2006/docPropsVTypes">
  <Template>TM16401375[[fn=Madison]]</Template>
  <TotalTime>11</TotalTime>
  <Words>962</Words>
  <Application>Microsoft Office PowerPoint</Application>
  <PresentationFormat>Widescreen</PresentationFormat>
  <Paragraphs>34</Paragraphs>
  <Slides>13</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13</vt:i4>
      </vt:variant>
    </vt:vector>
  </HeadingPairs>
  <TitlesOfParts>
    <vt:vector size="19" baseType="lpstr">
      <vt:lpstr>Arial</vt:lpstr>
      <vt:lpstr>Century Gothic</vt:lpstr>
      <vt:lpstr>MS Shell Dlg 2</vt:lpstr>
      <vt:lpstr>Wingdings</vt:lpstr>
      <vt:lpstr>Wingdings 3</vt:lpstr>
      <vt:lpstr>Madison</vt:lpstr>
      <vt:lpstr>10 Lessons Every Entrepreneur Must Learn by Jayson Demers</vt:lpstr>
      <vt:lpstr>Introduction</vt:lpstr>
      <vt:lpstr>1. The customer is not always right.</vt:lpstr>
      <vt:lpstr>2. Time is money.</vt:lpstr>
      <vt:lpstr>3. Not all money is good money.</vt:lpstr>
      <vt:lpstr>4. There are no cheap shortcuts in marketing.</vt:lpstr>
      <vt:lpstr>5. Outsource as much as possible.</vt:lpstr>
      <vt:lpstr>6. Build your personal brand as well as your company brand.</vt:lpstr>
      <vt:lpstr>7. Work is life, and life’s too short to hate your work.</vt:lpstr>
      <vt:lpstr>8. Hire people who are smarter than you.</vt:lpstr>
      <vt:lpstr>9. Best practices may not be best for your customers.</vt:lpstr>
      <vt:lpstr>10. Just do it.</vt:lpstr>
      <vt:lpstr>BBV2M-BrothersBrooksVision2MissionLLC.com BBV2MLLC@gmail.com</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10 Lessons Every Entrepreneur Must Learn by Jayson Demers</dc:title>
  <dc:creator>Brooks, Rodney</dc:creator>
  <cp:lastModifiedBy>Brooks, Rodney</cp:lastModifiedBy>
  <cp:revision>3</cp:revision>
  <dcterms:created xsi:type="dcterms:W3CDTF">2018-11-01T13:22:41Z</dcterms:created>
  <dcterms:modified xsi:type="dcterms:W3CDTF">2018-11-01T13:34:33Z</dcterms:modified>
</cp:coreProperties>
</file>