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350" r:id="rId3"/>
    <p:sldId id="319" r:id="rId4"/>
    <p:sldId id="324" r:id="rId5"/>
    <p:sldId id="297" r:id="rId6"/>
    <p:sldId id="347" r:id="rId7"/>
    <p:sldId id="325" r:id="rId8"/>
    <p:sldId id="334" r:id="rId9"/>
    <p:sldId id="314" r:id="rId10"/>
    <p:sldId id="292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28" r:id="rId19"/>
    <p:sldId id="335" r:id="rId20"/>
    <p:sldId id="348" r:id="rId21"/>
    <p:sldId id="346" r:id="rId22"/>
    <p:sldId id="326" r:id="rId23"/>
    <p:sldId id="322" r:id="rId24"/>
    <p:sldId id="349" r:id="rId25"/>
    <p:sldId id="336" r:id="rId26"/>
    <p:sldId id="329" r:id="rId27"/>
    <p:sldId id="318" r:id="rId28"/>
    <p:sldId id="320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len Taylor" initials="HT" lastIdx="1" clrIdx="0">
    <p:extLst>
      <p:ext uri="{19B8F6BF-5375-455C-9EA6-DF929625EA0E}">
        <p15:presenceInfo xmlns:p15="http://schemas.microsoft.com/office/powerpoint/2012/main" userId="Helen Tayl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5694FE"/>
    <a:srgbClr val="133054"/>
    <a:srgbClr val="435264"/>
    <a:srgbClr val="FF7B7A"/>
    <a:srgbClr val="357FFF"/>
    <a:srgbClr val="FF5C5A"/>
    <a:srgbClr val="8CB5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184" autoAdjust="0"/>
  </p:normalViewPr>
  <p:slideViewPr>
    <p:cSldViewPr snapToGrid="0">
      <p:cViewPr varScale="1">
        <p:scale>
          <a:sx n="96" d="100"/>
          <a:sy n="96" d="100"/>
        </p:scale>
        <p:origin x="10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62F8C-4A51-4565-91C6-BC1DE7EA2DED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28140-6A7D-4C62-846C-9BD94192BB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68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728140-6A7D-4C62-846C-9BD94192BB4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695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CB544-366E-47B5-A6EC-084AB4F43B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FC11AA-5BF6-4CE0-B3E6-00D963FC8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4D687-C834-4961-9143-C34D7A0F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0B385-64C9-46A4-8EAC-88670DCDD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15D8E-B711-4519-B568-7D7967A30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40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31CE9-B501-4038-92B2-2782B24F8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AF9624-4623-4ED2-91F1-50C93747A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7FC97-0813-42A7-B828-5BC69E192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A1FC9-1CE4-4B5A-8AC5-687CC9E92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87DFF-C164-4A9F-AAFE-1B5E36C21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47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A14D29-7E05-4597-8279-46133B0B6C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D96EC0-9F53-4812-8897-BC067F07C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32BEC5-E9D1-4853-95AB-548ADADD0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DC90B-015F-44E2-A219-A7405AA3F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7DE11-7205-457E-861D-F1FD206B9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49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B56AB-308F-469B-B45B-F571E3684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979CA-CE66-40FF-BC3F-0D53C543B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828CE-FE7E-459C-BF15-5355C522E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10429-D93E-4863-BE60-80D9C2EF5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345EA-585E-4CC7-9422-66710C707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461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1BDA6-32BD-4B55-9E07-9FD19A097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D3BA10-7F04-407F-8403-EA5CB3704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A9949C-94F4-4E85-9189-8E70BD15A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78D7D-7CCF-4F02-BEA6-FD3333855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6A6E6-168A-44C8-9B01-D355DCD34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265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C3E32-3D70-4181-A6BB-1AD88449D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E0F7C-029A-4AF7-90FA-0B40DF9730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DDFB05-519A-47FD-9134-37549B6B2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400563-C70A-4083-B225-C1585EC85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9F506-04AA-4CB1-ACF7-08C437C45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02202B-DE34-4A7D-9E96-A69610C4C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218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4E1AE-29C0-4843-BAC7-AF3158B52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1B1398-B134-4398-A32D-26FECB457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065328-1F92-4FEA-A37E-25CB48A3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CA0AA1-F4CB-4EF3-9990-F24C39BAE9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EE3EC3-1E4A-4058-8DF5-5A93225A82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115B95-86C4-4A7F-9F67-DCE28E04F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80F78B-357B-43D1-8856-9F8054F01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C999D1-E324-4897-B660-A03DD08D9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2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9EE08-6ADC-4F19-8C97-FCCC708A4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D28D64-AD9A-40CE-8856-24CD738F7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2C2E1E-222D-437F-BE7A-0C10462F2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65769D-651C-4B6B-86CF-1C9BA3D6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413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4E3177-1731-4670-8363-D8D048CB7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0E001F-7C44-4488-817C-707887AD8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1182DC-A7BC-4364-9662-9489D0F99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01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04B1D-2512-405B-A762-D6AB9A953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4062E-A3ED-4F60-904C-55468820B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3E6C05-1316-479D-A2D7-90DC63BFBF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09FCF7-5100-4BCF-BB66-E7283C15B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82C52-3E77-4082-9CDD-E55693F59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51335-6918-43A9-9505-43F9CB096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464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97B9D-12FA-445E-B8C8-C27E3A634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AD2ADD-1DF2-4520-8FB7-2E64F19F6C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7291E-E384-4EE7-8416-09540E5D5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76AC1E-DA27-4174-82F9-94B5039E2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BA5B97-3D60-48A7-8CFC-E7CCF44A5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10F314-B373-4B7C-BE35-33D87DDE4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41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C60B0-E528-4FA0-907F-1AA116BEE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78206D-CBF4-42E1-8AAC-FB3D5DC50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8812E-CDBA-4CE2-BC96-034EE0D616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8FEE8-7B35-487F-ADBA-AA2FDCAB8FA3}" type="datetimeFigureOut">
              <a:rPr lang="en-US" smtClean="0"/>
              <a:t>6/28/2022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3C99BB-14FE-4DFB-B90D-8FF7FBA270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649C4C-F46C-40FD-A166-DEAF834120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5801B-F39A-4F10-B054-8BB09B6BCE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57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000" b="1" dirty="0"/>
              <a:t>2022 Midterm</a:t>
            </a:r>
            <a:br>
              <a:rPr lang="en-US" sz="6000" b="1" dirty="0"/>
            </a:br>
            <a:r>
              <a:rPr lang="en-US" sz="6000" b="1" dirty="0"/>
              <a:t>Election Outlook</a:t>
            </a:r>
            <a:endParaRPr sz="60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 dirty="0"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Arizona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kumimoji="0" lang="en-US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Toss-up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 lnSpcReduction="10000"/>
            </a:bodyPr>
            <a:lstStyle/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Mark Kelly (D)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Beat Sen. Martha McSally 51-49% in 2020 special election</a:t>
              </a: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 Primary Field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State Attorney General Mark Brnovich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Maj. Gen. (ret) Mick McGuire 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Businessman Jim Lamon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Investment banker Blake Masters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Corporation Commissioner Justin Olson</a:t>
              </a: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Aug. 2 primary</a:t>
              </a: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 5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1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4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8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Mark Kelly 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5401377" y="5607778"/>
            <a:ext cx="3292352" cy="1169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4</a:t>
            </a:r>
            <a:r>
              <a:rPr kumimoji="0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-20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20)</a:t>
            </a:r>
            <a:endParaRPr kumimoji="0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B131A3-EBE8-4AB8-8B2D-2D4D4C94F7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11368" y="1939595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89811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Georgia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kumimoji="0" lang="en-US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Toss-up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Raphael Warnock (D)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Beat Sen. Kelly Loeffler 51-49% in 2021 special election runoff</a:t>
              </a: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 Nominee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Former NFL player Herschel Walker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Won GOP primary with 68% of the vote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 5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3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4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6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Raphael Warnock 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1480457" y="5607778"/>
            <a:ext cx="7213272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BA72122-B674-4540-A762-FC5A128F62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22952" y="1988054"/>
            <a:ext cx="1834686" cy="182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E5C4D0A-8DE3-39E3-48DB-48300A854F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2952" y="3927500"/>
            <a:ext cx="1834686" cy="183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43314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Nevada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kumimoji="0" lang="en-US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Toss-up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Catherine Cortez Masto (D)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Beat Rep. Joe Heck 47-45% in 2016 election</a:t>
              </a: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Opponent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Former State Attorney General Adam Laxalt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Won primary with 56%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 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49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4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6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Catherine Cortez Masto 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1088800" y="6094981"/>
            <a:ext cx="7419733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96B98F1-6568-4A01-ADC9-8E56AF507B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04372" y="2004280"/>
            <a:ext cx="1828801" cy="182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irst Read's Morning Clips: It's neck-and-neck in Nevada">
            <a:extLst>
              <a:ext uri="{FF2B5EF4-FFF2-40B4-BE49-F238E27FC236}">
                <a16:creationId xmlns:a16="http://schemas.microsoft.com/office/drawing/2014/main" id="{D635913A-9540-D806-8EF5-7FC31F0F30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04372" y="4023063"/>
            <a:ext cx="1828801" cy="182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73500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New Hampshire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kumimoji="0" lang="en-US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Tilt Democratic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Maggie Hassan (D)</a:t>
              </a:r>
              <a:endParaRPr kumimoji="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Beat Sen. Kelly Ayotte 48-48% in 2016 election</a:t>
              </a: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 Primary Field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 panose="02070309020205020404" pitchFamily="49" charset="0"/>
                <a:buChar char="o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Brig. Gen. (ret) Don Bolduc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 panose="02070309020205020404" pitchFamily="49" charset="0"/>
                <a:buChar char="o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Londonderry Town Manager Kevin Smith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 panose="02070309020205020404" pitchFamily="49" charset="0"/>
                <a:buChar char="o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State Senate President Chuck Morse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 panose="02070309020205020404" pitchFamily="49" charset="0"/>
                <a:buChar char="o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Bitcoin advocate Bruce Fenton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Sept. 13 primary</a:t>
              </a: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50</a:t>
              </a: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%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</a:t>
              </a: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4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7</a:t>
              </a: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Maggie Hassan 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1047212" y="6254109"/>
            <a:ext cx="7286169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034BDBA-9D4B-4614-B81F-FFA8B5EB19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04372" y="1971759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07331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Pennsylvania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kumimoji="0" lang="en-US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Tilt Republican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Pat Toomey (R) not seeking re-election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 Nominee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 panose="02070309020205020404" pitchFamily="49" charset="0"/>
                <a:buChar char="o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Celebrity surgeon Dr. Mehmet Oz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 panose="02070309020205020404" pitchFamily="49" charset="0"/>
                <a:buChar char="o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Won primary with 31%</a:t>
              </a: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Nominee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Lt. Gov. John Fetterman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Won primary with 59%</a:t>
              </a: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5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1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4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7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Pat Toomey 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R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5401377" y="5607778"/>
            <a:ext cx="3292352" cy="1169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1030" name="Picture 6" descr="May be an image of 1 person, standing and suit">
            <a:extLst>
              <a:ext uri="{FF2B5EF4-FFF2-40B4-BE49-F238E27FC236}">
                <a16:creationId xmlns:a16="http://schemas.microsoft.com/office/drawing/2014/main" id="{71CD2D23-2A0E-1A8F-95B1-99F123AF48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17253" y="1897825"/>
            <a:ext cx="1828801" cy="182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icture containing person, person, indoor&#10;&#10;Description automatically generated">
            <a:extLst>
              <a:ext uri="{FF2B5EF4-FFF2-40B4-BE49-F238E27FC236}">
                <a16:creationId xmlns:a16="http://schemas.microsoft.com/office/drawing/2014/main" id="{91B62988-2691-B222-E46D-A12EE599F9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17253" y="3938928"/>
            <a:ext cx="1828801" cy="182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27680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Wisconsin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kumimoji="0" lang="en-US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Tilt Republican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Ron Johnson (R)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Beat former Sen. Russ Feingold 50-47% in 2016 election</a:t>
              </a: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Primary Field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Lt. Gov. Mandela Barnes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Treasurer Sarah Godlewski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Milwaukee Bucks Exec. Alex Lasry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Outagamie County Exec. Tom Nelson</a:t>
              </a: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Aug. 9 primary</a:t>
              </a: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 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49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4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9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Ron Johnson 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R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5401377" y="5607778"/>
            <a:ext cx="3292352" cy="1169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FECD5C2-DF7A-4A90-8FE6-6CC225441A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13700" y="2021064"/>
            <a:ext cx="182646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21408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North Carolina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kumimoji="0" lang="en-US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Lean Republican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Richard Burr (R) not seeking re-election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 Nominee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Rep. Ted Budd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Won primary with 59%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Nominee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Former state Supreme Court Chief Justice Cheri Beasley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Won primary with 81%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 5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1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4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8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Richard Burr 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R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4256314" y="5823222"/>
            <a:ext cx="4240389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4" name="Picture 3" descr="A person in a suit and tie&#10;&#10;Description automatically generated with low confidence">
            <a:extLst>
              <a:ext uri="{FF2B5EF4-FFF2-40B4-BE49-F238E27FC236}">
                <a16:creationId xmlns:a16="http://schemas.microsoft.com/office/drawing/2014/main" id="{78A6E994-2316-83A6-43DB-933505A090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1573" y="1922957"/>
            <a:ext cx="1854386" cy="1854386"/>
          </a:xfrm>
          <a:prstGeom prst="rect">
            <a:avLst/>
          </a:prstGeom>
        </p:spPr>
      </p:pic>
      <p:pic>
        <p:nvPicPr>
          <p:cNvPr id="6" name="Picture 5" descr="A close-up of a person smiling&#10;&#10;Description automatically generated">
            <a:extLst>
              <a:ext uri="{FF2B5EF4-FFF2-40B4-BE49-F238E27FC236}">
                <a16:creationId xmlns:a16="http://schemas.microsoft.com/office/drawing/2014/main" id="{150221B4-2C43-E103-20A0-D9B81365A0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1573" y="3986001"/>
            <a:ext cx="1854386" cy="185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0567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Florida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kumimoji="0" lang="en-US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Likely Republican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Marco Rubio (R)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Beat Rep. Patrick Murphy 51-44% in 2016 election</a:t>
              </a: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Primary Field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Rep. Val Demings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Former Rep. Alan Grayson</a:t>
              </a: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Aug. 23 primary</a:t>
              </a: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 5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2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4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6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Marco Rubio 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R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924815" y="6183352"/>
            <a:ext cx="7789603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337ED4C-2416-4377-BFF4-8890917A2C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24802" y="2003694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18885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 dirty="0"/>
              <a:t>Fight for the House</a:t>
            </a:r>
            <a:endParaRPr sz="72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 dirty="0"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2991895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Midterm Trend: House Races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dirty="0"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F70834-E9C5-4A18-8ECC-3BC3EFF7EA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992" y="1859327"/>
            <a:ext cx="9310543" cy="413031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241455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34278" y="0"/>
            <a:ext cx="12927491" cy="747468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3567310" y="424294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4" name="Shape 644"/>
          <p:cNvSpPr/>
          <p:nvPr/>
        </p:nvSpPr>
        <p:spPr>
          <a:xfrm>
            <a:off x="3566962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5" name="Shape 645"/>
          <p:cNvSpPr/>
          <p:nvPr/>
        </p:nvSpPr>
        <p:spPr>
          <a:xfrm>
            <a:off x="3567310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6" name="Shape 646"/>
          <p:cNvSpPr/>
          <p:nvPr/>
        </p:nvSpPr>
        <p:spPr>
          <a:xfrm>
            <a:off x="3572698" y="426070"/>
            <a:ext cx="12218477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rPr>
              <a:t>                        2020 Election Results 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srgbClr val="133054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pSp>
        <p:nvGrpSpPr>
          <p:cNvPr id="649" name="Group 649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47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8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0" name="Shape 650"/>
          <p:cNvSpPr/>
          <p:nvPr/>
        </p:nvSpPr>
        <p:spPr>
          <a:xfrm>
            <a:off x="3334814" y="1910842"/>
            <a:ext cx="6907561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Senate: </a:t>
            </a:r>
            <a:r>
              <a:rPr kumimoji="0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emocrats +3 Seats 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651" name="Shape 651"/>
          <p:cNvSpPr/>
          <p:nvPr/>
        </p:nvSpPr>
        <p:spPr>
          <a:xfrm>
            <a:off x="3572698" y="3247166"/>
            <a:ext cx="504660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652" name="Shape 652"/>
          <p:cNvSpPr/>
          <p:nvPr/>
        </p:nvSpPr>
        <p:spPr>
          <a:xfrm>
            <a:off x="4416552" y="2479092"/>
            <a:ext cx="368471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653" name="Shape 653"/>
          <p:cNvSpPr/>
          <p:nvPr/>
        </p:nvSpPr>
        <p:spPr>
          <a:xfrm>
            <a:off x="1483614" y="4867447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pic>
        <p:nvPicPr>
          <p:cNvPr id="655" name="image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1601" y="1740076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Shape 656"/>
          <p:cNvSpPr/>
          <p:nvPr/>
        </p:nvSpPr>
        <p:spPr>
          <a:xfrm>
            <a:off x="1411706" y="5797058"/>
            <a:ext cx="936858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2" name="Shape 653">
            <a:extLst>
              <a:ext uri="{FF2B5EF4-FFF2-40B4-BE49-F238E27FC236}">
                <a16:creationId xmlns:a16="http://schemas.microsoft.com/office/drawing/2014/main" id="{6A4CE00A-2162-4C53-89A5-86E43CB839BA}"/>
              </a:ext>
            </a:extLst>
          </p:cNvPr>
          <p:cNvSpPr/>
          <p:nvPr/>
        </p:nvSpPr>
        <p:spPr>
          <a:xfrm>
            <a:off x="3443289" y="3172131"/>
            <a:ext cx="677829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White House: Biden 306 - 232 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pic>
        <p:nvPicPr>
          <p:cNvPr id="17" name="image9.png">
            <a:extLst>
              <a:ext uri="{FF2B5EF4-FFF2-40B4-BE49-F238E27FC236}">
                <a16:creationId xmlns:a16="http://schemas.microsoft.com/office/drawing/2014/main" id="{2F5DF39D-A903-414C-9B14-F1FEDBD580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2967" y="2863891"/>
            <a:ext cx="1161430" cy="11270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9.png">
            <a:extLst>
              <a:ext uri="{FF2B5EF4-FFF2-40B4-BE49-F238E27FC236}">
                <a16:creationId xmlns:a16="http://schemas.microsoft.com/office/drawing/2014/main" id="{1DDE8A19-33BE-4795-B43C-7747D0C413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2967" y="4054757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3477D4-7E14-4123-8978-7311330085BD}"/>
              </a:ext>
            </a:extLst>
          </p:cNvPr>
          <p:cNvSpPr txBox="1"/>
          <p:nvPr/>
        </p:nvSpPr>
        <p:spPr>
          <a:xfrm>
            <a:off x="3566962" y="4433419"/>
            <a:ext cx="6930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House: Republicans +12 seats</a:t>
            </a:r>
          </a:p>
        </p:txBody>
      </p:sp>
    </p:spTree>
    <p:extLst>
      <p:ext uri="{BB962C8B-B14F-4D97-AF65-F5344CB8AC3E}">
        <p14:creationId xmlns:p14="http://schemas.microsoft.com/office/powerpoint/2010/main" val="1152576879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843098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r"/>
            <a:r>
              <a:rPr lang="en-US" dirty="0"/>
              <a:t>Generic Ballot</a:t>
            </a:r>
          </a:p>
          <a:p>
            <a:pPr algn="r"/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dirty="0"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D9EDA2-331C-4FD1-81D5-2248B74FE5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057" y="2147942"/>
            <a:ext cx="6424574" cy="3704353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0BDD20D-0218-4339-A0FA-67EA0700B69E}"/>
              </a:ext>
            </a:extLst>
          </p:cNvPr>
          <p:cNvGraphicFramePr>
            <a:graphicFrameLocks noGrp="1"/>
          </p:cNvGraphicFramePr>
          <p:nvPr/>
        </p:nvGraphicFramePr>
        <p:xfrm>
          <a:off x="7774396" y="1903589"/>
          <a:ext cx="4190943" cy="3048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6981">
                  <a:extLst>
                    <a:ext uri="{9D8B030D-6E8A-4147-A177-3AD203B41FA5}">
                      <a16:colId xmlns:a16="http://schemas.microsoft.com/office/drawing/2014/main" val="3717022299"/>
                    </a:ext>
                  </a:extLst>
                </a:gridCol>
                <a:gridCol w="1396981">
                  <a:extLst>
                    <a:ext uri="{9D8B030D-6E8A-4147-A177-3AD203B41FA5}">
                      <a16:colId xmlns:a16="http://schemas.microsoft.com/office/drawing/2014/main" val="3796954429"/>
                    </a:ext>
                  </a:extLst>
                </a:gridCol>
                <a:gridCol w="1396981">
                  <a:extLst>
                    <a:ext uri="{9D8B030D-6E8A-4147-A177-3AD203B41FA5}">
                      <a16:colId xmlns:a16="http://schemas.microsoft.com/office/drawing/2014/main" val="607253805"/>
                    </a:ext>
                  </a:extLst>
                </a:gridCol>
              </a:tblGrid>
              <a:tr h="579648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Generic Ballot </a:t>
                      </a:r>
                    </a:p>
                    <a:p>
                      <a:pPr algn="ctr"/>
                      <a:r>
                        <a:rPr lang="en-US" dirty="0"/>
                        <a:t>(D% - R%)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Predicted change in Democratic: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642149"/>
                  </a:ext>
                </a:extLst>
              </a:tr>
              <a:tr h="579648">
                <a:tc vMerge="1">
                  <a:txBody>
                    <a:bodyPr/>
                    <a:lstStyle/>
                    <a:p>
                      <a:r>
                        <a:rPr lang="en-US" dirty="0"/>
                        <a:t>Generic Ballot (D% - R%)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House Seats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Senate Seats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725100"/>
                  </a:ext>
                </a:extLst>
              </a:tr>
              <a:tr h="279609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383517"/>
                  </a:ext>
                </a:extLst>
              </a:tr>
              <a:tr h="279609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3636289"/>
                  </a:ext>
                </a:extLst>
              </a:tr>
              <a:tr h="279609"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5933354"/>
                  </a:ext>
                </a:extLst>
              </a:tr>
              <a:tr h="279609">
                <a:tc>
                  <a:txBody>
                    <a:bodyPr/>
                    <a:lstStyle/>
                    <a:p>
                      <a:r>
                        <a:rPr lang="en-US" dirty="0"/>
                        <a:t>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976548"/>
                  </a:ext>
                </a:extLst>
              </a:tr>
              <a:tr h="279609">
                <a:tc>
                  <a:txBody>
                    <a:bodyPr/>
                    <a:lstStyle/>
                    <a:p>
                      <a:r>
                        <a:rPr lang="en-US" dirty="0"/>
                        <a:t>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19900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F36E6A6-0CFB-420C-AB81-0E4362BEE5A6}"/>
              </a:ext>
            </a:extLst>
          </p:cNvPr>
          <p:cNvSpPr txBox="1"/>
          <p:nvPr/>
        </p:nvSpPr>
        <p:spPr>
          <a:xfrm>
            <a:off x="9206802" y="4996909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From Alan Abramowitz in </a:t>
            </a:r>
            <a:r>
              <a:rPr lang="en-US" i="1" dirty="0">
                <a:solidFill>
                  <a:schemeClr val="bg1"/>
                </a:solidFill>
              </a:rPr>
              <a:t>Larry Sabato’s Crystal Ball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75055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53" name="Shape 153"/>
          <p:cNvSpPr/>
          <p:nvPr/>
        </p:nvSpPr>
        <p:spPr>
          <a:xfrm>
            <a:off x="6047070" y="388440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House Retirements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dirty="0"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  <p:sp>
        <p:nvSpPr>
          <p:cNvPr id="21" name="Shape 650">
            <a:extLst>
              <a:ext uri="{FF2B5EF4-FFF2-40B4-BE49-F238E27FC236}">
                <a16:creationId xmlns:a16="http://schemas.microsoft.com/office/drawing/2014/main" id="{24A7E9CE-C1E8-4F02-9D90-5127B6426125}"/>
              </a:ext>
            </a:extLst>
          </p:cNvPr>
          <p:cNvSpPr/>
          <p:nvPr/>
        </p:nvSpPr>
        <p:spPr>
          <a:xfrm>
            <a:off x="3011647" y="2538676"/>
            <a:ext cx="6907561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 sz="2600" dirty="0"/>
              <a:t>32 House Democrats retiring or seeking election to a different office</a:t>
            </a:r>
            <a:endParaRPr sz="2600" dirty="0"/>
          </a:p>
        </p:txBody>
      </p:sp>
      <p:pic>
        <p:nvPicPr>
          <p:cNvPr id="22" name="image9.png">
            <a:extLst>
              <a:ext uri="{FF2B5EF4-FFF2-40B4-BE49-F238E27FC236}">
                <a16:creationId xmlns:a16="http://schemas.microsoft.com/office/drawing/2014/main" id="{6CBB85CB-B16E-48B5-AD1C-B266C046C7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8434" y="2367910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BF16492-D9EF-41D1-BC7D-D5BA300DDB2E}"/>
              </a:ext>
            </a:extLst>
          </p:cNvPr>
          <p:cNvSpPr txBox="1"/>
          <p:nvPr/>
        </p:nvSpPr>
        <p:spPr>
          <a:xfrm>
            <a:off x="2982350" y="3639457"/>
            <a:ext cx="69306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Century Gothic" panose="020B0502020202020204" pitchFamily="34" charset="0"/>
              </a:rPr>
              <a:t>19 House Republicans retiring or seeking election to a different office</a:t>
            </a:r>
          </a:p>
        </p:txBody>
      </p:sp>
      <p:pic>
        <p:nvPicPr>
          <p:cNvPr id="24" name="image8.png">
            <a:extLst>
              <a:ext uri="{FF2B5EF4-FFF2-40B4-BE49-F238E27FC236}">
                <a16:creationId xmlns:a16="http://schemas.microsoft.com/office/drawing/2014/main" id="{2524CB4A-C55E-43C6-B155-3E67C7BB3F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8818" y="3570618"/>
            <a:ext cx="1320661" cy="100936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07463790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	Redistricting Timeline</a:t>
            </a:r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Census </a:t>
            </a:r>
            <a:r>
              <a:rPr lang="en-US" b="1" i="0" dirty="0">
                <a:solidFill>
                  <a:srgbClr val="92D050"/>
                </a:solidFill>
                <a:effectLst/>
                <a:latin typeface="Century Gothic" panose="020B0502020202020204" pitchFamily="34" charset="0"/>
              </a:rPr>
              <a:t>✓</a:t>
            </a:r>
            <a:endParaRPr b="1" dirty="0">
              <a:solidFill>
                <a:srgbClr val="92D050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en-US" dirty="0"/>
                <a:t>Apportionment </a:t>
              </a:r>
              <a:r>
                <a:rPr lang="en-US" b="1" i="0" dirty="0">
                  <a:solidFill>
                    <a:srgbClr val="92D050"/>
                  </a:solidFill>
                  <a:effectLst/>
                  <a:latin typeface="Century Gothic" panose="020B0502020202020204" pitchFamily="34" charset="0"/>
                </a:rPr>
                <a:t>✓</a:t>
              </a:r>
              <a:r>
                <a:rPr lang="en-US" dirty="0"/>
                <a:t> </a:t>
              </a:r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dirty="0"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1247912" y="4525213"/>
            <a:ext cx="9368589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4000" dirty="0"/>
              <a:t>Redistricting (50/50)</a:t>
            </a:r>
            <a:r>
              <a:rPr lang="en-US" sz="2000" b="1" i="0" dirty="0">
                <a:solidFill>
                  <a:srgbClr val="92D050"/>
                </a:solidFill>
                <a:effectLst/>
                <a:latin typeface="Century Gothic" panose="020B0502020202020204" pitchFamily="34" charset="0"/>
              </a:rPr>
              <a:t> </a:t>
            </a:r>
            <a:r>
              <a:rPr lang="en-US" sz="4000" b="1" i="0" dirty="0">
                <a:solidFill>
                  <a:srgbClr val="92D050"/>
                </a:solidFill>
                <a:effectLst/>
                <a:latin typeface="Century Gothic" panose="020B0502020202020204" pitchFamily="34" charset="0"/>
              </a:rPr>
              <a:t>✓</a:t>
            </a:r>
            <a:endParaRPr lang="en-US" sz="4000" dirty="0"/>
          </a:p>
          <a:p>
            <a:endParaRPr lang="en-US" sz="4000" dirty="0"/>
          </a:p>
          <a:p>
            <a:r>
              <a:rPr lang="en-US" sz="4000" dirty="0"/>
              <a:t>Litigation</a:t>
            </a:r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271338391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80692" y="-37831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		Reapportionment</a:t>
            </a:r>
          </a:p>
          <a:p>
            <a:endParaRPr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6418669" y="1712981"/>
            <a:ext cx="5428648" cy="3046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sng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Six States Gaining Districts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 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Texas +2 (from 36 to 38)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Florida +1 (from 27 to 28)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Colorado +1 (from 7 to 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Montana +1 (from 1 to 2)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North Carolina +1 (from 13 to 14)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Oregon +1 (from 5 to 6)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</p:txBody>
      </p:sp>
      <p:grpSp>
        <p:nvGrpSpPr>
          <p:cNvPr id="160" name="Group 160"/>
          <p:cNvGrpSpPr/>
          <p:nvPr/>
        </p:nvGrpSpPr>
        <p:grpSpPr>
          <a:xfrm>
            <a:off x="111049" y="1712982"/>
            <a:ext cx="9676298" cy="4524314"/>
            <a:chOff x="-2982894" y="-859337"/>
            <a:chExt cx="9843056" cy="2524793"/>
          </a:xfrm>
        </p:grpSpPr>
        <p:sp>
          <p:nvSpPr>
            <p:cNvPr id="158" name="Shape 158"/>
            <p:cNvSpPr/>
            <p:nvPr/>
          </p:nvSpPr>
          <p:spPr>
            <a:xfrm>
              <a:off x="-2982894" y="-859337"/>
              <a:ext cx="6270856" cy="25247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u="sng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Seven </a:t>
              </a:r>
              <a:r>
                <a:rPr lang="en-US" sz="2400" b="0" i="0" u="sng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States Losing a District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California -1 (from 53 to 52)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Illinois -1 (from 18 to 17)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Michigan -1 (from 14 to 13)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New York -1 (from 27 to 26)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Ohio -1 (from 16 to 15)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Pennsylvania -1 (from 18 to 17)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West Virginia -1 (from 3 to 2)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br>
                <a:rPr lang="en-US" sz="3600" dirty="0"/>
              </a:br>
              <a:endParaRPr sz="3600"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8" y="377301"/>
              <a:ext cx="81544" cy="223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dirty="0"/>
            </a:p>
          </p:txBody>
        </p:sp>
      </p:grpSp>
      <p:sp>
        <p:nvSpPr>
          <p:cNvPr id="161" name="Shape 161"/>
          <p:cNvSpPr/>
          <p:nvPr/>
        </p:nvSpPr>
        <p:spPr>
          <a:xfrm>
            <a:off x="1341933" y="5593587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1161323" y="4654593"/>
            <a:ext cx="9368589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2441504350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53" name="Shape 153"/>
          <p:cNvSpPr/>
          <p:nvPr/>
        </p:nvSpPr>
        <p:spPr>
          <a:xfrm>
            <a:off x="8132544" y="388440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The Big Picture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dirty="0"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  <p:sp>
        <p:nvSpPr>
          <p:cNvPr id="21" name="Shape 650">
            <a:extLst>
              <a:ext uri="{FF2B5EF4-FFF2-40B4-BE49-F238E27FC236}">
                <a16:creationId xmlns:a16="http://schemas.microsoft.com/office/drawing/2014/main" id="{24A7E9CE-C1E8-4F02-9D90-5127B6426125}"/>
              </a:ext>
            </a:extLst>
          </p:cNvPr>
          <p:cNvSpPr/>
          <p:nvPr/>
        </p:nvSpPr>
        <p:spPr>
          <a:xfrm>
            <a:off x="3011647" y="2538676"/>
            <a:ext cx="6907561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 sz="2600" dirty="0"/>
              <a:t>205 races currently rated Solid, Likely, Lean, or Tilting Democratic</a:t>
            </a:r>
            <a:endParaRPr sz="2600" dirty="0"/>
          </a:p>
        </p:txBody>
      </p:sp>
      <p:pic>
        <p:nvPicPr>
          <p:cNvPr id="22" name="image9.png">
            <a:extLst>
              <a:ext uri="{FF2B5EF4-FFF2-40B4-BE49-F238E27FC236}">
                <a16:creationId xmlns:a16="http://schemas.microsoft.com/office/drawing/2014/main" id="{6CBB85CB-B16E-48B5-AD1C-B266C046C7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8434" y="2367910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BF16492-D9EF-41D1-BC7D-D5BA300DDB2E}"/>
              </a:ext>
            </a:extLst>
          </p:cNvPr>
          <p:cNvSpPr txBox="1"/>
          <p:nvPr/>
        </p:nvSpPr>
        <p:spPr>
          <a:xfrm>
            <a:off x="2982350" y="3639457"/>
            <a:ext cx="69306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Century Gothic" panose="020B0502020202020204" pitchFamily="34" charset="0"/>
              </a:rPr>
              <a:t>212 races currently rated Solid, Likely, Lean, or Tilting Republican</a:t>
            </a:r>
          </a:p>
        </p:txBody>
      </p:sp>
      <p:pic>
        <p:nvPicPr>
          <p:cNvPr id="24" name="image8.png">
            <a:extLst>
              <a:ext uri="{FF2B5EF4-FFF2-40B4-BE49-F238E27FC236}">
                <a16:creationId xmlns:a16="http://schemas.microsoft.com/office/drawing/2014/main" id="{2524CB4A-C55E-43C6-B155-3E67C7BB3F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8818" y="3570618"/>
            <a:ext cx="1320661" cy="1009363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FDF6535-4C1C-4919-81E9-F91D48C11524}"/>
              </a:ext>
            </a:extLst>
          </p:cNvPr>
          <p:cNvSpPr txBox="1"/>
          <p:nvPr/>
        </p:nvSpPr>
        <p:spPr>
          <a:xfrm>
            <a:off x="3011647" y="5016126"/>
            <a:ext cx="69306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Century Gothic" panose="020B0502020202020204" pitchFamily="34" charset="0"/>
              </a:rPr>
              <a:t>18 pure Toss-ups</a:t>
            </a:r>
          </a:p>
        </p:txBody>
      </p:sp>
      <p:pic>
        <p:nvPicPr>
          <p:cNvPr id="4" name="Graphic 3" descr="Dice outline">
            <a:extLst>
              <a:ext uri="{FF2B5EF4-FFF2-40B4-BE49-F238E27FC236}">
                <a16:creationId xmlns:a16="http://schemas.microsoft.com/office/drawing/2014/main" id="{15A01542-7DF4-4A40-AD33-E4A5F8CBFF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80275" y="48822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60164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568">
            <a:extLst>
              <a:ext uri="{FF2B5EF4-FFF2-40B4-BE49-F238E27FC236}">
                <a16:creationId xmlns:a16="http://schemas.microsoft.com/office/drawing/2014/main" id="{8175FFAA-2311-4985-A71B-8329FD8ECE8F}"/>
              </a:ext>
            </a:extLst>
          </p:cNvPr>
          <p:cNvSpPr/>
          <p:nvPr/>
        </p:nvSpPr>
        <p:spPr>
          <a:xfrm>
            <a:off x="805064" y="2222755"/>
            <a:ext cx="1524060" cy="407164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8F8F8"/>
              </a:gs>
            </a:gsLst>
            <a:lin ang="16200000" scaled="1"/>
            <a:tileRect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8" name="Shape 569">
            <a:extLst>
              <a:ext uri="{FF2B5EF4-FFF2-40B4-BE49-F238E27FC236}">
                <a16:creationId xmlns:a16="http://schemas.microsoft.com/office/drawing/2014/main" id="{6A6C8FFF-76BA-43BB-B4F2-8E982D5C85E9}"/>
              </a:ext>
            </a:extLst>
          </p:cNvPr>
          <p:cNvSpPr/>
          <p:nvPr/>
        </p:nvSpPr>
        <p:spPr>
          <a:xfrm>
            <a:off x="3631526" y="2270957"/>
            <a:ext cx="1385206" cy="403707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F8F8F8"/>
              </a:gs>
            </a:gsLst>
            <a:lin ang="16200000" scaled="1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9" name="Shape 570">
            <a:extLst>
              <a:ext uri="{FF2B5EF4-FFF2-40B4-BE49-F238E27FC236}">
                <a16:creationId xmlns:a16="http://schemas.microsoft.com/office/drawing/2014/main" id="{1FD08D45-A506-4062-8153-AA3C553F8502}"/>
              </a:ext>
            </a:extLst>
          </p:cNvPr>
          <p:cNvSpPr/>
          <p:nvPr/>
        </p:nvSpPr>
        <p:spPr>
          <a:xfrm>
            <a:off x="9554932" y="2254905"/>
            <a:ext cx="1582279" cy="358980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F8F8F8"/>
              </a:gs>
            </a:gsLst>
            <a:lin ang="16200000" scaled="1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571" name="Shape 571"/>
          <p:cNvSpPr/>
          <p:nvPr/>
        </p:nvSpPr>
        <p:spPr>
          <a:xfrm>
            <a:off x="837204" y="1070483"/>
            <a:ext cx="2571341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/>
              <a:t>Democrats</a:t>
            </a:r>
          </a:p>
        </p:txBody>
      </p:sp>
      <p:sp>
        <p:nvSpPr>
          <p:cNvPr id="572" name="Shape 572"/>
          <p:cNvSpPr/>
          <p:nvPr/>
        </p:nvSpPr>
        <p:spPr>
          <a:xfrm>
            <a:off x="999947" y="2120012"/>
            <a:ext cx="130208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>
              <a:solidFill>
                <a:srgbClr val="357FFF"/>
              </a:solidFill>
            </a:endParaRPr>
          </a:p>
        </p:txBody>
      </p:sp>
      <p:grpSp>
        <p:nvGrpSpPr>
          <p:cNvPr id="575" name="Group 575"/>
          <p:cNvGrpSpPr/>
          <p:nvPr/>
        </p:nvGrpSpPr>
        <p:grpSpPr>
          <a:xfrm>
            <a:off x="9735079" y="6008648"/>
            <a:ext cx="2314303" cy="1101385"/>
            <a:chOff x="0" y="0"/>
            <a:chExt cx="2314301" cy="1101384"/>
          </a:xfrm>
        </p:grpSpPr>
        <p:pic>
          <p:nvPicPr>
            <p:cNvPr id="573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4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78" name="Group 578"/>
          <p:cNvGrpSpPr/>
          <p:nvPr/>
        </p:nvGrpSpPr>
        <p:grpSpPr>
          <a:xfrm>
            <a:off x="9807050" y="6008648"/>
            <a:ext cx="2170360" cy="879161"/>
            <a:chOff x="0" y="0"/>
            <a:chExt cx="2170359" cy="879159"/>
          </a:xfrm>
        </p:grpSpPr>
        <p:pic>
          <p:nvPicPr>
            <p:cNvPr id="576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7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79" name="Shape 579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580" name="Shape 580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 dirty="0"/>
          </a:p>
        </p:txBody>
      </p:sp>
      <p:sp>
        <p:nvSpPr>
          <p:cNvPr id="581" name="Shape 581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 dirty="0"/>
          </a:p>
        </p:txBody>
      </p:sp>
      <p:sp>
        <p:nvSpPr>
          <p:cNvPr id="582" name="Shape 582"/>
          <p:cNvSpPr/>
          <p:nvPr/>
        </p:nvSpPr>
        <p:spPr>
          <a:xfrm>
            <a:off x="2319005" y="118688"/>
            <a:ext cx="7552302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2022 House </a:t>
            </a:r>
            <a:r>
              <a:rPr lang="en-US" b="1" dirty="0"/>
              <a:t>Races</a:t>
            </a:r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b="1" dirty="0"/>
          </a:p>
        </p:txBody>
      </p:sp>
      <p:sp>
        <p:nvSpPr>
          <p:cNvPr id="586" name="Shape 586"/>
          <p:cNvSpPr/>
          <p:nvPr/>
        </p:nvSpPr>
        <p:spPr>
          <a:xfrm>
            <a:off x="6726030" y="2157547"/>
            <a:ext cx="133656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>
              <a:solidFill>
                <a:srgbClr val="FF0000"/>
              </a:solidFill>
            </a:endParaRPr>
          </a:p>
        </p:txBody>
      </p:sp>
      <p:sp>
        <p:nvSpPr>
          <p:cNvPr id="587" name="Shape 587"/>
          <p:cNvSpPr/>
          <p:nvPr/>
        </p:nvSpPr>
        <p:spPr>
          <a:xfrm>
            <a:off x="4922073" y="4235761"/>
            <a:ext cx="1411322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88" name="Shape 588"/>
          <p:cNvSpPr/>
          <p:nvPr/>
        </p:nvSpPr>
        <p:spPr>
          <a:xfrm>
            <a:off x="8866235" y="2120013"/>
            <a:ext cx="3187180" cy="357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2">
            <a:no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89" name="Shape 589"/>
          <p:cNvSpPr/>
          <p:nvPr/>
        </p:nvSpPr>
        <p:spPr>
          <a:xfrm>
            <a:off x="8781762" y="1082875"/>
            <a:ext cx="2962591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r"/>
            <a:r>
              <a:rPr dirty="0"/>
              <a:t>Republicans </a:t>
            </a:r>
          </a:p>
        </p:txBody>
      </p:sp>
      <p:sp>
        <p:nvSpPr>
          <p:cNvPr id="590" name="Shape 590"/>
          <p:cNvSpPr/>
          <p:nvPr/>
        </p:nvSpPr>
        <p:spPr>
          <a:xfrm>
            <a:off x="3380874" y="2141355"/>
            <a:ext cx="112053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591" name="Shape 591"/>
          <p:cNvSpPr/>
          <p:nvPr/>
        </p:nvSpPr>
        <p:spPr>
          <a:xfrm>
            <a:off x="3248143" y="2120012"/>
            <a:ext cx="1758949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" name="Shape 587">
            <a:extLst>
              <a:ext uri="{FF2B5EF4-FFF2-40B4-BE49-F238E27FC236}">
                <a16:creationId xmlns:a16="http://schemas.microsoft.com/office/drawing/2014/main" id="{89262A4E-CC2F-41E1-A68C-D120395EC627}"/>
              </a:ext>
            </a:extLst>
          </p:cNvPr>
          <p:cNvSpPr/>
          <p:nvPr/>
        </p:nvSpPr>
        <p:spPr>
          <a:xfrm>
            <a:off x="6735029" y="2120012"/>
            <a:ext cx="1813515" cy="43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/>
          </a:p>
        </p:txBody>
      </p:sp>
      <p:grpSp>
        <p:nvGrpSpPr>
          <p:cNvPr id="70" name="Group 613">
            <a:extLst>
              <a:ext uri="{FF2B5EF4-FFF2-40B4-BE49-F238E27FC236}">
                <a16:creationId xmlns:a16="http://schemas.microsoft.com/office/drawing/2014/main" id="{AD1E7101-8873-4AF4-B342-1C702CC7965A}"/>
              </a:ext>
            </a:extLst>
          </p:cNvPr>
          <p:cNvGrpSpPr/>
          <p:nvPr/>
        </p:nvGrpSpPr>
        <p:grpSpPr>
          <a:xfrm>
            <a:off x="821579" y="1788075"/>
            <a:ext cx="10269113" cy="482880"/>
            <a:chOff x="0" y="0"/>
            <a:chExt cx="10102530" cy="482879"/>
          </a:xfrm>
        </p:grpSpPr>
        <p:grpSp>
          <p:nvGrpSpPr>
            <p:cNvPr id="71" name="Group 594">
              <a:extLst>
                <a:ext uri="{FF2B5EF4-FFF2-40B4-BE49-F238E27FC236}">
                  <a16:creationId xmlns:a16="http://schemas.microsoft.com/office/drawing/2014/main" id="{4C5D3CD7-C910-42C7-A037-F37D12611966}"/>
                </a:ext>
              </a:extLst>
            </p:cNvPr>
            <p:cNvGrpSpPr/>
            <p:nvPr/>
          </p:nvGrpSpPr>
          <p:grpSpPr>
            <a:xfrm>
              <a:off x="-1" y="-1"/>
              <a:ext cx="1484939" cy="482881"/>
              <a:chOff x="0" y="0"/>
              <a:chExt cx="1484938" cy="482879"/>
            </a:xfrm>
          </p:grpSpPr>
          <p:sp>
            <p:nvSpPr>
              <p:cNvPr id="90" name="Shape 592">
                <a:extLst>
                  <a:ext uri="{FF2B5EF4-FFF2-40B4-BE49-F238E27FC236}">
                    <a16:creationId xmlns:a16="http://schemas.microsoft.com/office/drawing/2014/main" id="{7D70F153-6972-474F-B362-2D7438C6EB2C}"/>
                  </a:ext>
                </a:extLst>
              </p:cNvPr>
              <p:cNvSpPr/>
              <p:nvPr/>
            </p:nvSpPr>
            <p:spPr>
              <a:xfrm>
                <a:off x="-1" y="-1"/>
                <a:ext cx="1484940" cy="482881"/>
              </a:xfrm>
              <a:prstGeom prst="rect">
                <a:avLst/>
              </a:prstGeom>
              <a:solidFill>
                <a:srgbClr val="2861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91" name="Shape 593">
                <a:extLst>
                  <a:ext uri="{FF2B5EF4-FFF2-40B4-BE49-F238E27FC236}">
                    <a16:creationId xmlns:a16="http://schemas.microsoft.com/office/drawing/2014/main" id="{02E08B75-5E04-4B5E-A979-C34DD412CA4E}"/>
                  </a:ext>
                </a:extLst>
              </p:cNvPr>
              <p:cNvSpPr/>
              <p:nvPr/>
            </p:nvSpPr>
            <p:spPr>
              <a:xfrm>
                <a:off x="-1" y="87769"/>
                <a:ext cx="1484940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LIKELY D</a:t>
                </a:r>
              </a:p>
            </p:txBody>
          </p:sp>
        </p:grpSp>
        <p:grpSp>
          <p:nvGrpSpPr>
            <p:cNvPr id="72" name="Group 597">
              <a:extLst>
                <a:ext uri="{FF2B5EF4-FFF2-40B4-BE49-F238E27FC236}">
                  <a16:creationId xmlns:a16="http://schemas.microsoft.com/office/drawing/2014/main" id="{33F997AF-2AF8-46E2-AEA0-1F90072BBFB2}"/>
                </a:ext>
              </a:extLst>
            </p:cNvPr>
            <p:cNvGrpSpPr/>
            <p:nvPr/>
          </p:nvGrpSpPr>
          <p:grpSpPr>
            <a:xfrm>
              <a:off x="1475252" y="-1"/>
              <a:ext cx="1330202" cy="482881"/>
              <a:chOff x="0" y="0"/>
              <a:chExt cx="1330200" cy="482879"/>
            </a:xfrm>
          </p:grpSpPr>
          <p:sp>
            <p:nvSpPr>
              <p:cNvPr id="88" name="Shape 595">
                <a:extLst>
                  <a:ext uri="{FF2B5EF4-FFF2-40B4-BE49-F238E27FC236}">
                    <a16:creationId xmlns:a16="http://schemas.microsoft.com/office/drawing/2014/main" id="{24616EED-1ADE-47EC-B032-06BA98F54CED}"/>
                  </a:ext>
                </a:extLst>
              </p:cNvPr>
              <p:cNvSpPr/>
              <p:nvPr/>
            </p:nvSpPr>
            <p:spPr>
              <a:xfrm>
                <a:off x="0" y="-1"/>
                <a:ext cx="1330201" cy="482881"/>
              </a:xfrm>
              <a:prstGeom prst="rect">
                <a:avLst/>
              </a:prstGeom>
              <a:solidFill>
                <a:srgbClr val="357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89" name="Shape 596">
                <a:extLst>
                  <a:ext uri="{FF2B5EF4-FFF2-40B4-BE49-F238E27FC236}">
                    <a16:creationId xmlns:a16="http://schemas.microsoft.com/office/drawing/2014/main" id="{F1FB2F11-846E-4E4C-836F-C2FA57BE56D4}"/>
                  </a:ext>
                </a:extLst>
              </p:cNvPr>
              <p:cNvSpPr/>
              <p:nvPr/>
            </p:nvSpPr>
            <p:spPr>
              <a:xfrm>
                <a:off x="0" y="87769"/>
                <a:ext cx="1330201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LEAN D</a:t>
                </a:r>
              </a:p>
            </p:txBody>
          </p:sp>
        </p:grpSp>
        <p:grpSp>
          <p:nvGrpSpPr>
            <p:cNvPr id="73" name="Group 600">
              <a:extLst>
                <a:ext uri="{FF2B5EF4-FFF2-40B4-BE49-F238E27FC236}">
                  <a16:creationId xmlns:a16="http://schemas.microsoft.com/office/drawing/2014/main" id="{7B8FE88E-A52A-49FE-9E3A-FFF200B6A6F3}"/>
                </a:ext>
              </a:extLst>
            </p:cNvPr>
            <p:cNvGrpSpPr/>
            <p:nvPr/>
          </p:nvGrpSpPr>
          <p:grpSpPr>
            <a:xfrm>
              <a:off x="4117618" y="-1"/>
              <a:ext cx="1516627" cy="482881"/>
              <a:chOff x="0" y="0"/>
              <a:chExt cx="1516626" cy="482879"/>
            </a:xfrm>
          </p:grpSpPr>
          <p:sp>
            <p:nvSpPr>
              <p:cNvPr id="86" name="Shape 598">
                <a:extLst>
                  <a:ext uri="{FF2B5EF4-FFF2-40B4-BE49-F238E27FC236}">
                    <a16:creationId xmlns:a16="http://schemas.microsoft.com/office/drawing/2014/main" id="{736765E5-E663-44CA-84B0-2489E8FA2785}"/>
                  </a:ext>
                </a:extLst>
              </p:cNvPr>
              <p:cNvSpPr/>
              <p:nvPr/>
            </p:nvSpPr>
            <p:spPr>
              <a:xfrm>
                <a:off x="-1" y="-1"/>
                <a:ext cx="1516628" cy="482881"/>
              </a:xfrm>
              <a:prstGeom prst="rect">
                <a:avLst/>
              </a:prstGeom>
              <a:solidFill>
                <a:srgbClr val="A6A6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87" name="Shape 599">
                <a:extLst>
                  <a:ext uri="{FF2B5EF4-FFF2-40B4-BE49-F238E27FC236}">
                    <a16:creationId xmlns:a16="http://schemas.microsoft.com/office/drawing/2014/main" id="{68DADFAB-D8CE-4623-ABD3-6642B8AB5A7C}"/>
                  </a:ext>
                </a:extLst>
              </p:cNvPr>
              <p:cNvSpPr/>
              <p:nvPr/>
            </p:nvSpPr>
            <p:spPr>
              <a:xfrm>
                <a:off x="-1" y="87769"/>
                <a:ext cx="1516628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TOSS UP</a:t>
                </a:r>
              </a:p>
            </p:txBody>
          </p:sp>
        </p:grpSp>
        <p:grpSp>
          <p:nvGrpSpPr>
            <p:cNvPr id="74" name="Group 603">
              <a:extLst>
                <a:ext uri="{FF2B5EF4-FFF2-40B4-BE49-F238E27FC236}">
                  <a16:creationId xmlns:a16="http://schemas.microsoft.com/office/drawing/2014/main" id="{A84B0813-EEC3-4E85-8C66-A56B059ACAB7}"/>
                </a:ext>
              </a:extLst>
            </p:cNvPr>
            <p:cNvGrpSpPr/>
            <p:nvPr/>
          </p:nvGrpSpPr>
          <p:grpSpPr>
            <a:xfrm>
              <a:off x="7113869" y="-1"/>
              <a:ext cx="1487208" cy="482881"/>
              <a:chOff x="0" y="0"/>
              <a:chExt cx="1487206" cy="482879"/>
            </a:xfrm>
          </p:grpSpPr>
          <p:sp>
            <p:nvSpPr>
              <p:cNvPr id="84" name="Shape 601">
                <a:extLst>
                  <a:ext uri="{FF2B5EF4-FFF2-40B4-BE49-F238E27FC236}">
                    <a16:creationId xmlns:a16="http://schemas.microsoft.com/office/drawing/2014/main" id="{635689A5-E18A-4980-AF91-A5A80D691F9D}"/>
                  </a:ext>
                </a:extLst>
              </p:cNvPr>
              <p:cNvSpPr/>
              <p:nvPr/>
            </p:nvSpPr>
            <p:spPr>
              <a:xfrm>
                <a:off x="0" y="-1"/>
                <a:ext cx="1487207" cy="482881"/>
              </a:xfrm>
              <a:prstGeom prst="rect">
                <a:avLst/>
              </a:prstGeom>
              <a:solidFill>
                <a:srgbClr val="EE56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85" name="Shape 602">
                <a:extLst>
                  <a:ext uri="{FF2B5EF4-FFF2-40B4-BE49-F238E27FC236}">
                    <a16:creationId xmlns:a16="http://schemas.microsoft.com/office/drawing/2014/main" id="{BF75B8DD-26DC-4F13-B0F8-2A69A9D0F5B7}"/>
                  </a:ext>
                </a:extLst>
              </p:cNvPr>
              <p:cNvSpPr/>
              <p:nvPr/>
            </p:nvSpPr>
            <p:spPr>
              <a:xfrm>
                <a:off x="0" y="87769"/>
                <a:ext cx="1487207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LEAN R</a:t>
                </a:r>
              </a:p>
            </p:txBody>
          </p:sp>
        </p:grpSp>
        <p:grpSp>
          <p:nvGrpSpPr>
            <p:cNvPr id="75" name="Group 606">
              <a:extLst>
                <a:ext uri="{FF2B5EF4-FFF2-40B4-BE49-F238E27FC236}">
                  <a16:creationId xmlns:a16="http://schemas.microsoft.com/office/drawing/2014/main" id="{5F7AC8DC-2BBF-4912-B4E3-3BFFA2789CB0}"/>
                </a:ext>
              </a:extLst>
            </p:cNvPr>
            <p:cNvGrpSpPr/>
            <p:nvPr/>
          </p:nvGrpSpPr>
          <p:grpSpPr>
            <a:xfrm>
              <a:off x="8591684" y="-1"/>
              <a:ext cx="1510847" cy="482881"/>
              <a:chOff x="0" y="0"/>
              <a:chExt cx="1510846" cy="482879"/>
            </a:xfrm>
          </p:grpSpPr>
          <p:sp>
            <p:nvSpPr>
              <p:cNvPr id="82" name="Shape 604">
                <a:extLst>
                  <a:ext uri="{FF2B5EF4-FFF2-40B4-BE49-F238E27FC236}">
                    <a16:creationId xmlns:a16="http://schemas.microsoft.com/office/drawing/2014/main" id="{D9CCE763-EDFE-4E6C-BABF-821195E582E4}"/>
                  </a:ext>
                </a:extLst>
              </p:cNvPr>
              <p:cNvSpPr/>
              <p:nvPr/>
            </p:nvSpPr>
            <p:spPr>
              <a:xfrm>
                <a:off x="-1" y="-1"/>
                <a:ext cx="1510848" cy="482881"/>
              </a:xfrm>
              <a:prstGeom prst="rect">
                <a:avLst/>
              </a:prstGeom>
              <a:solidFill>
                <a:srgbClr val="C246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83" name="Shape 605">
                <a:extLst>
                  <a:ext uri="{FF2B5EF4-FFF2-40B4-BE49-F238E27FC236}">
                    <a16:creationId xmlns:a16="http://schemas.microsoft.com/office/drawing/2014/main" id="{F1524716-AFA2-4490-86F8-AE466D492BD8}"/>
                  </a:ext>
                </a:extLst>
              </p:cNvPr>
              <p:cNvSpPr/>
              <p:nvPr/>
            </p:nvSpPr>
            <p:spPr>
              <a:xfrm>
                <a:off x="-1" y="87769"/>
                <a:ext cx="1510848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LIKELY R</a:t>
                </a:r>
              </a:p>
            </p:txBody>
          </p:sp>
        </p:grpSp>
        <p:grpSp>
          <p:nvGrpSpPr>
            <p:cNvPr id="76" name="Group 609">
              <a:extLst>
                <a:ext uri="{FF2B5EF4-FFF2-40B4-BE49-F238E27FC236}">
                  <a16:creationId xmlns:a16="http://schemas.microsoft.com/office/drawing/2014/main" id="{9E14F6B7-E395-4F5D-B15A-907B3BAFDDD3}"/>
                </a:ext>
              </a:extLst>
            </p:cNvPr>
            <p:cNvGrpSpPr/>
            <p:nvPr/>
          </p:nvGrpSpPr>
          <p:grpSpPr>
            <a:xfrm>
              <a:off x="5612704" y="-1"/>
              <a:ext cx="1510847" cy="482881"/>
              <a:chOff x="0" y="0"/>
              <a:chExt cx="1510846" cy="482879"/>
            </a:xfrm>
          </p:grpSpPr>
          <p:sp>
            <p:nvSpPr>
              <p:cNvPr id="80" name="Shape 607">
                <a:extLst>
                  <a:ext uri="{FF2B5EF4-FFF2-40B4-BE49-F238E27FC236}">
                    <a16:creationId xmlns:a16="http://schemas.microsoft.com/office/drawing/2014/main" id="{E0BADFED-8444-4076-BDE2-F240D0B5193A}"/>
                  </a:ext>
                </a:extLst>
              </p:cNvPr>
              <p:cNvSpPr/>
              <p:nvPr/>
            </p:nvSpPr>
            <p:spPr>
              <a:xfrm>
                <a:off x="-1" y="-1"/>
                <a:ext cx="1510848" cy="482881"/>
              </a:xfrm>
              <a:prstGeom prst="rect">
                <a:avLst/>
              </a:prstGeom>
              <a:solidFill>
                <a:srgbClr val="FF605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81" name="Shape 608">
                <a:extLst>
                  <a:ext uri="{FF2B5EF4-FFF2-40B4-BE49-F238E27FC236}">
                    <a16:creationId xmlns:a16="http://schemas.microsoft.com/office/drawing/2014/main" id="{87E0BB7E-E93C-4CD5-8124-9402B9D14318}"/>
                  </a:ext>
                </a:extLst>
              </p:cNvPr>
              <p:cNvSpPr/>
              <p:nvPr/>
            </p:nvSpPr>
            <p:spPr>
              <a:xfrm>
                <a:off x="-1" y="87769"/>
                <a:ext cx="1510848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TILT R</a:t>
                </a:r>
              </a:p>
            </p:txBody>
          </p:sp>
        </p:grpSp>
        <p:grpSp>
          <p:nvGrpSpPr>
            <p:cNvPr id="77" name="Group 612">
              <a:extLst>
                <a:ext uri="{FF2B5EF4-FFF2-40B4-BE49-F238E27FC236}">
                  <a16:creationId xmlns:a16="http://schemas.microsoft.com/office/drawing/2014/main" id="{9826670B-1787-47C4-872D-95A2C8A44547}"/>
                </a:ext>
              </a:extLst>
            </p:cNvPr>
            <p:cNvGrpSpPr/>
            <p:nvPr/>
          </p:nvGrpSpPr>
          <p:grpSpPr>
            <a:xfrm>
              <a:off x="2805156" y="-1"/>
              <a:ext cx="1312463" cy="482881"/>
              <a:chOff x="0" y="0"/>
              <a:chExt cx="1312462" cy="482879"/>
            </a:xfrm>
          </p:grpSpPr>
          <p:sp>
            <p:nvSpPr>
              <p:cNvPr id="78" name="Shape 610">
                <a:extLst>
                  <a:ext uri="{FF2B5EF4-FFF2-40B4-BE49-F238E27FC236}">
                    <a16:creationId xmlns:a16="http://schemas.microsoft.com/office/drawing/2014/main" id="{CFF5CCEE-217F-4611-9AE5-1E61E72EF05D}"/>
                  </a:ext>
                </a:extLst>
              </p:cNvPr>
              <p:cNvSpPr/>
              <p:nvPr/>
            </p:nvSpPr>
            <p:spPr>
              <a:xfrm>
                <a:off x="-1" y="-1"/>
                <a:ext cx="1312464" cy="482881"/>
              </a:xfrm>
              <a:prstGeom prst="rect">
                <a:avLst/>
              </a:prstGeom>
              <a:solidFill>
                <a:srgbClr val="02AA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79" name="Shape 611">
                <a:extLst>
                  <a:ext uri="{FF2B5EF4-FFF2-40B4-BE49-F238E27FC236}">
                    <a16:creationId xmlns:a16="http://schemas.microsoft.com/office/drawing/2014/main" id="{C5D5E3A0-46B9-468D-8D91-3B9D5D62EE2E}"/>
                  </a:ext>
                </a:extLst>
              </p:cNvPr>
              <p:cNvSpPr/>
              <p:nvPr/>
            </p:nvSpPr>
            <p:spPr>
              <a:xfrm>
                <a:off x="-1" y="87769"/>
                <a:ext cx="1312464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TILT D</a:t>
                </a:r>
              </a:p>
            </p:txBody>
          </p:sp>
        </p:grpSp>
      </p:grpSp>
      <p:sp>
        <p:nvSpPr>
          <p:cNvPr id="93" name="Shape 572">
            <a:extLst>
              <a:ext uri="{FF2B5EF4-FFF2-40B4-BE49-F238E27FC236}">
                <a16:creationId xmlns:a16="http://schemas.microsoft.com/office/drawing/2014/main" id="{D7CF7357-1E71-4A5B-B300-41EBDD625E50}"/>
              </a:ext>
            </a:extLst>
          </p:cNvPr>
          <p:cNvSpPr/>
          <p:nvPr/>
        </p:nvSpPr>
        <p:spPr>
          <a:xfrm>
            <a:off x="837204" y="2284850"/>
            <a:ext cx="1490800" cy="4720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AZ 4 – Stanton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CA 13 – (Harder)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CA 49 – Levin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CO 7 – (Perlmutter)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CT 5 – Hayes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GA 2 – Bishop 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IL 6- </a:t>
            </a:r>
            <a:r>
              <a:rPr lang="en-US" sz="1000" dirty="0"/>
              <a:t>Newman/</a:t>
            </a:r>
            <a:r>
              <a:rPr lang="en-US" sz="1000" dirty="0" err="1"/>
              <a:t>Casten</a:t>
            </a:r>
            <a:endParaRPr lang="en-US" sz="1000" dirty="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000" dirty="0"/>
              <a:t>IL14 – Underwood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000" dirty="0"/>
              <a:t>MD 6 – Trone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000" dirty="0"/>
              <a:t>NC 6 – Manning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000" dirty="0"/>
              <a:t>NC 14  -- Open; (New)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000" dirty="0"/>
              <a:t>NH 2 – </a:t>
            </a:r>
            <a:r>
              <a:rPr lang="en-US" sz="1000" dirty="0" err="1"/>
              <a:t>Kuster</a:t>
            </a:r>
            <a:r>
              <a:rPr lang="en-US" sz="1000" dirty="0"/>
              <a:t> 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NM 3 – </a:t>
            </a:r>
            <a:r>
              <a:rPr lang="en-US" sz="900" dirty="0"/>
              <a:t>Leger Fernandez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NY 17 – Maloney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OR 4 – DeFazio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b="1" dirty="0">
                <a:solidFill>
                  <a:srgbClr val="357FFF"/>
                </a:solidFill>
              </a:rPr>
              <a:t>OR 6 – NEW 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357FFF"/>
                </a:solidFill>
              </a:rPr>
              <a:t>TX 28 -- Cuellar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200" dirty="0"/>
          </a:p>
        </p:txBody>
      </p:sp>
      <p:sp>
        <p:nvSpPr>
          <p:cNvPr id="95" name="Shape 590">
            <a:extLst>
              <a:ext uri="{FF2B5EF4-FFF2-40B4-BE49-F238E27FC236}">
                <a16:creationId xmlns:a16="http://schemas.microsoft.com/office/drawing/2014/main" id="{C58E047F-8A74-4020-8FAB-9141114BF92A}"/>
              </a:ext>
            </a:extLst>
          </p:cNvPr>
          <p:cNvSpPr/>
          <p:nvPr/>
        </p:nvSpPr>
        <p:spPr>
          <a:xfrm>
            <a:off x="5091737" y="2296698"/>
            <a:ext cx="1525883" cy="4538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0000"/>
                </a:solidFill>
              </a:rPr>
              <a:t>CA 22 – Valadao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0000"/>
                </a:solidFill>
              </a:rPr>
              <a:t>CA 27 – Garcia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0000"/>
                </a:solidFill>
              </a:rPr>
              <a:t>CA 45 -- Steel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b="1" dirty="0">
                <a:solidFill>
                  <a:srgbClr val="357FFF"/>
                </a:solidFill>
              </a:rPr>
              <a:t>CO 8 – NEW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/>
              <a:t>IA 3 – Axne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/>
              <a:t>KS 3 - Davids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0000"/>
                </a:solidFill>
              </a:rPr>
              <a:t>MI 3 -- Meijer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/>
              <a:t>ME 2 – Golden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0000"/>
                </a:solidFill>
              </a:rPr>
              <a:t>NC 13 – (Open)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357FFF"/>
                </a:solidFill>
              </a:rPr>
              <a:t>NJ 7 – Malinowski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0000"/>
                </a:solidFill>
              </a:rPr>
              <a:t>NM 2 – </a:t>
            </a:r>
            <a:r>
              <a:rPr lang="en-US" sz="1100" dirty="0" err="1">
                <a:solidFill>
                  <a:srgbClr val="FF0000"/>
                </a:solidFill>
              </a:rPr>
              <a:t>Herrell</a:t>
            </a:r>
            <a:br>
              <a:rPr lang="en-US" sz="1100" dirty="0">
                <a:solidFill>
                  <a:srgbClr val="FF0000"/>
                </a:solidFill>
              </a:rPr>
            </a:br>
            <a:r>
              <a:rPr lang="en-US" sz="1100" dirty="0"/>
              <a:t>NY 19 – (Delgado)</a:t>
            </a:r>
            <a:endParaRPr lang="en-US" sz="11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0000"/>
                </a:solidFill>
              </a:rPr>
              <a:t>OH 1 – Chabot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5694FE"/>
                </a:solidFill>
              </a:rPr>
              <a:t>OH 9 – Kaptur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5694FE"/>
                </a:solidFill>
              </a:rPr>
              <a:t>PA 7 – Wild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5694FE"/>
                </a:solidFill>
              </a:rPr>
              <a:t>PA 8 – Cartwright 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5694FE"/>
                </a:solidFill>
              </a:rPr>
              <a:t>VA 2 – Luria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5694FE"/>
                </a:solidFill>
              </a:rPr>
              <a:t>WA 8 - Schrier</a:t>
            </a:r>
          </a:p>
        </p:txBody>
      </p:sp>
      <p:sp>
        <p:nvSpPr>
          <p:cNvPr id="96" name="Shape 590">
            <a:extLst>
              <a:ext uri="{FF2B5EF4-FFF2-40B4-BE49-F238E27FC236}">
                <a16:creationId xmlns:a16="http://schemas.microsoft.com/office/drawing/2014/main" id="{58F32D50-2149-494B-895B-A098A3EFB0AB}"/>
              </a:ext>
            </a:extLst>
          </p:cNvPr>
          <p:cNvSpPr/>
          <p:nvPr/>
        </p:nvSpPr>
        <p:spPr>
          <a:xfrm>
            <a:off x="8118335" y="2304621"/>
            <a:ext cx="1375685" cy="1349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AZ 1 – Schweikert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chemeClr val="accent1"/>
                </a:solidFill>
              </a:rPr>
              <a:t>AZ 2 – O’Halleran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NE 2</a:t>
            </a:r>
            <a:r>
              <a:rPr lang="en-US" sz="1200" dirty="0"/>
              <a:t> </a:t>
            </a:r>
            <a:r>
              <a:rPr lang="en-US" sz="1200" dirty="0">
                <a:solidFill>
                  <a:srgbClr val="FF0000"/>
                </a:solidFill>
              </a:rPr>
              <a:t>– Bacon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NY 2 – </a:t>
            </a:r>
            <a:r>
              <a:rPr lang="en-US" sz="1200" dirty="0" err="1">
                <a:solidFill>
                  <a:srgbClr val="FF0000"/>
                </a:solidFill>
              </a:rPr>
              <a:t>Garbarino</a:t>
            </a:r>
            <a:endParaRPr lang="en-US" sz="12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chemeClr val="accent1"/>
                </a:solidFill>
              </a:rPr>
              <a:t>WI 3 – (Kind)</a:t>
            </a:r>
          </a:p>
        </p:txBody>
      </p:sp>
      <p:sp>
        <p:nvSpPr>
          <p:cNvPr id="97" name="Shape 590">
            <a:extLst>
              <a:ext uri="{FF2B5EF4-FFF2-40B4-BE49-F238E27FC236}">
                <a16:creationId xmlns:a16="http://schemas.microsoft.com/office/drawing/2014/main" id="{C4C4D9B2-4004-4037-9120-6C2F949003D5}"/>
              </a:ext>
            </a:extLst>
          </p:cNvPr>
          <p:cNvSpPr/>
          <p:nvPr/>
        </p:nvSpPr>
        <p:spPr>
          <a:xfrm>
            <a:off x="9676057" y="2307199"/>
            <a:ext cx="1535762" cy="4119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CA 3 – (McClintock)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CA 40 – Kim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CA 41 – Calvert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5694FE"/>
                </a:solidFill>
              </a:rPr>
              <a:t>FL 5 – (Lawson)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5694FE"/>
                </a:solidFill>
              </a:rPr>
              <a:t>FL 7 – (Murphy)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5694FE"/>
                </a:solidFill>
              </a:rPr>
              <a:t>FL 13 – (Crist) 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FL 15 – (Franklin)</a:t>
            </a:r>
            <a:br>
              <a:rPr lang="en-US" sz="1200" dirty="0">
                <a:solidFill>
                  <a:srgbClr val="FF0000"/>
                </a:solidFill>
              </a:rPr>
            </a:br>
            <a:r>
              <a:rPr lang="en-US" sz="1200" dirty="0">
                <a:solidFill>
                  <a:srgbClr val="FF0000"/>
                </a:solidFill>
              </a:rPr>
              <a:t>FL 27 – Salazar</a:t>
            </a:r>
            <a:endParaRPr lang="en-US" sz="1200" dirty="0">
              <a:solidFill>
                <a:srgbClr val="5694FE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5694FE"/>
                </a:solidFill>
              </a:rPr>
              <a:t>GA 6 – (McBath)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IA 1 – Miller-Meeks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IA 2 – Hinson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b="1" dirty="0">
                <a:solidFill>
                  <a:srgbClr val="FF0000"/>
                </a:solidFill>
              </a:rPr>
              <a:t>MT 1 – NEW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NY 11 – </a:t>
            </a:r>
            <a:r>
              <a:rPr lang="en-US" sz="1200" dirty="0" err="1">
                <a:solidFill>
                  <a:srgbClr val="FF0000"/>
                </a:solidFill>
              </a:rPr>
              <a:t>Malliotakis</a:t>
            </a:r>
            <a:endParaRPr lang="en-US" sz="1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PA 1 – Fitzpatrick 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0070C0"/>
                </a:solidFill>
              </a:rPr>
              <a:t>TN 5 – (Cooper)</a:t>
            </a:r>
          </a:p>
        </p:txBody>
      </p:sp>
      <p:sp>
        <p:nvSpPr>
          <p:cNvPr id="54" name="Shape 572">
            <a:extLst>
              <a:ext uri="{FF2B5EF4-FFF2-40B4-BE49-F238E27FC236}">
                <a16:creationId xmlns:a16="http://schemas.microsoft.com/office/drawing/2014/main" id="{70805D66-7A90-471F-BE67-86A3138772FF}"/>
              </a:ext>
            </a:extLst>
          </p:cNvPr>
          <p:cNvSpPr/>
          <p:nvPr/>
        </p:nvSpPr>
        <p:spPr>
          <a:xfrm>
            <a:off x="2352996" y="2291345"/>
            <a:ext cx="1490800" cy="2180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CA 47 – Porter</a:t>
            </a:r>
            <a:endParaRPr lang="en-US" sz="12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IL13 – (R. Davis)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NC 1 – (Butterfield)</a:t>
            </a:r>
            <a:br>
              <a:rPr lang="en-US" sz="1200" dirty="0"/>
            </a:br>
            <a:r>
              <a:rPr lang="en-US" sz="1200" dirty="0"/>
              <a:t>NV 1 – Titus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NV 4 – Horsford</a:t>
            </a:r>
            <a:br>
              <a:rPr lang="en-US" sz="1200" dirty="0"/>
            </a:br>
            <a:r>
              <a:rPr lang="en-US" sz="1200" dirty="0"/>
              <a:t>NY 3 – (Suozzi)</a:t>
            </a:r>
            <a:br>
              <a:rPr lang="en-US" sz="1200" dirty="0"/>
            </a:br>
            <a:r>
              <a:rPr lang="en-US" sz="1200" dirty="0"/>
              <a:t>NY 18 – (Maloney)</a:t>
            </a:r>
            <a:br>
              <a:rPr lang="en-US" sz="1200" dirty="0">
                <a:solidFill>
                  <a:srgbClr val="FF0000"/>
                </a:solidFill>
              </a:rPr>
            </a:br>
            <a:r>
              <a:rPr lang="en-US" sz="1200" dirty="0"/>
              <a:t>OR 5 – (Schrader)</a:t>
            </a:r>
          </a:p>
        </p:txBody>
      </p:sp>
      <p:sp>
        <p:nvSpPr>
          <p:cNvPr id="55" name="Shape 572">
            <a:extLst>
              <a:ext uri="{FF2B5EF4-FFF2-40B4-BE49-F238E27FC236}">
                <a16:creationId xmlns:a16="http://schemas.microsoft.com/office/drawing/2014/main" id="{3AF95BDA-B02D-4616-87D0-E718BFABE07E}"/>
              </a:ext>
            </a:extLst>
          </p:cNvPr>
          <p:cNvSpPr/>
          <p:nvPr/>
        </p:nvSpPr>
        <p:spPr>
          <a:xfrm>
            <a:off x="6693541" y="2260792"/>
            <a:ext cx="1359209" cy="1349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AZ 6 – (Kirkpatrick)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MI 10 – (Levin)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NY 1 – (Zeldin)</a:t>
            </a:r>
            <a:endParaRPr lang="en-US" sz="1200" dirty="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4472C4"/>
                </a:solidFill>
              </a:rPr>
              <a:t>OH 13 – (Ryan)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TX 15 – </a:t>
            </a:r>
            <a:r>
              <a:rPr lang="en-US" sz="1000" dirty="0"/>
              <a:t>(V. Gonzalez)</a:t>
            </a:r>
          </a:p>
        </p:txBody>
      </p:sp>
      <p:sp>
        <p:nvSpPr>
          <p:cNvPr id="56" name="Shape 572">
            <a:extLst>
              <a:ext uri="{FF2B5EF4-FFF2-40B4-BE49-F238E27FC236}">
                <a16:creationId xmlns:a16="http://schemas.microsoft.com/office/drawing/2014/main" id="{0C9046A6-9B56-4E13-B31C-B63F0B6B7526}"/>
              </a:ext>
            </a:extLst>
          </p:cNvPr>
          <p:cNvSpPr/>
          <p:nvPr/>
        </p:nvSpPr>
        <p:spPr>
          <a:xfrm>
            <a:off x="3773600" y="2312754"/>
            <a:ext cx="1490800" cy="2734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IL17 – (Bustos)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MI 7 – Slotkin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MI 8 – Kildee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MN 2 – Craig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NH 1 – Pappas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NV 3 – Lee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NY 22 – (</a:t>
            </a:r>
            <a:r>
              <a:rPr lang="en-US" sz="1200" dirty="0" err="1">
                <a:solidFill>
                  <a:srgbClr val="FF0000"/>
                </a:solidFill>
              </a:rPr>
              <a:t>Katko</a:t>
            </a:r>
            <a:r>
              <a:rPr lang="en-US" sz="1200" dirty="0">
                <a:solidFill>
                  <a:srgbClr val="FF0000"/>
                </a:solidFill>
              </a:rPr>
              <a:t>)</a:t>
            </a:r>
            <a:r>
              <a:rPr lang="en-US" sz="1200" dirty="0"/>
              <a:t> 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PA 17 – (Lamb)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VA 7 – </a:t>
            </a:r>
            <a:r>
              <a:rPr lang="en-US" sz="1000" dirty="0"/>
              <a:t>Spanberger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16721118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628715" y="2916495"/>
            <a:ext cx="11017745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600" b="1" dirty="0"/>
              <a:t>Fight for the Governors</a:t>
            </a:r>
            <a:br>
              <a:rPr lang="en-US" sz="6600" b="1" dirty="0"/>
            </a:br>
            <a:endParaRPr sz="66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7555502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/>
          <p:nvPr/>
        </p:nvSpPr>
        <p:spPr>
          <a:xfrm>
            <a:off x="451689" y="1372553"/>
            <a:ext cx="4075706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400" dirty="0"/>
              <a:t>Democrat</a:t>
            </a:r>
            <a:r>
              <a:rPr lang="en-US" sz="2400" dirty="0"/>
              <a:t>ic Seats: 16 </a:t>
            </a:r>
            <a:endParaRPr sz="2400" dirty="0"/>
          </a:p>
        </p:txBody>
      </p:sp>
      <p:sp>
        <p:nvSpPr>
          <p:cNvPr id="673" name="Shape 673"/>
          <p:cNvSpPr/>
          <p:nvPr/>
        </p:nvSpPr>
        <p:spPr>
          <a:xfrm>
            <a:off x="220561" y="2374025"/>
            <a:ext cx="1487123" cy="28007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CA - Newsom</a:t>
            </a: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CO – Polis</a:t>
            </a: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CT – Lamont</a:t>
            </a: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HI – Open (Ige)</a:t>
            </a: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IL – Pritzker</a:t>
            </a: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MN – Walz</a:t>
            </a:r>
            <a:endParaRPr lang="en-US" sz="1400" i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NY – </a:t>
            </a:r>
            <a:r>
              <a:rPr lang="en-US" sz="1400" dirty="0" err="1">
                <a:solidFill>
                  <a:schemeClr val="accent1"/>
                </a:solidFill>
                <a:latin typeface="Century Gothic" panose="020B0502020202020204" pitchFamily="34" charset="0"/>
              </a:rPr>
              <a:t>Hochul</a:t>
            </a:r>
            <a:endParaRPr lang="en-US" sz="14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RI – McKee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74" name="Shape 674"/>
          <p:cNvSpPr/>
          <p:nvPr/>
        </p:nvSpPr>
        <p:spPr>
          <a:xfrm>
            <a:off x="1679897" y="2498761"/>
            <a:ext cx="1120533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grpSp>
        <p:nvGrpSpPr>
          <p:cNvPr id="677" name="Group 677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75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6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80" name="Group 680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678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9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81" name="Shape 681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82" name="Shape 682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683" name="Shape 683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684" name="Shape 684"/>
          <p:cNvSpPr/>
          <p:nvPr/>
        </p:nvSpPr>
        <p:spPr>
          <a:xfrm>
            <a:off x="2319005" y="118688"/>
            <a:ext cx="7552302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000" dirty="0"/>
              <a:t>2022 Governors </a:t>
            </a:r>
            <a:r>
              <a:rPr lang="en-US" sz="3000" b="1" dirty="0"/>
              <a:t>Races</a:t>
            </a:r>
            <a:endParaRPr sz="3000" b="1" dirty="0"/>
          </a:p>
        </p:txBody>
      </p:sp>
      <p:sp>
        <p:nvSpPr>
          <p:cNvPr id="685" name="Shape 685"/>
          <p:cNvSpPr/>
          <p:nvPr/>
        </p:nvSpPr>
        <p:spPr>
          <a:xfrm>
            <a:off x="5134710" y="2484142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  <p:sp>
        <p:nvSpPr>
          <p:cNvPr id="687" name="Shape 687"/>
          <p:cNvSpPr/>
          <p:nvPr/>
        </p:nvSpPr>
        <p:spPr>
          <a:xfrm>
            <a:off x="7977710" y="1372553"/>
            <a:ext cx="4075705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400" dirty="0"/>
              <a:t>Republican</a:t>
            </a:r>
            <a:r>
              <a:rPr lang="en-US" sz="2400" dirty="0"/>
              <a:t> Seats: 20 </a:t>
            </a:r>
            <a:endParaRPr sz="2400" dirty="0"/>
          </a:p>
        </p:txBody>
      </p:sp>
      <p:sp>
        <p:nvSpPr>
          <p:cNvPr id="695" name="Shape 695"/>
          <p:cNvSpPr/>
          <p:nvPr/>
        </p:nvSpPr>
        <p:spPr>
          <a:xfrm>
            <a:off x="2757263" y="2031258"/>
            <a:ext cx="1161373" cy="3073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 sz="1400" b="1" spc="3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dirty="0"/>
              <a:t>LEAN D</a:t>
            </a:r>
          </a:p>
        </p:txBody>
      </p:sp>
      <p:sp>
        <p:nvSpPr>
          <p:cNvPr id="717" name="Shape 717"/>
          <p:cNvSpPr/>
          <p:nvPr/>
        </p:nvSpPr>
        <p:spPr>
          <a:xfrm>
            <a:off x="9273226" y="2496446"/>
            <a:ext cx="1411323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/>
          </a:p>
        </p:txBody>
      </p:sp>
      <p:sp>
        <p:nvSpPr>
          <p:cNvPr id="718" name="Shape 718"/>
          <p:cNvSpPr/>
          <p:nvPr/>
        </p:nvSpPr>
        <p:spPr>
          <a:xfrm>
            <a:off x="9128083" y="2333139"/>
            <a:ext cx="1524561" cy="928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FL – DeSantis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NH – Sununu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720" name="Shape 720"/>
          <p:cNvSpPr/>
          <p:nvPr/>
        </p:nvSpPr>
        <p:spPr>
          <a:xfrm>
            <a:off x="10533140" y="2398842"/>
            <a:ext cx="1653507" cy="3447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AL – Ivey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AK – Dunleavy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AR – Open (Hutchinson)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ID – Little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IA – Reynolds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NE – Open (Ricketts)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OH – DeWine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OK – Stitt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SC – McMaster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SD – </a:t>
            </a:r>
            <a:r>
              <a:rPr lang="en-US" sz="1400" dirty="0" err="1">
                <a:solidFill>
                  <a:srgbClr val="C00000"/>
                </a:solidFill>
              </a:rPr>
              <a:t>Noem</a:t>
            </a:r>
            <a:endParaRPr lang="en-US" sz="1400" dirty="0">
              <a:solidFill>
                <a:srgbClr val="C00000"/>
              </a:solidFill>
            </a:endParaRP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TN – Lee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TX – Abbott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VT – Scott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WY - Gordon</a:t>
            </a:r>
          </a:p>
        </p:txBody>
      </p:sp>
      <p:sp>
        <p:nvSpPr>
          <p:cNvPr id="54" name="Shape 686">
            <a:extLst>
              <a:ext uri="{FF2B5EF4-FFF2-40B4-BE49-F238E27FC236}">
                <a16:creationId xmlns:a16="http://schemas.microsoft.com/office/drawing/2014/main" id="{BA69B470-0FB6-4DA5-8238-CD6615576938}"/>
              </a:ext>
            </a:extLst>
          </p:cNvPr>
          <p:cNvSpPr/>
          <p:nvPr/>
        </p:nvSpPr>
        <p:spPr>
          <a:xfrm>
            <a:off x="1615897" y="2366757"/>
            <a:ext cx="1406216" cy="1251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NM – Lujan Grisham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OR – Open (Brown)</a:t>
            </a:r>
          </a:p>
        </p:txBody>
      </p:sp>
      <p:sp>
        <p:nvSpPr>
          <p:cNvPr id="2" name="Shape 685">
            <a:extLst>
              <a:ext uri="{FF2B5EF4-FFF2-40B4-BE49-F238E27FC236}">
                <a16:creationId xmlns:a16="http://schemas.microsoft.com/office/drawing/2014/main" id="{0EFAC9A3-D570-4EA1-9D88-0CB90B01B9AA}"/>
              </a:ext>
            </a:extLst>
          </p:cNvPr>
          <p:cNvSpPr/>
          <p:nvPr/>
        </p:nvSpPr>
        <p:spPr>
          <a:xfrm>
            <a:off x="5150551" y="4139674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  <p:sp>
        <p:nvSpPr>
          <p:cNvPr id="62" name="Shape 686">
            <a:extLst>
              <a:ext uri="{FF2B5EF4-FFF2-40B4-BE49-F238E27FC236}">
                <a16:creationId xmlns:a16="http://schemas.microsoft.com/office/drawing/2014/main" id="{702B43C8-0AB1-4732-A925-93AFD4C86E11}"/>
              </a:ext>
            </a:extLst>
          </p:cNvPr>
          <p:cNvSpPr/>
          <p:nvPr/>
        </p:nvSpPr>
        <p:spPr>
          <a:xfrm>
            <a:off x="5150550" y="2422053"/>
            <a:ext cx="1261799" cy="928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AZ – (</a:t>
            </a:r>
            <a:r>
              <a:rPr lang="en-US" sz="1400" dirty="0" err="1">
                <a:solidFill>
                  <a:srgbClr val="C00000"/>
                </a:solidFill>
              </a:rPr>
              <a:t>Ducey</a:t>
            </a:r>
            <a:r>
              <a:rPr lang="en-US" sz="1400" dirty="0">
                <a:solidFill>
                  <a:srgbClr val="C00000"/>
                </a:solidFill>
              </a:rPr>
              <a:t>)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KS – Kelly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WI - Evers</a:t>
            </a:r>
          </a:p>
        </p:txBody>
      </p:sp>
      <p:sp>
        <p:nvSpPr>
          <p:cNvPr id="64" name="Shape 718">
            <a:extLst>
              <a:ext uri="{FF2B5EF4-FFF2-40B4-BE49-F238E27FC236}">
                <a16:creationId xmlns:a16="http://schemas.microsoft.com/office/drawing/2014/main" id="{2C0EE1C9-9B45-4350-8E79-167CC5B3A0D5}"/>
              </a:ext>
            </a:extLst>
          </p:cNvPr>
          <p:cNvSpPr/>
          <p:nvPr/>
        </p:nvSpPr>
        <p:spPr>
          <a:xfrm>
            <a:off x="6537463" y="2437408"/>
            <a:ext cx="1185522" cy="2821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GA – Kemp</a:t>
            </a:r>
          </a:p>
        </p:txBody>
      </p:sp>
      <p:grpSp>
        <p:nvGrpSpPr>
          <p:cNvPr id="65" name="Group 715">
            <a:extLst>
              <a:ext uri="{FF2B5EF4-FFF2-40B4-BE49-F238E27FC236}">
                <a16:creationId xmlns:a16="http://schemas.microsoft.com/office/drawing/2014/main" id="{7D9B744D-0B15-43BC-9772-D7D76AD2CF3B}"/>
              </a:ext>
            </a:extLst>
          </p:cNvPr>
          <p:cNvGrpSpPr/>
          <p:nvPr/>
        </p:nvGrpSpPr>
        <p:grpSpPr>
          <a:xfrm>
            <a:off x="220561" y="1842923"/>
            <a:ext cx="11563397" cy="456513"/>
            <a:chOff x="0" y="0"/>
            <a:chExt cx="11563396" cy="456512"/>
          </a:xfrm>
        </p:grpSpPr>
        <p:grpSp>
          <p:nvGrpSpPr>
            <p:cNvPr id="66" name="Group 690">
              <a:extLst>
                <a:ext uri="{FF2B5EF4-FFF2-40B4-BE49-F238E27FC236}">
                  <a16:creationId xmlns:a16="http://schemas.microsoft.com/office/drawing/2014/main" id="{8BB20AEE-2FA1-4192-A96C-71DF28DB82CB}"/>
                </a:ext>
              </a:extLst>
            </p:cNvPr>
            <p:cNvGrpSpPr/>
            <p:nvPr/>
          </p:nvGrpSpPr>
          <p:grpSpPr>
            <a:xfrm>
              <a:off x="0" y="-1"/>
              <a:ext cx="1297667" cy="456514"/>
              <a:chOff x="0" y="0"/>
              <a:chExt cx="1297666" cy="456512"/>
            </a:xfrm>
          </p:grpSpPr>
          <p:sp>
            <p:nvSpPr>
              <p:cNvPr id="91" name="Shape 688">
                <a:extLst>
                  <a:ext uri="{FF2B5EF4-FFF2-40B4-BE49-F238E27FC236}">
                    <a16:creationId xmlns:a16="http://schemas.microsoft.com/office/drawing/2014/main" id="{BD9F128B-D3F8-4BC3-85DD-945BE811E4C7}"/>
                  </a:ext>
                </a:extLst>
              </p:cNvPr>
              <p:cNvSpPr/>
              <p:nvPr/>
            </p:nvSpPr>
            <p:spPr>
              <a:xfrm>
                <a:off x="0" y="-1"/>
                <a:ext cx="1297667" cy="456514"/>
              </a:xfrm>
              <a:prstGeom prst="rect">
                <a:avLst/>
              </a:prstGeom>
              <a:solidFill>
                <a:srgbClr val="2255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2" name="Shape 689">
                <a:extLst>
                  <a:ext uri="{FF2B5EF4-FFF2-40B4-BE49-F238E27FC236}">
                    <a16:creationId xmlns:a16="http://schemas.microsoft.com/office/drawing/2014/main" id="{711CC92C-9E50-487E-B7D4-E1C8716B26A6}"/>
                  </a:ext>
                </a:extLst>
              </p:cNvPr>
              <p:cNvSpPr/>
              <p:nvPr/>
            </p:nvSpPr>
            <p:spPr>
              <a:xfrm>
                <a:off x="0" y="74586"/>
                <a:ext cx="1297667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SOLID D</a:t>
                </a:r>
              </a:p>
            </p:txBody>
          </p:sp>
        </p:grpSp>
        <p:grpSp>
          <p:nvGrpSpPr>
            <p:cNvPr id="67" name="Group 693">
              <a:extLst>
                <a:ext uri="{FF2B5EF4-FFF2-40B4-BE49-F238E27FC236}">
                  <a16:creationId xmlns:a16="http://schemas.microsoft.com/office/drawing/2014/main" id="{76D299B2-EAAD-4F35-B5EE-451B5F64EDEB}"/>
                </a:ext>
              </a:extLst>
            </p:cNvPr>
            <p:cNvGrpSpPr/>
            <p:nvPr/>
          </p:nvGrpSpPr>
          <p:grpSpPr>
            <a:xfrm>
              <a:off x="1291450" y="-1"/>
              <a:ext cx="1296470" cy="456514"/>
              <a:chOff x="0" y="0"/>
              <a:chExt cx="1296469" cy="456512"/>
            </a:xfrm>
          </p:grpSpPr>
          <p:sp>
            <p:nvSpPr>
              <p:cNvPr id="89" name="Shape 691">
                <a:extLst>
                  <a:ext uri="{FF2B5EF4-FFF2-40B4-BE49-F238E27FC236}">
                    <a16:creationId xmlns:a16="http://schemas.microsoft.com/office/drawing/2014/main" id="{A2D4A763-D60F-4594-9E30-02D788C17A09}"/>
                  </a:ext>
                </a:extLst>
              </p:cNvPr>
              <p:cNvSpPr/>
              <p:nvPr/>
            </p:nvSpPr>
            <p:spPr>
              <a:xfrm>
                <a:off x="-1" y="-1"/>
                <a:ext cx="1296471" cy="456514"/>
              </a:xfrm>
              <a:prstGeom prst="rect">
                <a:avLst/>
              </a:prstGeom>
              <a:solidFill>
                <a:srgbClr val="2861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0" name="Shape 692">
                <a:extLst>
                  <a:ext uri="{FF2B5EF4-FFF2-40B4-BE49-F238E27FC236}">
                    <a16:creationId xmlns:a16="http://schemas.microsoft.com/office/drawing/2014/main" id="{2BD566AF-B25C-4978-9CF3-1A04FEB42D2B}"/>
                  </a:ext>
                </a:extLst>
              </p:cNvPr>
              <p:cNvSpPr/>
              <p:nvPr/>
            </p:nvSpPr>
            <p:spPr>
              <a:xfrm>
                <a:off x="-1" y="74586"/>
                <a:ext cx="12964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LIKELY D</a:t>
                </a:r>
              </a:p>
            </p:txBody>
          </p:sp>
        </p:grpSp>
        <p:grpSp>
          <p:nvGrpSpPr>
            <p:cNvPr id="68" name="Group 696">
              <a:extLst>
                <a:ext uri="{FF2B5EF4-FFF2-40B4-BE49-F238E27FC236}">
                  <a16:creationId xmlns:a16="http://schemas.microsoft.com/office/drawing/2014/main" id="{1E6DC0C2-6BA4-4679-8F97-EA954E49AB79}"/>
                </a:ext>
              </a:extLst>
            </p:cNvPr>
            <p:cNvGrpSpPr/>
            <p:nvPr/>
          </p:nvGrpSpPr>
          <p:grpSpPr>
            <a:xfrm>
              <a:off x="2579463" y="-1"/>
              <a:ext cx="1161372" cy="456514"/>
              <a:chOff x="0" y="0"/>
              <a:chExt cx="1161370" cy="456512"/>
            </a:xfrm>
          </p:grpSpPr>
          <p:sp>
            <p:nvSpPr>
              <p:cNvPr id="87" name="Shape 694">
                <a:extLst>
                  <a:ext uri="{FF2B5EF4-FFF2-40B4-BE49-F238E27FC236}">
                    <a16:creationId xmlns:a16="http://schemas.microsoft.com/office/drawing/2014/main" id="{44799841-D2DB-4EF1-BB70-1881EC089787}"/>
                  </a:ext>
                </a:extLst>
              </p:cNvPr>
              <p:cNvSpPr/>
              <p:nvPr/>
            </p:nvSpPr>
            <p:spPr>
              <a:xfrm>
                <a:off x="0" y="-1"/>
                <a:ext cx="1161371" cy="456514"/>
              </a:xfrm>
              <a:prstGeom prst="rect">
                <a:avLst/>
              </a:prstGeom>
              <a:solidFill>
                <a:srgbClr val="357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8" name="Shape 695">
                <a:extLst>
                  <a:ext uri="{FF2B5EF4-FFF2-40B4-BE49-F238E27FC236}">
                    <a16:creationId xmlns:a16="http://schemas.microsoft.com/office/drawing/2014/main" id="{FDFFA46A-3137-43A6-86AA-9C49BD258EBE}"/>
                  </a:ext>
                </a:extLst>
              </p:cNvPr>
              <p:cNvSpPr/>
              <p:nvPr/>
            </p:nvSpPr>
            <p:spPr>
              <a:xfrm>
                <a:off x="0" y="74586"/>
                <a:ext cx="11613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LEAN D</a:t>
                </a:r>
              </a:p>
            </p:txBody>
          </p:sp>
        </p:grpSp>
        <p:grpSp>
          <p:nvGrpSpPr>
            <p:cNvPr id="69" name="Group 699">
              <a:extLst>
                <a:ext uri="{FF2B5EF4-FFF2-40B4-BE49-F238E27FC236}">
                  <a16:creationId xmlns:a16="http://schemas.microsoft.com/office/drawing/2014/main" id="{8A4C074C-9DD3-4C65-A0ED-C5FB9145D9E3}"/>
                </a:ext>
              </a:extLst>
            </p:cNvPr>
            <p:cNvGrpSpPr/>
            <p:nvPr/>
          </p:nvGrpSpPr>
          <p:grpSpPr>
            <a:xfrm>
              <a:off x="4886458" y="-1"/>
              <a:ext cx="1324136" cy="456514"/>
              <a:chOff x="0" y="0"/>
              <a:chExt cx="1324135" cy="456512"/>
            </a:xfrm>
          </p:grpSpPr>
          <p:sp>
            <p:nvSpPr>
              <p:cNvPr id="85" name="Shape 697">
                <a:extLst>
                  <a:ext uri="{FF2B5EF4-FFF2-40B4-BE49-F238E27FC236}">
                    <a16:creationId xmlns:a16="http://schemas.microsoft.com/office/drawing/2014/main" id="{190F48C6-7C69-4D5F-B9EC-006A1F6C6FA9}"/>
                  </a:ext>
                </a:extLst>
              </p:cNvPr>
              <p:cNvSpPr/>
              <p:nvPr/>
            </p:nvSpPr>
            <p:spPr>
              <a:xfrm>
                <a:off x="-1" y="-1"/>
                <a:ext cx="1324137" cy="456514"/>
              </a:xfrm>
              <a:prstGeom prst="rect">
                <a:avLst/>
              </a:prstGeom>
              <a:solidFill>
                <a:srgbClr val="A6A6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6" name="Shape 698">
                <a:extLst>
                  <a:ext uri="{FF2B5EF4-FFF2-40B4-BE49-F238E27FC236}">
                    <a16:creationId xmlns:a16="http://schemas.microsoft.com/office/drawing/2014/main" id="{E604E120-EE74-46D9-90A4-14481603678C}"/>
                  </a:ext>
                </a:extLst>
              </p:cNvPr>
              <p:cNvSpPr/>
              <p:nvPr/>
            </p:nvSpPr>
            <p:spPr>
              <a:xfrm>
                <a:off x="-1" y="74586"/>
                <a:ext cx="1324137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TOSS UP</a:t>
                </a:r>
              </a:p>
            </p:txBody>
          </p:sp>
        </p:grpSp>
        <p:grpSp>
          <p:nvGrpSpPr>
            <p:cNvPr id="70" name="Group 702">
              <a:extLst>
                <a:ext uri="{FF2B5EF4-FFF2-40B4-BE49-F238E27FC236}">
                  <a16:creationId xmlns:a16="http://schemas.microsoft.com/office/drawing/2014/main" id="{B4FAA5AA-7EF3-450B-A170-E0838FA3E3CA}"/>
                </a:ext>
              </a:extLst>
            </p:cNvPr>
            <p:cNvGrpSpPr/>
            <p:nvPr/>
          </p:nvGrpSpPr>
          <p:grpSpPr>
            <a:xfrm>
              <a:off x="7502423" y="-1"/>
              <a:ext cx="1298451" cy="456514"/>
              <a:chOff x="0" y="0"/>
              <a:chExt cx="1298450" cy="456512"/>
            </a:xfrm>
          </p:grpSpPr>
          <p:sp>
            <p:nvSpPr>
              <p:cNvPr id="83" name="Shape 700">
                <a:extLst>
                  <a:ext uri="{FF2B5EF4-FFF2-40B4-BE49-F238E27FC236}">
                    <a16:creationId xmlns:a16="http://schemas.microsoft.com/office/drawing/2014/main" id="{8C368C7A-4325-4BDD-8FEC-D7792573CFD7}"/>
                  </a:ext>
                </a:extLst>
              </p:cNvPr>
              <p:cNvSpPr/>
              <p:nvPr/>
            </p:nvSpPr>
            <p:spPr>
              <a:xfrm>
                <a:off x="-1" y="-1"/>
                <a:ext cx="1298452" cy="456514"/>
              </a:xfrm>
              <a:prstGeom prst="rect">
                <a:avLst/>
              </a:prstGeom>
              <a:solidFill>
                <a:srgbClr val="EE56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4" name="Shape 701">
                <a:extLst>
                  <a:ext uri="{FF2B5EF4-FFF2-40B4-BE49-F238E27FC236}">
                    <a16:creationId xmlns:a16="http://schemas.microsoft.com/office/drawing/2014/main" id="{6DB257EE-FC91-4C55-88F1-5C1F30380995}"/>
                  </a:ext>
                </a:extLst>
              </p:cNvPr>
              <p:cNvSpPr/>
              <p:nvPr/>
            </p:nvSpPr>
            <p:spPr>
              <a:xfrm>
                <a:off x="-1" y="74586"/>
                <a:ext cx="1298452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LEAN R</a:t>
                </a:r>
              </a:p>
            </p:txBody>
          </p:sp>
        </p:grpSp>
        <p:grpSp>
          <p:nvGrpSpPr>
            <p:cNvPr id="71" name="Group 705">
              <a:extLst>
                <a:ext uri="{FF2B5EF4-FFF2-40B4-BE49-F238E27FC236}">
                  <a16:creationId xmlns:a16="http://schemas.microsoft.com/office/drawing/2014/main" id="{FAA7489B-2809-44F0-B5C8-429031BE1E44}"/>
                </a:ext>
              </a:extLst>
            </p:cNvPr>
            <p:cNvGrpSpPr/>
            <p:nvPr/>
          </p:nvGrpSpPr>
          <p:grpSpPr>
            <a:xfrm>
              <a:off x="8792672" y="-1"/>
              <a:ext cx="1319089" cy="456514"/>
              <a:chOff x="0" y="0"/>
              <a:chExt cx="1319087" cy="456512"/>
            </a:xfrm>
          </p:grpSpPr>
          <p:sp>
            <p:nvSpPr>
              <p:cNvPr id="81" name="Shape 703">
                <a:extLst>
                  <a:ext uri="{FF2B5EF4-FFF2-40B4-BE49-F238E27FC236}">
                    <a16:creationId xmlns:a16="http://schemas.microsoft.com/office/drawing/2014/main" id="{43834F2C-D78F-42E3-B7FC-7DCB6E33F6C4}"/>
                  </a:ext>
                </a:extLst>
              </p:cNvPr>
              <p:cNvSpPr/>
              <p:nvPr/>
            </p:nvSpPr>
            <p:spPr>
              <a:xfrm>
                <a:off x="0" y="-1"/>
                <a:ext cx="1319088" cy="456514"/>
              </a:xfrm>
              <a:prstGeom prst="rect">
                <a:avLst/>
              </a:prstGeom>
              <a:solidFill>
                <a:srgbClr val="C246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2" name="Shape 704">
                <a:extLst>
                  <a:ext uri="{FF2B5EF4-FFF2-40B4-BE49-F238E27FC236}">
                    <a16:creationId xmlns:a16="http://schemas.microsoft.com/office/drawing/2014/main" id="{DB2D3F9E-76D9-4B8B-83CB-94F202EF6A25}"/>
                  </a:ext>
                </a:extLst>
              </p:cNvPr>
              <p:cNvSpPr/>
              <p:nvPr/>
            </p:nvSpPr>
            <p:spPr>
              <a:xfrm>
                <a:off x="0" y="74586"/>
                <a:ext cx="1319088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LIKELY R</a:t>
                </a:r>
              </a:p>
            </p:txBody>
          </p:sp>
        </p:grpSp>
        <p:grpSp>
          <p:nvGrpSpPr>
            <p:cNvPr id="72" name="Group 708">
              <a:extLst>
                <a:ext uri="{FF2B5EF4-FFF2-40B4-BE49-F238E27FC236}">
                  <a16:creationId xmlns:a16="http://schemas.microsoft.com/office/drawing/2014/main" id="{662A5ADE-ABEC-492A-B21E-2FEF610ED3C0}"/>
                </a:ext>
              </a:extLst>
            </p:cNvPr>
            <p:cNvGrpSpPr/>
            <p:nvPr/>
          </p:nvGrpSpPr>
          <p:grpSpPr>
            <a:xfrm>
              <a:off x="10099327" y="-1"/>
              <a:ext cx="1464070" cy="456514"/>
              <a:chOff x="0" y="0"/>
              <a:chExt cx="1464069" cy="456512"/>
            </a:xfrm>
          </p:grpSpPr>
          <p:sp>
            <p:nvSpPr>
              <p:cNvPr id="79" name="Shape 706">
                <a:extLst>
                  <a:ext uri="{FF2B5EF4-FFF2-40B4-BE49-F238E27FC236}">
                    <a16:creationId xmlns:a16="http://schemas.microsoft.com/office/drawing/2014/main" id="{045E647D-EA0B-4F75-AAEA-79266C8876EB}"/>
                  </a:ext>
                </a:extLst>
              </p:cNvPr>
              <p:cNvSpPr/>
              <p:nvPr/>
            </p:nvSpPr>
            <p:spPr>
              <a:xfrm>
                <a:off x="-1" y="-1"/>
                <a:ext cx="1464071" cy="456514"/>
              </a:xfrm>
              <a:prstGeom prst="rect">
                <a:avLst/>
              </a:prstGeom>
              <a:solidFill>
                <a:srgbClr val="A8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0" name="Shape 707">
                <a:extLst>
                  <a:ext uri="{FF2B5EF4-FFF2-40B4-BE49-F238E27FC236}">
                    <a16:creationId xmlns:a16="http://schemas.microsoft.com/office/drawing/2014/main" id="{07E5713C-A606-452A-8527-4D1C4F5E81D1}"/>
                  </a:ext>
                </a:extLst>
              </p:cNvPr>
              <p:cNvSpPr/>
              <p:nvPr/>
            </p:nvSpPr>
            <p:spPr>
              <a:xfrm>
                <a:off x="-1" y="74586"/>
                <a:ext cx="14640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SOLID R</a:t>
                </a:r>
              </a:p>
            </p:txBody>
          </p:sp>
        </p:grpSp>
        <p:grpSp>
          <p:nvGrpSpPr>
            <p:cNvPr id="73" name="Group 711">
              <a:extLst>
                <a:ext uri="{FF2B5EF4-FFF2-40B4-BE49-F238E27FC236}">
                  <a16:creationId xmlns:a16="http://schemas.microsoft.com/office/drawing/2014/main" id="{AE503769-A060-4BCC-A63B-515B08C05FFB}"/>
                </a:ext>
              </a:extLst>
            </p:cNvPr>
            <p:cNvGrpSpPr/>
            <p:nvPr/>
          </p:nvGrpSpPr>
          <p:grpSpPr>
            <a:xfrm>
              <a:off x="6191787" y="-1"/>
              <a:ext cx="1319089" cy="456514"/>
              <a:chOff x="0" y="0"/>
              <a:chExt cx="1319087" cy="456512"/>
            </a:xfrm>
          </p:grpSpPr>
          <p:sp>
            <p:nvSpPr>
              <p:cNvPr id="77" name="Shape 709">
                <a:extLst>
                  <a:ext uri="{FF2B5EF4-FFF2-40B4-BE49-F238E27FC236}">
                    <a16:creationId xmlns:a16="http://schemas.microsoft.com/office/drawing/2014/main" id="{024D17FF-8D38-489B-A995-6D3F04423AD2}"/>
                  </a:ext>
                </a:extLst>
              </p:cNvPr>
              <p:cNvSpPr/>
              <p:nvPr/>
            </p:nvSpPr>
            <p:spPr>
              <a:xfrm>
                <a:off x="0" y="-1"/>
                <a:ext cx="1319088" cy="456514"/>
              </a:xfrm>
              <a:prstGeom prst="rect">
                <a:avLst/>
              </a:prstGeom>
              <a:solidFill>
                <a:srgbClr val="FF605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8" name="Shape 710">
                <a:extLst>
                  <a:ext uri="{FF2B5EF4-FFF2-40B4-BE49-F238E27FC236}">
                    <a16:creationId xmlns:a16="http://schemas.microsoft.com/office/drawing/2014/main" id="{48ABCABB-EC17-4F4C-BF2B-904997439037}"/>
                  </a:ext>
                </a:extLst>
              </p:cNvPr>
              <p:cNvSpPr/>
              <p:nvPr/>
            </p:nvSpPr>
            <p:spPr>
              <a:xfrm>
                <a:off x="0" y="74586"/>
                <a:ext cx="1319088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TILT R</a:t>
                </a:r>
              </a:p>
            </p:txBody>
          </p:sp>
        </p:grpSp>
        <p:grpSp>
          <p:nvGrpSpPr>
            <p:cNvPr id="74" name="Group 714">
              <a:extLst>
                <a:ext uri="{FF2B5EF4-FFF2-40B4-BE49-F238E27FC236}">
                  <a16:creationId xmlns:a16="http://schemas.microsoft.com/office/drawing/2014/main" id="{B45E3C2F-9BA6-4CAF-8EE6-C668D0C56F0A}"/>
                </a:ext>
              </a:extLst>
            </p:cNvPr>
            <p:cNvGrpSpPr/>
            <p:nvPr/>
          </p:nvGrpSpPr>
          <p:grpSpPr>
            <a:xfrm>
              <a:off x="3740575" y="-1"/>
              <a:ext cx="1145883" cy="456514"/>
              <a:chOff x="0" y="0"/>
              <a:chExt cx="1145882" cy="456512"/>
            </a:xfrm>
          </p:grpSpPr>
          <p:sp>
            <p:nvSpPr>
              <p:cNvPr id="75" name="Shape 712">
                <a:extLst>
                  <a:ext uri="{FF2B5EF4-FFF2-40B4-BE49-F238E27FC236}">
                    <a16:creationId xmlns:a16="http://schemas.microsoft.com/office/drawing/2014/main" id="{1C19C4E4-5488-4128-B10F-6C943B8E0376}"/>
                  </a:ext>
                </a:extLst>
              </p:cNvPr>
              <p:cNvSpPr/>
              <p:nvPr/>
            </p:nvSpPr>
            <p:spPr>
              <a:xfrm>
                <a:off x="0" y="-1"/>
                <a:ext cx="1145883" cy="456514"/>
              </a:xfrm>
              <a:prstGeom prst="rect">
                <a:avLst/>
              </a:prstGeom>
              <a:solidFill>
                <a:srgbClr val="02AA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6" name="Shape 713">
                <a:extLst>
                  <a:ext uri="{FF2B5EF4-FFF2-40B4-BE49-F238E27FC236}">
                    <a16:creationId xmlns:a16="http://schemas.microsoft.com/office/drawing/2014/main" id="{BD04ED3A-E0BF-4B35-AF74-E63E2AEF25DB}"/>
                  </a:ext>
                </a:extLst>
              </p:cNvPr>
              <p:cNvSpPr/>
              <p:nvPr/>
            </p:nvSpPr>
            <p:spPr>
              <a:xfrm>
                <a:off x="0" y="74586"/>
                <a:ext cx="114588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TILT D</a:t>
                </a:r>
              </a:p>
            </p:txBody>
          </p:sp>
        </p:grpSp>
      </p:grpSp>
      <p:sp>
        <p:nvSpPr>
          <p:cNvPr id="93" name="Shape 686">
            <a:extLst>
              <a:ext uri="{FF2B5EF4-FFF2-40B4-BE49-F238E27FC236}">
                <a16:creationId xmlns:a16="http://schemas.microsoft.com/office/drawing/2014/main" id="{C8EAF2B2-1A49-4273-BEFE-9FDB43A399A6}"/>
              </a:ext>
            </a:extLst>
          </p:cNvPr>
          <p:cNvSpPr/>
          <p:nvPr/>
        </p:nvSpPr>
        <p:spPr>
          <a:xfrm>
            <a:off x="2864323" y="2413051"/>
            <a:ext cx="1406216" cy="15748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MA – Open (Baker)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MD – Open (Hogan)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ME – Mills</a:t>
            </a:r>
          </a:p>
        </p:txBody>
      </p:sp>
      <p:sp>
        <p:nvSpPr>
          <p:cNvPr id="94" name="Shape 686">
            <a:extLst>
              <a:ext uri="{FF2B5EF4-FFF2-40B4-BE49-F238E27FC236}">
                <a16:creationId xmlns:a16="http://schemas.microsoft.com/office/drawing/2014/main" id="{EFC44F64-62F7-485F-887F-82B6E3775D77}"/>
              </a:ext>
            </a:extLst>
          </p:cNvPr>
          <p:cNvSpPr/>
          <p:nvPr/>
        </p:nvSpPr>
        <p:spPr>
          <a:xfrm>
            <a:off x="3984173" y="2398842"/>
            <a:ext cx="1406216" cy="1251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MI – Whitmer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NV – Sisolak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PA – Open (Wolf)</a:t>
            </a:r>
          </a:p>
        </p:txBody>
      </p:sp>
    </p:spTree>
    <p:extLst>
      <p:ext uri="{BB962C8B-B14F-4D97-AF65-F5344CB8AC3E}">
        <p14:creationId xmlns:p14="http://schemas.microsoft.com/office/powerpoint/2010/main" val="3111937449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Shape 141"/>
          <p:cNvSpPr/>
          <p:nvPr/>
        </p:nvSpPr>
        <p:spPr>
          <a:xfrm>
            <a:off x="1315053" y="1642405"/>
            <a:ext cx="9561891" cy="2640844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 dirty="0"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8575295-0187-4A3C-ABFE-0071B02777F9}"/>
              </a:ext>
            </a:extLst>
          </p:cNvPr>
          <p:cNvSpPr/>
          <p:nvPr/>
        </p:nvSpPr>
        <p:spPr>
          <a:xfrm>
            <a:off x="1036885" y="2290513"/>
            <a:ext cx="10118225" cy="1446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For more information contact: </a:t>
            </a:r>
          </a:p>
          <a:p>
            <a:pPr lvl="0" algn="ctr"/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jacob@insideelections.com</a:t>
            </a:r>
            <a:b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</a:br>
            <a:r>
              <a:rPr lang="en-US" sz="2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InsideElections.com | @InsideElections | @jacobrubashkin</a:t>
            </a:r>
            <a:endParaRPr lang="en-US" sz="32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730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34278" y="0"/>
            <a:ext cx="12927491" cy="747468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3567310" y="424294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4" name="Shape 644"/>
          <p:cNvSpPr/>
          <p:nvPr/>
        </p:nvSpPr>
        <p:spPr>
          <a:xfrm>
            <a:off x="3566962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5" name="Shape 645"/>
          <p:cNvSpPr/>
          <p:nvPr/>
        </p:nvSpPr>
        <p:spPr>
          <a:xfrm>
            <a:off x="3567310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6" name="Shape 646"/>
          <p:cNvSpPr/>
          <p:nvPr/>
        </p:nvSpPr>
        <p:spPr>
          <a:xfrm>
            <a:off x="3572698" y="426070"/>
            <a:ext cx="12218477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rPr>
              <a:t>                        2020 Election Results 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srgbClr val="133054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pSp>
        <p:nvGrpSpPr>
          <p:cNvPr id="649" name="Group 649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47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8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0" name="Shape 650"/>
          <p:cNvSpPr/>
          <p:nvPr/>
        </p:nvSpPr>
        <p:spPr>
          <a:xfrm>
            <a:off x="2980490" y="4639368"/>
            <a:ext cx="6907561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Senate: Fluky Georgia run-offs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651" name="Shape 651"/>
          <p:cNvSpPr/>
          <p:nvPr/>
        </p:nvSpPr>
        <p:spPr>
          <a:xfrm>
            <a:off x="3572698" y="3247166"/>
            <a:ext cx="504660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652" name="Shape 652"/>
          <p:cNvSpPr/>
          <p:nvPr/>
        </p:nvSpPr>
        <p:spPr>
          <a:xfrm>
            <a:off x="4416552" y="2479092"/>
            <a:ext cx="368471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653" name="Shape 653"/>
          <p:cNvSpPr/>
          <p:nvPr/>
        </p:nvSpPr>
        <p:spPr>
          <a:xfrm>
            <a:off x="1483614" y="4867447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pic>
        <p:nvPicPr>
          <p:cNvPr id="655" name="image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7277" y="4468602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Shape 656"/>
          <p:cNvSpPr/>
          <p:nvPr/>
        </p:nvSpPr>
        <p:spPr>
          <a:xfrm>
            <a:off x="1411706" y="5797058"/>
            <a:ext cx="936858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2" name="Shape 653">
            <a:extLst>
              <a:ext uri="{FF2B5EF4-FFF2-40B4-BE49-F238E27FC236}">
                <a16:creationId xmlns:a16="http://schemas.microsoft.com/office/drawing/2014/main" id="{6A4CE00A-2162-4C53-89A5-86E43CB839BA}"/>
              </a:ext>
            </a:extLst>
          </p:cNvPr>
          <p:cNvSpPr/>
          <p:nvPr/>
        </p:nvSpPr>
        <p:spPr>
          <a:xfrm>
            <a:off x="2980490" y="2186571"/>
            <a:ext cx="8728201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White House: Trump 74.2 million voters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3477D4-7E14-4123-8978-7311330085BD}"/>
              </a:ext>
            </a:extLst>
          </p:cNvPr>
          <p:cNvSpPr txBox="1"/>
          <p:nvPr/>
        </p:nvSpPr>
        <p:spPr>
          <a:xfrm>
            <a:off x="2980490" y="3412969"/>
            <a:ext cx="6930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House: Republicans +12 seats</a:t>
            </a:r>
          </a:p>
        </p:txBody>
      </p:sp>
      <p:pic>
        <p:nvPicPr>
          <p:cNvPr id="20" name="image8.png">
            <a:extLst>
              <a:ext uri="{FF2B5EF4-FFF2-40B4-BE49-F238E27FC236}">
                <a16:creationId xmlns:a16="http://schemas.microsoft.com/office/drawing/2014/main" id="{24786B96-AE83-4718-8C55-3B97937141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4825" y="1960755"/>
            <a:ext cx="1320661" cy="100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age8.png">
            <a:extLst>
              <a:ext uri="{FF2B5EF4-FFF2-40B4-BE49-F238E27FC236}">
                <a16:creationId xmlns:a16="http://schemas.microsoft.com/office/drawing/2014/main" id="{3DF2B57B-EEB2-4451-970F-0954B1EB33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4341" y="3222383"/>
            <a:ext cx="1320661" cy="100936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4618466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9" y="-18682"/>
            <a:ext cx="12927491" cy="747468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-305724" y="2163810"/>
            <a:ext cx="11911263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600" dirty="0"/>
              <a:t>    Majority in Both Chambers at Stake</a:t>
            </a:r>
            <a:endParaRPr sz="3600"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12003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en-US" sz="3200" dirty="0"/>
                <a:t>Senate: Republicans need net gain of 1 seat for majority</a:t>
              </a:r>
            </a:p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dirty="0"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-23590" y="4532676"/>
            <a:ext cx="11738415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200" dirty="0"/>
              <a:t>House: Republicans need net gain of 5 seats for majority</a:t>
            </a:r>
            <a:endParaRPr sz="1400" dirty="0"/>
          </a:p>
        </p:txBody>
      </p:sp>
      <p:sp>
        <p:nvSpPr>
          <p:cNvPr id="18" name="Shape 643">
            <a:extLst>
              <a:ext uri="{FF2B5EF4-FFF2-40B4-BE49-F238E27FC236}">
                <a16:creationId xmlns:a16="http://schemas.microsoft.com/office/drawing/2014/main" id="{FA6EC324-7223-43E0-BF89-27B9702B856D}"/>
              </a:ext>
            </a:extLst>
          </p:cNvPr>
          <p:cNvSpPr/>
          <p:nvPr/>
        </p:nvSpPr>
        <p:spPr>
          <a:xfrm>
            <a:off x="3567310" y="424294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Shape 645">
            <a:extLst>
              <a:ext uri="{FF2B5EF4-FFF2-40B4-BE49-F238E27FC236}">
                <a16:creationId xmlns:a16="http://schemas.microsoft.com/office/drawing/2014/main" id="{55480420-2C15-434D-AA00-ABE138286D6A}"/>
              </a:ext>
            </a:extLst>
          </p:cNvPr>
          <p:cNvSpPr/>
          <p:nvPr/>
        </p:nvSpPr>
        <p:spPr>
          <a:xfrm>
            <a:off x="3567310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 dirty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Shape 644">
            <a:extLst>
              <a:ext uri="{FF2B5EF4-FFF2-40B4-BE49-F238E27FC236}">
                <a16:creationId xmlns:a16="http://schemas.microsoft.com/office/drawing/2014/main" id="{960EFCC2-B3D5-469B-8FC3-60D68F8A7ABF}"/>
              </a:ext>
            </a:extLst>
          </p:cNvPr>
          <p:cNvSpPr/>
          <p:nvPr/>
        </p:nvSpPr>
        <p:spPr>
          <a:xfrm>
            <a:off x="3566962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Shape 646">
            <a:extLst>
              <a:ext uri="{FF2B5EF4-FFF2-40B4-BE49-F238E27FC236}">
                <a16:creationId xmlns:a16="http://schemas.microsoft.com/office/drawing/2014/main" id="{C93FADA3-9881-4179-AEB2-FE5DAFCAB93C}"/>
              </a:ext>
            </a:extLst>
          </p:cNvPr>
          <p:cNvSpPr/>
          <p:nvPr/>
        </p:nvSpPr>
        <p:spPr>
          <a:xfrm>
            <a:off x="3572699" y="426070"/>
            <a:ext cx="8456015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rPr>
              <a:t>Congress is on the Line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srgbClr val="133054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8166423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34278" y="0"/>
            <a:ext cx="12927491" cy="747468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3567310" y="424294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644" name="Shape 644"/>
          <p:cNvSpPr/>
          <p:nvPr/>
        </p:nvSpPr>
        <p:spPr>
          <a:xfrm>
            <a:off x="3566962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645" name="Shape 645"/>
          <p:cNvSpPr/>
          <p:nvPr/>
        </p:nvSpPr>
        <p:spPr>
          <a:xfrm>
            <a:off x="3567310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46" name="Shape 646"/>
          <p:cNvSpPr/>
          <p:nvPr/>
        </p:nvSpPr>
        <p:spPr>
          <a:xfrm>
            <a:off x="3762067" y="424294"/>
            <a:ext cx="12218477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		Three Midterm Scenarios</a:t>
            </a:r>
            <a:endParaRPr dirty="0"/>
          </a:p>
        </p:txBody>
      </p:sp>
      <p:grpSp>
        <p:nvGrpSpPr>
          <p:cNvPr id="649" name="Group 649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47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8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0" name="Shape 650"/>
          <p:cNvSpPr/>
          <p:nvPr/>
        </p:nvSpPr>
        <p:spPr>
          <a:xfrm>
            <a:off x="3334814" y="1910842"/>
            <a:ext cx="690756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200" dirty="0"/>
              <a:t>  1) Republicans Sweep Congress </a:t>
            </a:r>
            <a:endParaRPr sz="3200" dirty="0"/>
          </a:p>
        </p:txBody>
      </p:sp>
      <p:sp>
        <p:nvSpPr>
          <p:cNvPr id="651" name="Shape 651"/>
          <p:cNvSpPr/>
          <p:nvPr/>
        </p:nvSpPr>
        <p:spPr>
          <a:xfrm>
            <a:off x="3572698" y="3247166"/>
            <a:ext cx="504660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652" name="Shape 652"/>
          <p:cNvSpPr/>
          <p:nvPr/>
        </p:nvSpPr>
        <p:spPr>
          <a:xfrm>
            <a:off x="4416552" y="2479092"/>
            <a:ext cx="368471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653" name="Shape 653"/>
          <p:cNvSpPr/>
          <p:nvPr/>
        </p:nvSpPr>
        <p:spPr>
          <a:xfrm>
            <a:off x="1483614" y="4867447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/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/>
          </a:p>
        </p:txBody>
      </p:sp>
      <p:sp>
        <p:nvSpPr>
          <p:cNvPr id="656" name="Shape 656"/>
          <p:cNvSpPr/>
          <p:nvPr/>
        </p:nvSpPr>
        <p:spPr>
          <a:xfrm>
            <a:off x="1411706" y="5797058"/>
            <a:ext cx="936858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2" name="Shape 653">
            <a:extLst>
              <a:ext uri="{FF2B5EF4-FFF2-40B4-BE49-F238E27FC236}">
                <a16:creationId xmlns:a16="http://schemas.microsoft.com/office/drawing/2014/main" id="{6A4CE00A-2162-4C53-89A5-86E43CB839BA}"/>
              </a:ext>
            </a:extLst>
          </p:cNvPr>
          <p:cNvSpPr/>
          <p:nvPr/>
        </p:nvSpPr>
        <p:spPr>
          <a:xfrm>
            <a:off x="3443289" y="3172131"/>
            <a:ext cx="6778294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200" dirty="0"/>
              <a:t>2) GOP House / Senate Toss-up </a:t>
            </a:r>
            <a:endParaRPr sz="3200" dirty="0"/>
          </a:p>
        </p:txBody>
      </p:sp>
      <p:pic>
        <p:nvPicPr>
          <p:cNvPr id="17" name="image9.png">
            <a:extLst>
              <a:ext uri="{FF2B5EF4-FFF2-40B4-BE49-F238E27FC236}">
                <a16:creationId xmlns:a16="http://schemas.microsoft.com/office/drawing/2014/main" id="{2F5DF39D-A903-414C-9B14-F1FEDBD580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3628" y="2863891"/>
            <a:ext cx="1161430" cy="11270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9.png">
            <a:extLst>
              <a:ext uri="{FF2B5EF4-FFF2-40B4-BE49-F238E27FC236}">
                <a16:creationId xmlns:a16="http://schemas.microsoft.com/office/drawing/2014/main" id="{1DDE8A19-33BE-4795-B43C-7747D0C413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2967" y="4054757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3477D4-7E14-4123-8978-7311330085BD}"/>
              </a:ext>
            </a:extLst>
          </p:cNvPr>
          <p:cNvSpPr txBox="1"/>
          <p:nvPr/>
        </p:nvSpPr>
        <p:spPr>
          <a:xfrm>
            <a:off x="3566962" y="4433419"/>
            <a:ext cx="6930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 3) Democratic Expansion</a:t>
            </a:r>
          </a:p>
        </p:txBody>
      </p:sp>
      <p:pic>
        <p:nvPicPr>
          <p:cNvPr id="20" name="image8.png">
            <a:extLst>
              <a:ext uri="{FF2B5EF4-FFF2-40B4-BE49-F238E27FC236}">
                <a16:creationId xmlns:a16="http://schemas.microsoft.com/office/drawing/2014/main" id="{CB356C49-1A63-492C-98D2-69B4AAE8D5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9317" y="1808283"/>
            <a:ext cx="1320661" cy="100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age8.png">
            <a:extLst>
              <a:ext uri="{FF2B5EF4-FFF2-40B4-BE49-F238E27FC236}">
                <a16:creationId xmlns:a16="http://schemas.microsoft.com/office/drawing/2014/main" id="{4C11F18F-E87A-43F6-84E8-113ECBA080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066" y="2931520"/>
            <a:ext cx="1320661" cy="100936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7155005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34278" y="0"/>
            <a:ext cx="12927491" cy="747468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3567310" y="424294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644" name="Shape 644"/>
          <p:cNvSpPr/>
          <p:nvPr/>
        </p:nvSpPr>
        <p:spPr>
          <a:xfrm>
            <a:off x="3566962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645" name="Shape 645"/>
          <p:cNvSpPr/>
          <p:nvPr/>
        </p:nvSpPr>
        <p:spPr>
          <a:xfrm>
            <a:off x="3567310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46" name="Shape 646"/>
          <p:cNvSpPr/>
          <p:nvPr/>
        </p:nvSpPr>
        <p:spPr>
          <a:xfrm>
            <a:off x="3762068" y="424294"/>
            <a:ext cx="8266646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algn="r"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Presidential Approval</a:t>
            </a:r>
            <a:endParaRPr dirty="0"/>
          </a:p>
        </p:txBody>
      </p:sp>
      <p:grpSp>
        <p:nvGrpSpPr>
          <p:cNvPr id="649" name="Group 649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47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8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1" name="Shape 651"/>
          <p:cNvSpPr/>
          <p:nvPr/>
        </p:nvSpPr>
        <p:spPr>
          <a:xfrm>
            <a:off x="3572698" y="3247166"/>
            <a:ext cx="504660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652" name="Shape 652"/>
          <p:cNvSpPr/>
          <p:nvPr/>
        </p:nvSpPr>
        <p:spPr>
          <a:xfrm>
            <a:off x="4416552" y="2479092"/>
            <a:ext cx="368471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653" name="Shape 653"/>
          <p:cNvSpPr/>
          <p:nvPr/>
        </p:nvSpPr>
        <p:spPr>
          <a:xfrm>
            <a:off x="1483614" y="4867447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/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/>
          </a:p>
        </p:txBody>
      </p:sp>
      <p:sp>
        <p:nvSpPr>
          <p:cNvPr id="656" name="Shape 656"/>
          <p:cNvSpPr/>
          <p:nvPr/>
        </p:nvSpPr>
        <p:spPr>
          <a:xfrm>
            <a:off x="1411706" y="5797058"/>
            <a:ext cx="936858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7446C6-F247-4A52-8DD6-DFC54E803C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1386" y="1990553"/>
            <a:ext cx="5739012" cy="3584779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8CFC44-7583-4157-8EE9-2E9C7606C7C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5969" y="1990553"/>
            <a:ext cx="6032404" cy="3525411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6365463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 dirty="0"/>
              <a:t>Fight for the Senate</a:t>
            </a:r>
            <a:endParaRPr sz="72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 dirty="0"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58514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Midterm Trend: Senate Races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dirty="0"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F29E56-FB12-4113-8510-153F521BC1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492" y="1770933"/>
            <a:ext cx="9314614" cy="428306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472474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403">
            <a:extLst>
              <a:ext uri="{FF2B5EF4-FFF2-40B4-BE49-F238E27FC236}">
                <a16:creationId xmlns:a16="http://schemas.microsoft.com/office/drawing/2014/main" id="{87F73972-BE0D-4B24-B274-F956663D04B8}"/>
              </a:ext>
            </a:extLst>
          </p:cNvPr>
          <p:cNvSpPr/>
          <p:nvPr/>
        </p:nvSpPr>
        <p:spPr>
          <a:xfrm>
            <a:off x="2828927" y="2084726"/>
            <a:ext cx="1127350" cy="3596109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6" name="Shape 402">
            <a:extLst>
              <a:ext uri="{FF2B5EF4-FFF2-40B4-BE49-F238E27FC236}">
                <a16:creationId xmlns:a16="http://schemas.microsoft.com/office/drawing/2014/main" id="{4E36B58D-873A-44F2-B179-6B2BED18A904}"/>
              </a:ext>
            </a:extLst>
          </p:cNvPr>
          <p:cNvSpPr/>
          <p:nvPr/>
        </p:nvSpPr>
        <p:spPr>
          <a:xfrm>
            <a:off x="259721" y="2084726"/>
            <a:ext cx="1259453" cy="3596109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72" name="Shape 672"/>
          <p:cNvSpPr/>
          <p:nvPr/>
        </p:nvSpPr>
        <p:spPr>
          <a:xfrm>
            <a:off x="458080" y="1271418"/>
            <a:ext cx="4075706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000" dirty="0"/>
              <a:t>Democrat</a:t>
            </a:r>
            <a:r>
              <a:rPr lang="en-US" sz="2000" dirty="0"/>
              <a:t>ic Seats: 14 </a:t>
            </a:r>
            <a:endParaRPr sz="2000" dirty="0"/>
          </a:p>
        </p:txBody>
      </p:sp>
      <p:sp>
        <p:nvSpPr>
          <p:cNvPr id="673" name="Shape 673"/>
          <p:cNvSpPr/>
          <p:nvPr/>
        </p:nvSpPr>
        <p:spPr>
          <a:xfrm>
            <a:off x="311524" y="2181094"/>
            <a:ext cx="2049582" cy="1862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CO – Bennet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CT – Blumenthal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IL – Duckworth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VT – Open (Leahy)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WA - Murray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CA – Padilla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HI – Schatz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NY – Schumer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MD – Van Hollen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OR – Wyden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74" name="Shape 674"/>
          <p:cNvSpPr/>
          <p:nvPr/>
        </p:nvSpPr>
        <p:spPr>
          <a:xfrm>
            <a:off x="1686288" y="2290050"/>
            <a:ext cx="1120533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grpSp>
        <p:nvGrpSpPr>
          <p:cNvPr id="677" name="Group 677"/>
          <p:cNvGrpSpPr/>
          <p:nvPr/>
        </p:nvGrpSpPr>
        <p:grpSpPr>
          <a:xfrm>
            <a:off x="9877697" y="5906473"/>
            <a:ext cx="2314303" cy="1101385"/>
            <a:chOff x="0" y="0"/>
            <a:chExt cx="2314301" cy="1101384"/>
          </a:xfrm>
        </p:grpSpPr>
        <p:pic>
          <p:nvPicPr>
            <p:cNvPr id="675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6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80" name="Group 680"/>
          <p:cNvGrpSpPr/>
          <p:nvPr/>
        </p:nvGrpSpPr>
        <p:grpSpPr>
          <a:xfrm>
            <a:off x="9985278" y="5988721"/>
            <a:ext cx="2170360" cy="879161"/>
            <a:chOff x="0" y="0"/>
            <a:chExt cx="2170359" cy="879159"/>
          </a:xfrm>
        </p:grpSpPr>
        <p:pic>
          <p:nvPicPr>
            <p:cNvPr id="678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9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81" name="Shape 681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 dirty="0"/>
          </a:p>
        </p:txBody>
      </p:sp>
      <p:sp>
        <p:nvSpPr>
          <p:cNvPr id="682" name="Shape 682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 dirty="0"/>
          </a:p>
        </p:txBody>
      </p:sp>
      <p:sp>
        <p:nvSpPr>
          <p:cNvPr id="683" name="Shape 683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 dirty="0"/>
          </a:p>
        </p:txBody>
      </p:sp>
      <p:sp>
        <p:nvSpPr>
          <p:cNvPr id="684" name="Shape 684"/>
          <p:cNvSpPr/>
          <p:nvPr/>
        </p:nvSpPr>
        <p:spPr>
          <a:xfrm>
            <a:off x="2246554" y="109124"/>
            <a:ext cx="7552302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000" dirty="0"/>
              <a:t>2022 Senate </a:t>
            </a:r>
            <a:r>
              <a:rPr lang="en-US" sz="3000" b="1" dirty="0"/>
              <a:t>Races</a:t>
            </a:r>
            <a:endParaRPr sz="3000" b="1" dirty="0"/>
          </a:p>
        </p:txBody>
      </p:sp>
      <p:sp>
        <p:nvSpPr>
          <p:cNvPr id="687" name="Shape 687"/>
          <p:cNvSpPr/>
          <p:nvPr/>
        </p:nvSpPr>
        <p:spPr>
          <a:xfrm>
            <a:off x="7670611" y="1268298"/>
            <a:ext cx="407570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r"/>
            <a:r>
              <a:rPr sz="2000" dirty="0"/>
              <a:t>Republican</a:t>
            </a:r>
            <a:r>
              <a:rPr lang="en-US" sz="2000" dirty="0"/>
              <a:t> Seats: 21 </a:t>
            </a:r>
            <a:endParaRPr sz="2000" dirty="0"/>
          </a:p>
        </p:txBody>
      </p:sp>
      <p:sp>
        <p:nvSpPr>
          <p:cNvPr id="695" name="Shape 695"/>
          <p:cNvSpPr/>
          <p:nvPr/>
        </p:nvSpPr>
        <p:spPr>
          <a:xfrm>
            <a:off x="2763654" y="1822547"/>
            <a:ext cx="1161373" cy="3073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 sz="1400" b="1" spc="3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dirty="0"/>
              <a:t>LEAN D</a:t>
            </a:r>
          </a:p>
        </p:txBody>
      </p:sp>
      <p:sp>
        <p:nvSpPr>
          <p:cNvPr id="717" name="Shape 717"/>
          <p:cNvSpPr/>
          <p:nvPr/>
        </p:nvSpPr>
        <p:spPr>
          <a:xfrm>
            <a:off x="9279617" y="2287735"/>
            <a:ext cx="1411323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/>
          </a:p>
        </p:txBody>
      </p:sp>
      <p:sp>
        <p:nvSpPr>
          <p:cNvPr id="54" name="Shape 686">
            <a:extLst>
              <a:ext uri="{FF2B5EF4-FFF2-40B4-BE49-F238E27FC236}">
                <a16:creationId xmlns:a16="http://schemas.microsoft.com/office/drawing/2014/main" id="{BA69B470-0FB6-4DA5-8238-CD6615576938}"/>
              </a:ext>
            </a:extLst>
          </p:cNvPr>
          <p:cNvSpPr/>
          <p:nvPr/>
        </p:nvSpPr>
        <p:spPr>
          <a:xfrm>
            <a:off x="4100396" y="2150646"/>
            <a:ext cx="1287449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357FFF"/>
                </a:solidFill>
              </a:rPr>
              <a:t>NH - Hassan</a:t>
            </a:r>
          </a:p>
        </p:txBody>
      </p:sp>
      <p:sp>
        <p:nvSpPr>
          <p:cNvPr id="2" name="Shape 685">
            <a:extLst>
              <a:ext uri="{FF2B5EF4-FFF2-40B4-BE49-F238E27FC236}">
                <a16:creationId xmlns:a16="http://schemas.microsoft.com/office/drawing/2014/main" id="{0EFAC9A3-D570-4EA1-9D88-0CB90B01B9AA}"/>
              </a:ext>
            </a:extLst>
          </p:cNvPr>
          <p:cNvSpPr/>
          <p:nvPr/>
        </p:nvSpPr>
        <p:spPr>
          <a:xfrm>
            <a:off x="5156942" y="3930963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  <p:grpSp>
        <p:nvGrpSpPr>
          <p:cNvPr id="37" name="Group 715">
            <a:extLst>
              <a:ext uri="{FF2B5EF4-FFF2-40B4-BE49-F238E27FC236}">
                <a16:creationId xmlns:a16="http://schemas.microsoft.com/office/drawing/2014/main" id="{81655014-B685-440A-8387-CCE8DC78356E}"/>
              </a:ext>
            </a:extLst>
          </p:cNvPr>
          <p:cNvGrpSpPr/>
          <p:nvPr/>
        </p:nvGrpSpPr>
        <p:grpSpPr>
          <a:xfrm>
            <a:off x="241006" y="1649992"/>
            <a:ext cx="11563397" cy="456513"/>
            <a:chOff x="0" y="0"/>
            <a:chExt cx="11563396" cy="456512"/>
          </a:xfrm>
        </p:grpSpPr>
        <p:grpSp>
          <p:nvGrpSpPr>
            <p:cNvPr id="38" name="Group 690">
              <a:extLst>
                <a:ext uri="{FF2B5EF4-FFF2-40B4-BE49-F238E27FC236}">
                  <a16:creationId xmlns:a16="http://schemas.microsoft.com/office/drawing/2014/main" id="{BCCF39B9-642D-4DC2-A46B-AAB91D892FC7}"/>
                </a:ext>
              </a:extLst>
            </p:cNvPr>
            <p:cNvGrpSpPr/>
            <p:nvPr/>
          </p:nvGrpSpPr>
          <p:grpSpPr>
            <a:xfrm>
              <a:off x="0" y="-1"/>
              <a:ext cx="1297667" cy="456514"/>
              <a:chOff x="0" y="0"/>
              <a:chExt cx="1297666" cy="456512"/>
            </a:xfrm>
          </p:grpSpPr>
          <p:sp>
            <p:nvSpPr>
              <p:cNvPr id="64" name="Shape 688">
                <a:extLst>
                  <a:ext uri="{FF2B5EF4-FFF2-40B4-BE49-F238E27FC236}">
                    <a16:creationId xmlns:a16="http://schemas.microsoft.com/office/drawing/2014/main" id="{A5E6E463-D325-4A5D-9F48-2143832101FC}"/>
                  </a:ext>
                </a:extLst>
              </p:cNvPr>
              <p:cNvSpPr/>
              <p:nvPr/>
            </p:nvSpPr>
            <p:spPr>
              <a:xfrm>
                <a:off x="0" y="-1"/>
                <a:ext cx="1297667" cy="456514"/>
              </a:xfrm>
              <a:prstGeom prst="rect">
                <a:avLst/>
              </a:prstGeom>
              <a:solidFill>
                <a:srgbClr val="2255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65" name="Shape 689">
                <a:extLst>
                  <a:ext uri="{FF2B5EF4-FFF2-40B4-BE49-F238E27FC236}">
                    <a16:creationId xmlns:a16="http://schemas.microsoft.com/office/drawing/2014/main" id="{8FFD002B-56D8-4F54-9F86-29503968E160}"/>
                  </a:ext>
                </a:extLst>
              </p:cNvPr>
              <p:cNvSpPr/>
              <p:nvPr/>
            </p:nvSpPr>
            <p:spPr>
              <a:xfrm>
                <a:off x="0" y="74586"/>
                <a:ext cx="1297667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SOLID D</a:t>
                </a:r>
              </a:p>
            </p:txBody>
          </p:sp>
        </p:grpSp>
        <p:grpSp>
          <p:nvGrpSpPr>
            <p:cNvPr id="39" name="Group 693">
              <a:extLst>
                <a:ext uri="{FF2B5EF4-FFF2-40B4-BE49-F238E27FC236}">
                  <a16:creationId xmlns:a16="http://schemas.microsoft.com/office/drawing/2014/main" id="{EEA69E0F-A590-43BF-AE68-26A6E7D1F4C4}"/>
                </a:ext>
              </a:extLst>
            </p:cNvPr>
            <p:cNvGrpSpPr/>
            <p:nvPr/>
          </p:nvGrpSpPr>
          <p:grpSpPr>
            <a:xfrm>
              <a:off x="1291450" y="-1"/>
              <a:ext cx="1296470" cy="456514"/>
              <a:chOff x="0" y="0"/>
              <a:chExt cx="1296469" cy="456512"/>
            </a:xfrm>
          </p:grpSpPr>
          <p:sp>
            <p:nvSpPr>
              <p:cNvPr id="62" name="Shape 691">
                <a:extLst>
                  <a:ext uri="{FF2B5EF4-FFF2-40B4-BE49-F238E27FC236}">
                    <a16:creationId xmlns:a16="http://schemas.microsoft.com/office/drawing/2014/main" id="{477F619E-E402-4EA3-86F0-AFD519C3BEAC}"/>
                  </a:ext>
                </a:extLst>
              </p:cNvPr>
              <p:cNvSpPr/>
              <p:nvPr/>
            </p:nvSpPr>
            <p:spPr>
              <a:xfrm>
                <a:off x="-1" y="-1"/>
                <a:ext cx="1296471" cy="456514"/>
              </a:xfrm>
              <a:prstGeom prst="rect">
                <a:avLst/>
              </a:prstGeom>
              <a:solidFill>
                <a:srgbClr val="2861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63" name="Shape 692">
                <a:extLst>
                  <a:ext uri="{FF2B5EF4-FFF2-40B4-BE49-F238E27FC236}">
                    <a16:creationId xmlns:a16="http://schemas.microsoft.com/office/drawing/2014/main" id="{64CF2A31-135F-4DA1-9204-240505DF9800}"/>
                  </a:ext>
                </a:extLst>
              </p:cNvPr>
              <p:cNvSpPr/>
              <p:nvPr/>
            </p:nvSpPr>
            <p:spPr>
              <a:xfrm>
                <a:off x="-1" y="74586"/>
                <a:ext cx="12964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LIKELY D</a:t>
                </a:r>
              </a:p>
            </p:txBody>
          </p:sp>
        </p:grpSp>
        <p:grpSp>
          <p:nvGrpSpPr>
            <p:cNvPr id="40" name="Group 696">
              <a:extLst>
                <a:ext uri="{FF2B5EF4-FFF2-40B4-BE49-F238E27FC236}">
                  <a16:creationId xmlns:a16="http://schemas.microsoft.com/office/drawing/2014/main" id="{9F7D569D-C171-4540-AEA9-52C470314501}"/>
                </a:ext>
              </a:extLst>
            </p:cNvPr>
            <p:cNvGrpSpPr/>
            <p:nvPr/>
          </p:nvGrpSpPr>
          <p:grpSpPr>
            <a:xfrm>
              <a:off x="2579463" y="-1"/>
              <a:ext cx="1161372" cy="456514"/>
              <a:chOff x="0" y="0"/>
              <a:chExt cx="1161370" cy="456512"/>
            </a:xfrm>
          </p:grpSpPr>
          <p:sp>
            <p:nvSpPr>
              <p:cNvPr id="60" name="Shape 694">
                <a:extLst>
                  <a:ext uri="{FF2B5EF4-FFF2-40B4-BE49-F238E27FC236}">
                    <a16:creationId xmlns:a16="http://schemas.microsoft.com/office/drawing/2014/main" id="{88F14582-56FC-4C8D-9FF0-F286B68DC5EE}"/>
                  </a:ext>
                </a:extLst>
              </p:cNvPr>
              <p:cNvSpPr/>
              <p:nvPr/>
            </p:nvSpPr>
            <p:spPr>
              <a:xfrm>
                <a:off x="0" y="-1"/>
                <a:ext cx="1161371" cy="456514"/>
              </a:xfrm>
              <a:prstGeom prst="rect">
                <a:avLst/>
              </a:prstGeom>
              <a:solidFill>
                <a:srgbClr val="357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61" name="Shape 695">
                <a:extLst>
                  <a:ext uri="{FF2B5EF4-FFF2-40B4-BE49-F238E27FC236}">
                    <a16:creationId xmlns:a16="http://schemas.microsoft.com/office/drawing/2014/main" id="{6D19E00A-F8DE-4465-9B84-564BA4EE8389}"/>
                  </a:ext>
                </a:extLst>
              </p:cNvPr>
              <p:cNvSpPr/>
              <p:nvPr/>
            </p:nvSpPr>
            <p:spPr>
              <a:xfrm>
                <a:off x="0" y="74586"/>
                <a:ext cx="11613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LEAN D</a:t>
                </a:r>
              </a:p>
            </p:txBody>
          </p:sp>
        </p:grpSp>
        <p:grpSp>
          <p:nvGrpSpPr>
            <p:cNvPr id="41" name="Group 699">
              <a:extLst>
                <a:ext uri="{FF2B5EF4-FFF2-40B4-BE49-F238E27FC236}">
                  <a16:creationId xmlns:a16="http://schemas.microsoft.com/office/drawing/2014/main" id="{8F6E8011-CFD5-410B-9DDE-B06A1C625C3D}"/>
                </a:ext>
              </a:extLst>
            </p:cNvPr>
            <p:cNvGrpSpPr/>
            <p:nvPr/>
          </p:nvGrpSpPr>
          <p:grpSpPr>
            <a:xfrm>
              <a:off x="4886458" y="-1"/>
              <a:ext cx="1324136" cy="456514"/>
              <a:chOff x="0" y="0"/>
              <a:chExt cx="1324135" cy="456512"/>
            </a:xfrm>
          </p:grpSpPr>
          <p:sp>
            <p:nvSpPr>
              <p:cNvPr id="58" name="Shape 697">
                <a:extLst>
                  <a:ext uri="{FF2B5EF4-FFF2-40B4-BE49-F238E27FC236}">
                    <a16:creationId xmlns:a16="http://schemas.microsoft.com/office/drawing/2014/main" id="{7312B4DB-586D-4CC4-88B7-B3A00232920A}"/>
                  </a:ext>
                </a:extLst>
              </p:cNvPr>
              <p:cNvSpPr/>
              <p:nvPr/>
            </p:nvSpPr>
            <p:spPr>
              <a:xfrm>
                <a:off x="-1" y="-1"/>
                <a:ext cx="1324137" cy="456514"/>
              </a:xfrm>
              <a:prstGeom prst="rect">
                <a:avLst/>
              </a:prstGeom>
              <a:solidFill>
                <a:srgbClr val="A6A6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59" name="Shape 698">
                <a:extLst>
                  <a:ext uri="{FF2B5EF4-FFF2-40B4-BE49-F238E27FC236}">
                    <a16:creationId xmlns:a16="http://schemas.microsoft.com/office/drawing/2014/main" id="{8701B8CB-E26A-4B23-AC6F-5641C2B581B1}"/>
                  </a:ext>
                </a:extLst>
              </p:cNvPr>
              <p:cNvSpPr/>
              <p:nvPr/>
            </p:nvSpPr>
            <p:spPr>
              <a:xfrm>
                <a:off x="-1" y="74586"/>
                <a:ext cx="1324137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TOSS UP</a:t>
                </a:r>
              </a:p>
            </p:txBody>
          </p:sp>
        </p:grpSp>
        <p:grpSp>
          <p:nvGrpSpPr>
            <p:cNvPr id="42" name="Group 702">
              <a:extLst>
                <a:ext uri="{FF2B5EF4-FFF2-40B4-BE49-F238E27FC236}">
                  <a16:creationId xmlns:a16="http://schemas.microsoft.com/office/drawing/2014/main" id="{1E3A4996-D647-44CE-B658-5212BE775307}"/>
                </a:ext>
              </a:extLst>
            </p:cNvPr>
            <p:cNvGrpSpPr/>
            <p:nvPr/>
          </p:nvGrpSpPr>
          <p:grpSpPr>
            <a:xfrm>
              <a:off x="7502423" y="-1"/>
              <a:ext cx="1298451" cy="456514"/>
              <a:chOff x="0" y="0"/>
              <a:chExt cx="1298450" cy="456512"/>
            </a:xfrm>
          </p:grpSpPr>
          <p:sp>
            <p:nvSpPr>
              <p:cNvPr id="56" name="Shape 700">
                <a:extLst>
                  <a:ext uri="{FF2B5EF4-FFF2-40B4-BE49-F238E27FC236}">
                    <a16:creationId xmlns:a16="http://schemas.microsoft.com/office/drawing/2014/main" id="{EC067166-EF06-4B71-9932-A91B62CA9012}"/>
                  </a:ext>
                </a:extLst>
              </p:cNvPr>
              <p:cNvSpPr/>
              <p:nvPr/>
            </p:nvSpPr>
            <p:spPr>
              <a:xfrm>
                <a:off x="-1" y="-1"/>
                <a:ext cx="1298452" cy="456514"/>
              </a:xfrm>
              <a:prstGeom prst="rect">
                <a:avLst/>
              </a:prstGeom>
              <a:solidFill>
                <a:srgbClr val="EE56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57" name="Shape 701">
                <a:extLst>
                  <a:ext uri="{FF2B5EF4-FFF2-40B4-BE49-F238E27FC236}">
                    <a16:creationId xmlns:a16="http://schemas.microsoft.com/office/drawing/2014/main" id="{8AC123FE-B33D-4561-A21A-32AF32DC5AA5}"/>
                  </a:ext>
                </a:extLst>
              </p:cNvPr>
              <p:cNvSpPr/>
              <p:nvPr/>
            </p:nvSpPr>
            <p:spPr>
              <a:xfrm>
                <a:off x="-1" y="74586"/>
                <a:ext cx="1298452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LEAN R</a:t>
                </a:r>
              </a:p>
            </p:txBody>
          </p:sp>
        </p:grpSp>
        <p:grpSp>
          <p:nvGrpSpPr>
            <p:cNvPr id="43" name="Group 705">
              <a:extLst>
                <a:ext uri="{FF2B5EF4-FFF2-40B4-BE49-F238E27FC236}">
                  <a16:creationId xmlns:a16="http://schemas.microsoft.com/office/drawing/2014/main" id="{90E397DF-B9E3-4E63-8C6F-D90EE8285617}"/>
                </a:ext>
              </a:extLst>
            </p:cNvPr>
            <p:cNvGrpSpPr/>
            <p:nvPr/>
          </p:nvGrpSpPr>
          <p:grpSpPr>
            <a:xfrm>
              <a:off x="8792672" y="-1"/>
              <a:ext cx="1319089" cy="456514"/>
              <a:chOff x="0" y="0"/>
              <a:chExt cx="1319087" cy="456512"/>
            </a:xfrm>
          </p:grpSpPr>
          <p:sp>
            <p:nvSpPr>
              <p:cNvPr id="53" name="Shape 703">
                <a:extLst>
                  <a:ext uri="{FF2B5EF4-FFF2-40B4-BE49-F238E27FC236}">
                    <a16:creationId xmlns:a16="http://schemas.microsoft.com/office/drawing/2014/main" id="{327E23B5-C577-4B5F-8E82-E107C162A724}"/>
                  </a:ext>
                </a:extLst>
              </p:cNvPr>
              <p:cNvSpPr/>
              <p:nvPr/>
            </p:nvSpPr>
            <p:spPr>
              <a:xfrm>
                <a:off x="0" y="-1"/>
                <a:ext cx="1319088" cy="456514"/>
              </a:xfrm>
              <a:prstGeom prst="rect">
                <a:avLst/>
              </a:prstGeom>
              <a:solidFill>
                <a:srgbClr val="C246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55" name="Shape 704">
                <a:extLst>
                  <a:ext uri="{FF2B5EF4-FFF2-40B4-BE49-F238E27FC236}">
                    <a16:creationId xmlns:a16="http://schemas.microsoft.com/office/drawing/2014/main" id="{408DBE9B-525D-4BE1-98E6-E2C98366E7D9}"/>
                  </a:ext>
                </a:extLst>
              </p:cNvPr>
              <p:cNvSpPr/>
              <p:nvPr/>
            </p:nvSpPr>
            <p:spPr>
              <a:xfrm>
                <a:off x="0" y="74586"/>
                <a:ext cx="1319088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LIKELY R</a:t>
                </a:r>
              </a:p>
            </p:txBody>
          </p:sp>
        </p:grpSp>
        <p:grpSp>
          <p:nvGrpSpPr>
            <p:cNvPr id="44" name="Group 708">
              <a:extLst>
                <a:ext uri="{FF2B5EF4-FFF2-40B4-BE49-F238E27FC236}">
                  <a16:creationId xmlns:a16="http://schemas.microsoft.com/office/drawing/2014/main" id="{D0020E00-ACF4-43D3-A4E3-2F32F0B636AD}"/>
                </a:ext>
              </a:extLst>
            </p:cNvPr>
            <p:cNvGrpSpPr/>
            <p:nvPr/>
          </p:nvGrpSpPr>
          <p:grpSpPr>
            <a:xfrm>
              <a:off x="10099327" y="-1"/>
              <a:ext cx="1464070" cy="456514"/>
              <a:chOff x="0" y="0"/>
              <a:chExt cx="1464069" cy="456512"/>
            </a:xfrm>
          </p:grpSpPr>
          <p:sp>
            <p:nvSpPr>
              <p:cNvPr id="51" name="Shape 706">
                <a:extLst>
                  <a:ext uri="{FF2B5EF4-FFF2-40B4-BE49-F238E27FC236}">
                    <a16:creationId xmlns:a16="http://schemas.microsoft.com/office/drawing/2014/main" id="{53AB1329-336F-4601-86A0-462F2CCF679C}"/>
                  </a:ext>
                </a:extLst>
              </p:cNvPr>
              <p:cNvSpPr/>
              <p:nvPr/>
            </p:nvSpPr>
            <p:spPr>
              <a:xfrm>
                <a:off x="-1" y="-1"/>
                <a:ext cx="1464071" cy="456514"/>
              </a:xfrm>
              <a:prstGeom prst="rect">
                <a:avLst/>
              </a:prstGeom>
              <a:solidFill>
                <a:srgbClr val="A8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52" name="Shape 707">
                <a:extLst>
                  <a:ext uri="{FF2B5EF4-FFF2-40B4-BE49-F238E27FC236}">
                    <a16:creationId xmlns:a16="http://schemas.microsoft.com/office/drawing/2014/main" id="{8221EDDF-FC3A-44C0-AA3D-806084B4F410}"/>
                  </a:ext>
                </a:extLst>
              </p:cNvPr>
              <p:cNvSpPr/>
              <p:nvPr/>
            </p:nvSpPr>
            <p:spPr>
              <a:xfrm>
                <a:off x="-1" y="74586"/>
                <a:ext cx="14640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SOLID R</a:t>
                </a:r>
              </a:p>
            </p:txBody>
          </p:sp>
        </p:grpSp>
        <p:grpSp>
          <p:nvGrpSpPr>
            <p:cNvPr id="45" name="Group 711">
              <a:extLst>
                <a:ext uri="{FF2B5EF4-FFF2-40B4-BE49-F238E27FC236}">
                  <a16:creationId xmlns:a16="http://schemas.microsoft.com/office/drawing/2014/main" id="{8D56F19A-215D-4227-97A9-FD0680900FD0}"/>
                </a:ext>
              </a:extLst>
            </p:cNvPr>
            <p:cNvGrpSpPr/>
            <p:nvPr/>
          </p:nvGrpSpPr>
          <p:grpSpPr>
            <a:xfrm>
              <a:off x="6191787" y="-1"/>
              <a:ext cx="1319089" cy="456514"/>
              <a:chOff x="0" y="0"/>
              <a:chExt cx="1319087" cy="456512"/>
            </a:xfrm>
          </p:grpSpPr>
          <p:sp>
            <p:nvSpPr>
              <p:cNvPr id="49" name="Shape 709">
                <a:extLst>
                  <a:ext uri="{FF2B5EF4-FFF2-40B4-BE49-F238E27FC236}">
                    <a16:creationId xmlns:a16="http://schemas.microsoft.com/office/drawing/2014/main" id="{6F955299-3DA6-4910-83B7-205F460F7651}"/>
                  </a:ext>
                </a:extLst>
              </p:cNvPr>
              <p:cNvSpPr/>
              <p:nvPr/>
            </p:nvSpPr>
            <p:spPr>
              <a:xfrm>
                <a:off x="0" y="-1"/>
                <a:ext cx="1319088" cy="456514"/>
              </a:xfrm>
              <a:prstGeom prst="rect">
                <a:avLst/>
              </a:prstGeom>
              <a:solidFill>
                <a:srgbClr val="FF605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50" name="Shape 710">
                <a:extLst>
                  <a:ext uri="{FF2B5EF4-FFF2-40B4-BE49-F238E27FC236}">
                    <a16:creationId xmlns:a16="http://schemas.microsoft.com/office/drawing/2014/main" id="{61038D69-F5B0-4F88-A1EF-464A274A1A25}"/>
                  </a:ext>
                </a:extLst>
              </p:cNvPr>
              <p:cNvSpPr/>
              <p:nvPr/>
            </p:nvSpPr>
            <p:spPr>
              <a:xfrm>
                <a:off x="0" y="74586"/>
                <a:ext cx="1319088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TILT R</a:t>
                </a:r>
              </a:p>
            </p:txBody>
          </p:sp>
        </p:grpSp>
        <p:grpSp>
          <p:nvGrpSpPr>
            <p:cNvPr id="46" name="Group 714">
              <a:extLst>
                <a:ext uri="{FF2B5EF4-FFF2-40B4-BE49-F238E27FC236}">
                  <a16:creationId xmlns:a16="http://schemas.microsoft.com/office/drawing/2014/main" id="{D09B26B3-FDE1-4FE9-B0FC-010F3BF7FBAC}"/>
                </a:ext>
              </a:extLst>
            </p:cNvPr>
            <p:cNvGrpSpPr/>
            <p:nvPr/>
          </p:nvGrpSpPr>
          <p:grpSpPr>
            <a:xfrm>
              <a:off x="3740575" y="-1"/>
              <a:ext cx="1145883" cy="456514"/>
              <a:chOff x="0" y="0"/>
              <a:chExt cx="1145882" cy="456512"/>
            </a:xfrm>
          </p:grpSpPr>
          <p:sp>
            <p:nvSpPr>
              <p:cNvPr id="47" name="Shape 712">
                <a:extLst>
                  <a:ext uri="{FF2B5EF4-FFF2-40B4-BE49-F238E27FC236}">
                    <a16:creationId xmlns:a16="http://schemas.microsoft.com/office/drawing/2014/main" id="{93B42945-7700-4E10-BEDE-56D668B21C68}"/>
                  </a:ext>
                </a:extLst>
              </p:cNvPr>
              <p:cNvSpPr/>
              <p:nvPr/>
            </p:nvSpPr>
            <p:spPr>
              <a:xfrm>
                <a:off x="0" y="-1"/>
                <a:ext cx="1145883" cy="456514"/>
              </a:xfrm>
              <a:prstGeom prst="rect">
                <a:avLst/>
              </a:prstGeom>
              <a:solidFill>
                <a:srgbClr val="02AA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48" name="Shape 713">
                <a:extLst>
                  <a:ext uri="{FF2B5EF4-FFF2-40B4-BE49-F238E27FC236}">
                    <a16:creationId xmlns:a16="http://schemas.microsoft.com/office/drawing/2014/main" id="{07CA1FD7-F8A1-4F3C-A087-219F62C11B7C}"/>
                  </a:ext>
                </a:extLst>
              </p:cNvPr>
              <p:cNvSpPr/>
              <p:nvPr/>
            </p:nvSpPr>
            <p:spPr>
              <a:xfrm>
                <a:off x="0" y="74586"/>
                <a:ext cx="114588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TILT D</a:t>
                </a:r>
              </a:p>
            </p:txBody>
          </p:sp>
        </p:grpSp>
      </p:grpSp>
      <p:sp>
        <p:nvSpPr>
          <p:cNvPr id="68" name="Shape 404">
            <a:extLst>
              <a:ext uri="{FF2B5EF4-FFF2-40B4-BE49-F238E27FC236}">
                <a16:creationId xmlns:a16="http://schemas.microsoft.com/office/drawing/2014/main" id="{87E1749D-EF20-4456-B024-75DB2529EC8B}"/>
              </a:ext>
            </a:extLst>
          </p:cNvPr>
          <p:cNvSpPr/>
          <p:nvPr/>
        </p:nvSpPr>
        <p:spPr>
          <a:xfrm>
            <a:off x="5133192" y="2101474"/>
            <a:ext cx="1255409" cy="3579361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9" name="Shape 439">
            <a:extLst>
              <a:ext uri="{FF2B5EF4-FFF2-40B4-BE49-F238E27FC236}">
                <a16:creationId xmlns:a16="http://schemas.microsoft.com/office/drawing/2014/main" id="{FE8E5695-4E83-4A9A-9C8E-507D077F4F6C}"/>
              </a:ext>
            </a:extLst>
          </p:cNvPr>
          <p:cNvSpPr/>
          <p:nvPr/>
        </p:nvSpPr>
        <p:spPr>
          <a:xfrm>
            <a:off x="7803924" y="2084726"/>
            <a:ext cx="1257629" cy="3538131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70" name="Shape 442">
            <a:extLst>
              <a:ext uri="{FF2B5EF4-FFF2-40B4-BE49-F238E27FC236}">
                <a16:creationId xmlns:a16="http://schemas.microsoft.com/office/drawing/2014/main" id="{92B61736-72C0-4C0F-9C0A-98333B0C61BB}"/>
              </a:ext>
            </a:extLst>
          </p:cNvPr>
          <p:cNvSpPr/>
          <p:nvPr/>
        </p:nvSpPr>
        <p:spPr>
          <a:xfrm>
            <a:off x="10376486" y="2109400"/>
            <a:ext cx="1431605" cy="3530652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71" name="Shape 686">
            <a:extLst>
              <a:ext uri="{FF2B5EF4-FFF2-40B4-BE49-F238E27FC236}">
                <a16:creationId xmlns:a16="http://schemas.microsoft.com/office/drawing/2014/main" id="{3C68454C-48A8-4A40-8E5C-19430353A8D8}"/>
              </a:ext>
            </a:extLst>
          </p:cNvPr>
          <p:cNvSpPr/>
          <p:nvPr/>
        </p:nvSpPr>
        <p:spPr>
          <a:xfrm>
            <a:off x="5153064" y="2138835"/>
            <a:ext cx="1287449" cy="729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357FFF"/>
                </a:solidFill>
              </a:rPr>
              <a:t>NV – Cortez Masto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357FFF"/>
                </a:solidFill>
              </a:rPr>
              <a:t>AZ - Kelly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357FFF"/>
                </a:solidFill>
              </a:rPr>
              <a:t>GA - Warnock</a:t>
            </a:r>
          </a:p>
        </p:txBody>
      </p:sp>
      <p:sp>
        <p:nvSpPr>
          <p:cNvPr id="718" name="Shape 718"/>
          <p:cNvSpPr/>
          <p:nvPr/>
        </p:nvSpPr>
        <p:spPr>
          <a:xfrm>
            <a:off x="6469320" y="2159314"/>
            <a:ext cx="1405128" cy="4756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5C5A"/>
                </a:solidFill>
              </a:rPr>
              <a:t>PA – Open (Toomey)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5C5A"/>
                </a:solidFill>
              </a:rPr>
              <a:t>WI – Johnson</a:t>
            </a:r>
          </a:p>
        </p:txBody>
      </p:sp>
      <p:sp>
        <p:nvSpPr>
          <p:cNvPr id="720" name="Shape 720"/>
          <p:cNvSpPr/>
          <p:nvPr/>
        </p:nvSpPr>
        <p:spPr>
          <a:xfrm>
            <a:off x="10505712" y="2261509"/>
            <a:ext cx="1579842" cy="2877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MO – Open (Blunt)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AR – Boozman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ID – Crapo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IA – Grassley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ND – Hoeven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LA – Kennedy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OK – Lankford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OK – Open (Inhofe)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UT – Lee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KS – Moran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AK- Murkowski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KY - Paul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OH – Open (Portman)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SC – Scott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AL – Open (Shelby)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SD – Thune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IN - Young</a:t>
            </a:r>
          </a:p>
        </p:txBody>
      </p:sp>
      <p:sp>
        <p:nvSpPr>
          <p:cNvPr id="72" name="Shape 718">
            <a:extLst>
              <a:ext uri="{FF2B5EF4-FFF2-40B4-BE49-F238E27FC236}">
                <a16:creationId xmlns:a16="http://schemas.microsoft.com/office/drawing/2014/main" id="{5DDA2237-F7C8-4460-804C-9390EDA381AB}"/>
              </a:ext>
            </a:extLst>
          </p:cNvPr>
          <p:cNvSpPr/>
          <p:nvPr/>
        </p:nvSpPr>
        <p:spPr>
          <a:xfrm>
            <a:off x="7874448" y="2136151"/>
            <a:ext cx="2317023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5C5A"/>
                </a:solidFill>
              </a:rPr>
              <a:t>NC – Open (Burr)</a:t>
            </a:r>
          </a:p>
        </p:txBody>
      </p:sp>
      <p:sp>
        <p:nvSpPr>
          <p:cNvPr id="73" name="Shape 718">
            <a:extLst>
              <a:ext uri="{FF2B5EF4-FFF2-40B4-BE49-F238E27FC236}">
                <a16:creationId xmlns:a16="http://schemas.microsoft.com/office/drawing/2014/main" id="{1279A051-1801-427F-8734-F2D57C3A92C1}"/>
              </a:ext>
            </a:extLst>
          </p:cNvPr>
          <p:cNvSpPr/>
          <p:nvPr/>
        </p:nvSpPr>
        <p:spPr>
          <a:xfrm>
            <a:off x="9205672" y="2097649"/>
            <a:ext cx="2212402" cy="4756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5C5A"/>
                </a:solidFill>
              </a:rPr>
              <a:t>FL - Rubio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79113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6042</TotalTime>
  <Words>1820</Words>
  <Application>Microsoft Office PowerPoint</Application>
  <PresentationFormat>Widescreen</PresentationFormat>
  <Paragraphs>377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Century Gothic</vt:lpstr>
      <vt:lpstr>Courier New</vt:lpstr>
      <vt:lpstr>Open Sans</vt:lpstr>
      <vt:lpstr>Wingdings</vt:lpstr>
      <vt:lpstr>Office Theme</vt:lpstr>
      <vt:lpstr>2022 Midterm Election Outlook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Fight for the Senate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Fight for the House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Fight for the Governors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Election 2020</dc:title>
  <dc:creator>Jacob Rubashkin</dc:creator>
  <cp:lastModifiedBy>Scott McMahon</cp:lastModifiedBy>
  <cp:revision>91</cp:revision>
  <dcterms:created xsi:type="dcterms:W3CDTF">2020-11-09T16:04:10Z</dcterms:created>
  <dcterms:modified xsi:type="dcterms:W3CDTF">2022-06-28T19:31:05Z</dcterms:modified>
</cp:coreProperties>
</file>