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1" r:id="rId2"/>
    <p:sldId id="257" r:id="rId3"/>
    <p:sldId id="258" r:id="rId4"/>
    <p:sldId id="351" r:id="rId5"/>
    <p:sldId id="355" r:id="rId6"/>
    <p:sldId id="354" r:id="rId7"/>
    <p:sldId id="323" r:id="rId8"/>
    <p:sldId id="259" r:id="rId9"/>
    <p:sldId id="349" r:id="rId10"/>
    <p:sldId id="358" r:id="rId11"/>
    <p:sldId id="316" r:id="rId12"/>
    <p:sldId id="345" r:id="rId13"/>
    <p:sldId id="364" r:id="rId14"/>
    <p:sldId id="356" r:id="rId15"/>
    <p:sldId id="360" r:id="rId16"/>
    <p:sldId id="362" r:id="rId17"/>
  </p:sldIdLst>
  <p:sldSz cx="12192000" cy="6858000"/>
  <p:notesSz cx="7099300" cy="9385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>
      <p:cViewPr varScale="1">
        <p:scale>
          <a:sx n="119" d="100"/>
          <a:sy n="119" d="100"/>
        </p:scale>
        <p:origin x="22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" y="4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" y="8914111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0695" y="8914111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03263"/>
            <a:ext cx="6254750" cy="3517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02" tIns="46499" rIns="93002" bIns="46499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023" y="8914508"/>
            <a:ext cx="3075661" cy="469184"/>
          </a:xfrm>
          <a:prstGeom prst="rect">
            <a:avLst/>
          </a:prstGeom>
        </p:spPr>
        <p:txBody>
          <a:bodyPr vert="horz" lIns="93002" tIns="46499" rIns="93002" bIns="46499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709288" y="4457378"/>
            <a:ext cx="5680724" cy="4223705"/>
          </a:xfrm>
          <a:prstGeom prst="rect">
            <a:avLst/>
          </a:prstGeom>
        </p:spPr>
        <p:txBody>
          <a:bodyPr vert="horz" lIns="92280" tIns="46139" rIns="92280" bIns="4613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9772" y="4458065"/>
            <a:ext cx="5679764" cy="422265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Depressing but important.</a:t>
            </a:r>
            <a:r>
              <a:rPr lang="en-US" baseline="0" dirty="0"/>
              <a:t>  Members have all this information.  Most is from CBO.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4342" y="4384982"/>
            <a:ext cx="5556291" cy="4153435"/>
          </a:xfrm>
          <a:prstGeom prst="rect">
            <a:avLst/>
          </a:prstGeom>
        </p:spPr>
        <p:txBody>
          <a:bodyPr/>
          <a:lstStyle/>
          <a:p>
            <a:pPr defTabSz="924367">
              <a:defRPr>
                <a:uFillTx/>
              </a:defRPr>
            </a:pPr>
            <a:r>
              <a:rPr lang="en-US" dirty="0">
                <a:uFillTx/>
              </a:rPr>
              <a:t>Why as %</a:t>
            </a:r>
            <a:r>
              <a:rPr lang="en-US" baseline="0" dirty="0">
                <a:uFillTx/>
              </a:rPr>
              <a:t> of GDP? Are deficits inherently bad? What’s the issue? (Interest) Did 2009 have a political impact? TEA. Note 10 years into future. In May 2019 was 4.3%! </a:t>
            </a: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7988" y="696913"/>
            <a:ext cx="6194425" cy="3484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884" y="4415836"/>
            <a:ext cx="5608640" cy="4182661"/>
          </a:xfrm>
          <a:prstGeom prst="rect">
            <a:avLst/>
          </a:prstGeom>
        </p:spPr>
        <p:txBody>
          <a:bodyPr/>
          <a:lstStyle/>
          <a:p>
            <a:pPr defTabSz="912843">
              <a:defRPr/>
            </a:pPr>
            <a:r>
              <a:rPr lang="en-US" dirty="0"/>
              <a:t>Gap in SS non-interest income leads to depletion</a:t>
            </a:r>
            <a:r>
              <a:rPr lang="en-US" baseline="0" dirty="0"/>
              <a:t> of trust fund. If you raised FICA 1% on both employee and employer AND you cut benefits for future retirees by 4% eliminate 90% of the deficit.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4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694342" y="4384982"/>
            <a:ext cx="5556291" cy="4153435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905537">
              <a:defRPr>
                <a:uFillTx/>
              </a:defRPr>
            </a:pPr>
            <a:r>
              <a:rPr lang="en-US" dirty="0">
                <a:uFillTx/>
              </a:rPr>
              <a:t>Giant ski slope</a:t>
            </a:r>
            <a:r>
              <a:rPr lang="en-US" baseline="0" dirty="0">
                <a:uFillTx/>
              </a:rPr>
              <a:t> of death! Not worse ever. Only from 44-50 was debt ever higher. Historical average is 42%. Historical average is 42%. In 06 35, in 12 70, now 78. Not war and not economic catastrophe, what is driving the problem? Outlay in 40 $9 b, 44 $90b, 48 $28 B, 62 $90 b.</a:t>
            </a:r>
            <a:endParaRPr lang="en-US" dirty="0">
              <a:uFillTx/>
            </a:endParaRPr>
          </a:p>
          <a:p>
            <a:endParaRPr dirty="0">
              <a:uFillTx/>
            </a:endParaRPr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9772" y="4458065"/>
            <a:ext cx="5679764" cy="422265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$800 hammers. But </a:t>
            </a:r>
            <a:r>
              <a:rPr lang="en-US" dirty="0" err="1"/>
              <a:t>def</a:t>
            </a:r>
            <a:r>
              <a:rPr lang="en-US" dirty="0"/>
              <a:t> spend also low.  Books</a:t>
            </a:r>
            <a:r>
              <a:rPr lang="en-US" baseline="0" dirty="0"/>
              <a:t> audit helpful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last Obama budget FY22 (5 years out)</a:t>
            </a:r>
            <a:r>
              <a:rPr lang="en-US" baseline="0" dirty="0"/>
              <a:t> had discretionary at 13.7 and 10.0.  As percentage, discretionary spending is going up.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0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Summer 2022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7FFF59-8792-56EB-77D0-5441D7072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557232" cy="65531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901665-D336-7CD0-CE9D-D145933E6677}"/>
              </a:ext>
            </a:extLst>
          </p:cNvPr>
          <p:cNvSpPr txBox="1"/>
          <p:nvPr/>
        </p:nvSpPr>
        <p:spPr>
          <a:xfrm>
            <a:off x="9412664" y="1752600"/>
            <a:ext cx="2743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Mandatory spending averaged 12.7% of GDP from 2010-2019 and 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10.7% of GDP from 1970-2019</a:t>
            </a:r>
          </a:p>
        </p:txBody>
      </p:sp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6BD51A-60C6-9DB2-8DA4-CA65F8555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9372600" cy="628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1495E4-9217-3CA8-AF4B-ACC03AB6E6F8}"/>
              </a:ext>
            </a:extLst>
          </p:cNvPr>
          <p:cNvSpPr txBox="1"/>
          <p:nvPr/>
        </p:nvSpPr>
        <p:spPr>
          <a:xfrm>
            <a:off x="152400" y="1536174"/>
            <a:ext cx="25307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Georgia" panose="02040502050405020303" pitchFamily="18" charset="0"/>
              </a:rPr>
              <a:t>Bumps due to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Great Recession </a:t>
            </a:r>
            <a:r>
              <a:rPr lang="en-US" sz="4000" dirty="0">
                <a:latin typeface="Georgia" panose="02040502050405020303" pitchFamily="18" charset="0"/>
              </a:rPr>
              <a:t>and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COVID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5950EC-3A7A-6F1D-559B-173054005431}"/>
              </a:ext>
            </a:extLst>
          </p:cNvPr>
          <p:cNvCxnSpPr/>
          <p:nvPr/>
        </p:nvCxnSpPr>
        <p:spPr>
          <a:xfrm>
            <a:off x="4876800" y="2362200"/>
            <a:ext cx="1905000" cy="533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5F2E72A-F18C-A867-AB80-EDA495606B7C}"/>
              </a:ext>
            </a:extLst>
          </p:cNvPr>
          <p:cNvCxnSpPr/>
          <p:nvPr/>
        </p:nvCxnSpPr>
        <p:spPr>
          <a:xfrm>
            <a:off x="6324600" y="2133600"/>
            <a:ext cx="1524000" cy="9906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dirty="0"/>
              <a:t>Percentage Distribution of the Federal Budget Outlays 1965-2025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200949"/>
              </p:ext>
            </p:extLst>
          </p:nvPr>
        </p:nvGraphicFramePr>
        <p:xfrm>
          <a:off x="2209800" y="838200"/>
          <a:ext cx="7749930" cy="52116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81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21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MANDATORY</a:t>
                      </a:r>
                      <a:r>
                        <a:rPr lang="en-US" sz="1800" u="none" strike="noStrike" baseline="0" dirty="0">
                          <a:effectLst/>
                        </a:rPr>
                        <a:t> (including interest)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DISCRETIONARY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NON-DEFENSE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DEFENSE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DEF-NON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22.6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1995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64.1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65.6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2005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60.8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61.0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524767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2027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14.6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0" y="6059256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FY 23 Historical Tables Chart 8.3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9DB98-50E6-4761-94DA-78CDC7EE6112}"/>
              </a:ext>
            </a:extLst>
          </p:cNvPr>
          <p:cNvSpPr txBox="1"/>
          <p:nvPr/>
        </p:nvSpPr>
        <p:spPr>
          <a:xfrm>
            <a:off x="10134600" y="1828800"/>
            <a:ext cx="1752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President Trump’s last budget estimated defense at 2.8% HIGHER in FY25.</a:t>
            </a:r>
          </a:p>
          <a:p>
            <a:endParaRPr lang="en-US" dirty="0"/>
          </a:p>
          <a:p>
            <a:r>
              <a:rPr lang="en-US" dirty="0"/>
              <a:t>President Biden estimates 2.7% LOWER in 2025. </a:t>
            </a:r>
          </a:p>
        </p:txBody>
      </p:sp>
    </p:spTree>
    <p:extLst>
      <p:ext uri="{BB962C8B-B14F-4D97-AF65-F5344CB8AC3E}">
        <p14:creationId xmlns:p14="http://schemas.microsoft.com/office/powerpoint/2010/main" val="32492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4EE0-AC50-405B-963F-A02D24F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Growth potential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75BEDF-3271-6965-A93E-C6C5CD1CF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025181"/>
            <a:ext cx="782955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94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80D60-9481-47BD-BB85-F6159FEE0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6559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Tax revenue (% of GDP) - 2020</a:t>
            </a:r>
            <a:br>
              <a:rPr lang="en-US" b="1" dirty="0"/>
            </a:b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122626-FD40-4B0B-96B6-47CED89C0D6E}"/>
              </a:ext>
            </a:extLst>
          </p:cNvPr>
          <p:cNvSpPr txBox="1"/>
          <p:nvPr/>
        </p:nvSpPr>
        <p:spPr>
          <a:xfrm>
            <a:off x="2751026" y="6302109"/>
            <a:ext cx="636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https://www.oecd.org/tax/revenue-statistics-united-states.pdf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5EB09-71CD-4CDA-A52D-7F2A58802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914400"/>
            <a:ext cx="9372600" cy="508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4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9B0539-0D2C-4112-89B2-003BA0954519}"/>
              </a:ext>
            </a:extLst>
          </p:cNvPr>
          <p:cNvSpPr txBox="1"/>
          <p:nvPr/>
        </p:nvSpPr>
        <p:spPr>
          <a:xfrm>
            <a:off x="1714500" y="128083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Very Different Tax Structure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E7825C-3914-4048-8070-D00C17EE6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350" y="970803"/>
            <a:ext cx="9125300" cy="53655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BA1B8B-F122-49AF-AA60-8B2E96DCC8E0}"/>
              </a:ext>
            </a:extLst>
          </p:cNvPr>
          <p:cNvSpPr txBox="1"/>
          <p:nvPr/>
        </p:nvSpPr>
        <p:spPr>
          <a:xfrm>
            <a:off x="152400" y="6477000"/>
            <a:ext cx="982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https://www.oecd.org/tax/revenue-statistics-united-states.pdf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657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7E489B-8BAD-1B2F-1FEE-94E079FDC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172" y="11545"/>
            <a:ext cx="7873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71773" cy="68362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8991600" y="1371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569E16-0EB0-481D-9BA2-B6DFD3EC4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233" y="0"/>
            <a:ext cx="9643533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CD5265-62DF-3E15-2F44-1F87B3A99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222" y="0"/>
            <a:ext cx="1135755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5"/>
            <a:ext cx="102965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9F556F-50BD-432A-AF4C-B2A823FC2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178" y="0"/>
            <a:ext cx="91216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77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F1DDF4-7A0A-4992-820F-DF0FBDC35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399" y="0"/>
            <a:ext cx="8387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8400" y="1066801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Benefits Falling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2600" y="4953916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Trust Fund Depleting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A08AB9-A70A-41AE-89FA-2BEEADFA11AE}"/>
              </a:ext>
            </a:extLst>
          </p:cNvPr>
          <p:cNvSpPr txBox="1"/>
          <p:nvPr/>
        </p:nvSpPr>
        <p:spPr>
          <a:xfrm>
            <a:off x="685800" y="57150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And will deplete faster if payroll tax cut or forgiven.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163316-A834-4516-83F1-1CD491249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87" y="76200"/>
            <a:ext cx="5528669" cy="4191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FBF2B5-0506-4EA5-8ABC-05E5005F9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26112"/>
            <a:ext cx="5887948" cy="490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6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>
            <a:spLocks/>
          </p:cNvSpPr>
          <p:nvPr/>
        </p:nvSpPr>
        <p:spPr>
          <a:xfrm>
            <a:off x="1523999" y="5943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Old thinking: In 2034 debt would exceed record of 106% set in 1946.</a:t>
            </a:r>
          </a:p>
          <a:p>
            <a:pPr algn="ctr"/>
            <a:r>
              <a:rPr lang="en-US" dirty="0"/>
              <a:t>Now the expectation is publicly held debt will exceed </a:t>
            </a:r>
            <a:r>
              <a:rPr lang="en-US" b="1" dirty="0">
                <a:solidFill>
                  <a:srgbClr val="FF0000"/>
                </a:solidFill>
              </a:rPr>
              <a:t>110% by 2032 and 185% by 2052</a:t>
            </a:r>
            <a:r>
              <a:rPr lang="en-U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8F99D9-925B-8327-D4E1-76325E783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899" y="-59864"/>
            <a:ext cx="9220200" cy="585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85C2DD-089B-45B9-ADFB-E6E4E4A55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60" y="621394"/>
            <a:ext cx="6828400" cy="60080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555459-45E4-C2D1-0355-BE60AAABA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26036"/>
            <a:ext cx="3516098" cy="683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42411</TotalTime>
  <Words>509</Words>
  <Application>Microsoft Office PowerPoint</Application>
  <PresentationFormat>Widescreen</PresentationFormat>
  <Paragraphs>139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Georgia</vt:lpstr>
      <vt:lpstr>Office Theme</vt:lpstr>
      <vt:lpstr>Congressional Briefing on the Budget Dilemma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Percentage Distribution of the Federal Budget Outlays 1965-2025</vt:lpstr>
      <vt:lpstr>Growth potential</vt:lpstr>
      <vt:lpstr>Tax revenue (% of GDP) - 2020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Mark B Harkins</cp:lastModifiedBy>
  <cp:revision>311</cp:revision>
  <cp:lastPrinted>2021-12-06T13:37:49Z</cp:lastPrinted>
  <dcterms:created xsi:type="dcterms:W3CDTF">2015-04-03T12:41:38Z</dcterms:created>
  <dcterms:modified xsi:type="dcterms:W3CDTF">2022-06-06T13:16:39Z</dcterms:modified>
</cp:coreProperties>
</file>