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84" r:id="rId3"/>
    <p:sldId id="281" r:id="rId4"/>
    <p:sldId id="286" r:id="rId5"/>
    <p:sldId id="263" r:id="rId6"/>
    <p:sldId id="289" r:id="rId7"/>
    <p:sldId id="290" r:id="rId8"/>
    <p:sldId id="305" r:id="rId9"/>
    <p:sldId id="306" r:id="rId10"/>
    <p:sldId id="278" r:id="rId11"/>
    <p:sldId id="291" r:id="rId12"/>
    <p:sldId id="275" r:id="rId13"/>
    <p:sldId id="304" r:id="rId14"/>
    <p:sldId id="294" r:id="rId15"/>
    <p:sldId id="280" r:id="rId16"/>
    <p:sldId id="295" r:id="rId17"/>
    <p:sldId id="293" r:id="rId18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3"/>
    <p:restoredTop sz="91294"/>
  </p:normalViewPr>
  <p:slideViewPr>
    <p:cSldViewPr>
      <p:cViewPr varScale="1">
        <p:scale>
          <a:sx n="99" d="100"/>
          <a:sy n="99" d="100"/>
        </p:scale>
        <p:origin x="1248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D8306D04-3E02-4A6D-BB6B-FEBA23C17687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0E46EAF-31F4-4229-83C3-CD5A2EF58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4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688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6B862-5BA5-4F8C-8DAA-239206349E75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611C0-8981-4C52-900E-46A6B2021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6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C36D05-011B-4223-A010-FA219BA16C96}" type="datetimeFigureOut">
              <a:rPr lang="en-US" smtClean="0"/>
              <a:t>6/27/2022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7620000" cy="13716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Leadership and Organization in The 117</a:t>
            </a:r>
            <a:r>
              <a:rPr lang="en-US" sz="3600" baseline="30000" dirty="0">
                <a:solidFill>
                  <a:schemeClr val="tx1"/>
                </a:solidFill>
                <a:latin typeface="Georgia" panose="02040502050405020303" pitchFamily="18" charset="0"/>
              </a:rPr>
              <a:t>th</a:t>
            </a:r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5029200"/>
            <a:ext cx="6858000" cy="1295400"/>
          </a:xfrm>
        </p:spPr>
        <p:txBody>
          <a:bodyPr>
            <a:normAutofit/>
          </a:bodyPr>
          <a:lstStyle/>
          <a:p>
            <a:r>
              <a:rPr lang="en-US" dirty="0"/>
              <a:t>Susan Sullivan </a:t>
            </a:r>
            <a:r>
              <a:rPr lang="en-US" dirty="0" err="1"/>
              <a:t>Lagon</a:t>
            </a:r>
            <a:r>
              <a:rPr lang="en-US" dirty="0"/>
              <a:t>, Ph.D. </a:t>
            </a:r>
          </a:p>
          <a:p>
            <a:r>
              <a:rPr lang="en-US" dirty="0"/>
              <a:t>Non-Resident Senior Fellow</a:t>
            </a:r>
          </a:p>
          <a:p>
            <a:r>
              <a:rPr lang="en-US" dirty="0"/>
              <a:t>Government Affairs Institute at Georgetown University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745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8600"/>
            <a:ext cx="3371850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0" y="2667000"/>
            <a:ext cx="8686800" cy="4191000"/>
          </a:xfrm>
        </p:spPr>
        <p:txBody>
          <a:bodyPr>
            <a:normAutofit/>
          </a:bodyPr>
          <a:lstStyle/>
          <a:p>
            <a:r>
              <a:rPr lang="en-US" b="1" dirty="0"/>
              <a:t>Political Party Leadership</a:t>
            </a:r>
          </a:p>
          <a:p>
            <a:pPr lvl="1"/>
            <a:r>
              <a:rPr lang="en-US" dirty="0"/>
              <a:t>Speaker of the House = constitutional job, elected by full House</a:t>
            </a:r>
          </a:p>
          <a:p>
            <a:pPr lvl="1"/>
            <a:r>
              <a:rPr lang="en-US" dirty="0"/>
              <a:t>All other positions chosen </a:t>
            </a:r>
            <a:r>
              <a:rPr lang="en-US" b="1" dirty="0"/>
              <a:t>by secret ballot within parties</a:t>
            </a:r>
          </a:p>
          <a:p>
            <a:pPr lvl="1"/>
            <a:r>
              <a:rPr lang="en-US" dirty="0"/>
              <a:t>Senate Majority Leader more like “majority pleader”</a:t>
            </a:r>
          </a:p>
          <a:p>
            <a:pPr lvl="1"/>
            <a:r>
              <a:rPr lang="en-US" dirty="0"/>
              <a:t>President pro-</a:t>
            </a:r>
            <a:r>
              <a:rPr lang="en-US" dirty="0" err="1"/>
              <a:t>tem</a:t>
            </a:r>
            <a:r>
              <a:rPr lang="en-US" dirty="0"/>
              <a:t> subs for V.P., who can only vote to break ties</a:t>
            </a:r>
          </a:p>
          <a:p>
            <a:pPr lvl="1"/>
            <a:r>
              <a:rPr lang="en-US" dirty="0"/>
              <a:t>U.S. legislative leaders weaker than most of their international counterparts because candidates do NOT need party’s approval to seek reelection</a:t>
            </a:r>
          </a:p>
          <a:p>
            <a:pPr lvl="1"/>
            <a:r>
              <a:rPr lang="en-US" dirty="0"/>
              <a:t> No quotas for minorities, unions, etc., and no at-large 	representatives—all are from single-member districts</a:t>
            </a:r>
          </a:p>
          <a:p>
            <a:pPr lvl="1"/>
            <a:r>
              <a:rPr lang="en-US" dirty="0"/>
              <a:t>Two-party system well entrenched, discourages 3</a:t>
            </a:r>
            <a:r>
              <a:rPr lang="en-US" baseline="30000" dirty="0"/>
              <a:t>rd</a:t>
            </a:r>
            <a:r>
              <a:rPr lang="en-US" dirty="0"/>
              <a:t> parties</a:t>
            </a:r>
          </a:p>
        </p:txBody>
      </p:sp>
    </p:spTree>
    <p:extLst>
      <p:ext uri="{BB962C8B-B14F-4D97-AF65-F5344CB8AC3E}">
        <p14:creationId xmlns:p14="http://schemas.microsoft.com/office/powerpoint/2010/main" val="1317131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3FF5-DDF2-B74E-B940-3804823E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" y="76200"/>
            <a:ext cx="7467600" cy="655638"/>
          </a:xfrm>
        </p:spPr>
        <p:txBody>
          <a:bodyPr/>
          <a:lstStyle/>
          <a:p>
            <a:r>
              <a:rPr lang="en-US" dirty="0"/>
              <a:t>		</a:t>
            </a:r>
            <a:r>
              <a:rPr lang="en-US" dirty="0">
                <a:solidFill>
                  <a:schemeClr val="tx1"/>
                </a:solidFill>
              </a:rPr>
              <a:t>Role of the Speaker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2D717-94CF-414C-8F7B-7C820C71C87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3657600" cy="3657600"/>
          </a:xfrm>
        </p:spPr>
        <p:txBody>
          <a:bodyPr/>
          <a:lstStyle/>
          <a:p>
            <a:r>
              <a:rPr lang="en-US" u="sng" dirty="0"/>
              <a:t>Constitutional or Statutory</a:t>
            </a:r>
            <a:r>
              <a:rPr lang="en-US" dirty="0"/>
              <a:t>:</a:t>
            </a:r>
          </a:p>
          <a:p>
            <a:r>
              <a:rPr lang="en-US" dirty="0"/>
              <a:t>Preside over the chamber</a:t>
            </a:r>
          </a:p>
          <a:p>
            <a:r>
              <a:rPr lang="en-US" dirty="0"/>
              <a:t>Recognize those wishing to speak</a:t>
            </a:r>
          </a:p>
          <a:p>
            <a:r>
              <a:rPr lang="en-US" dirty="0"/>
              <a:t>Behind the Vice President in the line of succession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717D0-3C67-2A42-96AB-D882348EF29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914400"/>
            <a:ext cx="3883152" cy="5562600"/>
          </a:xfrm>
        </p:spPr>
        <p:txBody>
          <a:bodyPr/>
          <a:lstStyle/>
          <a:p>
            <a:r>
              <a:rPr lang="en-US" u="sng" dirty="0"/>
              <a:t>House Rules/Informal</a:t>
            </a:r>
            <a:r>
              <a:rPr lang="en-US" dirty="0"/>
              <a:t>:</a:t>
            </a:r>
          </a:p>
          <a:p>
            <a:r>
              <a:rPr lang="en-US" dirty="0"/>
              <a:t>Weighted vote on Steering Committee</a:t>
            </a:r>
          </a:p>
          <a:p>
            <a:r>
              <a:rPr lang="en-US" dirty="0"/>
              <a:t>Proposes roster of committee chairs</a:t>
            </a:r>
          </a:p>
          <a:p>
            <a:r>
              <a:rPr lang="en-US" dirty="0"/>
              <a:t>Top fundraiser</a:t>
            </a:r>
          </a:p>
          <a:p>
            <a:r>
              <a:rPr lang="en-US" dirty="0"/>
              <a:t>Negotiates in budget battles</a:t>
            </a:r>
          </a:p>
          <a:p>
            <a:r>
              <a:rPr lang="en-US" dirty="0"/>
              <a:t>Can create select committees</a:t>
            </a:r>
          </a:p>
          <a:p>
            <a:r>
              <a:rPr lang="en-US" dirty="0"/>
              <a:t>Appoints Members to Rules, Ethics, Intel </a:t>
            </a:r>
          </a:p>
          <a:p>
            <a:r>
              <a:rPr lang="en-US" dirty="0"/>
              <a:t>Allocates office space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F88687-4E8C-A14C-A02F-624CF9759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733925"/>
            <a:ext cx="32004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14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76695"/>
            <a:ext cx="7589236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Political Party Top Leadership Roles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9364" y="837705"/>
            <a:ext cx="4408714" cy="5943600"/>
          </a:xfrm>
        </p:spPr>
        <p:txBody>
          <a:bodyPr>
            <a:normAutofit/>
          </a:bodyPr>
          <a:lstStyle/>
          <a:p>
            <a:r>
              <a:rPr lang="en-US" dirty="0"/>
              <a:t>House</a:t>
            </a:r>
          </a:p>
          <a:p>
            <a:pPr lvl="1"/>
            <a:r>
              <a:rPr lang="en-US" dirty="0"/>
              <a:t>Speaker: Power from informal powers &gt; formal ones. Controls agenda via Rules Committee</a:t>
            </a:r>
          </a:p>
          <a:p>
            <a:pPr lvl="1"/>
            <a:r>
              <a:rPr lang="en-US" dirty="0"/>
              <a:t>Majority Leader: COO, power of timing.</a:t>
            </a:r>
          </a:p>
          <a:p>
            <a:pPr lvl="1"/>
            <a:r>
              <a:rPr lang="en-US" dirty="0"/>
              <a:t>Minority Leader: Shadow Speaker. “Pray, b*</a:t>
            </a:r>
            <a:r>
              <a:rPr lang="en-US" dirty="0" err="1"/>
              <a:t>tch</a:t>
            </a:r>
            <a:r>
              <a:rPr lang="en-US" dirty="0"/>
              <a:t>, and moan.” Rules make it tough.</a:t>
            </a:r>
          </a:p>
          <a:p>
            <a:pPr lvl="1"/>
            <a:r>
              <a:rPr lang="en-US" dirty="0"/>
              <a:t>Chief Whips: Count votes, corral their Members, serve as conduit between leaders and rank and file Members.</a:t>
            </a:r>
          </a:p>
          <a:p>
            <a:pPr marL="731520" lvl="2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668078" y="804575"/>
            <a:ext cx="3657600" cy="5792190"/>
          </a:xfrm>
        </p:spPr>
        <p:txBody>
          <a:bodyPr>
            <a:normAutofit/>
          </a:bodyPr>
          <a:lstStyle/>
          <a:p>
            <a:r>
              <a:rPr lang="en-US" dirty="0"/>
              <a:t>Senate</a:t>
            </a:r>
          </a:p>
          <a:p>
            <a:pPr lvl="1"/>
            <a:r>
              <a:rPr lang="en-US" dirty="0"/>
              <a:t>Majority Leader: Unlike Speaker, not a constitutional office. First to be recognized by precedent.</a:t>
            </a:r>
          </a:p>
          <a:p>
            <a:pPr lvl="1"/>
            <a:r>
              <a:rPr lang="en-US" dirty="0"/>
              <a:t>Minority Leader: Slightly better than in the House IF party has at least 41. Extract concessions by threatening to filibuster.</a:t>
            </a:r>
          </a:p>
          <a:p>
            <a:pPr lvl="1"/>
            <a:r>
              <a:rPr lang="en-US" dirty="0"/>
              <a:t>Assistant Majority &amp; Minority Leaders: Whip role, somewhat tougher in Senate.</a:t>
            </a:r>
          </a:p>
        </p:txBody>
      </p:sp>
    </p:spTree>
    <p:extLst>
      <p:ext uri="{BB962C8B-B14F-4D97-AF65-F5344CB8AC3E}">
        <p14:creationId xmlns:p14="http://schemas.microsoft.com/office/powerpoint/2010/main" val="2518175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765EC-2D94-124E-A5F1-1349078D5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497218"/>
            <a:ext cx="8458200" cy="264033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does the “Chief Whip” do?</a:t>
            </a:r>
            <a:br>
              <a:rPr lang="en-US" dirty="0"/>
            </a:br>
            <a:r>
              <a:rPr lang="en-US" dirty="0"/>
              <a:t>2-way communications conduit:</a:t>
            </a:r>
            <a:br>
              <a:rPr lang="en-US" dirty="0"/>
            </a:br>
            <a:r>
              <a:rPr lang="en-US" dirty="0"/>
              <a:t>	Leaders’ priorities to membership</a:t>
            </a:r>
            <a:br>
              <a:rPr lang="en-US" dirty="0"/>
            </a:br>
            <a:r>
              <a:rPr lang="en-US" dirty="0"/>
              <a:t>	Count votes and report to leadership</a:t>
            </a:r>
            <a:br>
              <a:rPr lang="en-US" dirty="0"/>
            </a:br>
            <a:r>
              <a:rPr lang="en-US" dirty="0"/>
              <a:t>Assisted by whip team</a:t>
            </a:r>
            <a:br>
              <a:rPr lang="en-US" dirty="0"/>
            </a:br>
            <a:r>
              <a:rPr lang="en-US" dirty="0"/>
              <a:t>Corrals Dem Caucus or </a:t>
            </a:r>
            <a:r>
              <a:rPr lang="en-US" dirty="0" err="1"/>
              <a:t>Repub</a:t>
            </a:r>
            <a:r>
              <a:rPr lang="en-US" dirty="0"/>
              <a:t> Conference</a:t>
            </a:r>
          </a:p>
        </p:txBody>
      </p:sp>
      <p:pic>
        <p:nvPicPr>
          <p:cNvPr id="1028" name="Picture 4" descr="Bonhams : John West Giles (British, fl. mid-19th Century), After R.B. Davis  George Montford and W. Derry, Huntsman, and Whipper-in, to the Melton  Hounds (S) 40.5 x 45.5cm (16 x 18in) (Together">
            <a:extLst>
              <a:ext uri="{FF2B5EF4-FFF2-40B4-BE49-F238E27FC236}">
                <a16:creationId xmlns:a16="http://schemas.microsoft.com/office/drawing/2014/main" id="{927558BC-66DA-3C40-B04D-D6E1DC8F0DA6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4223382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2 Way Communication - Ecommerce Juice">
            <a:extLst>
              <a:ext uri="{FF2B5EF4-FFF2-40B4-BE49-F238E27FC236}">
                <a16:creationId xmlns:a16="http://schemas.microsoft.com/office/drawing/2014/main" id="{E476A58A-4573-2A47-B4CE-0882F27F122C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-20391"/>
            <a:ext cx="3124200" cy="169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llage Of African-american Hands Counting Stock Image - Image of black,  gesture: 112488405">
            <a:extLst>
              <a:ext uri="{FF2B5EF4-FFF2-40B4-BE49-F238E27FC236}">
                <a16:creationId xmlns:a16="http://schemas.microsoft.com/office/drawing/2014/main" id="{4106BE4D-2F7B-9E4F-8C15-E29E9DAA8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76200"/>
            <a:ext cx="4343401" cy="133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HW 'Calling Tree' and how to set one up in your area | Neighbourhood  Network Hull">
            <a:extLst>
              <a:ext uri="{FF2B5EF4-FFF2-40B4-BE49-F238E27FC236}">
                <a16:creationId xmlns:a16="http://schemas.microsoft.com/office/drawing/2014/main" id="{2360385D-17CD-4644-B2CC-1D5B0BC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217670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300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71008-BD8B-B14B-B9D3-A6F993634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86" y="67480"/>
            <a:ext cx="8686799" cy="1371600"/>
          </a:xfrm>
        </p:spPr>
        <p:txBody>
          <a:bodyPr>
            <a:noAutofit/>
          </a:bodyPr>
          <a:lstStyle/>
          <a:p>
            <a:r>
              <a:rPr lang="en-US" sz="3500" dirty="0">
                <a:solidFill>
                  <a:schemeClr val="tx1"/>
                </a:solidFill>
              </a:rPr>
              <a:t>	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              117</a:t>
            </a:r>
            <a:r>
              <a:rPr lang="en-US" sz="3500" baseline="30000" dirty="0">
                <a:solidFill>
                  <a:schemeClr val="tx1"/>
                </a:solidFill>
              </a:rPr>
              <a:t>th</a:t>
            </a:r>
            <a:r>
              <a:rPr lang="en-US" sz="3500" dirty="0">
                <a:solidFill>
                  <a:schemeClr val="tx1"/>
                </a:solidFill>
              </a:rPr>
              <a:t> Congress: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Same leaders but narrower margins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B570-AFD6-2A4E-ACE1-98818916E7A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1" y="1439080"/>
            <a:ext cx="8534400" cy="5467350"/>
          </a:xfrm>
        </p:spPr>
        <p:txBody>
          <a:bodyPr>
            <a:normAutofit/>
          </a:bodyPr>
          <a:lstStyle/>
          <a:p>
            <a:pPr lvl="1"/>
            <a:r>
              <a:rPr lang="en-US" sz="2800" b="1" dirty="0"/>
              <a:t>House:</a:t>
            </a:r>
          </a:p>
          <a:p>
            <a:pPr lvl="2"/>
            <a:r>
              <a:rPr lang="en-US" sz="2800" dirty="0"/>
              <a:t>Speaker Nancy Pelosi (D-CA, 18</a:t>
            </a:r>
            <a:r>
              <a:rPr lang="en-US" sz="2800" baseline="30000" dirty="0"/>
              <a:t>th</a:t>
            </a:r>
            <a:r>
              <a:rPr lang="en-US" sz="2800" dirty="0"/>
              <a:t> term) </a:t>
            </a:r>
          </a:p>
          <a:p>
            <a:pPr lvl="2"/>
            <a:r>
              <a:rPr lang="en-US" sz="2800" dirty="0"/>
              <a:t>Minority Leader Kevin McCarthy (R-CA, 8</a:t>
            </a:r>
            <a:r>
              <a:rPr lang="en-US" sz="2800" baseline="30000" dirty="0"/>
              <a:t>th</a:t>
            </a:r>
            <a:r>
              <a:rPr lang="en-US" sz="2800" dirty="0"/>
              <a:t> term)</a:t>
            </a:r>
          </a:p>
          <a:p>
            <a:r>
              <a:rPr lang="en-US" sz="2800" b="1" dirty="0"/>
              <a:t>   Senate:</a:t>
            </a:r>
          </a:p>
          <a:p>
            <a:pPr lvl="1"/>
            <a:r>
              <a:rPr lang="en-US" sz="2800" dirty="0"/>
              <a:t>Majority Leader Chuck Schumer (D-NY, 4</a:t>
            </a:r>
            <a:r>
              <a:rPr lang="en-US" sz="2800" baseline="30000" dirty="0"/>
              <a:t>th</a:t>
            </a:r>
            <a:r>
              <a:rPr lang="en-US" sz="2800" dirty="0"/>
              <a:t> term)</a:t>
            </a:r>
          </a:p>
          <a:p>
            <a:pPr lvl="1"/>
            <a:r>
              <a:rPr lang="en-US" sz="2800" dirty="0"/>
              <a:t>Minority Leader Mitch McConnell (R-KY, 7</a:t>
            </a:r>
            <a:r>
              <a:rPr lang="en-US" sz="2800" baseline="30000" dirty="0"/>
              <a:t>th</a:t>
            </a:r>
            <a:r>
              <a:rPr lang="en-US" sz="2800" dirty="0"/>
              <a:t> term)</a:t>
            </a:r>
          </a:p>
          <a:p>
            <a:pPr marL="365760" lvl="1" indent="0">
              <a:buNone/>
            </a:pPr>
            <a:endParaRPr lang="en-US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207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0500" y="304800"/>
            <a:ext cx="8572500" cy="10668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Leaders operate in context.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117th Party Ratios &amp; Key Numbers today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190500" y="1676400"/>
            <a:ext cx="8496300" cy="4953000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House: ____ </a:t>
            </a:r>
            <a:r>
              <a:rPr lang="en-US" sz="3200" b="1" dirty="0"/>
              <a:t>D</a:t>
            </a:r>
            <a:r>
              <a:rPr lang="en-US" sz="3200" dirty="0"/>
              <a:t>emocrats, ____</a:t>
            </a:r>
            <a:r>
              <a:rPr lang="en-US" sz="3200" b="1" dirty="0"/>
              <a:t>R</a:t>
            </a:r>
            <a:r>
              <a:rPr lang="en-US" sz="3200" dirty="0"/>
              <a:t>epublicans</a:t>
            </a:r>
            <a:r>
              <a:rPr lang="en-US" sz="3200" b="1" dirty="0"/>
              <a:t>, </a:t>
            </a:r>
          </a:p>
          <a:p>
            <a:pPr marL="0" indent="0">
              <a:buNone/>
            </a:pPr>
            <a:r>
              <a:rPr lang="en-US" sz="3200" b="1" dirty="0"/>
              <a:t> 	____</a:t>
            </a:r>
            <a:r>
              <a:rPr lang="en-US" sz="3200" dirty="0"/>
              <a:t>vacancies</a:t>
            </a:r>
          </a:p>
          <a:p>
            <a:pPr lvl="1"/>
            <a:r>
              <a:rPr lang="en-US" sz="3200" dirty="0"/>
              <a:t>Majority needed to pass legislation: </a:t>
            </a:r>
          </a:p>
          <a:p>
            <a:pPr marL="365760" lvl="1" indent="0">
              <a:buNone/>
            </a:pPr>
            <a:r>
              <a:rPr lang="en-US" sz="3200" b="1" dirty="0"/>
              <a:t>	218</a:t>
            </a:r>
            <a:endParaRPr lang="en-US" sz="3200" dirty="0"/>
          </a:p>
          <a:p>
            <a:r>
              <a:rPr lang="en-US" sz="3200" dirty="0"/>
              <a:t>Senate: </a:t>
            </a:r>
            <a:r>
              <a:rPr lang="en-US" sz="3200" b="1" dirty="0"/>
              <a:t>50 R</a:t>
            </a:r>
            <a:r>
              <a:rPr lang="en-US" sz="3200" dirty="0"/>
              <a:t>epublicans</a:t>
            </a:r>
            <a:r>
              <a:rPr lang="en-US" sz="3200" b="1" dirty="0"/>
              <a:t>, 50 D</a:t>
            </a:r>
            <a:r>
              <a:rPr lang="en-US" sz="3200" dirty="0"/>
              <a:t>emocrats, </a:t>
            </a:r>
            <a:r>
              <a:rPr lang="en-US" sz="3200" b="1" dirty="0"/>
              <a:t>         	</a:t>
            </a:r>
            <a:r>
              <a:rPr lang="en-US" sz="3200" dirty="0"/>
              <a:t> (including 2 </a:t>
            </a:r>
            <a:r>
              <a:rPr lang="en-US" sz="3200" dirty="0" err="1"/>
              <a:t>Inds</a:t>
            </a:r>
            <a:r>
              <a:rPr lang="en-US" sz="3200" dirty="0"/>
              <a:t> who vote w/ Ds) </a:t>
            </a:r>
          </a:p>
          <a:p>
            <a:r>
              <a:rPr lang="en-US" sz="3200" dirty="0"/>
              <a:t>Number necessary to impose cloture: </a:t>
            </a:r>
          </a:p>
          <a:p>
            <a:pPr marL="731520" lvl="2" indent="0">
              <a:buNone/>
            </a:pPr>
            <a:r>
              <a:rPr lang="en-US" sz="3200" dirty="0"/>
              <a:t>  On legislation: </a:t>
            </a:r>
            <a:r>
              <a:rPr lang="en-US" sz="3200" b="1" dirty="0"/>
              <a:t>60</a:t>
            </a:r>
          </a:p>
          <a:p>
            <a:pPr marL="731520" lvl="2" indent="0">
              <a:buNone/>
            </a:pPr>
            <a:r>
              <a:rPr lang="en-US" sz="3200" dirty="0"/>
              <a:t>  On nominations: </a:t>
            </a:r>
            <a:r>
              <a:rPr lang="en-US" sz="3200" b="1" dirty="0"/>
              <a:t>51</a:t>
            </a:r>
          </a:p>
          <a:p>
            <a:pPr marL="731520" lvl="2" indent="0">
              <a:buNone/>
            </a:pPr>
            <a:endParaRPr lang="en-US" sz="2700" b="1" dirty="0"/>
          </a:p>
          <a:p>
            <a:pPr lvl="1"/>
            <a:endParaRPr lang="en-US" sz="2500" dirty="0"/>
          </a:p>
          <a:p>
            <a:endParaRPr lang="en-US" sz="28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190206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CF2A-E0D9-F04E-8133-FB1A0D30E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9817"/>
            <a:ext cx="7239000" cy="609600"/>
          </a:xfrm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tx1"/>
                </a:solidFill>
              </a:rPr>
              <a:t>Composition of 117</a:t>
            </a:r>
            <a:r>
              <a:rPr lang="en-US" u="sng" baseline="30000" dirty="0">
                <a:solidFill>
                  <a:schemeClr val="tx1"/>
                </a:solidFill>
              </a:rPr>
              <a:t>th</a:t>
            </a:r>
            <a:r>
              <a:rPr lang="en-US" u="sng" dirty="0">
                <a:solidFill>
                  <a:schemeClr val="tx1"/>
                </a:solidFill>
              </a:rPr>
              <a:t> Congress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05238-0E2A-E047-A860-2C8462A91BB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04800" y="762000"/>
            <a:ext cx="8382000" cy="5867400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Most diverse Congress ever, 23% BIPOC</a:t>
            </a:r>
          </a:p>
          <a:p>
            <a:r>
              <a:rPr lang="en-US" sz="3200" dirty="0"/>
              <a:t>Women: 122 House</a:t>
            </a:r>
            <a:r>
              <a:rPr lang="en-US" sz="3200"/>
              <a:t>, 25 </a:t>
            </a:r>
            <a:r>
              <a:rPr lang="en-US" sz="3200" dirty="0"/>
              <a:t>Senate</a:t>
            </a:r>
          </a:p>
          <a:p>
            <a:r>
              <a:rPr lang="en-US" sz="3200" dirty="0"/>
              <a:t>Veterans: &lt;90, &lt;20% (1970s, at least 70%)</a:t>
            </a:r>
          </a:p>
          <a:p>
            <a:r>
              <a:rPr lang="en-US" sz="3200" dirty="0"/>
              <a:t>Freshmen Members:</a:t>
            </a:r>
          </a:p>
          <a:p>
            <a:pPr lvl="1"/>
            <a:r>
              <a:rPr lang="en-US" sz="2900" dirty="0"/>
              <a:t>House: 60, (15 D, 45 R)</a:t>
            </a:r>
          </a:p>
          <a:p>
            <a:pPr lvl="1"/>
            <a:r>
              <a:rPr lang="en-US" sz="2900" dirty="0"/>
              <a:t>Senate: 8 (4 R, 4 D)</a:t>
            </a:r>
          </a:p>
          <a:p>
            <a:r>
              <a:rPr lang="en-US" sz="3200" dirty="0"/>
              <a:t>Average length of service in chamber:</a:t>
            </a:r>
          </a:p>
          <a:p>
            <a:pPr lvl="1"/>
            <a:r>
              <a:rPr lang="en-US" sz="2900" dirty="0"/>
              <a:t>House: 7 years</a:t>
            </a:r>
          </a:p>
          <a:p>
            <a:pPr lvl="1"/>
            <a:r>
              <a:rPr lang="en-US" sz="2900" dirty="0"/>
              <a:t>Senate: 11 years</a:t>
            </a:r>
          </a:p>
          <a:p>
            <a:r>
              <a:rPr lang="en-US" sz="3200" dirty="0"/>
              <a:t>Average age:</a:t>
            </a:r>
          </a:p>
          <a:p>
            <a:pPr lvl="1"/>
            <a:r>
              <a:rPr lang="en-US" sz="2900" dirty="0"/>
              <a:t>House: 58</a:t>
            </a:r>
          </a:p>
          <a:p>
            <a:pPr lvl="1"/>
            <a:r>
              <a:rPr lang="en-US" sz="2900" dirty="0"/>
              <a:t>Senate: 63</a:t>
            </a:r>
          </a:p>
          <a:p>
            <a:pPr lvl="1"/>
            <a:endParaRPr lang="en-US" sz="2900" dirty="0"/>
          </a:p>
          <a:p>
            <a:endParaRPr lang="en-US" sz="32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6032529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0"/>
            <a:ext cx="5410200" cy="7239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Questions for the 117</a:t>
            </a:r>
            <a:r>
              <a:rPr lang="en-US" sz="3200" baseline="30000" dirty="0">
                <a:solidFill>
                  <a:schemeClr val="tx1"/>
                </a:solidFill>
              </a:rPr>
              <a:t>th 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1749" y="656064"/>
            <a:ext cx="7593051" cy="623167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Will Democrats bow to pressure </a:t>
            </a:r>
            <a:r>
              <a:rPr lang="en-US" sz="2800"/>
              <a:t>from eager </a:t>
            </a:r>
            <a:r>
              <a:rPr lang="en-US" sz="2800" dirty="0"/>
              <a:t>junior Members and institute term limits for committee chairs? </a:t>
            </a:r>
          </a:p>
          <a:p>
            <a:r>
              <a:rPr lang="en-US" sz="2800" dirty="0"/>
              <a:t>What about imposing term limits on party leaders? (Not yet, but Speaker, Majority Leader, and D Chief Whip all in their 80s.)</a:t>
            </a:r>
          </a:p>
          <a:p>
            <a:r>
              <a:rPr lang="en-US" sz="2800" dirty="0"/>
              <a:t>Will Republicans abandon the 6-year term limit on chairs after seeing so many retire? </a:t>
            </a:r>
          </a:p>
          <a:p>
            <a:r>
              <a:rPr lang="en-US" sz="2800" dirty="0"/>
              <a:t>Or will Rs make the 6-year limit a House rule to oust D chairs or RMs if Rs take the majority in the 118</a:t>
            </a:r>
            <a:r>
              <a:rPr lang="en-US" sz="2800" baseline="30000" dirty="0"/>
              <a:t>th</a:t>
            </a:r>
            <a:r>
              <a:rPr lang="en-US" sz="2800" dirty="0"/>
              <a:t>?</a:t>
            </a:r>
          </a:p>
          <a:p>
            <a:r>
              <a:rPr lang="en-US" sz="2800" dirty="0"/>
              <a:t>Will the Senate abolish the filibuster?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E9CC83-5572-5849-A60B-3D2D60725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149" y="4800600"/>
            <a:ext cx="10668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0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9873DC-CE6F-5F43-B975-CD2C04270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200025"/>
            <a:ext cx="51435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5D1171-F9A1-B548-A48C-9036FA0AD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771525"/>
            <a:ext cx="2857500" cy="285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33D4A5-CBE9-524C-A5C6-1E071B5B0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3550" y="3629025"/>
            <a:ext cx="33528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739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66675"/>
            <a:ext cx="8658225" cy="15335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Article I allows both chambers to Determine their own rules. Both rely on the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committee system</a:t>
            </a:r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 and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political party structure</a:t>
            </a:r>
            <a:r>
              <a:rPr lang="en-US" dirty="0"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63000" cy="519112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/>
              <a:t>Committee System</a:t>
            </a:r>
          </a:p>
          <a:p>
            <a:pPr lvl="1"/>
            <a:r>
              <a:rPr lang="en-US" dirty="0"/>
              <a:t>All committees comprised of both Democrats and Republicans</a:t>
            </a:r>
          </a:p>
          <a:p>
            <a:pPr lvl="1"/>
            <a:r>
              <a:rPr lang="en-US" dirty="0"/>
              <a:t>Size varies, but unlikely to change much</a:t>
            </a:r>
          </a:p>
          <a:p>
            <a:pPr lvl="1"/>
            <a:r>
              <a:rPr lang="en-US" dirty="0"/>
              <a:t>Full committees are further divided into subcommittees</a:t>
            </a:r>
          </a:p>
          <a:p>
            <a:pPr lvl="1"/>
            <a:r>
              <a:rPr lang="en-US" dirty="0"/>
              <a:t>Ratios generally reflect those of the full chamber</a:t>
            </a:r>
          </a:p>
          <a:p>
            <a:pPr lvl="1"/>
            <a:r>
              <a:rPr lang="en-US" dirty="0"/>
              <a:t>Chair = majority party, “ranking member” = minority; both 	usually determined by seniority, and fundraising prowess</a:t>
            </a:r>
          </a:p>
          <a:p>
            <a:pPr lvl="1"/>
            <a:r>
              <a:rPr lang="en-US" dirty="0"/>
              <a:t>Republicans limit chairs/rankings to 6 years, Democrats don’t</a:t>
            </a:r>
          </a:p>
          <a:p>
            <a:pPr lvl="1"/>
            <a:r>
              <a:rPr lang="en-US" dirty="0"/>
              <a:t>Repositories of Member &amp; staff  expertise, institutional memory</a:t>
            </a:r>
          </a:p>
          <a:p>
            <a:pPr lvl="1"/>
            <a:r>
              <a:rPr lang="en-US" dirty="0"/>
              <a:t>Craft legislation, hold hearings, conduct oversight</a:t>
            </a:r>
          </a:p>
          <a:p>
            <a:pPr lvl="1"/>
            <a:r>
              <a:rPr lang="en-US" dirty="0"/>
              <a:t>Committee assignments = huge part of Members’ identity</a:t>
            </a:r>
          </a:p>
          <a:p>
            <a:pPr lvl="1"/>
            <a:r>
              <a:rPr lang="en-US" dirty="0"/>
              <a:t>Jurisdiction is power, turf battles are frequent and fierce</a:t>
            </a:r>
          </a:p>
          <a:p>
            <a:pPr marL="36576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877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4D39F1E-92EB-A8AF-DEA3-A168E75F8D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356627"/>
              </p:ext>
            </p:extLst>
          </p:nvPr>
        </p:nvGraphicFramePr>
        <p:xfrm>
          <a:off x="152400" y="285882"/>
          <a:ext cx="7924800" cy="6114918"/>
        </p:xfrm>
        <a:graphic>
          <a:graphicData uri="http://schemas.openxmlformats.org/drawingml/2006/table">
            <a:tbl>
              <a:tblPr firstRow="1" firstCol="1" bandRow="1"/>
              <a:tblGrid>
                <a:gridCol w="3925368">
                  <a:extLst>
                    <a:ext uri="{9D8B030D-6E8A-4147-A177-3AD203B41FA5}">
                      <a16:colId xmlns:a16="http://schemas.microsoft.com/office/drawing/2014/main" val="524217749"/>
                    </a:ext>
                  </a:extLst>
                </a:gridCol>
                <a:gridCol w="3999432">
                  <a:extLst>
                    <a:ext uri="{9D8B030D-6E8A-4147-A177-3AD203B41FA5}">
                      <a16:colId xmlns:a16="http://schemas.microsoft.com/office/drawing/2014/main" val="379857058"/>
                    </a:ext>
                  </a:extLst>
                </a:gridCol>
              </a:tblGrid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Standing &amp; Permanent Select Committees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6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Standing &amp; Permanent Select Committees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6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932569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House of Representatives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6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Senate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6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722163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Agriculture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Agriculture, Nutrition and Forestry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131249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Appropriations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Appropriations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794515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Armed Services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Armed Services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207901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Budget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Budget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077914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Education and Labor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Health, Education, Labor and Pensions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045808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Energy and Commerce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Commerce, Science and Transportation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8066781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Ethics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Ethics (Select)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557379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Natural Resources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Energy and Natural Resources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60015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Financial Services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01606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Foreign Affairs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Foreign Relations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214236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Homeland Security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Homeland Security and Governmental Affairs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840664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Intelligence (Select)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Intelligence (Select)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129872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Judiciary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Judiciary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847589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Rules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Rules and Administration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452599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Small Business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Small Business and Entrepreneurship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154917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Veterans’ Affairs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Veterans’ Affairs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245894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Transportation and Infrastructure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Environment and Public Works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62420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Ways and Means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Banking, Housing and Urban Affairs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324693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Oversight and Government Reform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Indian Affairs (select)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802277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Science, Space and Technology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716358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House Administration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92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5933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82121"/>
            <a:ext cx="7953375" cy="1003729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			</a:t>
            </a:r>
            <a:br>
              <a:rPr lang="en-US" dirty="0"/>
            </a:br>
            <a:r>
              <a:rPr lang="en-US" dirty="0"/>
              <a:t>      </a:t>
            </a:r>
            <a:r>
              <a:rPr lang="en-US" dirty="0">
                <a:solidFill>
                  <a:schemeClr val="tx1"/>
                </a:solidFill>
              </a:rPr>
              <a:t>how do members get on committees?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3097942"/>
            <a:ext cx="8382000" cy="3683858"/>
          </a:xfrm>
        </p:spPr>
        <p:txBody>
          <a:bodyPr>
            <a:normAutofit/>
          </a:bodyPr>
          <a:lstStyle/>
          <a:p>
            <a:r>
              <a:rPr lang="en-US" dirty="0"/>
              <a:t>House: Party </a:t>
            </a:r>
            <a:r>
              <a:rPr lang="en-US" b="1" dirty="0"/>
              <a:t>Steering Committees </a:t>
            </a:r>
            <a:r>
              <a:rPr lang="en-US" dirty="0"/>
              <a:t>confer committee assignments. Subcommittees are comprised of Members on the full committee. A Member’s tenure on a committee parallels their tenure in the chamber. Representatives typically serve on 2 or 3 committees.</a:t>
            </a:r>
          </a:p>
          <a:p>
            <a:r>
              <a:rPr lang="en-US" dirty="0"/>
              <a:t>Senate: Assignments are based on </a:t>
            </a:r>
            <a:r>
              <a:rPr lang="en-US" b="1" dirty="0"/>
              <a:t>seniority</a:t>
            </a:r>
            <a:r>
              <a:rPr lang="en-US" dirty="0"/>
              <a:t> in the chamber, leaders have less influence. Most senators serve on 4 or 5 committees.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583985"/>
            <a:ext cx="2809875" cy="22902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898479"/>
            <a:ext cx="2628900" cy="1975753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9E35395F-94D1-5B44-8691-7D219FF4A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42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F3289-49FF-F548-BAD7-F64C70BB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25"/>
            <a:ext cx="86868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Considerations when demand exceeds supply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4F4C0-01EA-9B44-82D5-8AB5A54E49A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9530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C42AB-10A0-AA4A-848A-5E0B7911334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771525"/>
            <a:ext cx="3959352" cy="5781675"/>
          </a:xfrm>
        </p:spPr>
        <p:txBody>
          <a:bodyPr>
            <a:norm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Personal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Legislative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Endorsements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Lobbyists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Pre-Election promises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Fundraising prowess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Diversity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Geographic Representation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Constituent involvement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n-US" dirty="0"/>
          </a:p>
          <a:p>
            <a:r>
              <a:rPr lang="en-US" dirty="0"/>
              <a:t>Counterintuitively, Electoral Vulnerability</a:t>
            </a:r>
          </a:p>
          <a:p>
            <a:endParaRPr lang="en-US" dirty="0"/>
          </a:p>
        </p:txBody>
      </p:sp>
      <p:pic>
        <p:nvPicPr>
          <p:cNvPr id="5" name="Picture 2" descr="Amazon.com: Harry Potter Costume Accessory, Child's Sorting Hat ...">
            <a:extLst>
              <a:ext uri="{FF2B5EF4-FFF2-40B4-BE49-F238E27FC236}">
                <a16:creationId xmlns:a16="http://schemas.microsoft.com/office/drawing/2014/main" id="{6080CE95-0F57-C54D-A279-C605F980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71525"/>
            <a:ext cx="3657600" cy="53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915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E1B0-FF1A-CB44-AE80-DF44BD859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01000" cy="8080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All Committees are not created equal!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A49A9-BDE3-144D-A456-E3F094A8C4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808038"/>
            <a:ext cx="8305800" cy="5943600"/>
          </a:xfrm>
        </p:spPr>
        <p:txBody>
          <a:bodyPr>
            <a:normAutofit/>
          </a:bodyPr>
          <a:lstStyle/>
          <a:p>
            <a:r>
              <a:rPr lang="en-US" dirty="0"/>
              <a:t>But appeal varies, beauty is in the eye of the beholder</a:t>
            </a:r>
          </a:p>
          <a:p>
            <a:r>
              <a:rPr lang="en-US" dirty="0"/>
              <a:t>House “</a:t>
            </a:r>
            <a:r>
              <a:rPr lang="en-US" u="sng" dirty="0"/>
              <a:t>exclusive</a:t>
            </a:r>
            <a:r>
              <a:rPr lang="en-US" dirty="0"/>
              <a:t>” committees:</a:t>
            </a:r>
          </a:p>
          <a:p>
            <a:pPr lvl="1"/>
            <a:r>
              <a:rPr lang="en-US" dirty="0"/>
              <a:t>Appropriations*, Ways &amp; Means*, Energy &amp; Commerce, Rules, Financial Services (*no waivers)</a:t>
            </a:r>
          </a:p>
          <a:p>
            <a:pPr lvl="1"/>
            <a:r>
              <a:rPr lang="en-US" dirty="0"/>
              <a:t>No freshmen got seats on exclusives in 116th</a:t>
            </a:r>
          </a:p>
          <a:p>
            <a:r>
              <a:rPr lang="en-US" dirty="0"/>
              <a:t>Authorizers (permission) vs. Appropriators ($)</a:t>
            </a:r>
          </a:p>
          <a:p>
            <a:r>
              <a:rPr lang="en-US" dirty="0"/>
              <a:t>But Appropriations </a:t>
            </a:r>
            <a:r>
              <a:rPr lang="en-US" dirty="0" err="1"/>
              <a:t>ain’t</a:t>
            </a:r>
            <a:r>
              <a:rPr lang="en-US" dirty="0"/>
              <a:t> what it used to be…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“Super A” committees in the Senate: Appropriations, 	Finance, Foreign Relations, Armed Services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E1C16C-2C85-C649-8164-F0939F0A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966" y="3740809"/>
            <a:ext cx="3200400" cy="14435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918E28-A613-314E-A15B-D44E5D52BD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844" y="3751960"/>
            <a:ext cx="2667000" cy="188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31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3161B0D-7E8D-752D-FD7D-DF63E684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0169"/>
            <a:ext cx="6096000" cy="11430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What about </a:t>
            </a:r>
            <a:r>
              <a:rPr lang="en-US" u="sng" dirty="0"/>
              <a:t>“Select” Committees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EF30B0-C5D9-5768-474B-046AE2297F3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1621294"/>
            <a:ext cx="7857952" cy="5178308"/>
          </a:xfrm>
        </p:spPr>
        <p:txBody>
          <a:bodyPr>
            <a:normAutofit fontScale="92500"/>
          </a:bodyPr>
          <a:lstStyle/>
          <a:p>
            <a:r>
              <a:rPr lang="en-US" dirty="0"/>
              <a:t>Created by the Speaker</a:t>
            </a:r>
          </a:p>
          <a:p>
            <a:r>
              <a:rPr lang="en-US" dirty="0"/>
              <a:t>Designed to focus on a specific topic, e.g.,</a:t>
            </a:r>
          </a:p>
          <a:p>
            <a:pPr marL="0" indent="0">
              <a:buNone/>
            </a:pPr>
            <a:r>
              <a:rPr lang="en-US" dirty="0"/>
              <a:t>   “Mod Con,” Jan 6, Benghazi, Climate Change</a:t>
            </a:r>
          </a:p>
          <a:p>
            <a:r>
              <a:rPr lang="en-US" dirty="0"/>
              <a:t>Theoretically temporary, last for just one Congress*</a:t>
            </a:r>
          </a:p>
          <a:p>
            <a:r>
              <a:rPr lang="en-US" dirty="0"/>
              <a:t>Members “selected” by Speaker and Minority Leader</a:t>
            </a:r>
          </a:p>
          <a:p>
            <a:r>
              <a:rPr lang="en-US" dirty="0"/>
              <a:t>Hold hearings, subpoena witnesses, issue press releases, make recommendations, but: CAN’T LEGISLATE.**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*Can become permanent, e.g., Homeland Security, Intelligence.</a:t>
            </a:r>
          </a:p>
          <a:p>
            <a:r>
              <a:rPr lang="en-US" dirty="0"/>
              <a:t>**Intelligence Committees are the exception and DO have authority to legislate.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63,005 Laser Beam Illustrations &amp; Clip Art - iStock">
            <a:extLst>
              <a:ext uri="{FF2B5EF4-FFF2-40B4-BE49-F238E27FC236}">
                <a16:creationId xmlns:a16="http://schemas.microsoft.com/office/drawing/2014/main" id="{6D260EDD-F79C-C372-0966-88CE745B2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248" y="846138"/>
            <a:ext cx="2371552" cy="156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903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B33FE44-2F40-6276-383B-84E7F9346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2977" y="274637"/>
            <a:ext cx="3933823" cy="6233938"/>
          </a:xfrm>
        </p:spPr>
        <p:txBody>
          <a:bodyPr>
            <a:normAutofit fontScale="90000"/>
          </a:bodyPr>
          <a:lstStyle/>
          <a:p>
            <a:r>
              <a:rPr lang="en-US" u="sng" dirty="0"/>
              <a:t>Caucuses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Informal groups, vary in influence,</a:t>
            </a:r>
            <a:br>
              <a:rPr lang="en-US" dirty="0"/>
            </a:br>
            <a:r>
              <a:rPr lang="en-US" dirty="0"/>
              <a:t>membership is voluntary, advisory role only</a:t>
            </a:r>
            <a:br>
              <a:rPr lang="en-US" dirty="0"/>
            </a:br>
            <a:br>
              <a:rPr lang="en-US" dirty="0"/>
            </a:br>
            <a:r>
              <a:rPr lang="en-US" dirty="0"/>
              <a:t>(NB: Ds also call all their members the House or Senate D “caucus” while Rs call theirs the House or Senate R “conference.”)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 descr="Image result for cbc house logo">
            <a:extLst>
              <a:ext uri="{FF2B5EF4-FFF2-40B4-BE49-F238E27FC236}">
                <a16:creationId xmlns:a16="http://schemas.microsoft.com/office/drawing/2014/main" id="{222B7217-729C-205F-2B6E-76750627D163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59" y="323057"/>
            <a:ext cx="1828800" cy="178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ouse Freedom Caucus">
            <a:extLst>
              <a:ext uri="{FF2B5EF4-FFF2-40B4-BE49-F238E27FC236}">
                <a16:creationId xmlns:a16="http://schemas.microsoft.com/office/drawing/2014/main" id="{FE1E2A5B-C458-D711-BB8B-54040B9D7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842" y="2807916"/>
            <a:ext cx="1673134" cy="15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roblem Solvers Caucus - Wikipedia">
            <a:extLst>
              <a:ext uri="{FF2B5EF4-FFF2-40B4-BE49-F238E27FC236}">
                <a16:creationId xmlns:a16="http://schemas.microsoft.com/office/drawing/2014/main" id="{B067BC68-7786-24BE-04EF-2CF5FE098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70" y="2691839"/>
            <a:ext cx="3059159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ngressional Sportsmen's Foundation | Congressional Sportsmen's Foundation">
            <a:extLst>
              <a:ext uri="{FF2B5EF4-FFF2-40B4-BE49-F238E27FC236}">
                <a16:creationId xmlns:a16="http://schemas.microsoft.com/office/drawing/2014/main" id="{0E7F22B6-D174-1C14-8740-EE5050EDA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20" y="349425"/>
            <a:ext cx="2259058" cy="1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ngressional Veterans Caucus">
            <a:extLst>
              <a:ext uri="{FF2B5EF4-FFF2-40B4-BE49-F238E27FC236}">
                <a16:creationId xmlns:a16="http://schemas.microsoft.com/office/drawing/2014/main" id="{2B380930-0C6A-9233-050B-F4F372368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07" y="5390413"/>
            <a:ext cx="4532269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7470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1242</TotalTime>
  <Words>1271</Words>
  <Application>Microsoft Office PowerPoint</Application>
  <PresentationFormat>On-screen Show (4:3)</PresentationFormat>
  <Paragraphs>180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Calibri</vt:lpstr>
      <vt:lpstr>Century Schoolbook</vt:lpstr>
      <vt:lpstr>Georgia</vt:lpstr>
      <vt:lpstr>Wingdings</vt:lpstr>
      <vt:lpstr>Wingdings 2</vt:lpstr>
      <vt:lpstr>Oriel</vt:lpstr>
      <vt:lpstr>Leadership and Organization in The 117th Congress</vt:lpstr>
      <vt:lpstr>PowerPoint Presentation</vt:lpstr>
      <vt:lpstr>Article I allows both chambers to Determine their own rules. Both rely on the committee system and political party structure.</vt:lpstr>
      <vt:lpstr>PowerPoint Presentation</vt:lpstr>
      <vt:lpstr>           how do members get on committees? </vt:lpstr>
      <vt:lpstr>Considerations when demand exceeds supply</vt:lpstr>
      <vt:lpstr>All Committees are not created equal!</vt:lpstr>
      <vt:lpstr>              What about “Select” Committees? </vt:lpstr>
      <vt:lpstr>Caucuses: Informal groups, vary in influence, membership is voluntary, advisory role only  (NB: Ds also call all their members the House or Senate D “caucus” while Rs call theirs the House or Senate R “conference.”) </vt:lpstr>
      <vt:lpstr>PowerPoint Presentation</vt:lpstr>
      <vt:lpstr>  Role of the Speaker</vt:lpstr>
      <vt:lpstr>Political Party Top Leadership Roles </vt:lpstr>
      <vt:lpstr>What does the “Chief Whip” do? 2-way communications conduit:  Leaders’ priorities to membership  Count votes and report to leadership Assisted by whip team Corrals Dem Caucus or Repub Conference</vt:lpstr>
      <vt:lpstr>                  117th Congress:   Same leaders but narrower margins</vt:lpstr>
      <vt:lpstr>Leaders operate in context.  117th Party Ratios &amp; Key Numbers today</vt:lpstr>
      <vt:lpstr>Composition of 117th Congress </vt:lpstr>
      <vt:lpstr>Questions for the 117th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Congress</dc:title>
  <dc:creator>Susan Lagon</dc:creator>
  <cp:lastModifiedBy>Scott McMahon</cp:lastModifiedBy>
  <cp:revision>155</cp:revision>
  <cp:lastPrinted>2014-07-25T14:44:28Z</cp:lastPrinted>
  <dcterms:created xsi:type="dcterms:W3CDTF">2014-07-25T13:01:25Z</dcterms:created>
  <dcterms:modified xsi:type="dcterms:W3CDTF">2022-06-27T17:54:18Z</dcterms:modified>
</cp:coreProperties>
</file>