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2"/>
  </p:notesMasterIdLst>
  <p:handoutMasterIdLst>
    <p:handoutMasterId r:id="rId13"/>
  </p:handoutMasterIdLst>
  <p:sldIdLst>
    <p:sldId id="293" r:id="rId3"/>
    <p:sldId id="260" r:id="rId4"/>
    <p:sldId id="299" r:id="rId5"/>
    <p:sldId id="262" r:id="rId6"/>
    <p:sldId id="298" r:id="rId7"/>
    <p:sldId id="292" r:id="rId8"/>
    <p:sldId id="295" r:id="rId9"/>
    <p:sldId id="296" r:id="rId10"/>
    <p:sldId id="297" r:id="rId11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74201" autoAdjust="0"/>
  </p:normalViewPr>
  <p:slideViewPr>
    <p:cSldViewPr>
      <p:cViewPr varScale="1">
        <p:scale>
          <a:sx n="79" d="100"/>
          <a:sy n="79" d="100"/>
        </p:scale>
        <p:origin x="1498" y="82"/>
      </p:cViewPr>
      <p:guideLst>
        <p:guide orient="horz" pos="2160"/>
        <p:guide pos="2880"/>
      </p:guideLst>
    </p:cSldViewPr>
  </p:slideViewPr>
  <p:notesTextViewPr>
    <p:cViewPr>
      <p:scale>
        <a:sx n="95" d="100"/>
        <a:sy n="9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derj\Downloads\party_all%20(2).csv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Party Polarization</a:t>
            </a:r>
            <a:r>
              <a:rPr lang="en-US" sz="1400" baseline="0"/>
              <a:t> 1879-2017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>
              <a:solidFill>
                <a:schemeClr val="accent3"/>
              </a:solidFill>
            </a:ln>
          </c:spPr>
          <c:marker>
            <c:symbol val="diamond"/>
            <c:size val="4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Sheet1!$E$3:$E$72</c:f>
              <c:numCache>
                <c:formatCode>General</c:formatCode>
                <c:ptCount val="70"/>
                <c:pt idx="0">
                  <c:v>0.78600000000000003</c:v>
                </c:pt>
                <c:pt idx="1">
                  <c:v>0.78300000000000003</c:v>
                </c:pt>
                <c:pt idx="2">
                  <c:v>0.72399999999999998</c:v>
                </c:pt>
                <c:pt idx="3">
                  <c:v>0.75</c:v>
                </c:pt>
                <c:pt idx="4">
                  <c:v>0.76500000000000001</c:v>
                </c:pt>
                <c:pt idx="5">
                  <c:v>0.79600000000000004</c:v>
                </c:pt>
                <c:pt idx="6">
                  <c:v>0.76600000000000001</c:v>
                </c:pt>
                <c:pt idx="7">
                  <c:v>0.79099999999999993</c:v>
                </c:pt>
                <c:pt idx="8">
                  <c:v>0.83799999999999997</c:v>
                </c:pt>
                <c:pt idx="9">
                  <c:v>0.81899999999999995</c:v>
                </c:pt>
                <c:pt idx="10">
                  <c:v>0.80099999999999993</c:v>
                </c:pt>
                <c:pt idx="11">
                  <c:v>0.81699999999999995</c:v>
                </c:pt>
                <c:pt idx="12">
                  <c:v>0.81400000000000006</c:v>
                </c:pt>
                <c:pt idx="13">
                  <c:v>0.82499999999999996</c:v>
                </c:pt>
                <c:pt idx="14">
                  <c:v>0.79800000000000004</c:v>
                </c:pt>
                <c:pt idx="15">
                  <c:v>0.78</c:v>
                </c:pt>
                <c:pt idx="16">
                  <c:v>0.73899999999999999</c:v>
                </c:pt>
                <c:pt idx="17">
                  <c:v>0.71199999999999997</c:v>
                </c:pt>
                <c:pt idx="18">
                  <c:v>0.72399999999999998</c:v>
                </c:pt>
                <c:pt idx="19">
                  <c:v>0.71599999999999997</c:v>
                </c:pt>
                <c:pt idx="20">
                  <c:v>0.71599999999999997</c:v>
                </c:pt>
                <c:pt idx="21">
                  <c:v>0.70500000000000007</c:v>
                </c:pt>
                <c:pt idx="22">
                  <c:v>0.69599999999999995</c:v>
                </c:pt>
                <c:pt idx="23">
                  <c:v>0.67600000000000005</c:v>
                </c:pt>
                <c:pt idx="24">
                  <c:v>0.66799999999999993</c:v>
                </c:pt>
                <c:pt idx="25">
                  <c:v>0.65300000000000002</c:v>
                </c:pt>
                <c:pt idx="26">
                  <c:v>0.61599999999999999</c:v>
                </c:pt>
                <c:pt idx="27">
                  <c:v>0.58200000000000007</c:v>
                </c:pt>
                <c:pt idx="28">
                  <c:v>0.56099999999999994</c:v>
                </c:pt>
                <c:pt idx="29">
                  <c:v>0.57000000000000006</c:v>
                </c:pt>
                <c:pt idx="30">
                  <c:v>0.55699999999999994</c:v>
                </c:pt>
                <c:pt idx="31">
                  <c:v>0.57099999999999995</c:v>
                </c:pt>
                <c:pt idx="32">
                  <c:v>0.55099999999999993</c:v>
                </c:pt>
                <c:pt idx="33">
                  <c:v>0.56800000000000006</c:v>
                </c:pt>
                <c:pt idx="34">
                  <c:v>0.52200000000000002</c:v>
                </c:pt>
                <c:pt idx="35">
                  <c:v>0.55300000000000005</c:v>
                </c:pt>
                <c:pt idx="36">
                  <c:v>0.54200000000000004</c:v>
                </c:pt>
                <c:pt idx="37">
                  <c:v>0.53100000000000003</c:v>
                </c:pt>
                <c:pt idx="38">
                  <c:v>0.55600000000000005</c:v>
                </c:pt>
                <c:pt idx="39">
                  <c:v>0.55099999999999993</c:v>
                </c:pt>
                <c:pt idx="40">
                  <c:v>0.56299999999999994</c:v>
                </c:pt>
                <c:pt idx="41">
                  <c:v>0.53900000000000003</c:v>
                </c:pt>
                <c:pt idx="42">
                  <c:v>0.54800000000000004</c:v>
                </c:pt>
                <c:pt idx="43">
                  <c:v>0.54699999999999993</c:v>
                </c:pt>
                <c:pt idx="44">
                  <c:v>0.53899999999999992</c:v>
                </c:pt>
                <c:pt idx="45">
                  <c:v>0.56499999999999995</c:v>
                </c:pt>
                <c:pt idx="46">
                  <c:v>0.56499999999999995</c:v>
                </c:pt>
                <c:pt idx="47">
                  <c:v>0.58400000000000007</c:v>
                </c:pt>
                <c:pt idx="48">
                  <c:v>0.58000000000000007</c:v>
                </c:pt>
                <c:pt idx="49">
                  <c:v>0.57299999999999995</c:v>
                </c:pt>
                <c:pt idx="50">
                  <c:v>0.59599999999999997</c:v>
                </c:pt>
                <c:pt idx="51">
                  <c:v>0.60599999999999998</c:v>
                </c:pt>
                <c:pt idx="52">
                  <c:v>0.628</c:v>
                </c:pt>
                <c:pt idx="53">
                  <c:v>0.64300000000000002</c:v>
                </c:pt>
                <c:pt idx="54">
                  <c:v>0.64400000000000002</c:v>
                </c:pt>
                <c:pt idx="55">
                  <c:v>0.65300000000000002</c:v>
                </c:pt>
                <c:pt idx="56">
                  <c:v>0.65900000000000003</c:v>
                </c:pt>
                <c:pt idx="57">
                  <c:v>0.70399999999999996</c:v>
                </c:pt>
                <c:pt idx="58">
                  <c:v>0.75800000000000001</c:v>
                </c:pt>
                <c:pt idx="59">
                  <c:v>0.77700000000000002</c:v>
                </c:pt>
                <c:pt idx="60">
                  <c:v>0.77700000000000002</c:v>
                </c:pt>
                <c:pt idx="61">
                  <c:v>0.78699999999999992</c:v>
                </c:pt>
                <c:pt idx="62">
                  <c:v>0.79299999999999993</c:v>
                </c:pt>
                <c:pt idx="63">
                  <c:v>0.81</c:v>
                </c:pt>
                <c:pt idx="64">
                  <c:v>0.80800000000000005</c:v>
                </c:pt>
                <c:pt idx="65">
                  <c:v>0.80400000000000005</c:v>
                </c:pt>
                <c:pt idx="66">
                  <c:v>0.86199999999999999</c:v>
                </c:pt>
                <c:pt idx="67">
                  <c:v>0.86799999999999999</c:v>
                </c:pt>
                <c:pt idx="68">
                  <c:v>0.877</c:v>
                </c:pt>
                <c:pt idx="69">
                  <c:v>0.878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1A-4147-9271-25B4F2BEB405}"/>
            </c:ext>
          </c:extLst>
        </c:ser>
        <c:ser>
          <c:idx val="1"/>
          <c:order val="1"/>
          <c:tx>
            <c:v>Senate</c:v>
          </c:tx>
          <c:spPr>
            <a:ln w="28575">
              <a:solidFill>
                <a:srgbClr val="FF0000"/>
              </a:solidFill>
            </a:ln>
          </c:spPr>
          <c:marker>
            <c:symbol val="diamond"/>
            <c:size val="4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Sheet1!$I$3:$I$72</c:f>
              <c:numCache>
                <c:formatCode>General</c:formatCode>
                <c:ptCount val="70"/>
                <c:pt idx="0">
                  <c:v>0.748</c:v>
                </c:pt>
                <c:pt idx="1">
                  <c:v>0.76400000000000001</c:v>
                </c:pt>
                <c:pt idx="2">
                  <c:v>0.76</c:v>
                </c:pt>
                <c:pt idx="3">
                  <c:v>0.74399999999999999</c:v>
                </c:pt>
                <c:pt idx="4">
                  <c:v>0.748</c:v>
                </c:pt>
                <c:pt idx="5">
                  <c:v>0.76500000000000001</c:v>
                </c:pt>
                <c:pt idx="6">
                  <c:v>0.752</c:v>
                </c:pt>
                <c:pt idx="7">
                  <c:v>0.76100000000000001</c:v>
                </c:pt>
                <c:pt idx="8">
                  <c:v>0.76899999999999991</c:v>
                </c:pt>
                <c:pt idx="9">
                  <c:v>0.80699999999999994</c:v>
                </c:pt>
                <c:pt idx="10">
                  <c:v>0.81499999999999995</c:v>
                </c:pt>
                <c:pt idx="11">
                  <c:v>0.77300000000000002</c:v>
                </c:pt>
                <c:pt idx="12">
                  <c:v>0.79499999999999993</c:v>
                </c:pt>
                <c:pt idx="13">
                  <c:v>0.80299999999999994</c:v>
                </c:pt>
                <c:pt idx="14">
                  <c:v>0.78699999999999992</c:v>
                </c:pt>
                <c:pt idx="15">
                  <c:v>0.77800000000000002</c:v>
                </c:pt>
                <c:pt idx="16">
                  <c:v>0.71699999999999997</c:v>
                </c:pt>
                <c:pt idx="17">
                  <c:v>0.68799999999999994</c:v>
                </c:pt>
                <c:pt idx="18">
                  <c:v>0.70699999999999996</c:v>
                </c:pt>
                <c:pt idx="19">
                  <c:v>0.69799999999999995</c:v>
                </c:pt>
                <c:pt idx="20">
                  <c:v>0.71799999999999997</c:v>
                </c:pt>
                <c:pt idx="21">
                  <c:v>0.70699999999999996</c:v>
                </c:pt>
                <c:pt idx="22">
                  <c:v>0.66700000000000004</c:v>
                </c:pt>
                <c:pt idx="23">
                  <c:v>0.66700000000000004</c:v>
                </c:pt>
                <c:pt idx="24">
                  <c:v>0.66500000000000004</c:v>
                </c:pt>
                <c:pt idx="25">
                  <c:v>0.68100000000000005</c:v>
                </c:pt>
                <c:pt idx="26">
                  <c:v>0.59399999999999997</c:v>
                </c:pt>
                <c:pt idx="27">
                  <c:v>0.54</c:v>
                </c:pt>
                <c:pt idx="28">
                  <c:v>0.505</c:v>
                </c:pt>
                <c:pt idx="29">
                  <c:v>0.495</c:v>
                </c:pt>
                <c:pt idx="30">
                  <c:v>0.47399999999999998</c:v>
                </c:pt>
                <c:pt idx="31">
                  <c:v>0.47199999999999998</c:v>
                </c:pt>
                <c:pt idx="32">
                  <c:v>0.48699999999999999</c:v>
                </c:pt>
                <c:pt idx="33">
                  <c:v>0.49399999999999999</c:v>
                </c:pt>
                <c:pt idx="34">
                  <c:v>0.48499999999999999</c:v>
                </c:pt>
                <c:pt idx="35">
                  <c:v>0.50600000000000001</c:v>
                </c:pt>
                <c:pt idx="36">
                  <c:v>0.47600000000000003</c:v>
                </c:pt>
                <c:pt idx="37">
                  <c:v>0.47899999999999998</c:v>
                </c:pt>
                <c:pt idx="38">
                  <c:v>0.51</c:v>
                </c:pt>
                <c:pt idx="39">
                  <c:v>0.502</c:v>
                </c:pt>
                <c:pt idx="40">
                  <c:v>0.52800000000000002</c:v>
                </c:pt>
                <c:pt idx="41">
                  <c:v>0.54700000000000004</c:v>
                </c:pt>
                <c:pt idx="42">
                  <c:v>0.56899999999999995</c:v>
                </c:pt>
                <c:pt idx="43">
                  <c:v>0.57699999999999996</c:v>
                </c:pt>
                <c:pt idx="44">
                  <c:v>0.55200000000000005</c:v>
                </c:pt>
                <c:pt idx="45">
                  <c:v>0.54</c:v>
                </c:pt>
                <c:pt idx="46">
                  <c:v>0.52</c:v>
                </c:pt>
                <c:pt idx="47">
                  <c:v>0.59099999999999997</c:v>
                </c:pt>
                <c:pt idx="48">
                  <c:v>0.59600000000000009</c:v>
                </c:pt>
                <c:pt idx="49">
                  <c:v>0.58899999999999997</c:v>
                </c:pt>
                <c:pt idx="50">
                  <c:v>0.59000000000000008</c:v>
                </c:pt>
                <c:pt idx="51">
                  <c:v>0.61</c:v>
                </c:pt>
                <c:pt idx="52">
                  <c:v>0.60899999999999999</c:v>
                </c:pt>
                <c:pt idx="53">
                  <c:v>0.62</c:v>
                </c:pt>
                <c:pt idx="54">
                  <c:v>0.60899999999999999</c:v>
                </c:pt>
                <c:pt idx="55">
                  <c:v>0.61699999999999999</c:v>
                </c:pt>
                <c:pt idx="56">
                  <c:v>0.61799999999999999</c:v>
                </c:pt>
                <c:pt idx="57">
                  <c:v>0.63300000000000001</c:v>
                </c:pt>
                <c:pt idx="58">
                  <c:v>0.65100000000000002</c:v>
                </c:pt>
                <c:pt idx="59">
                  <c:v>0.68399999999999994</c:v>
                </c:pt>
                <c:pt idx="60">
                  <c:v>0.65799999999999992</c:v>
                </c:pt>
                <c:pt idx="61">
                  <c:v>0.66199999999999992</c:v>
                </c:pt>
                <c:pt idx="62">
                  <c:v>0.64999999999999991</c:v>
                </c:pt>
                <c:pt idx="63">
                  <c:v>0.68500000000000005</c:v>
                </c:pt>
                <c:pt idx="64">
                  <c:v>0.68700000000000006</c:v>
                </c:pt>
                <c:pt idx="65">
                  <c:v>0.70599999999999996</c:v>
                </c:pt>
                <c:pt idx="66">
                  <c:v>0.74199999999999999</c:v>
                </c:pt>
                <c:pt idx="67">
                  <c:v>0.79800000000000004</c:v>
                </c:pt>
                <c:pt idx="68">
                  <c:v>0.81400000000000006</c:v>
                </c:pt>
                <c:pt idx="69">
                  <c:v>0.83600000000000008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1A-4147-9271-25B4F2BEB4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136896"/>
        <c:axId val="195142784"/>
      </c:lineChart>
      <c:catAx>
        <c:axId val="19513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5142784"/>
        <c:crosses val="autoZero"/>
        <c:auto val="1"/>
        <c:lblAlgn val="ctr"/>
        <c:lblOffset val="100"/>
        <c:noMultiLvlLbl val="0"/>
      </c:catAx>
      <c:valAx>
        <c:axId val="195142784"/>
        <c:scaling>
          <c:orientation val="minMax"/>
          <c:min val="0.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Distance between the Parties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51368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r>
              <a:rPr lang="en-US" sz="1600" dirty="0">
                <a:solidFill>
                  <a:schemeClr val="tx1"/>
                </a:solidFill>
              </a:rPr>
              <a:t>U.S. Party Identification, 1992-2017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Republican</c:v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29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31</c:v>
                </c:pt>
                <c:pt idx="5">
                  <c:v>31</c:v>
                </c:pt>
                <c:pt idx="6">
                  <c:v>30</c:v>
                </c:pt>
                <c:pt idx="7">
                  <c:v>31</c:v>
                </c:pt>
                <c:pt idx="8">
                  <c:v>32</c:v>
                </c:pt>
                <c:pt idx="9">
                  <c:v>33</c:v>
                </c:pt>
                <c:pt idx="10">
                  <c:v>33</c:v>
                </c:pt>
                <c:pt idx="11">
                  <c:v>33</c:v>
                </c:pt>
                <c:pt idx="12">
                  <c:v>33</c:v>
                </c:pt>
                <c:pt idx="13">
                  <c:v>31</c:v>
                </c:pt>
                <c:pt idx="14">
                  <c:v>28</c:v>
                </c:pt>
                <c:pt idx="15">
                  <c:v>28</c:v>
                </c:pt>
                <c:pt idx="16">
                  <c:v>26</c:v>
                </c:pt>
                <c:pt idx="17">
                  <c:v>29</c:v>
                </c:pt>
                <c:pt idx="18">
                  <c:v>28</c:v>
                </c:pt>
                <c:pt idx="19">
                  <c:v>29</c:v>
                </c:pt>
                <c:pt idx="20">
                  <c:v>27</c:v>
                </c:pt>
                <c:pt idx="21">
                  <c:v>27</c:v>
                </c:pt>
                <c:pt idx="22">
                  <c:v>28</c:v>
                </c:pt>
                <c:pt idx="23">
                  <c:v>29</c:v>
                </c:pt>
                <c:pt idx="24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67-5C41-AE1A-EF0EB54AB982}"/>
            </c:ext>
          </c:extLst>
        </c:ser>
        <c:ser>
          <c:idx val="1"/>
          <c:order val="1"/>
          <c:tx>
            <c:v>Democratic</c:v>
          </c:tx>
          <c:spPr>
            <a:ln>
              <a:solidFill>
                <a:srgbClr val="0070C0"/>
              </a:solidFill>
            </a:ln>
          </c:spPr>
          <c:marker>
            <c:symbol val="circle"/>
            <c:size val="4"/>
            <c:spPr>
              <a:solidFill>
                <a:schemeClr val="accent1"/>
              </a:solidFill>
              <a:ln>
                <a:solidFill>
                  <a:srgbClr val="0070C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Sheet1!$C$2:$C$26</c:f>
              <c:numCache>
                <c:formatCode>General</c:formatCode>
                <c:ptCount val="25"/>
                <c:pt idx="0">
                  <c:v>36</c:v>
                </c:pt>
                <c:pt idx="1">
                  <c:v>33</c:v>
                </c:pt>
                <c:pt idx="2">
                  <c:v>33</c:v>
                </c:pt>
                <c:pt idx="3">
                  <c:v>34</c:v>
                </c:pt>
                <c:pt idx="4">
                  <c:v>35</c:v>
                </c:pt>
                <c:pt idx="5">
                  <c:v>36</c:v>
                </c:pt>
                <c:pt idx="6">
                  <c:v>36</c:v>
                </c:pt>
                <c:pt idx="7">
                  <c:v>35</c:v>
                </c:pt>
                <c:pt idx="8">
                  <c:v>36</c:v>
                </c:pt>
                <c:pt idx="9">
                  <c:v>34</c:v>
                </c:pt>
                <c:pt idx="10">
                  <c:v>34</c:v>
                </c:pt>
                <c:pt idx="11">
                  <c:v>35</c:v>
                </c:pt>
                <c:pt idx="12">
                  <c:v>35</c:v>
                </c:pt>
                <c:pt idx="13">
                  <c:v>35</c:v>
                </c:pt>
                <c:pt idx="14">
                  <c:v>35</c:v>
                </c:pt>
                <c:pt idx="15">
                  <c:v>38</c:v>
                </c:pt>
                <c:pt idx="16">
                  <c:v>36</c:v>
                </c:pt>
                <c:pt idx="17">
                  <c:v>34</c:v>
                </c:pt>
                <c:pt idx="18">
                  <c:v>34</c:v>
                </c:pt>
                <c:pt idx="19">
                  <c:v>35</c:v>
                </c:pt>
                <c:pt idx="20">
                  <c:v>34</c:v>
                </c:pt>
                <c:pt idx="21">
                  <c:v>34</c:v>
                </c:pt>
                <c:pt idx="22">
                  <c:v>32</c:v>
                </c:pt>
                <c:pt idx="23">
                  <c:v>33</c:v>
                </c:pt>
                <c:pt idx="24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67-5C41-AE1A-EF0EB54AB982}"/>
            </c:ext>
          </c:extLst>
        </c:ser>
        <c:ser>
          <c:idx val="2"/>
          <c:order val="2"/>
          <c:tx>
            <c:v>Independent</c:v>
          </c:tx>
          <c:spPr>
            <a:ln>
              <a:solidFill>
                <a:schemeClr val="bg1">
                  <a:lumMod val="65000"/>
                </a:schemeClr>
              </a:solidFill>
            </a:ln>
          </c:spPr>
          <c:marker>
            <c:symbol val="circle"/>
            <c:size val="4"/>
            <c:spPr>
              <a:ln>
                <a:solidFill>
                  <a:schemeClr val="bg1">
                    <a:lumMod val="65000"/>
                  </a:schemeClr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Sheet1!$D$2:$D$26</c:f>
              <c:numCache>
                <c:formatCode>General</c:formatCode>
                <c:ptCount val="25"/>
                <c:pt idx="0">
                  <c:v>32</c:v>
                </c:pt>
                <c:pt idx="1">
                  <c:v>30</c:v>
                </c:pt>
                <c:pt idx="2">
                  <c:v>31</c:v>
                </c:pt>
                <c:pt idx="3">
                  <c:v>29</c:v>
                </c:pt>
                <c:pt idx="4">
                  <c:v>29</c:v>
                </c:pt>
                <c:pt idx="5">
                  <c:v>28</c:v>
                </c:pt>
                <c:pt idx="6">
                  <c:v>30</c:v>
                </c:pt>
                <c:pt idx="7">
                  <c:v>27</c:v>
                </c:pt>
                <c:pt idx="8">
                  <c:v>26</c:v>
                </c:pt>
                <c:pt idx="9">
                  <c:v>26</c:v>
                </c:pt>
                <c:pt idx="10">
                  <c:v>28</c:v>
                </c:pt>
                <c:pt idx="11">
                  <c:v>27</c:v>
                </c:pt>
                <c:pt idx="12">
                  <c:v>28</c:v>
                </c:pt>
                <c:pt idx="13">
                  <c:v>28</c:v>
                </c:pt>
                <c:pt idx="14">
                  <c:v>32</c:v>
                </c:pt>
                <c:pt idx="15">
                  <c:v>29</c:v>
                </c:pt>
                <c:pt idx="16">
                  <c:v>33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35</c:v>
                </c:pt>
                <c:pt idx="21">
                  <c:v>35</c:v>
                </c:pt>
                <c:pt idx="22">
                  <c:v>36</c:v>
                </c:pt>
                <c:pt idx="23">
                  <c:v>34</c:v>
                </c:pt>
                <c:pt idx="24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67-5C41-AE1A-EF0EB54AB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503232"/>
        <c:axId val="195505152"/>
      </c:lineChart>
      <c:catAx>
        <c:axId val="19550323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95505152"/>
        <c:crosses val="autoZero"/>
        <c:auto val="1"/>
        <c:lblAlgn val="ctr"/>
        <c:lblOffset val="100"/>
        <c:noMultiLvlLbl val="0"/>
      </c:catAx>
      <c:valAx>
        <c:axId val="195505152"/>
        <c:scaling>
          <c:orientation val="minMax"/>
          <c:max val="50"/>
          <c:min val="15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95503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Polarization in Congress since 1879.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Measures legislators vote records. Average Republican and average Democrat. Distance between…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Middle often serves as baseline. Really: weird part of American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to political scientist during period, tell you America needs more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liberal: Democrat. Most conservative: Democrat.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Polarization ≠ political conflict.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72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04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Blue South.</a:t>
            </a:r>
          </a:p>
          <a:p>
            <a:r>
              <a:rPr lang="en-US" dirty="0"/>
              <a:t>Red west. </a:t>
            </a:r>
          </a:p>
          <a:p>
            <a:r>
              <a:rPr lang="en-US" dirty="0"/>
              <a:t>Mixed </a:t>
            </a:r>
            <a:r>
              <a:rPr lang="en-US" dirty="0" err="1"/>
              <a:t>midwest</a:t>
            </a:r>
            <a:r>
              <a:rPr lang="en-US" dirty="0"/>
              <a:t> and west.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34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Carter: 50.1%; 297 EC votes</a:t>
            </a:r>
          </a:p>
          <a:p>
            <a:r>
              <a:rPr lang="en-US" dirty="0"/>
              <a:t>Ford: 48%; 240 EC</a:t>
            </a:r>
          </a:p>
          <a:p>
            <a:endParaRPr lang="en-US" dirty="0"/>
          </a:p>
          <a:p>
            <a:r>
              <a:rPr lang="en-US" dirty="0"/>
              <a:t>Biden: 51.3%; 306 EC votes</a:t>
            </a:r>
          </a:p>
          <a:p>
            <a:r>
              <a:rPr lang="en-US" dirty="0"/>
              <a:t>Trump: 46.9%; 232 EC votes</a:t>
            </a:r>
          </a:p>
          <a:p>
            <a:endParaRPr lang="en-US" dirty="0"/>
          </a:p>
          <a:p>
            <a:r>
              <a:rPr lang="en-US" dirty="0"/>
              <a:t>Vote density: Last 50 years Dems concentrated in tight geographic spaces. Top 25 metro areas. Reps spread out across map.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13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Democratic and Republican affiliation declined to high 20s.</a:t>
            </a:r>
          </a:p>
          <a:p>
            <a:endParaRPr lang="en-US" dirty="0"/>
          </a:p>
          <a:p>
            <a:r>
              <a:rPr lang="en-US" dirty="0"/>
              <a:t>Recent Gallup poll had independents as high as 44 percent. Might assume more swing voters.</a:t>
            </a:r>
          </a:p>
          <a:p>
            <a:endParaRPr lang="en-US" dirty="0"/>
          </a:p>
          <a:p>
            <a:r>
              <a:rPr lang="en-US" dirty="0"/>
              <a:t>However, also seeing historically partisan voting. Should not go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in political information environment.</a:t>
            </a:r>
          </a:p>
          <a:p>
            <a:r>
              <a:rPr lang="en-US" dirty="0"/>
              <a:t>Media in 1950s.</a:t>
            </a:r>
          </a:p>
          <a:p>
            <a:r>
              <a:rPr lang="en-US" dirty="0"/>
              <a:t>Today: cable news fragmented. Produced different slants to the news not comparable to objective news environment of 1950s.</a:t>
            </a:r>
          </a:p>
          <a:p>
            <a:endParaRPr lang="en-US" dirty="0"/>
          </a:p>
          <a:p>
            <a:r>
              <a:rPr lang="en-US" dirty="0"/>
              <a:t>Magnified by social media - twitter and </a:t>
            </a:r>
            <a:r>
              <a:rPr lang="en-US" dirty="0" err="1"/>
              <a:t>facebook</a:t>
            </a:r>
            <a:r>
              <a:rPr lang="en-US" dirty="0"/>
              <a:t>, which not only further fragment environment but also magnify most vitriolic and controversial voices.</a:t>
            </a:r>
          </a:p>
          <a:p>
            <a:endParaRPr lang="en-US" dirty="0"/>
          </a:p>
          <a:p>
            <a:r>
              <a:rPr lang="en-US" dirty="0"/>
              <a:t>Political psychology: humans not objective seekers of truth.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fragmented information environment, greater opportunity to seek out like-minded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9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18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7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99632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0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2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01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0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7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75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8734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tif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tif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12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11" Type="http://schemas.openxmlformats.org/officeDocument/2006/relationships/image" Target="../media/image15.jpeg"/><Relationship Id="rId5" Type="http://schemas.openxmlformats.org/officeDocument/2006/relationships/image" Target="../media/image9.tiff"/><Relationship Id="rId10" Type="http://schemas.openxmlformats.org/officeDocument/2006/relationships/image" Target="../media/image14.jpeg"/><Relationship Id="rId4" Type="http://schemas.openxmlformats.org/officeDocument/2006/relationships/image" Target="../media/image8.tiff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Josh Huder</a:t>
            </a:r>
          </a:p>
          <a:p>
            <a:r>
              <a:rPr lang="en-US" dirty="0"/>
              <a:t>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House and Senate Partisan Voting Difference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191982"/>
              </p:ext>
            </p:extLst>
          </p:nvPr>
        </p:nvGraphicFramePr>
        <p:xfrm>
          <a:off x="228600" y="1371600"/>
          <a:ext cx="84582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9EE72B-7EF0-4340-AB03-84FE5A6D9D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61" y="265339"/>
            <a:ext cx="1028700" cy="1133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216EBF-0AD3-3E48-A1DF-AAA6C748A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1494109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/>
          </a:bodyPr>
          <a:lstStyle/>
          <a:p>
            <a:r>
              <a:rPr lang="en-US" sz="2800" dirty="0"/>
              <a:t>Gerrymandering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9775F-2CBA-CB46-8E96-DCB035580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6" name="Picture 9" descr="C:\Users\huderj\Desktop\5b4fbc3c6d65e.image.jpg">
            <a:extLst>
              <a:ext uri="{FF2B5EF4-FFF2-40B4-BE49-F238E27FC236}">
                <a16:creationId xmlns:a16="http://schemas.microsoft.com/office/drawing/2014/main" id="{FD5B6120-1BB5-8C40-8152-0548C3DB5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2" y="1752600"/>
            <a:ext cx="4297729" cy="42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huderj\Desktop\3rd-Congressional-district.jpg">
            <a:extLst>
              <a:ext uri="{FF2B5EF4-FFF2-40B4-BE49-F238E27FC236}">
                <a16:creationId xmlns:a16="http://schemas.microsoft.com/office/drawing/2014/main" id="{3B218FCC-2894-EC45-89AF-AAFB0C87F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21614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ED00A-0379-D747-9087-E0235A4F5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05" y="237716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1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14500" y="233362"/>
            <a:ext cx="5715000" cy="1062038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7C22CA-7BCA-1446-9A0B-09E88889F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532" y="161925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79982" y="261698"/>
            <a:ext cx="5638800" cy="1020762"/>
          </a:xfrm>
        </p:spPr>
        <p:txBody>
          <a:bodyPr/>
          <a:lstStyle/>
          <a:p>
            <a:r>
              <a:rPr lang="en-US" dirty="0"/>
              <a:t>2020 Presidential Election</a:t>
            </a:r>
          </a:p>
        </p:txBody>
      </p:sp>
      <p:pic>
        <p:nvPicPr>
          <p:cNvPr id="1028" name="Picture 4" descr="File:2020 United States presidential election results map by county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6079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DEBF5C-ED5E-8349-9E1E-6E357CA40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2053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2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3122" y="231865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Independents &amp; Split v. Straight Ticket Voting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164871"/>
              </p:ext>
            </p:extLst>
          </p:nvPr>
        </p:nvGraphicFramePr>
        <p:xfrm>
          <a:off x="152400" y="2392112"/>
          <a:ext cx="4419600" cy="324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C:\Users\huderj\Desktop\Straight ticket voti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2112"/>
            <a:ext cx="4413250" cy="31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5400" y="5689825"/>
            <a:ext cx="2306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Pew Research Center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0969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84DDF-5A70-7244-BC24-84D0E8EE2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59487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63620"/>
            <a:ext cx="5937755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8800"/>
            <a:ext cx="8305799" cy="464819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Media</a:t>
            </a:r>
          </a:p>
          <a:p>
            <a:pPr>
              <a:buClr>
                <a:schemeClr val="tx1"/>
              </a:buClr>
            </a:pPr>
            <a:r>
              <a:rPr lang="en-US" sz="2000" dirty="0"/>
              <a:t>Broadcast media.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1950s: ABC, CBS, NBC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Today:</a:t>
            </a:r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endParaRPr lang="en-US" sz="2000" dirty="0"/>
          </a:p>
          <a:p>
            <a:pPr lvl="1">
              <a:buClr>
                <a:schemeClr val="tx1"/>
              </a:buClr>
            </a:pPr>
            <a:r>
              <a:rPr lang="en-US" sz="2000" dirty="0"/>
              <a:t>Internet &amp; Social Media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31" y="2794909"/>
            <a:ext cx="1371600" cy="6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31" y="3695244"/>
            <a:ext cx="1422400" cy="142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845" y="2667000"/>
            <a:ext cx="17018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845" y="3966938"/>
            <a:ext cx="2480811" cy="757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81" y="3861473"/>
            <a:ext cx="29337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52" y="4074084"/>
            <a:ext cx="1176565" cy="1176565"/>
          </a:xfrm>
          <a:prstGeom prst="rect">
            <a:avLst/>
          </a:prstGeom>
        </p:spPr>
      </p:pic>
      <p:pic>
        <p:nvPicPr>
          <p:cNvPr id="15" name="Picture 10" descr="Transparent Twitter Logo PNG Square 2021 | Pnggrid">
            <a:extLst>
              <a:ext uri="{FF2B5EF4-FFF2-40B4-BE49-F238E27FC236}">
                <a16:creationId xmlns:a16="http://schemas.microsoft.com/office/drawing/2014/main" id="{6B07B876-1E68-824B-9187-72642F28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208" y="5725339"/>
            <a:ext cx="783508" cy="78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Facebook - Wikipedia">
            <a:extLst>
              <a:ext uri="{FF2B5EF4-FFF2-40B4-BE49-F238E27FC236}">
                <a16:creationId xmlns:a16="http://schemas.microsoft.com/office/drawing/2014/main" id="{5FF5EE8D-3907-514B-88F9-00DB32D17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752" y="5744319"/>
            <a:ext cx="783508" cy="78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4A0DD66B-7536-0544-9BC3-FE0721B92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217" y="5730623"/>
            <a:ext cx="1524027" cy="85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30AA3F-4FD9-7046-A976-2382F2F39C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21" y="340727"/>
            <a:ext cx="5937755" cy="1188720"/>
          </a:xfrm>
        </p:spPr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1201"/>
            <a:ext cx="7848599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Most politically active: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Most knowledgeable about politics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Join politically active groups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Vote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Donate funds</a:t>
            </a:r>
          </a:p>
          <a:p>
            <a:pPr marL="0" indent="0">
              <a:buNone/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800" dirty="0"/>
              <a:t>Share emotional characteristics: Angry, fearful, and enthusiastic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800" dirty="0"/>
              <a:t>	≠ the moderate middle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AAD2-BC6B-6240-B942-8701C0147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8" y="1981201"/>
            <a:ext cx="3454401" cy="17463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516E8-87A8-0941-AB56-1DAF311D95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99" y="5029200"/>
            <a:ext cx="1701798" cy="1701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B2348-1C8D-1F4A-8876-7F3F62E22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65" y="335282"/>
            <a:ext cx="5937755" cy="1188720"/>
          </a:xfrm>
        </p:spPr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209801"/>
            <a:ext cx="5937755" cy="353022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CE7D12-1D45-0549-9382-727577950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1_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13219</TotalTime>
  <Words>387</Words>
  <Application>Microsoft Office PowerPoint</Application>
  <PresentationFormat>On-screen Show (4:3)</PresentationFormat>
  <Paragraphs>76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Gill Sans MT</vt:lpstr>
      <vt:lpstr>Parcel</vt:lpstr>
      <vt:lpstr>1_Parcel</vt:lpstr>
      <vt:lpstr>Partisanship in Congress</vt:lpstr>
      <vt:lpstr>House and Senate Partisan Voting Difference</vt:lpstr>
      <vt:lpstr>Gerrymandering</vt:lpstr>
      <vt:lpstr>1976 Presidential Election</vt:lpstr>
      <vt:lpstr>2020 Presidential Election</vt:lpstr>
      <vt:lpstr>Independents &amp; Split v. 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McMahon</cp:lastModifiedBy>
  <cp:revision>121</cp:revision>
  <cp:lastPrinted>2019-03-06T13:17:13Z</cp:lastPrinted>
  <dcterms:created xsi:type="dcterms:W3CDTF">2012-09-26T19:02:53Z</dcterms:created>
  <dcterms:modified xsi:type="dcterms:W3CDTF">2022-06-28T19:30:24Z</dcterms:modified>
</cp:coreProperties>
</file>