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449" r:id="rId2"/>
    <p:sldId id="453" r:id="rId3"/>
    <p:sldId id="454" r:id="rId4"/>
    <p:sldId id="455" r:id="rId5"/>
    <p:sldId id="452" r:id="rId6"/>
    <p:sldId id="456" r:id="rId7"/>
    <p:sldId id="371" r:id="rId8"/>
    <p:sldId id="285" r:id="rId9"/>
    <p:sldId id="457" r:id="rId10"/>
    <p:sldId id="262" r:id="rId11"/>
    <p:sldId id="460" r:id="rId12"/>
    <p:sldId id="458" r:id="rId13"/>
    <p:sldId id="260" r:id="rId14"/>
    <p:sldId id="447" r:id="rId15"/>
    <p:sldId id="459" r:id="rId16"/>
    <p:sldId id="461" r:id="rId17"/>
    <p:sldId id="462" r:id="rId18"/>
    <p:sldId id="463" r:id="rId19"/>
    <p:sldId id="464" r:id="rId20"/>
    <p:sldId id="465" r:id="rId21"/>
    <p:sldId id="466" r:id="rId22"/>
    <p:sldId id="422" r:id="rId23"/>
    <p:sldId id="467" r:id="rId24"/>
    <p:sldId id="4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66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B8899-4B85-4E58-B0F3-BC624BDB14D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1EFB67-36E2-4D7B-80E4-800301798F62}">
      <dgm:prSet/>
      <dgm:spPr/>
      <dgm:t>
        <a:bodyPr/>
        <a:lstStyle/>
        <a:p>
          <a:r>
            <a:rPr lang="en-US" dirty="0"/>
            <a:t>An extension of ATLS</a:t>
          </a:r>
        </a:p>
      </dgm:t>
    </dgm:pt>
    <dgm:pt modelId="{28B182A1-4A0F-490B-9F1B-1B1343699875}" type="parTrans" cxnId="{B2CF0C73-063E-42FF-8F07-1C92989EE128}">
      <dgm:prSet/>
      <dgm:spPr/>
      <dgm:t>
        <a:bodyPr/>
        <a:lstStyle/>
        <a:p>
          <a:endParaRPr lang="en-US"/>
        </a:p>
      </dgm:t>
    </dgm:pt>
    <dgm:pt modelId="{D4C0FB23-156C-4539-84BD-93045987A614}" type="sibTrans" cxnId="{B2CF0C73-063E-42FF-8F07-1C92989EE128}">
      <dgm:prSet/>
      <dgm:spPr/>
      <dgm:t>
        <a:bodyPr/>
        <a:lstStyle/>
        <a:p>
          <a:endParaRPr lang="en-US"/>
        </a:p>
      </dgm:t>
    </dgm:pt>
    <dgm:pt modelId="{9D5E0027-C161-44C2-98AD-EC6EE21FFE86}">
      <dgm:prSet/>
      <dgm:spPr/>
      <dgm:t>
        <a:bodyPr/>
        <a:lstStyle/>
        <a:p>
          <a:r>
            <a:rPr lang="en-US" dirty="0"/>
            <a:t>Integrate with Surgeons </a:t>
          </a:r>
        </a:p>
      </dgm:t>
    </dgm:pt>
    <dgm:pt modelId="{1E52EC1F-3E82-4C55-B06F-B4F024A5BA34}" type="parTrans" cxnId="{D360FAEE-F733-482E-9999-8D29058E3A76}">
      <dgm:prSet/>
      <dgm:spPr/>
      <dgm:t>
        <a:bodyPr/>
        <a:lstStyle/>
        <a:p>
          <a:endParaRPr lang="en-US"/>
        </a:p>
      </dgm:t>
    </dgm:pt>
    <dgm:pt modelId="{910D0CFE-5BB4-4872-89CF-F74C5CF68003}" type="sibTrans" cxnId="{D360FAEE-F733-482E-9999-8D29058E3A76}">
      <dgm:prSet/>
      <dgm:spPr/>
      <dgm:t>
        <a:bodyPr/>
        <a:lstStyle/>
        <a:p>
          <a:endParaRPr lang="en-US"/>
        </a:p>
      </dgm:t>
    </dgm:pt>
    <dgm:pt modelId="{15375BB4-7434-4B15-B91F-179BCE695022}">
      <dgm:prSet/>
      <dgm:spPr/>
      <dgm:t>
        <a:bodyPr/>
        <a:lstStyle/>
        <a:p>
          <a:r>
            <a:rPr lang="en-US" dirty="0"/>
            <a:t>Reproducible at any level 1 Trauma Centre</a:t>
          </a:r>
        </a:p>
      </dgm:t>
    </dgm:pt>
    <dgm:pt modelId="{85ADC834-C75C-4C00-A72B-B90D4513A879}" type="parTrans" cxnId="{2EFA3721-4256-445B-A788-40CE4AD805D3}">
      <dgm:prSet/>
      <dgm:spPr/>
      <dgm:t>
        <a:bodyPr/>
        <a:lstStyle/>
        <a:p>
          <a:endParaRPr lang="en-US"/>
        </a:p>
      </dgm:t>
    </dgm:pt>
    <dgm:pt modelId="{57593790-0E30-453B-ADD0-D9AA453CC20C}" type="sibTrans" cxnId="{2EFA3721-4256-445B-A788-40CE4AD805D3}">
      <dgm:prSet/>
      <dgm:spPr/>
      <dgm:t>
        <a:bodyPr/>
        <a:lstStyle/>
        <a:p>
          <a:endParaRPr lang="en-US"/>
        </a:p>
      </dgm:t>
    </dgm:pt>
    <dgm:pt modelId="{685B8B53-3CA6-4D62-AFCE-D7DA212A8334}">
      <dgm:prSet/>
      <dgm:spPr/>
      <dgm:t>
        <a:bodyPr/>
        <a:lstStyle/>
        <a:p>
          <a:r>
            <a:rPr lang="en-US" dirty="0"/>
            <a:t>Identify key personnel</a:t>
          </a:r>
        </a:p>
      </dgm:t>
    </dgm:pt>
    <dgm:pt modelId="{F74A5F2E-D208-4BE0-903A-0C3D11B8D392}" type="parTrans" cxnId="{607B3B38-F4AE-4891-8990-3B98F6694577}">
      <dgm:prSet/>
      <dgm:spPr/>
      <dgm:t>
        <a:bodyPr/>
        <a:lstStyle/>
        <a:p>
          <a:endParaRPr lang="en-US"/>
        </a:p>
      </dgm:t>
    </dgm:pt>
    <dgm:pt modelId="{65B35DF4-96BB-49A3-A77A-968368A5D4BB}" type="sibTrans" cxnId="{607B3B38-F4AE-4891-8990-3B98F6694577}">
      <dgm:prSet/>
      <dgm:spPr/>
      <dgm:t>
        <a:bodyPr/>
        <a:lstStyle/>
        <a:p>
          <a:endParaRPr lang="en-US"/>
        </a:p>
      </dgm:t>
    </dgm:pt>
    <dgm:pt modelId="{DB9B84EB-EF9A-F040-95D8-07907DA26037}" type="pres">
      <dgm:prSet presAssocID="{770B8899-4B85-4E58-B0F3-BC624BDB14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5B9410-A5DF-E347-9A12-B4CD431CE62E}" type="pres">
      <dgm:prSet presAssocID="{4D1EFB67-36E2-4D7B-80E4-800301798F62}" presName="hierRoot1" presStyleCnt="0"/>
      <dgm:spPr/>
    </dgm:pt>
    <dgm:pt modelId="{08CE6FDE-318B-E24B-A28A-0F64B13C3F3E}" type="pres">
      <dgm:prSet presAssocID="{4D1EFB67-36E2-4D7B-80E4-800301798F62}" presName="composite" presStyleCnt="0"/>
      <dgm:spPr/>
    </dgm:pt>
    <dgm:pt modelId="{8F22517F-0A76-CC4E-9C53-15E58347B405}" type="pres">
      <dgm:prSet presAssocID="{4D1EFB67-36E2-4D7B-80E4-800301798F62}" presName="background" presStyleLbl="node0" presStyleIdx="0" presStyleCnt="4"/>
      <dgm:spPr/>
    </dgm:pt>
    <dgm:pt modelId="{1403AAB5-7C9F-794B-A93E-831B2736665A}" type="pres">
      <dgm:prSet presAssocID="{4D1EFB67-36E2-4D7B-80E4-800301798F62}" presName="text" presStyleLbl="fgAcc0" presStyleIdx="0" presStyleCnt="4">
        <dgm:presLayoutVars>
          <dgm:chPref val="3"/>
        </dgm:presLayoutVars>
      </dgm:prSet>
      <dgm:spPr/>
    </dgm:pt>
    <dgm:pt modelId="{DA1F060B-AA32-334C-A7C0-A163C57F457C}" type="pres">
      <dgm:prSet presAssocID="{4D1EFB67-36E2-4D7B-80E4-800301798F62}" presName="hierChild2" presStyleCnt="0"/>
      <dgm:spPr/>
    </dgm:pt>
    <dgm:pt modelId="{7DC97D04-F874-104C-989B-FDF5116FBDCE}" type="pres">
      <dgm:prSet presAssocID="{9D5E0027-C161-44C2-98AD-EC6EE21FFE86}" presName="hierRoot1" presStyleCnt="0"/>
      <dgm:spPr/>
    </dgm:pt>
    <dgm:pt modelId="{34F19814-91AE-734A-8734-0327A40E2205}" type="pres">
      <dgm:prSet presAssocID="{9D5E0027-C161-44C2-98AD-EC6EE21FFE86}" presName="composite" presStyleCnt="0"/>
      <dgm:spPr/>
    </dgm:pt>
    <dgm:pt modelId="{B74620E0-3C22-CA4E-97F1-AD0CE1620C99}" type="pres">
      <dgm:prSet presAssocID="{9D5E0027-C161-44C2-98AD-EC6EE21FFE86}" presName="background" presStyleLbl="node0" presStyleIdx="1" presStyleCnt="4"/>
      <dgm:spPr/>
    </dgm:pt>
    <dgm:pt modelId="{9C24D3F2-4C1C-9445-9BFF-75E81CBA44BB}" type="pres">
      <dgm:prSet presAssocID="{9D5E0027-C161-44C2-98AD-EC6EE21FFE86}" presName="text" presStyleLbl="fgAcc0" presStyleIdx="1" presStyleCnt="4">
        <dgm:presLayoutVars>
          <dgm:chPref val="3"/>
        </dgm:presLayoutVars>
      </dgm:prSet>
      <dgm:spPr/>
    </dgm:pt>
    <dgm:pt modelId="{79D8190C-12BE-2344-B3D7-61DD88C8D68F}" type="pres">
      <dgm:prSet presAssocID="{9D5E0027-C161-44C2-98AD-EC6EE21FFE86}" presName="hierChild2" presStyleCnt="0"/>
      <dgm:spPr/>
    </dgm:pt>
    <dgm:pt modelId="{93F20D66-651E-7A40-9B5F-66E753CE3B02}" type="pres">
      <dgm:prSet presAssocID="{15375BB4-7434-4B15-B91F-179BCE695022}" presName="hierRoot1" presStyleCnt="0"/>
      <dgm:spPr/>
    </dgm:pt>
    <dgm:pt modelId="{9B5022D5-90E0-264A-9385-78CA0E3AB50D}" type="pres">
      <dgm:prSet presAssocID="{15375BB4-7434-4B15-B91F-179BCE695022}" presName="composite" presStyleCnt="0"/>
      <dgm:spPr/>
    </dgm:pt>
    <dgm:pt modelId="{14359ACA-8122-454E-8FE3-902A3498C6EA}" type="pres">
      <dgm:prSet presAssocID="{15375BB4-7434-4B15-B91F-179BCE695022}" presName="background" presStyleLbl="node0" presStyleIdx="2" presStyleCnt="4"/>
      <dgm:spPr/>
    </dgm:pt>
    <dgm:pt modelId="{FBAF4AC8-3407-8E4B-B384-30B73D05AE65}" type="pres">
      <dgm:prSet presAssocID="{15375BB4-7434-4B15-B91F-179BCE695022}" presName="text" presStyleLbl="fgAcc0" presStyleIdx="2" presStyleCnt="4">
        <dgm:presLayoutVars>
          <dgm:chPref val="3"/>
        </dgm:presLayoutVars>
      </dgm:prSet>
      <dgm:spPr/>
    </dgm:pt>
    <dgm:pt modelId="{53F9E50D-6E12-C24D-BFA7-5BC78A33E9A7}" type="pres">
      <dgm:prSet presAssocID="{15375BB4-7434-4B15-B91F-179BCE695022}" presName="hierChild2" presStyleCnt="0"/>
      <dgm:spPr/>
    </dgm:pt>
    <dgm:pt modelId="{35951F63-DFA3-0B4B-961E-AC0D595D0E43}" type="pres">
      <dgm:prSet presAssocID="{685B8B53-3CA6-4D62-AFCE-D7DA212A8334}" presName="hierRoot1" presStyleCnt="0"/>
      <dgm:spPr/>
    </dgm:pt>
    <dgm:pt modelId="{9DB612BC-A07D-D745-AC8C-F56141632638}" type="pres">
      <dgm:prSet presAssocID="{685B8B53-3CA6-4D62-AFCE-D7DA212A8334}" presName="composite" presStyleCnt="0"/>
      <dgm:spPr/>
    </dgm:pt>
    <dgm:pt modelId="{72DD527B-2314-D04C-9E91-9B546A7F1CF5}" type="pres">
      <dgm:prSet presAssocID="{685B8B53-3CA6-4D62-AFCE-D7DA212A8334}" presName="background" presStyleLbl="node0" presStyleIdx="3" presStyleCnt="4"/>
      <dgm:spPr/>
    </dgm:pt>
    <dgm:pt modelId="{BE1FAF7A-AA17-5849-9A22-531B3C252478}" type="pres">
      <dgm:prSet presAssocID="{685B8B53-3CA6-4D62-AFCE-D7DA212A8334}" presName="text" presStyleLbl="fgAcc0" presStyleIdx="3" presStyleCnt="4">
        <dgm:presLayoutVars>
          <dgm:chPref val="3"/>
        </dgm:presLayoutVars>
      </dgm:prSet>
      <dgm:spPr/>
    </dgm:pt>
    <dgm:pt modelId="{93ED41D9-45AD-7046-B70E-B250E96E9913}" type="pres">
      <dgm:prSet presAssocID="{685B8B53-3CA6-4D62-AFCE-D7DA212A8334}" presName="hierChild2" presStyleCnt="0"/>
      <dgm:spPr/>
    </dgm:pt>
  </dgm:ptLst>
  <dgm:cxnLst>
    <dgm:cxn modelId="{3ADFC301-B713-6448-BEB4-E217F1C62B9C}" type="presOf" srcId="{770B8899-4B85-4E58-B0F3-BC624BDB14D3}" destId="{DB9B84EB-EF9A-F040-95D8-07907DA26037}" srcOrd="0" destOrd="0" presId="urn:microsoft.com/office/officeart/2005/8/layout/hierarchy1"/>
    <dgm:cxn modelId="{2EFA3721-4256-445B-A788-40CE4AD805D3}" srcId="{770B8899-4B85-4E58-B0F3-BC624BDB14D3}" destId="{15375BB4-7434-4B15-B91F-179BCE695022}" srcOrd="2" destOrd="0" parTransId="{85ADC834-C75C-4C00-A72B-B90D4513A879}" sibTransId="{57593790-0E30-453B-ADD0-D9AA453CC20C}"/>
    <dgm:cxn modelId="{607B3B38-F4AE-4891-8990-3B98F6694577}" srcId="{770B8899-4B85-4E58-B0F3-BC624BDB14D3}" destId="{685B8B53-3CA6-4D62-AFCE-D7DA212A8334}" srcOrd="3" destOrd="0" parTransId="{F74A5F2E-D208-4BE0-903A-0C3D11B8D392}" sibTransId="{65B35DF4-96BB-49A3-A77A-968368A5D4BB}"/>
    <dgm:cxn modelId="{DEF04950-9466-3348-9BFF-072BEF192642}" type="presOf" srcId="{15375BB4-7434-4B15-B91F-179BCE695022}" destId="{FBAF4AC8-3407-8E4B-B384-30B73D05AE65}" srcOrd="0" destOrd="0" presId="urn:microsoft.com/office/officeart/2005/8/layout/hierarchy1"/>
    <dgm:cxn modelId="{7A590D51-8BD6-BB49-A46D-ACA330DF3EE2}" type="presOf" srcId="{685B8B53-3CA6-4D62-AFCE-D7DA212A8334}" destId="{BE1FAF7A-AA17-5849-9A22-531B3C252478}" srcOrd="0" destOrd="0" presId="urn:microsoft.com/office/officeart/2005/8/layout/hierarchy1"/>
    <dgm:cxn modelId="{B2CF0C73-063E-42FF-8F07-1C92989EE128}" srcId="{770B8899-4B85-4E58-B0F3-BC624BDB14D3}" destId="{4D1EFB67-36E2-4D7B-80E4-800301798F62}" srcOrd="0" destOrd="0" parTransId="{28B182A1-4A0F-490B-9F1B-1B1343699875}" sibTransId="{D4C0FB23-156C-4539-84BD-93045987A614}"/>
    <dgm:cxn modelId="{2009A08B-8EB6-5B42-9B44-86AF6C0E934B}" type="presOf" srcId="{9D5E0027-C161-44C2-98AD-EC6EE21FFE86}" destId="{9C24D3F2-4C1C-9445-9BFF-75E81CBA44BB}" srcOrd="0" destOrd="0" presId="urn:microsoft.com/office/officeart/2005/8/layout/hierarchy1"/>
    <dgm:cxn modelId="{D360FAEE-F733-482E-9999-8D29058E3A76}" srcId="{770B8899-4B85-4E58-B0F3-BC624BDB14D3}" destId="{9D5E0027-C161-44C2-98AD-EC6EE21FFE86}" srcOrd="1" destOrd="0" parTransId="{1E52EC1F-3E82-4C55-B06F-B4F024A5BA34}" sibTransId="{910D0CFE-5BB4-4872-89CF-F74C5CF68003}"/>
    <dgm:cxn modelId="{CD2722F1-C9EB-E047-96E8-9927F107D2FC}" type="presOf" srcId="{4D1EFB67-36E2-4D7B-80E4-800301798F62}" destId="{1403AAB5-7C9F-794B-A93E-831B2736665A}" srcOrd="0" destOrd="0" presId="urn:microsoft.com/office/officeart/2005/8/layout/hierarchy1"/>
    <dgm:cxn modelId="{2BF94CDD-F03F-9846-93C3-B6AE8D39EF4F}" type="presParOf" srcId="{DB9B84EB-EF9A-F040-95D8-07907DA26037}" destId="{6E5B9410-A5DF-E347-9A12-B4CD431CE62E}" srcOrd="0" destOrd="0" presId="urn:microsoft.com/office/officeart/2005/8/layout/hierarchy1"/>
    <dgm:cxn modelId="{C6FB56DC-8ECA-0248-A0F0-0D771FE15762}" type="presParOf" srcId="{6E5B9410-A5DF-E347-9A12-B4CD431CE62E}" destId="{08CE6FDE-318B-E24B-A28A-0F64B13C3F3E}" srcOrd="0" destOrd="0" presId="urn:microsoft.com/office/officeart/2005/8/layout/hierarchy1"/>
    <dgm:cxn modelId="{3A538AF2-3F7F-C143-9E40-61965D89450B}" type="presParOf" srcId="{08CE6FDE-318B-E24B-A28A-0F64B13C3F3E}" destId="{8F22517F-0A76-CC4E-9C53-15E58347B405}" srcOrd="0" destOrd="0" presId="urn:microsoft.com/office/officeart/2005/8/layout/hierarchy1"/>
    <dgm:cxn modelId="{6E9A67C6-008A-7442-8B8F-14D105B483E0}" type="presParOf" srcId="{08CE6FDE-318B-E24B-A28A-0F64B13C3F3E}" destId="{1403AAB5-7C9F-794B-A93E-831B2736665A}" srcOrd="1" destOrd="0" presId="urn:microsoft.com/office/officeart/2005/8/layout/hierarchy1"/>
    <dgm:cxn modelId="{2BBEA012-5BBE-C84A-90D7-4D2506538328}" type="presParOf" srcId="{6E5B9410-A5DF-E347-9A12-B4CD431CE62E}" destId="{DA1F060B-AA32-334C-A7C0-A163C57F457C}" srcOrd="1" destOrd="0" presId="urn:microsoft.com/office/officeart/2005/8/layout/hierarchy1"/>
    <dgm:cxn modelId="{E837D4A1-E251-4444-9ABD-556F841820FA}" type="presParOf" srcId="{DB9B84EB-EF9A-F040-95D8-07907DA26037}" destId="{7DC97D04-F874-104C-989B-FDF5116FBDCE}" srcOrd="1" destOrd="0" presId="urn:microsoft.com/office/officeart/2005/8/layout/hierarchy1"/>
    <dgm:cxn modelId="{07311E3B-AA1E-394F-A738-235161EDE7D7}" type="presParOf" srcId="{7DC97D04-F874-104C-989B-FDF5116FBDCE}" destId="{34F19814-91AE-734A-8734-0327A40E2205}" srcOrd="0" destOrd="0" presId="urn:microsoft.com/office/officeart/2005/8/layout/hierarchy1"/>
    <dgm:cxn modelId="{CD31D583-8BE1-094F-BF9C-20E8F69A5CB9}" type="presParOf" srcId="{34F19814-91AE-734A-8734-0327A40E2205}" destId="{B74620E0-3C22-CA4E-97F1-AD0CE1620C99}" srcOrd="0" destOrd="0" presId="urn:microsoft.com/office/officeart/2005/8/layout/hierarchy1"/>
    <dgm:cxn modelId="{C1C41C63-9DF7-6F4E-AD5B-71C8716CD1B5}" type="presParOf" srcId="{34F19814-91AE-734A-8734-0327A40E2205}" destId="{9C24D3F2-4C1C-9445-9BFF-75E81CBA44BB}" srcOrd="1" destOrd="0" presId="urn:microsoft.com/office/officeart/2005/8/layout/hierarchy1"/>
    <dgm:cxn modelId="{4581D717-ED55-6B40-BE57-D473DFA6FF6B}" type="presParOf" srcId="{7DC97D04-F874-104C-989B-FDF5116FBDCE}" destId="{79D8190C-12BE-2344-B3D7-61DD88C8D68F}" srcOrd="1" destOrd="0" presId="urn:microsoft.com/office/officeart/2005/8/layout/hierarchy1"/>
    <dgm:cxn modelId="{6035D63B-7CD5-814B-96A5-AE54120A8BE2}" type="presParOf" srcId="{DB9B84EB-EF9A-F040-95D8-07907DA26037}" destId="{93F20D66-651E-7A40-9B5F-66E753CE3B02}" srcOrd="2" destOrd="0" presId="urn:microsoft.com/office/officeart/2005/8/layout/hierarchy1"/>
    <dgm:cxn modelId="{3A8BEE22-75BC-3442-9759-10BE23CC89F2}" type="presParOf" srcId="{93F20D66-651E-7A40-9B5F-66E753CE3B02}" destId="{9B5022D5-90E0-264A-9385-78CA0E3AB50D}" srcOrd="0" destOrd="0" presId="urn:microsoft.com/office/officeart/2005/8/layout/hierarchy1"/>
    <dgm:cxn modelId="{7660543B-8B80-0447-9290-B77090EC08F6}" type="presParOf" srcId="{9B5022D5-90E0-264A-9385-78CA0E3AB50D}" destId="{14359ACA-8122-454E-8FE3-902A3498C6EA}" srcOrd="0" destOrd="0" presId="urn:microsoft.com/office/officeart/2005/8/layout/hierarchy1"/>
    <dgm:cxn modelId="{7D0AF698-EEC7-B947-91AB-4A73BB39EE0B}" type="presParOf" srcId="{9B5022D5-90E0-264A-9385-78CA0E3AB50D}" destId="{FBAF4AC8-3407-8E4B-B384-30B73D05AE65}" srcOrd="1" destOrd="0" presId="urn:microsoft.com/office/officeart/2005/8/layout/hierarchy1"/>
    <dgm:cxn modelId="{2B91B7E2-0041-AD47-897A-0A7998A64C0D}" type="presParOf" srcId="{93F20D66-651E-7A40-9B5F-66E753CE3B02}" destId="{53F9E50D-6E12-C24D-BFA7-5BC78A33E9A7}" srcOrd="1" destOrd="0" presId="urn:microsoft.com/office/officeart/2005/8/layout/hierarchy1"/>
    <dgm:cxn modelId="{EA7EA04D-B26D-3E48-8082-235CF56C1CB5}" type="presParOf" srcId="{DB9B84EB-EF9A-F040-95D8-07907DA26037}" destId="{35951F63-DFA3-0B4B-961E-AC0D595D0E43}" srcOrd="3" destOrd="0" presId="urn:microsoft.com/office/officeart/2005/8/layout/hierarchy1"/>
    <dgm:cxn modelId="{56605B30-6D7E-544B-B0D7-2BB6FC3CA1DE}" type="presParOf" srcId="{35951F63-DFA3-0B4B-961E-AC0D595D0E43}" destId="{9DB612BC-A07D-D745-AC8C-F56141632638}" srcOrd="0" destOrd="0" presId="urn:microsoft.com/office/officeart/2005/8/layout/hierarchy1"/>
    <dgm:cxn modelId="{EFB37077-5440-2240-B5EA-F175C4833FDE}" type="presParOf" srcId="{9DB612BC-A07D-D745-AC8C-F56141632638}" destId="{72DD527B-2314-D04C-9E91-9B546A7F1CF5}" srcOrd="0" destOrd="0" presId="urn:microsoft.com/office/officeart/2005/8/layout/hierarchy1"/>
    <dgm:cxn modelId="{76734F4F-4B5A-A946-9C39-3D04057A324C}" type="presParOf" srcId="{9DB612BC-A07D-D745-AC8C-F56141632638}" destId="{BE1FAF7A-AA17-5849-9A22-531B3C252478}" srcOrd="1" destOrd="0" presId="urn:microsoft.com/office/officeart/2005/8/layout/hierarchy1"/>
    <dgm:cxn modelId="{5A6938CE-DEFA-0146-9016-39491C283B5E}" type="presParOf" srcId="{35951F63-DFA3-0B4B-961E-AC0D595D0E43}" destId="{93ED41D9-45AD-7046-B70E-B250E96E99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2517F-0A76-CC4E-9C53-15E58347B405}">
      <dsp:nvSpPr>
        <dsp:cNvPr id="0" name=""/>
        <dsp:cNvSpPr/>
      </dsp:nvSpPr>
      <dsp:spPr>
        <a:xfrm>
          <a:off x="3231" y="1052820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3AAB5-7C9F-794B-A93E-831B2736665A}">
      <dsp:nvSpPr>
        <dsp:cNvPr id="0" name=""/>
        <dsp:cNvSpPr/>
      </dsp:nvSpPr>
      <dsp:spPr>
        <a:xfrm>
          <a:off x="259591" y="1296362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 extension of ATLS</a:t>
          </a:r>
        </a:p>
      </dsp:txBody>
      <dsp:txXfrm>
        <a:off x="302502" y="1339273"/>
        <a:ext cx="2221419" cy="1379276"/>
      </dsp:txXfrm>
    </dsp:sp>
    <dsp:sp modelId="{B74620E0-3C22-CA4E-97F1-AD0CE1620C99}">
      <dsp:nvSpPr>
        <dsp:cNvPr id="0" name=""/>
        <dsp:cNvSpPr/>
      </dsp:nvSpPr>
      <dsp:spPr>
        <a:xfrm>
          <a:off x="2823193" y="1052820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4D3F2-4C1C-9445-9BFF-75E81CBA44BB}">
      <dsp:nvSpPr>
        <dsp:cNvPr id="0" name=""/>
        <dsp:cNvSpPr/>
      </dsp:nvSpPr>
      <dsp:spPr>
        <a:xfrm>
          <a:off x="3079553" y="1296362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Integrate with Surgeons </a:t>
          </a:r>
        </a:p>
      </dsp:txBody>
      <dsp:txXfrm>
        <a:off x="3122464" y="1339273"/>
        <a:ext cx="2221419" cy="1379276"/>
      </dsp:txXfrm>
    </dsp:sp>
    <dsp:sp modelId="{14359ACA-8122-454E-8FE3-902A3498C6EA}">
      <dsp:nvSpPr>
        <dsp:cNvPr id="0" name=""/>
        <dsp:cNvSpPr/>
      </dsp:nvSpPr>
      <dsp:spPr>
        <a:xfrm>
          <a:off x="5643155" y="1052820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F4AC8-3407-8E4B-B384-30B73D05AE65}">
      <dsp:nvSpPr>
        <dsp:cNvPr id="0" name=""/>
        <dsp:cNvSpPr/>
      </dsp:nvSpPr>
      <dsp:spPr>
        <a:xfrm>
          <a:off x="5899515" y="1296362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Reproducible at any level 1 Trauma Centre</a:t>
          </a:r>
        </a:p>
      </dsp:txBody>
      <dsp:txXfrm>
        <a:off x="5942426" y="1339273"/>
        <a:ext cx="2221419" cy="1379276"/>
      </dsp:txXfrm>
    </dsp:sp>
    <dsp:sp modelId="{72DD527B-2314-D04C-9E91-9B546A7F1CF5}">
      <dsp:nvSpPr>
        <dsp:cNvPr id="0" name=""/>
        <dsp:cNvSpPr/>
      </dsp:nvSpPr>
      <dsp:spPr>
        <a:xfrm>
          <a:off x="8463116" y="1052820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FAF7A-AA17-5849-9A22-531B3C252478}">
      <dsp:nvSpPr>
        <dsp:cNvPr id="0" name=""/>
        <dsp:cNvSpPr/>
      </dsp:nvSpPr>
      <dsp:spPr>
        <a:xfrm>
          <a:off x="8719477" y="1296362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key personnel</a:t>
          </a:r>
        </a:p>
      </dsp:txBody>
      <dsp:txXfrm>
        <a:off x="8762388" y="1339273"/>
        <a:ext cx="2221419" cy="137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B92E1-00B4-EA4D-8D1A-AC5A08F800E6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AF5F2-FF82-704C-B02F-8604B699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1AD7C-D23B-4988-8574-A11A93C080B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3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1AD7C-D23B-4988-8574-A11A93C080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8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190172" y="2070463"/>
            <a:ext cx="9811657" cy="4036423"/>
          </a:xfrm>
          <a:prstGeom prst="rect">
            <a:avLst/>
          </a:prstGeom>
        </p:spPr>
        <p:txBody>
          <a:bodyPr/>
          <a:lstStyle>
            <a:lvl1pPr>
              <a:spcBef>
                <a:spcPts val="2109"/>
              </a:spcBef>
              <a:buBlip>
                <a:blip r:embed="rId2"/>
              </a:buBlip>
            </a:lvl1pPr>
            <a:lvl2pPr>
              <a:spcBef>
                <a:spcPts val="2109"/>
              </a:spcBef>
              <a:buBlip>
                <a:blip r:embed="rId2"/>
              </a:buBlip>
            </a:lvl2pPr>
            <a:lvl3pPr>
              <a:spcBef>
                <a:spcPts val="2109"/>
              </a:spcBef>
              <a:buBlip>
                <a:blip r:embed="rId2"/>
              </a:buBlip>
            </a:lvl3pPr>
            <a:lvl4pPr>
              <a:spcBef>
                <a:spcPts val="2109"/>
              </a:spcBef>
              <a:buBlip>
                <a:blip r:embed="rId2"/>
              </a:buBlip>
            </a:lvl4pPr>
            <a:lvl5pPr>
              <a:spcBef>
                <a:spcPts val="2109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5783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5783">
                  <a:lumMod val="75000"/>
                  <a:lumOff val="25000"/>
                </a:srgbClr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062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1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3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5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5694" y="8651286"/>
            <a:ext cx="5143035" cy="165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5" name="Picture 1" descr="page1image53860240">
            <a:extLst>
              <a:ext uri="{FF2B5EF4-FFF2-40B4-BE49-F238E27FC236}">
                <a16:creationId xmlns:a16="http://schemas.microsoft.com/office/drawing/2014/main" id="{E91469D7-1A7F-3949-B01C-A3BFCC1C2D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3" y="6315285"/>
            <a:ext cx="1699592" cy="4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GB" sz="5600" dirty="0">
                <a:solidFill>
                  <a:srgbClr val="FFFFFF">
                    <a:alpha val="90000"/>
                  </a:srgbClr>
                </a:solidFill>
              </a:rPr>
              <a:t>EMERGENCY RESUSCITATIVE THORACOTOMY FOR PENETRATING TRAUMA- a new course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0C820-7E7C-824F-B5A8-0DB632D0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44" y="2726267"/>
            <a:ext cx="3377321" cy="1149350"/>
          </a:xfrm>
          <a:prstGeom prst="rect">
            <a:avLst/>
          </a:prstGeom>
          <a:ln w="15875">
            <a:solidFill>
              <a:schemeClr val="bg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317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2BD66AB-20DE-9B47-9D9E-3841E22C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21" y="634550"/>
            <a:ext cx="4732805" cy="578936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606" y="680473"/>
            <a:ext cx="4597758" cy="71813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606" y="1532381"/>
            <a:ext cx="4597758" cy="3793237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The Team Leader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Anaesthetist</a:t>
            </a:r>
          </a:p>
          <a:p>
            <a:r>
              <a:rPr lang="en-GB" sz="1800" dirty="0">
                <a:solidFill>
                  <a:srgbClr val="FFFFFF"/>
                </a:solidFill>
              </a:rPr>
              <a:t>ODP / Nurse assistant for the anaesthetist</a:t>
            </a:r>
          </a:p>
          <a:p>
            <a:r>
              <a:rPr lang="en-GB" sz="1800" dirty="0">
                <a:solidFill>
                  <a:srgbClr val="FFFFFF"/>
                </a:solidFill>
              </a:rPr>
              <a:t>Doctor allocated to vascular access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Surgeon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Surgical Assistant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Surgical Nurse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Resource Coordinator </a:t>
            </a:r>
          </a:p>
        </p:txBody>
      </p:sp>
    </p:spTree>
    <p:extLst>
      <p:ext uri="{BB962C8B-B14F-4D97-AF65-F5344CB8AC3E}">
        <p14:creationId xmlns:p14="http://schemas.microsoft.com/office/powerpoint/2010/main" val="145929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14CF-B667-4A58-E450-48F994FA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934834"/>
            <a:ext cx="11029616" cy="988332"/>
          </a:xfrm>
        </p:spPr>
        <p:txBody>
          <a:bodyPr>
            <a:normAutofit/>
          </a:bodyPr>
          <a:lstStyle/>
          <a:p>
            <a:r>
              <a:rPr lang="en-US" sz="4000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162635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9CD9-6A40-D9DB-1968-961260D9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-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39DA-113D-0A44-FD2F-FCD2A90E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 that you can produce anywhere (not only MTCs with CT surgery)</a:t>
            </a:r>
          </a:p>
          <a:p>
            <a:r>
              <a:rPr lang="en-US" dirty="0"/>
              <a:t>2 Trays</a:t>
            </a:r>
          </a:p>
          <a:p>
            <a:pPr lvl="1"/>
            <a:r>
              <a:rPr lang="en-US" dirty="0"/>
              <a:t>RT1				to get into the chest</a:t>
            </a:r>
          </a:p>
          <a:p>
            <a:pPr lvl="1"/>
            <a:r>
              <a:rPr lang="en-US" dirty="0"/>
              <a:t>RT2				equipment that you will need when you are there</a:t>
            </a:r>
          </a:p>
        </p:txBody>
      </p:sp>
    </p:spTree>
    <p:extLst>
      <p:ext uri="{BB962C8B-B14F-4D97-AF65-F5344CB8AC3E}">
        <p14:creationId xmlns:p14="http://schemas.microsoft.com/office/powerpoint/2010/main" val="347714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EFF"/>
                </a:solidFill>
              </a:rPr>
              <a:t>Emergency Room Thoracotomy sets </a:t>
            </a:r>
            <a:br>
              <a:rPr lang="en-GB">
                <a:solidFill>
                  <a:srgbClr val="FFFEFF"/>
                </a:solidFill>
              </a:rPr>
            </a:br>
            <a:br>
              <a:rPr lang="en-GB">
                <a:solidFill>
                  <a:srgbClr val="FFFEFF"/>
                </a:solidFill>
              </a:rPr>
            </a:br>
            <a:r>
              <a:rPr lang="en-GB" sz="2000">
                <a:solidFill>
                  <a:srgbClr val="FFFEFF"/>
                </a:solidFill>
              </a:rPr>
              <a:t>RT1 – OPEN FIRST</a:t>
            </a:r>
            <a:br>
              <a:rPr lang="en-GB" sz="2000">
                <a:solidFill>
                  <a:srgbClr val="FFFEFF"/>
                </a:solidFill>
              </a:rPr>
            </a:br>
            <a:br>
              <a:rPr lang="en-GB" sz="2000">
                <a:solidFill>
                  <a:srgbClr val="FFFEFF"/>
                </a:solidFill>
              </a:rPr>
            </a:br>
            <a:r>
              <a:rPr lang="en-GB" sz="2000">
                <a:solidFill>
                  <a:srgbClr val="FFFEFF"/>
                </a:solidFill>
              </a:rPr>
              <a:t>RT2 – OPEN SECOND</a:t>
            </a:r>
            <a:endParaRPr lang="en-GB" dirty="0">
              <a:solidFill>
                <a:srgbClr val="FFFE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880" y="821836"/>
            <a:ext cx="7210531" cy="61026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2 Scalpels ( Size 24 blades) 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2 x plaster shears 		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Gigli Saw 				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2 x Metzenbaum Scissors 	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2 x Long </a:t>
            </a:r>
            <a:r>
              <a:rPr lang="en-GB" dirty="0" err="1"/>
              <a:t>debakey</a:t>
            </a:r>
            <a:r>
              <a:rPr lang="en-GB" dirty="0"/>
              <a:t> forceps  	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5 large swabs or packs 	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2 x Spencer Wells artery forceps 								RT1</a:t>
            </a:r>
          </a:p>
          <a:p>
            <a:pPr>
              <a:lnSpc>
                <a:spcPct val="110000"/>
              </a:lnSpc>
            </a:pPr>
            <a:r>
              <a:rPr lang="en-GB" dirty="0"/>
              <a:t>Kidney dish for sharps										RT1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						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200" dirty="0"/>
          </a:p>
          <a:p>
            <a:pPr>
              <a:lnSpc>
                <a:spcPct val="110000"/>
              </a:lnSpc>
            </a:pPr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7517C-F715-0847-B8A4-4D1208ED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22" y="4272742"/>
            <a:ext cx="3252341" cy="2418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E74FC-1197-2947-926D-8D4EBCE3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33" y="6183229"/>
            <a:ext cx="1704132" cy="5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383" y="0"/>
            <a:ext cx="7210531" cy="61026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Long needle holder 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5x Artery forceps 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2x Roberts forceps 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5x 2/0 Prolene,  5x 3/0 Prolene , 5x 4/0 Prolene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20x medium swabs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Internal defibrillator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2x </a:t>
            </a:r>
            <a:r>
              <a:rPr lang="en-GB" dirty="0" err="1"/>
              <a:t>Finochietto</a:t>
            </a:r>
            <a:r>
              <a:rPr lang="en-GB" dirty="0"/>
              <a:t> retractors 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Long vascular clamp 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Foley catheter 											RT2</a:t>
            </a:r>
          </a:p>
          <a:p>
            <a:pPr>
              <a:lnSpc>
                <a:spcPct val="110000"/>
              </a:lnSpc>
            </a:pPr>
            <a:r>
              <a:rPr lang="en-GB" dirty="0"/>
              <a:t>Teflon </a:t>
            </a:r>
            <a:r>
              <a:rPr lang="en-GB" dirty="0" err="1"/>
              <a:t>Pledgets</a:t>
            </a:r>
            <a:r>
              <a:rPr lang="en-GB" dirty="0"/>
              <a:t> 			 								RT2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GB" sz="1200" dirty="0"/>
          </a:p>
          <a:p>
            <a:pPr>
              <a:lnSpc>
                <a:spcPct val="110000"/>
              </a:lnSpc>
            </a:pPr>
            <a:endParaRPr lang="en-GB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B5A249-D09A-2044-BC98-B1F5791E7F2B}"/>
              </a:ext>
            </a:extLst>
          </p:cNvPr>
          <p:cNvSpPr txBox="1">
            <a:spLocks/>
          </p:cNvSpPr>
          <p:nvPr/>
        </p:nvSpPr>
        <p:spPr>
          <a:xfrm>
            <a:off x="771148" y="1037967"/>
            <a:ext cx="3054091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>
                <a:solidFill>
                  <a:srgbClr val="FFFEFF"/>
                </a:solidFill>
              </a:rPr>
              <a:t>Emergency Room Thoracotomy sets </a:t>
            </a:r>
            <a:br>
              <a:rPr lang="en-GB">
                <a:solidFill>
                  <a:srgbClr val="FFFEFF"/>
                </a:solidFill>
              </a:rPr>
            </a:br>
            <a:br>
              <a:rPr lang="en-GB">
                <a:solidFill>
                  <a:srgbClr val="FFFEFF"/>
                </a:solidFill>
              </a:rPr>
            </a:br>
            <a:r>
              <a:rPr lang="en-GB" sz="2000">
                <a:solidFill>
                  <a:srgbClr val="FFFEFF"/>
                </a:solidFill>
              </a:rPr>
              <a:t>RT1 – OPEN FIRST</a:t>
            </a:r>
            <a:br>
              <a:rPr lang="en-GB" sz="2000">
                <a:solidFill>
                  <a:srgbClr val="FFFEFF"/>
                </a:solidFill>
              </a:rPr>
            </a:br>
            <a:br>
              <a:rPr lang="en-GB" sz="2000">
                <a:solidFill>
                  <a:srgbClr val="FFFEFF"/>
                </a:solidFill>
              </a:rPr>
            </a:br>
            <a:r>
              <a:rPr lang="en-GB" sz="2000">
                <a:solidFill>
                  <a:srgbClr val="FFFEFF"/>
                </a:solidFill>
              </a:rPr>
              <a:t>RT2 – OPEN SECOND</a:t>
            </a:r>
            <a:endParaRPr lang="en-GB" dirty="0">
              <a:solidFill>
                <a:srgbClr val="FFFE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F03F4-8749-DA4A-9B8A-203A3E54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631" y="3703117"/>
            <a:ext cx="3399763" cy="2439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206E8-85C7-F941-98DD-F30C47E3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33" y="6183229"/>
            <a:ext cx="1704132" cy="5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3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D845-E709-9664-27B3-8B3AF5F9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186938"/>
            <a:ext cx="11029616" cy="1188720"/>
          </a:xfrm>
        </p:spPr>
        <p:txBody>
          <a:bodyPr>
            <a:normAutofit/>
          </a:bodyPr>
          <a:lstStyle/>
          <a:p>
            <a:r>
              <a:rPr lang="en-US" sz="4000" dirty="0"/>
              <a:t>THE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73A5-9D9B-7803-641E-9C8FA970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6806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4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D248-634F-7EB0-F1BF-95ADE94C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Guideline -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828C1-59A4-75A8-52D6-2EFA98E5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TEAM LEADER: </a:t>
            </a:r>
          </a:p>
          <a:p>
            <a:pPr lvl="1"/>
            <a:r>
              <a:rPr lang="en-GB" dirty="0"/>
              <a:t>Will make the decision to perform the Emergency department thoracotomy </a:t>
            </a:r>
          </a:p>
          <a:p>
            <a:pPr lvl="1"/>
            <a:r>
              <a:rPr lang="en-GB" dirty="0"/>
              <a:t>Will guide all clinicians including surgeons </a:t>
            </a:r>
          </a:p>
          <a:p>
            <a:pPr lvl="1"/>
            <a:r>
              <a:rPr lang="en-GB" dirty="0"/>
              <a:t>Will ensure allocation of roles and performance of member tasks </a:t>
            </a:r>
          </a:p>
          <a:p>
            <a:r>
              <a:rPr lang="en-GB" dirty="0"/>
              <a:t>RESOURCE CO-ORDINATOR </a:t>
            </a:r>
          </a:p>
          <a:p>
            <a:pPr lvl="1"/>
            <a:r>
              <a:rPr lang="en-GB" dirty="0"/>
              <a:t>Coordinates equipment, major haemorrhage protocol </a:t>
            </a:r>
          </a:p>
          <a:p>
            <a:pPr lvl="1"/>
            <a:r>
              <a:rPr lang="en-GB" dirty="0"/>
              <a:t>Ensures Thoracotomy set is available and prepared </a:t>
            </a:r>
          </a:p>
          <a:p>
            <a:pPr lvl="1"/>
            <a:r>
              <a:rPr lang="en-GB" dirty="0"/>
              <a:t>Liaison with the operating room or ambulance staff </a:t>
            </a:r>
          </a:p>
          <a:p>
            <a:r>
              <a:rPr lang="en-GB" dirty="0"/>
              <a:t>ARRIVING STAFF BRIEFED AND INTRODUCED TO TEAM </a:t>
            </a:r>
          </a:p>
          <a:p>
            <a:r>
              <a:rPr lang="en-GB" dirty="0"/>
              <a:t>10 MINUTE TIMEOUT- to ensure progress and coordination </a:t>
            </a:r>
          </a:p>
          <a:p>
            <a:r>
              <a:rPr lang="en-GB" dirty="0"/>
              <a:t>STAFF MINIMISATION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7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B2AA0-AC38-B2E7-1F2A-531A5838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E42184-03D1-007C-5DC5-98B60F85C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4204" y="618067"/>
            <a:ext cx="4366562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FC2F-DB23-9049-7F3A-065C92A8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8002-78E7-2AC3-6380-75D25B6B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draft written</a:t>
            </a:r>
          </a:p>
          <a:p>
            <a:r>
              <a:rPr lang="en-US" dirty="0"/>
              <a:t>Agreed involvement with ERC + ?? Trauma body</a:t>
            </a:r>
          </a:p>
        </p:txBody>
      </p:sp>
    </p:spTree>
    <p:extLst>
      <p:ext uri="{BB962C8B-B14F-4D97-AF65-F5344CB8AC3E}">
        <p14:creationId xmlns:p14="http://schemas.microsoft.com/office/powerpoint/2010/main" val="103295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C057-7E76-2505-849B-1E997040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144685"/>
            <a:ext cx="11029616" cy="1188720"/>
          </a:xfrm>
        </p:spPr>
        <p:txBody>
          <a:bodyPr>
            <a:normAutofit/>
          </a:bodyPr>
          <a:lstStyle/>
          <a:p>
            <a:r>
              <a:rPr lang="en-US" sz="4000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C480-2812-EA32-A3B7-9190603C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04559"/>
            <a:ext cx="11029615" cy="36344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4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BCCB-B8C5-3542-905C-EFAF6353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start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A339-C135-D7C3-CBC2-224C90A80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clinical problem involved a team with a large number of skilled practitioners at a MTC  with a patient who arrived in with an output (and talking) after a chest stabbing</a:t>
            </a:r>
          </a:p>
          <a:p>
            <a:r>
              <a:rPr lang="en-US" dirty="0"/>
              <a:t>The situation did not have a good result !!</a:t>
            </a:r>
          </a:p>
        </p:txBody>
      </p:sp>
    </p:spTree>
    <p:extLst>
      <p:ext uri="{BB962C8B-B14F-4D97-AF65-F5344CB8AC3E}">
        <p14:creationId xmlns:p14="http://schemas.microsoft.com/office/powerpoint/2010/main" val="265893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6055-365C-0030-CDB8-088E8471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 -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931A-1064-748E-29DA-222D89FA4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to be a half day course</a:t>
            </a:r>
          </a:p>
          <a:p>
            <a:r>
              <a:rPr lang="en-US" dirty="0"/>
              <a:t>Multi-disciplinary team</a:t>
            </a:r>
          </a:p>
          <a:p>
            <a:r>
              <a:rPr lang="en-US" dirty="0"/>
              <a:t>Taught at the institution involved !!!!</a:t>
            </a:r>
          </a:p>
          <a:p>
            <a:pPr lvl="1"/>
            <a:r>
              <a:rPr lang="en-US" dirty="0"/>
              <a:t>Your own staff</a:t>
            </a:r>
          </a:p>
          <a:p>
            <a:r>
              <a:rPr lang="en-US" dirty="0"/>
              <a:t>Practical and moulage based –</a:t>
            </a:r>
            <a:r>
              <a:rPr lang="en-US" b="1" dirty="0">
                <a:solidFill>
                  <a:srgbClr val="FF0000"/>
                </a:solidFill>
              </a:rPr>
              <a:t>PRE-COURSE ELEARNING</a:t>
            </a:r>
          </a:p>
          <a:p>
            <a:r>
              <a:rPr lang="en-US" dirty="0"/>
              <a:t>Practical and moulage based –</a:t>
            </a:r>
            <a:r>
              <a:rPr lang="en-US" b="1" dirty="0">
                <a:solidFill>
                  <a:srgbClr val="FF0000"/>
                </a:solidFill>
              </a:rPr>
              <a:t>MANNIKIN</a:t>
            </a:r>
          </a:p>
          <a:p>
            <a:r>
              <a:rPr lang="en-US" dirty="0"/>
              <a:t>Practical and moulage based –</a:t>
            </a:r>
            <a:r>
              <a:rPr lang="en-US" b="1" dirty="0">
                <a:solidFill>
                  <a:srgbClr val="FF0000"/>
                </a:solidFill>
              </a:rPr>
              <a:t>MANUAL</a:t>
            </a:r>
          </a:p>
          <a:p>
            <a:r>
              <a:rPr lang="en-US" b="1" dirty="0"/>
              <a:t>Train the Trainer course run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3268E6-EC79-8A5A-30F5-E544728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5139D4-48B1-DEB9-4D6B-3546B2DA4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9693" y="618067"/>
            <a:ext cx="3955583" cy="5598157"/>
          </a:xfrm>
          <a:prstGeom prst="rect">
            <a:avLst/>
          </a:prstGeom>
        </p:spPr>
      </p:pic>
      <p:pic>
        <p:nvPicPr>
          <p:cNvPr id="1025" name="Picture 1" descr="page1image15600896">
            <a:extLst>
              <a:ext uri="{FF2B5EF4-FFF2-40B4-BE49-F238E27FC236}">
                <a16:creationId xmlns:a16="http://schemas.microsoft.com/office/drawing/2014/main" id="{33BC7CC2-BB66-FA23-16DA-F9552F0A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1F2F85-DBC3-CE42-BF3F-3DC8DA9847E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THE COURSE - Learning OBJECTIVES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676F91-2DC5-E24F-AA54-DB61A7E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create a structured approach for Emergency Resuscitative Thoracotomy for standby traumatic arrests, arrests in the resus room and standbys after thoracotomy in the field. </a:t>
            </a:r>
          </a:p>
          <a:p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To create a structured approach to patients with penetrating chest trauma who do not arrest. </a:t>
            </a:r>
          </a:p>
          <a:p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To understand the equipment needed to perform a resuscitative thoracotomy 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create transfer protocols once the patient has been stabilised</a:t>
            </a:r>
          </a:p>
          <a:p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To understand how to perform a resuscitative thoracotomy </a:t>
            </a:r>
          </a:p>
          <a:p>
            <a:endParaRPr lang="en-GB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06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DF33-F9BF-802B-FEF1-98CE4352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071B-ED6E-1067-648A-56214745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course late 2020</a:t>
            </a:r>
          </a:p>
          <a:p>
            <a:r>
              <a:rPr lang="en-US" b="1" dirty="0">
                <a:solidFill>
                  <a:srgbClr val="FF0000"/>
                </a:solidFill>
              </a:rPr>
              <a:t>Run so far 24 times (provider) and once (TTT)</a:t>
            </a:r>
          </a:p>
          <a:p>
            <a:r>
              <a:rPr lang="en-US" dirty="0"/>
              <a:t>National</a:t>
            </a:r>
          </a:p>
          <a:p>
            <a:pPr lvl="1"/>
            <a:r>
              <a:rPr lang="en-US" dirty="0"/>
              <a:t>North East  - recognized by NE Deanery</a:t>
            </a:r>
          </a:p>
          <a:p>
            <a:pPr lvl="1"/>
            <a:r>
              <a:rPr lang="en-US" dirty="0"/>
              <a:t>Midlands</a:t>
            </a:r>
          </a:p>
          <a:p>
            <a:pPr lvl="1"/>
            <a:r>
              <a:rPr lang="en-US" dirty="0"/>
              <a:t>London</a:t>
            </a:r>
          </a:p>
          <a:p>
            <a:pPr lvl="1"/>
            <a:r>
              <a:rPr lang="en-US" dirty="0"/>
              <a:t>South East</a:t>
            </a:r>
          </a:p>
          <a:p>
            <a:r>
              <a:rPr lang="en-US" dirty="0"/>
              <a:t>International</a:t>
            </a:r>
          </a:p>
          <a:p>
            <a:pPr lvl="1"/>
            <a:r>
              <a:rPr lang="en-US" dirty="0"/>
              <a:t>First course to be run in Adelaide in </a:t>
            </a:r>
            <a:r>
              <a:rPr lang="en-US"/>
              <a:t>September 2022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0D78-9E10-0479-826A-C31D6957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6875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02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5D1B-6FD0-B328-8C7C-41EC1EF0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start 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43FE-BABB-68B2-E70C-6C19BD14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SUI demonstrated a number of issues</a:t>
            </a:r>
          </a:p>
          <a:p>
            <a:pPr lvl="1"/>
            <a:r>
              <a:rPr lang="en-US" dirty="0"/>
              <a:t>Human factor issues</a:t>
            </a:r>
          </a:p>
          <a:p>
            <a:pPr lvl="1"/>
            <a:r>
              <a:rPr lang="en-US" dirty="0"/>
              <a:t>Equipment issues</a:t>
            </a:r>
          </a:p>
          <a:p>
            <a:pPr lvl="1"/>
            <a:r>
              <a:rPr lang="en-US" dirty="0"/>
              <a:t>Lack of a ‘guideline’</a:t>
            </a:r>
          </a:p>
        </p:txBody>
      </p:sp>
    </p:spTree>
    <p:extLst>
      <p:ext uri="{BB962C8B-B14F-4D97-AF65-F5344CB8AC3E}">
        <p14:creationId xmlns:p14="http://schemas.microsoft.com/office/powerpoint/2010/main" val="208919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FC76-3274-B65E-ACC9-1BCBFFA9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D22BA-6295-60F7-2AF3-DBDCF898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CALS designed to deal with such problems</a:t>
            </a:r>
          </a:p>
          <a:p>
            <a:pPr lvl="1"/>
            <a:r>
              <a:rPr lang="en-US" dirty="0"/>
              <a:t>Human factor issues</a:t>
            </a:r>
          </a:p>
          <a:p>
            <a:pPr lvl="1"/>
            <a:r>
              <a:rPr lang="en-US" dirty="0"/>
              <a:t>Equipment issues</a:t>
            </a:r>
          </a:p>
          <a:p>
            <a:pPr lvl="1"/>
            <a:r>
              <a:rPr lang="en-US" dirty="0"/>
              <a:t>Lack of a ‘guideline’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33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7D28-8F04-8852-839D-813217D5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1998-6688-C2C6-F7A2-C9C264F0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Penetrating trauma causing arrest is relatively rare in the UK</a:t>
            </a:r>
          </a:p>
          <a:p>
            <a:r>
              <a:rPr lang="en-US" dirty="0"/>
              <a:t>It can present at a large number of MTCs and MTUs</a:t>
            </a:r>
          </a:p>
          <a:p>
            <a:r>
              <a:rPr lang="en-US" dirty="0"/>
              <a:t>It has a high mortality and often occurs in young people</a:t>
            </a:r>
          </a:p>
          <a:p>
            <a:r>
              <a:rPr lang="en-US" dirty="0"/>
              <a:t>There is very little expertise available in most </a:t>
            </a:r>
            <a:r>
              <a:rPr lang="en-US" dirty="0" err="1"/>
              <a:t>centres</a:t>
            </a:r>
            <a:r>
              <a:rPr lang="en-US" dirty="0"/>
              <a:t> to deal with it</a:t>
            </a:r>
          </a:p>
          <a:p>
            <a:r>
              <a:rPr lang="en-US" dirty="0"/>
              <a:t>No specific instrument packs, </a:t>
            </a:r>
            <a:r>
              <a:rPr lang="en-US" dirty="0" err="1"/>
              <a:t>etc</a:t>
            </a:r>
            <a:r>
              <a:rPr lang="en-US" dirty="0"/>
              <a:t> designed for it</a:t>
            </a:r>
          </a:p>
          <a:p>
            <a:r>
              <a:rPr lang="en-US" dirty="0"/>
              <a:t>There are multiple potential guidelines</a:t>
            </a:r>
          </a:p>
          <a:p>
            <a:r>
              <a:rPr lang="en-US" dirty="0"/>
              <a:t>ATLS – will only take you so far</a:t>
            </a:r>
          </a:p>
          <a:p>
            <a:r>
              <a:rPr lang="en-US" b="1" dirty="0">
                <a:solidFill>
                  <a:srgbClr val="FF0000"/>
                </a:solidFill>
              </a:rPr>
              <a:t>There are educational courses teaching some of the surgical skills associate with it BUT NONE TEACHING A TEAM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14CF-B667-4A58-E450-48F994FA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934834"/>
            <a:ext cx="11029616" cy="988332"/>
          </a:xfrm>
        </p:spPr>
        <p:txBody>
          <a:bodyPr>
            <a:normAutofit/>
          </a:bodyPr>
          <a:lstStyle/>
          <a:p>
            <a:r>
              <a:rPr lang="en-US" sz="4000" dirty="0"/>
              <a:t>HUMAN FACTORS</a:t>
            </a:r>
          </a:p>
        </p:txBody>
      </p:sp>
    </p:spTree>
    <p:extLst>
      <p:ext uri="{BB962C8B-B14F-4D97-AF65-F5344CB8AC3E}">
        <p14:creationId xmlns:p14="http://schemas.microsoft.com/office/powerpoint/2010/main" val="170826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66526-501B-B94A-BF8D-01F645FA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77" y="1539002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NOT WHAT WE WANT !!!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940309B5-ECA0-E844-A26B-C23523124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16" r="3" b="3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9F89-BE3A-E14E-8103-7114181C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12547"/>
            <a:ext cx="11029616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WHAT WE WANT</a:t>
            </a:r>
            <a:br>
              <a:rPr lang="en-US" sz="2400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schemeClr val="accent3"/>
                </a:solidFill>
              </a:rPr>
              <a:t>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How to work together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301F39-B2F3-4F2D-A75A-977DA356B3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581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8EC4-663D-1D05-53D4-6C228749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A8C9-A2A6-9C86-3784-B0DA3B8C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LEADER</a:t>
            </a:r>
          </a:p>
          <a:p>
            <a:r>
              <a:rPr lang="en-US" dirty="0"/>
              <a:t>RESOURCE CO-ORDINATOR</a:t>
            </a:r>
          </a:p>
          <a:p>
            <a:pPr lvl="1"/>
            <a:r>
              <a:rPr lang="en-US" b="1" u="sng" dirty="0"/>
              <a:t>THESE PEOPLE ARE NOT TASK FOCUSED</a:t>
            </a:r>
          </a:p>
          <a:p>
            <a:r>
              <a:rPr lang="en-US" dirty="0"/>
              <a:t>A SHARED MENTAL MODEL </a:t>
            </a:r>
          </a:p>
          <a:p>
            <a:r>
              <a:rPr lang="en-US" dirty="0"/>
              <a:t>PRACTITIONERS WITH SPECIFIC ROLES</a:t>
            </a:r>
          </a:p>
        </p:txBody>
      </p:sp>
    </p:spTree>
    <p:extLst>
      <p:ext uri="{BB962C8B-B14F-4D97-AF65-F5344CB8AC3E}">
        <p14:creationId xmlns:p14="http://schemas.microsoft.com/office/powerpoint/2010/main" val="38227610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try 1">
      <a:dk1>
        <a:srgbClr val="005783"/>
      </a:dk1>
      <a:lt1>
        <a:srgbClr val="FFFFFF"/>
      </a:lt1>
      <a:dk2>
        <a:srgbClr val="B95146"/>
      </a:dk2>
      <a:lt2>
        <a:srgbClr val="FEFFFF"/>
      </a:lt2>
      <a:accent1>
        <a:srgbClr val="005783"/>
      </a:accent1>
      <a:accent2>
        <a:srgbClr val="B95146"/>
      </a:accent2>
      <a:accent3>
        <a:srgbClr val="000000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870</Words>
  <Application>Microsoft Office PowerPoint</Application>
  <PresentationFormat>Widescreen</PresentationFormat>
  <Paragraphs>124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 Nova Light</vt:lpstr>
      <vt:lpstr>Calibri</vt:lpstr>
      <vt:lpstr>Gill Sans MT</vt:lpstr>
      <vt:lpstr>Wingdings 2</vt:lpstr>
      <vt:lpstr>DividendVTI</vt:lpstr>
      <vt:lpstr>EMERGENCY RESUSCITATIVE THORACOTOMY FOR PENETRATING TRAUMA- a new course</vt:lpstr>
      <vt:lpstr>How did this start ?</vt:lpstr>
      <vt:lpstr>How did this start ? (2)</vt:lpstr>
      <vt:lpstr>WHY CALS</vt:lpstr>
      <vt:lpstr>THE PROBLEM</vt:lpstr>
      <vt:lpstr>HUMAN FACTORS</vt:lpstr>
      <vt:lpstr>NOT WHAT WE WANT !!!</vt:lpstr>
      <vt:lpstr>WHAT WE WANT   How to work together </vt:lpstr>
      <vt:lpstr>PRINCIPLES</vt:lpstr>
      <vt:lpstr>TEAM</vt:lpstr>
      <vt:lpstr>EQUIPMENT</vt:lpstr>
      <vt:lpstr>EQUIPMENT - PRINCIPLES</vt:lpstr>
      <vt:lpstr>Emergency Room Thoracotomy sets   RT1 – OPEN FIRST  RT2 – OPEN SECOND</vt:lpstr>
      <vt:lpstr>PowerPoint Presentation</vt:lpstr>
      <vt:lpstr>THE GUIDELINE</vt:lpstr>
      <vt:lpstr>The Guideline - PRINCIPLES</vt:lpstr>
      <vt:lpstr>THE PROTOCOL</vt:lpstr>
      <vt:lpstr>The guideline</vt:lpstr>
      <vt:lpstr>THE COURSE</vt:lpstr>
      <vt:lpstr>THE COURSE - PRINCIPLES</vt:lpstr>
      <vt:lpstr>SCHEDULE</vt:lpstr>
      <vt:lpstr>THE COURSE - Learning OBJECTIVES</vt:lpstr>
      <vt:lpstr>COURSE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Levine</dc:creator>
  <cp:lastModifiedBy>MCCTN Sarah</cp:lastModifiedBy>
  <cp:revision>10</cp:revision>
  <dcterms:created xsi:type="dcterms:W3CDTF">2022-05-17T13:30:48Z</dcterms:created>
  <dcterms:modified xsi:type="dcterms:W3CDTF">2022-05-17T15:19:33Z</dcterms:modified>
</cp:coreProperties>
</file>