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6" r:id="rId4"/>
    <p:sldId id="277" r:id="rId5"/>
    <p:sldId id="259" r:id="rId6"/>
    <p:sldId id="278" r:id="rId7"/>
    <p:sldId id="279" r:id="rId8"/>
    <p:sldId id="260" r:id="rId9"/>
    <p:sldId id="266" r:id="rId10"/>
    <p:sldId id="273" r:id="rId11"/>
    <p:sldId id="267" r:id="rId12"/>
    <p:sldId id="274" r:id="rId13"/>
    <p:sldId id="272" r:id="rId14"/>
    <p:sldId id="275" r:id="rId15"/>
    <p:sldId id="263" r:id="rId16"/>
    <p:sldId id="269" r:id="rId17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8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ED0B59EF-D895-4048-822B-0437F6767A6F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260094F5-CC2B-430B-9628-C16A58114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89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D09EE215-2B67-4A94-BA8A-BC1FB79EC63E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420A9923-1373-4B04-890F-DD29A654A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2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A9923-1373-4B04-890F-DD29A654AD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  <a:solidFill>
            <a:srgbClr val="006600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grp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0C49F4-C0B5-499D-A277-3227A691CF3E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0C49F4-C0B5-499D-A277-3227A691CF3E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0C49F4-C0B5-499D-A277-3227A691CF3E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2D05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066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0C49F4-C0B5-499D-A277-3227A691CF3E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A4AC80-8A1B-427D-9C61-D98526094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3200400" cy="32004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RESTORE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Living Shoreline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Project Concept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Subtitle 10"/>
          <p:cNvSpPr>
            <a:spLocks noGrp="1"/>
          </p:cNvSpPr>
          <p:nvPr>
            <p:ph type="subTitle" idx="1"/>
          </p:nvPr>
        </p:nvSpPr>
        <p:spPr>
          <a:xfrm>
            <a:off x="228600" y="3505200"/>
            <a:ext cx="3200400" cy="14478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RESTORE</a:t>
            </a:r>
          </a:p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Advisory </a:t>
            </a:r>
            <a:r>
              <a:rPr lang="en-US" sz="1900" dirty="0">
                <a:solidFill>
                  <a:schemeClr val="tx1"/>
                </a:solidFill>
              </a:rPr>
              <a:t>Committee</a:t>
            </a:r>
          </a:p>
          <a:p>
            <a:pPr algn="ctr"/>
            <a:r>
              <a:rPr lang="en-US" sz="1900" b="1" dirty="0" smtClean="0">
                <a:solidFill>
                  <a:schemeClr val="tx1"/>
                </a:solidFill>
              </a:rPr>
              <a:t>GHS Environmental</a:t>
            </a:r>
            <a:endParaRPr lang="en-US" sz="1900" b="1" dirty="0">
              <a:solidFill>
                <a:schemeClr val="tx1"/>
              </a:solidFill>
            </a:endParaRPr>
          </a:p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August 2016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5692732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Dana J. </a:t>
            </a:r>
            <a:r>
              <a:rPr lang="en-US" b="1" dirty="0" err="1" smtClean="0">
                <a:solidFill>
                  <a:schemeClr val="bg1"/>
                </a:solidFill>
              </a:rPr>
              <a:t>Gaydos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Peggy Mathews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GHS Environmental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38800" y="177800"/>
            <a:ext cx="3292221" cy="2468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3429000" y="2157681"/>
            <a:ext cx="3276498" cy="2457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7472" y="914400"/>
            <a:ext cx="8229600" cy="4525963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US" sz="2800" dirty="0" smtClean="0"/>
              <a:t>Boating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sz="2800" dirty="0" smtClean="0"/>
              <a:t>Kayaking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dirty="0" smtClean="0"/>
              <a:t>Fishing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dirty="0" smtClean="0"/>
              <a:t>Snorkeling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dirty="0" smtClean="0"/>
              <a:t>Bird watching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3" descr="Logo_green_1.jpg"/>
          <p:cNvPicPr>
            <a:picLocks noChangeAspect="1"/>
          </p:cNvPicPr>
          <p:nvPr/>
        </p:nvPicPr>
        <p:blipFill rotWithShape="1">
          <a:blip r:embed="rId3" cstate="print"/>
          <a:srcRect t="16667" b="15152"/>
          <a:stretch/>
        </p:blipFill>
        <p:spPr>
          <a:xfrm>
            <a:off x="7239000" y="5867400"/>
            <a:ext cx="1518072" cy="685799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2860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u="sng" dirty="0" smtClean="0">
                <a:solidFill>
                  <a:schemeClr val="tx1"/>
                </a:solidFill>
              </a:rPr>
              <a:t>Recreational Benefits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143000"/>
            <a:ext cx="2867025" cy="4581525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527472" y="3482959"/>
            <a:ext cx="2667000" cy="1790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02" y="4478921"/>
            <a:ext cx="2466975" cy="184785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02" y="2509837"/>
            <a:ext cx="2466975" cy="184785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ogo_green_1.jpg"/>
          <p:cNvPicPr>
            <a:picLocks noChangeAspect="1"/>
          </p:cNvPicPr>
          <p:nvPr/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  <a:prstGeom prst="rect">
            <a:avLst/>
          </a:prstGeom>
        </p:spPr>
      </p:pic>
      <p:sp>
        <p:nvSpPr>
          <p:cNvPr id="6" name="object 4"/>
          <p:cNvSpPr/>
          <p:nvPr/>
        </p:nvSpPr>
        <p:spPr>
          <a:xfrm>
            <a:off x="5145087" y="1769424"/>
            <a:ext cx="3883025" cy="3595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2"/>
          <p:cNvSpPr txBox="1"/>
          <p:nvPr/>
        </p:nvSpPr>
        <p:spPr>
          <a:xfrm>
            <a:off x="497840" y="2589646"/>
            <a:ext cx="293751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dirty="0" smtClean="0"/>
          </a:p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37" name="object 44"/>
          <p:cNvSpPr txBox="1"/>
          <p:nvPr/>
        </p:nvSpPr>
        <p:spPr>
          <a:xfrm>
            <a:off x="5029200" y="2590800"/>
            <a:ext cx="35344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dirty="0"/>
          </a:p>
        </p:txBody>
      </p:sp>
      <p:sp>
        <p:nvSpPr>
          <p:cNvPr id="38" name="object 48"/>
          <p:cNvSpPr txBox="1"/>
          <p:nvPr/>
        </p:nvSpPr>
        <p:spPr>
          <a:xfrm>
            <a:off x="5231343" y="5774345"/>
            <a:ext cx="22059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ish</a:t>
            </a:r>
            <a:r>
              <a:rPr sz="1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Wildli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fe </a:t>
            </a:r>
            <a:r>
              <a:rPr sz="1000" spc="-1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e,</a:t>
            </a:r>
            <a:r>
              <a:rPr sz="1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M.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 Ra</a:t>
            </a:r>
            <a:r>
              <a:rPr sz="1000" spc="-10" dirty="0">
                <a:solidFill>
                  <a:srgbClr val="FFFFFF"/>
                </a:solidFill>
                <a:latin typeface="Tahoma"/>
                <a:cs typeface="Tahoma"/>
              </a:rPr>
              <a:t>y-C</a:t>
            </a:r>
            <a:r>
              <a:rPr sz="1000" spc="-1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000" spc="-5" dirty="0">
                <a:solidFill>
                  <a:srgbClr val="FFFFFF"/>
                </a:solidFill>
                <a:latin typeface="Tahoma"/>
                <a:cs typeface="Tahoma"/>
              </a:rPr>
              <a:t>lp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39" name="Title 3"/>
          <p:cNvSpPr txBox="1">
            <a:spLocks/>
          </p:cNvSpPr>
          <p:nvPr/>
        </p:nvSpPr>
        <p:spPr>
          <a:xfrm>
            <a:off x="22860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u="sng" dirty="0" smtClean="0">
                <a:solidFill>
                  <a:schemeClr val="tx1"/>
                </a:solidFill>
              </a:rPr>
              <a:t>Environmental Benefits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41" name="Content Placeholder 1"/>
          <p:cNvSpPr>
            <a:spLocks noGrp="1"/>
          </p:cNvSpPr>
          <p:nvPr>
            <p:ph idx="1"/>
          </p:nvPr>
        </p:nvSpPr>
        <p:spPr>
          <a:xfrm>
            <a:off x="228600" y="880662"/>
            <a:ext cx="8229600" cy="4986738"/>
          </a:xfrm>
        </p:spPr>
        <p:txBody>
          <a:bodyPr>
            <a:normAutofit fontScale="92500" lnSpcReduction="20000"/>
          </a:bodyPr>
          <a:lstStyle/>
          <a:p>
            <a:pPr>
              <a:buSzPct val="100000"/>
              <a:buBlip>
                <a:blip r:embed="rId4"/>
              </a:buBlip>
            </a:pPr>
            <a:r>
              <a:rPr lang="en-US" dirty="0" smtClean="0"/>
              <a:t>Reduce erosion and property loss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/>
              <a:t>Maintain natural sediment movement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dirty="0"/>
              <a:t>Trap sediment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/>
              <a:t>Buffer </a:t>
            </a:r>
            <a:r>
              <a:rPr lang="en-US" dirty="0"/>
              <a:t>storms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sz="2800" dirty="0"/>
              <a:t>Reduce wave energy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dirty="0"/>
              <a:t>Reduce stormwater velocity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dirty="0"/>
              <a:t>Preserve coastal resilience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/>
              <a:t>Improve water quality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/>
              <a:t>Filter pollutants (kidneys)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/>
              <a:t>Allow tidal exchange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/>
              <a:t>Provide high productivity</a:t>
            </a:r>
          </a:p>
          <a:p>
            <a:pPr>
              <a:buSzPct val="100000"/>
              <a:buBlip>
                <a:blip r:embed="rId4"/>
              </a:buBlip>
            </a:pPr>
            <a:r>
              <a:rPr lang="en-US" dirty="0" smtClean="0"/>
              <a:t>Provide fish and </a:t>
            </a:r>
          </a:p>
          <a:p>
            <a:pPr marL="109728" indent="0">
              <a:buSzPct val="100000"/>
              <a:buNone/>
            </a:pPr>
            <a:r>
              <a:rPr lang="en-US" dirty="0" smtClean="0"/>
              <a:t>   wildlife habitat</a:t>
            </a:r>
          </a:p>
          <a:p>
            <a:pPr>
              <a:buSzPct val="100000"/>
              <a:buBlip>
                <a:blip r:embed="rId4"/>
              </a:buBlip>
            </a:pPr>
            <a:endParaRPr lang="en-US" dirty="0" smtClean="0"/>
          </a:p>
          <a:p>
            <a:pPr>
              <a:buSzPct val="100000"/>
              <a:buBlip>
                <a:blip r:embed="rId4"/>
              </a:buBlip>
            </a:pPr>
            <a:endParaRPr lang="en-US" dirty="0" smtClean="0"/>
          </a:p>
          <a:p>
            <a:pPr>
              <a:buSzPct val="100000"/>
              <a:buBlip>
                <a:blip r:embed="rId4"/>
              </a:buBlip>
            </a:pPr>
            <a:endParaRPr lang="en-US" dirty="0" smtClean="0"/>
          </a:p>
          <a:p>
            <a:pPr>
              <a:buSzPct val="100000"/>
              <a:buBlip>
                <a:blip r:embed="rId4"/>
              </a:buBlip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69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ogo_green_1.jpg"/>
          <p:cNvPicPr>
            <a:picLocks noChangeAspect="1"/>
          </p:cNvPicPr>
          <p:nvPr/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19100" y="762000"/>
            <a:ext cx="8229600" cy="4114800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en-US" sz="2000" dirty="0" smtClean="0"/>
              <a:t>Extension of Pier for Temporary Boat Access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2000" dirty="0" smtClean="0"/>
              <a:t>Kayak and Paddle Board Launch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2000" dirty="0" smtClean="0"/>
              <a:t>Weather and Marine Data Station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2000" dirty="0" smtClean="0"/>
              <a:t>Historic Resource Assessment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2000" dirty="0" smtClean="0"/>
              <a:t>Seagrass Assessment &amp; Planting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2000" dirty="0" smtClean="0"/>
              <a:t>Shoreline Assessment &amp; Planting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2000" dirty="0" smtClean="0"/>
              <a:t>Oyster Assessment &amp; Bed Creation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2000" dirty="0" smtClean="0"/>
              <a:t>Educational Component in collaboration</a:t>
            </a:r>
          </a:p>
          <a:p>
            <a:pPr marL="109728" indent="0">
              <a:buSzPct val="100000"/>
              <a:buNone/>
            </a:pPr>
            <a:r>
              <a:rPr lang="en-US" sz="2000" dirty="0" smtClean="0"/>
              <a:t>   with </a:t>
            </a:r>
            <a:r>
              <a:rPr lang="en-US" sz="2000" dirty="0"/>
              <a:t>Pasco </a:t>
            </a:r>
            <a:r>
              <a:rPr lang="en-US" sz="2000" dirty="0" smtClean="0"/>
              <a:t>County School Board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2000" dirty="0" smtClean="0"/>
              <a:t>Long-Term Monitoring</a:t>
            </a:r>
            <a:endParaRPr lang="en-US" sz="2000" dirty="0"/>
          </a:p>
          <a:p>
            <a:pPr marL="109728" indent="0">
              <a:buSzPct val="100000"/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958"/>
            <a:ext cx="9067800" cy="959642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chemeClr val="tx1"/>
                </a:solidFill>
              </a:rPr>
              <a:t>Proposed Project Components</a:t>
            </a:r>
            <a:endParaRPr lang="en-US" sz="3200" u="sng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01" y="1261690"/>
            <a:ext cx="3048000" cy="2286000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8" y="3952875"/>
            <a:ext cx="2696852" cy="2020036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19"/>
          <a:stretch/>
        </p:blipFill>
        <p:spPr>
          <a:xfrm>
            <a:off x="656463" y="4419600"/>
            <a:ext cx="4286250" cy="2168895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295306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ogo_green_1.jpg"/>
          <p:cNvPicPr>
            <a:picLocks noChangeAspect="1"/>
          </p:cNvPicPr>
          <p:nvPr/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3332" r="5354" b="4445"/>
          <a:stretch/>
        </p:blipFill>
        <p:spPr>
          <a:xfrm>
            <a:off x="719244" y="152400"/>
            <a:ext cx="7589520" cy="58326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065760">
            <a:off x="4650309" y="2331743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Green Key Road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306874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Green Key Beach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8436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ogo_green_1.jpg"/>
          <p:cNvPicPr>
            <a:picLocks noChangeAspect="1"/>
          </p:cNvPicPr>
          <p:nvPr/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23850" y="811261"/>
            <a:ext cx="8420100" cy="3048000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en-US" sz="2000" dirty="0" smtClean="0"/>
              <a:t>Phase 1: Historical and Present Resource Assessment (</a:t>
            </a:r>
            <a:r>
              <a:rPr lang="en-US" sz="2000" b="1" dirty="0" smtClean="0"/>
              <a:t>$75,000</a:t>
            </a:r>
            <a:r>
              <a:rPr lang="en-US" sz="2000" dirty="0" smtClean="0"/>
              <a:t>)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2000" dirty="0" smtClean="0"/>
              <a:t>Phase 2: Design and Engineering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2000" dirty="0" smtClean="0"/>
              <a:t>Phase 3: Permitting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sz="2000" dirty="0"/>
              <a:t>Phase 4: Construction of Various Components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sz="1600" dirty="0"/>
              <a:t>Phase 4A: Pier </a:t>
            </a:r>
            <a:r>
              <a:rPr lang="en-US" sz="1600" dirty="0" smtClean="0"/>
              <a:t>Construction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sz="1600" dirty="0" smtClean="0"/>
              <a:t>Phase </a:t>
            </a:r>
            <a:r>
              <a:rPr lang="en-US" sz="1600" dirty="0"/>
              <a:t>4B: Oyster Reef Construction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sz="1600" dirty="0"/>
              <a:t>Phase 4C: Seagrass Planting</a:t>
            </a:r>
          </a:p>
          <a:p>
            <a:pPr lvl="1">
              <a:buSzPct val="100000"/>
              <a:buBlip>
                <a:blip r:embed="rId3"/>
              </a:buBlip>
            </a:pPr>
            <a:r>
              <a:rPr lang="en-US" sz="1600" dirty="0"/>
              <a:t>Phase 4D: Shoreline </a:t>
            </a:r>
            <a:r>
              <a:rPr lang="en-US" sz="1600" dirty="0" smtClean="0"/>
              <a:t>Planting</a:t>
            </a:r>
            <a:endParaRPr lang="en-US" sz="1600" dirty="0"/>
          </a:p>
          <a:p>
            <a:pPr>
              <a:buSzPct val="100000"/>
              <a:buBlip>
                <a:blip r:embed="rId3"/>
              </a:buBlip>
            </a:pPr>
            <a:r>
              <a:rPr lang="en-US" sz="2000" dirty="0"/>
              <a:t>Phase </a:t>
            </a:r>
            <a:r>
              <a:rPr lang="en-US" sz="2000" dirty="0" smtClean="0"/>
              <a:t>5: Monitoring</a:t>
            </a:r>
            <a:endParaRPr lang="en-US" sz="1600" dirty="0"/>
          </a:p>
          <a:p>
            <a:pPr marL="109728" indent="0">
              <a:buSzPct val="100000"/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958"/>
            <a:ext cx="9067800" cy="959642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chemeClr val="tx1"/>
                </a:solidFill>
              </a:rPr>
              <a:t>Phased Approach</a:t>
            </a:r>
            <a:endParaRPr lang="en-US" sz="3200" u="sng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2205626"/>
            <a:ext cx="2466975" cy="1847850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746" y="4202348"/>
            <a:ext cx="2476500" cy="1809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14213"/>
          <a:stretch/>
        </p:blipFill>
        <p:spPr>
          <a:xfrm>
            <a:off x="182897" y="3859261"/>
            <a:ext cx="5329999" cy="21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9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ogo_green_1.jpg"/>
          <p:cNvPicPr>
            <a:picLocks noChangeAspect="1"/>
          </p:cNvPicPr>
          <p:nvPr/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0668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u="sng" dirty="0" smtClean="0"/>
              <a:t>Currently Funded Projects</a:t>
            </a:r>
            <a:endParaRPr lang="en-US" sz="2400" u="sng" dirty="0"/>
          </a:p>
          <a:p>
            <a:pPr marL="177800">
              <a:buSzPct val="100000"/>
              <a:buBlip>
                <a:blip r:embed="rId3"/>
              </a:buBlip>
            </a:pPr>
            <a:r>
              <a:rPr lang="en-US" sz="2400" dirty="0"/>
              <a:t>Orange Lake </a:t>
            </a:r>
            <a:r>
              <a:rPr lang="en-US" sz="2400" dirty="0" smtClean="0"/>
              <a:t>Restoration – NPR, SWFWMD, RESTORE</a:t>
            </a:r>
            <a:endParaRPr lang="en-US" sz="2400" dirty="0"/>
          </a:p>
          <a:p>
            <a:pPr marL="177800">
              <a:buSzPct val="100000"/>
              <a:buBlip>
                <a:blip r:embed="rId3"/>
              </a:buBlip>
            </a:pPr>
            <a:r>
              <a:rPr lang="en-US" sz="2400" dirty="0" smtClean="0"/>
              <a:t>River </a:t>
            </a:r>
            <a:r>
              <a:rPr lang="en-US" sz="2400" dirty="0"/>
              <a:t>Basin Study – </a:t>
            </a:r>
            <a:r>
              <a:rPr lang="en-US" sz="2400" dirty="0" smtClean="0"/>
              <a:t>NPR</a:t>
            </a:r>
            <a:endParaRPr lang="en-US" sz="2400" dirty="0"/>
          </a:p>
          <a:p>
            <a:pPr marL="177800">
              <a:buSzPct val="100000"/>
              <a:buBlip>
                <a:blip r:embed="rId3"/>
              </a:buBlip>
            </a:pPr>
            <a:r>
              <a:rPr lang="en-US" sz="2400" dirty="0" smtClean="0"/>
              <a:t>Other Water </a:t>
            </a:r>
            <a:r>
              <a:rPr lang="en-US" sz="2400" dirty="0"/>
              <a:t>Quality Projects– </a:t>
            </a:r>
            <a:r>
              <a:rPr lang="en-US" sz="2400" dirty="0" smtClean="0"/>
              <a:t>NPR, SWFWMD </a:t>
            </a:r>
            <a:endParaRPr lang="en-US" sz="2400" dirty="0"/>
          </a:p>
          <a:p>
            <a:endParaRPr lang="en-US" sz="2400" dirty="0"/>
          </a:p>
          <a:p>
            <a:pPr>
              <a:buNone/>
            </a:pPr>
            <a:r>
              <a:rPr lang="en-US" sz="2400" u="sng" dirty="0"/>
              <a:t>Proposed Project</a:t>
            </a:r>
          </a:p>
          <a:p>
            <a:pPr marL="114300">
              <a:buSzPct val="100000"/>
              <a:buBlip>
                <a:blip r:embed="rId3"/>
              </a:buBlip>
            </a:pPr>
            <a:r>
              <a:rPr lang="en-US" sz="2400" dirty="0"/>
              <a:t>Living </a:t>
            </a:r>
            <a:r>
              <a:rPr lang="en-US" sz="2400" dirty="0" smtClean="0"/>
              <a:t>Shorelines </a:t>
            </a:r>
            <a:r>
              <a:rPr lang="en-US" sz="2400" dirty="0"/>
              <a:t>– Pot </a:t>
            </a:r>
            <a:r>
              <a:rPr lang="en-US" sz="2400" dirty="0" smtClean="0"/>
              <a:t>1, NPR, Artificial Reef Grant</a:t>
            </a:r>
            <a:endParaRPr lang="en-US" sz="2400" dirty="0"/>
          </a:p>
          <a:p>
            <a:pPr>
              <a:buSzPct val="100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(will include </a:t>
            </a:r>
            <a:r>
              <a:rPr lang="en-US" sz="2400" dirty="0" err="1" smtClean="0"/>
              <a:t>Spartina</a:t>
            </a:r>
            <a:r>
              <a:rPr lang="en-US" sz="2400" dirty="0"/>
              <a:t>, Oyster, Scallop and Seagrass) 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Project Summary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object 3"/>
          <p:cNvSpPr/>
          <p:nvPr/>
        </p:nvSpPr>
        <p:spPr>
          <a:xfrm>
            <a:off x="4876800" y="4113874"/>
            <a:ext cx="2777896" cy="18838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1535560" y="4139251"/>
            <a:ext cx="2699761" cy="1833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03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ogo_green_1.jpg"/>
          <p:cNvPicPr>
            <a:picLocks noChangeAspect="1"/>
          </p:cNvPicPr>
          <p:nvPr/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sz="3200" b="1" dirty="0" smtClean="0">
              <a:solidFill>
                <a:srgbClr val="006600"/>
              </a:solidFill>
            </a:endParaRPr>
          </a:p>
          <a:p>
            <a:pPr marL="109728" indent="0" algn="ctr">
              <a:buNone/>
            </a:pPr>
            <a:r>
              <a:rPr lang="en-US" sz="4000" b="1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GHS Environmental</a:t>
            </a:r>
          </a:p>
          <a:p>
            <a:pPr marL="109728" indent="0">
              <a:buNone/>
            </a:pPr>
            <a:r>
              <a:rPr lang="en-US" sz="3200" dirty="0" smtClean="0"/>
              <a:t>Dana J. </a:t>
            </a:r>
            <a:r>
              <a:rPr lang="en-US" sz="3200" dirty="0"/>
              <a:t>Gaydos 		Peggy Mathews</a:t>
            </a:r>
          </a:p>
          <a:p>
            <a:pPr marL="109728" indent="0">
              <a:buNone/>
            </a:pPr>
            <a:r>
              <a:rPr lang="en-US" sz="2400" dirty="0"/>
              <a:t>  727-667-6786			</a:t>
            </a:r>
            <a:r>
              <a:rPr lang="en-US" sz="2400" dirty="0" smtClean="0"/>
              <a:t>   850-566-6778</a:t>
            </a:r>
          </a:p>
          <a:p>
            <a:pPr marL="109728" indent="0">
              <a:buNone/>
            </a:pPr>
            <a:r>
              <a:rPr lang="en-US" sz="1400" dirty="0" smtClean="0"/>
              <a:t>dana@gaydoshydroservices.com</a:t>
            </a:r>
            <a:r>
              <a:rPr lang="en-US" sz="1400" dirty="0"/>
              <a:t>		</a:t>
            </a:r>
            <a:r>
              <a:rPr lang="en-US" sz="1400" dirty="0" smtClean="0"/>
              <a:t>peggy@gaydoshydroservices.com</a:t>
            </a:r>
          </a:p>
          <a:p>
            <a:pPr marL="109728" indent="0">
              <a:buNone/>
            </a:pPr>
            <a:endParaRPr lang="en-US" sz="1400" dirty="0" smtClean="0"/>
          </a:p>
          <a:p>
            <a:pPr marL="109728" lvl="1" indent="0" algn="ctr">
              <a:spcBef>
                <a:spcPts val="400"/>
              </a:spcBef>
              <a:buSzPct val="68000"/>
              <a:buNone/>
            </a:pPr>
            <a:r>
              <a:rPr lang="en-US" sz="3600" b="1" dirty="0" smtClean="0">
                <a:solidFill>
                  <a:srgbClr val="CC9900"/>
                </a:solidFill>
                <a:effectLst>
                  <a:outerShdw dist="38100" dir="5400000" algn="ctr" rotWithShape="0">
                    <a:srgbClr val="002060"/>
                  </a:outerShdw>
                </a:effectLst>
              </a:rPr>
              <a:t>The </a:t>
            </a:r>
            <a:r>
              <a:rPr lang="en-US" sz="3600" b="1" dirty="0">
                <a:solidFill>
                  <a:srgbClr val="CC9900"/>
                </a:solidFill>
                <a:effectLst>
                  <a:outerShdw dist="38100" dir="5400000" algn="ctr" rotWithShape="0">
                    <a:srgbClr val="002060"/>
                  </a:outerShdw>
                </a:effectLst>
              </a:rPr>
              <a:t>City of New Port Richey</a:t>
            </a:r>
          </a:p>
          <a:p>
            <a:pPr marL="109728" indent="0" algn="ctr">
              <a:buNone/>
            </a:pPr>
            <a:r>
              <a:rPr lang="en-US" sz="2400" dirty="0" smtClean="0"/>
              <a:t>727-853-1021</a:t>
            </a:r>
          </a:p>
          <a:p>
            <a:pPr marL="109728" indent="0" algn="ctr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Contact Information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28" y="4648200"/>
            <a:ext cx="1533736" cy="16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8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447800"/>
            <a:ext cx="8458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4000"/>
            </a:pPr>
            <a:r>
              <a:rPr lang="en-US" sz="2800" b="1" dirty="0" smtClean="0"/>
              <a:t>GHS Environmental (GHS)</a:t>
            </a:r>
            <a:r>
              <a:rPr lang="en-US" sz="2800" dirty="0" smtClean="0"/>
              <a:t> </a:t>
            </a:r>
          </a:p>
          <a:p>
            <a:pPr marL="285750" indent="-285750">
              <a:buSzPct val="124000"/>
              <a:buBlip>
                <a:blip r:embed="rId2"/>
              </a:buBlip>
            </a:pPr>
            <a:r>
              <a:rPr lang="en-US" sz="2400" b="1" u="sng" dirty="0" smtClean="0"/>
              <a:t>Dana </a:t>
            </a:r>
            <a:r>
              <a:rPr lang="en-US" sz="2400" b="1" u="sng" dirty="0" err="1" smtClean="0"/>
              <a:t>Gaydos</a:t>
            </a:r>
            <a:endParaRPr lang="en-US" sz="2400" b="1" u="sng" dirty="0" smtClean="0"/>
          </a:p>
          <a:p>
            <a:pPr marL="234950">
              <a:buSzPct val="124000"/>
            </a:pPr>
            <a:r>
              <a:rPr lang="en-US" sz="2400" dirty="0" smtClean="0"/>
              <a:t>Key practice areas: Water resources, water quality,</a:t>
            </a:r>
          </a:p>
          <a:p>
            <a:pPr marL="3138488" lvl="7">
              <a:spcAft>
                <a:spcPts val="600"/>
              </a:spcAft>
              <a:buSzPct val="124000"/>
            </a:pPr>
            <a:r>
              <a:rPr lang="en-US" sz="2400" dirty="0" smtClean="0"/>
              <a:t> wetlands and marine resources</a:t>
            </a:r>
          </a:p>
          <a:p>
            <a:pPr marL="285750" indent="-285750">
              <a:buSzPct val="124000"/>
              <a:buBlip>
                <a:blip r:embed="rId2"/>
              </a:buBlip>
            </a:pPr>
            <a:r>
              <a:rPr lang="en-US" sz="2400" b="1" u="sng" dirty="0" smtClean="0"/>
              <a:t>Peggy Mathews </a:t>
            </a:r>
            <a:r>
              <a:rPr lang="en-US" sz="2400" u="sng" dirty="0" smtClean="0"/>
              <a:t>– Tallahassee Office</a:t>
            </a:r>
          </a:p>
          <a:p>
            <a:pPr marL="234950">
              <a:buSzPct val="124000"/>
            </a:pPr>
            <a:r>
              <a:rPr lang="en-US" sz="2400" dirty="0" smtClean="0"/>
              <a:t>Key practice areas: Government relations, </a:t>
            </a:r>
          </a:p>
          <a:p>
            <a:pPr marL="3200400">
              <a:buSzPct val="124000"/>
            </a:pPr>
            <a:r>
              <a:rPr lang="en-US" sz="2400" dirty="0" smtClean="0"/>
              <a:t>environmental consulting, marine resources, boating </a:t>
            </a:r>
          </a:p>
          <a:p>
            <a:pPr marL="3200400">
              <a:buSzPct val="124000"/>
            </a:pPr>
            <a:r>
              <a:rPr lang="en-US" sz="800" dirty="0" smtClean="0"/>
              <a:t>		</a:t>
            </a:r>
          </a:p>
          <a:p>
            <a:pPr marL="346075" lvl="1">
              <a:spcBef>
                <a:spcPts val="600"/>
              </a:spcBef>
            </a:pPr>
            <a:r>
              <a:rPr lang="en-US" sz="2400" b="1" dirty="0" smtClean="0"/>
              <a:t>	We are here on behalf of the</a:t>
            </a:r>
          </a:p>
          <a:p>
            <a:pPr marL="0" lvl="1">
              <a:spcBef>
                <a:spcPts val="600"/>
              </a:spcBef>
            </a:pPr>
            <a:r>
              <a:rPr lang="en-US" sz="3600" b="1" dirty="0" smtClean="0">
                <a:solidFill>
                  <a:srgbClr val="CC9900"/>
                </a:solidFill>
                <a:effectLst>
                  <a:outerShdw dist="38100" dir="5400000" algn="ctr" rotWithShape="0">
                    <a:srgbClr val="002060"/>
                  </a:outerShdw>
                </a:effectLst>
              </a:rPr>
              <a:t>The City of New Port Richey</a:t>
            </a:r>
          </a:p>
          <a:p>
            <a:pPr marL="285750" indent="-285750">
              <a:buSzPct val="124000"/>
              <a:buBlip>
                <a:blip r:embed="rId2"/>
              </a:buBlip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457200" y="4724400"/>
            <a:ext cx="8229600" cy="228599"/>
          </a:xfrm>
          <a:prstGeom prst="rect">
            <a:avLst/>
          </a:prstGeom>
        </p:spPr>
        <p:txBody>
          <a:bodyPr vert="horz" rtlCol="0" anchor="ctr">
            <a:normAutofit fontScale="3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sz="3200" u="sng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228600" y="228600"/>
            <a:ext cx="8229600" cy="1066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u="sng" dirty="0" smtClean="0">
                <a:solidFill>
                  <a:schemeClr val="tx1"/>
                </a:solidFill>
              </a:rPr>
              <a:t>Who We Are &amp; Why We Are Here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14" name="Content Placeholder 3" descr="Logo_green_1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16667" b="15152"/>
          <a:stretch/>
        </p:blipFill>
        <p:spPr>
          <a:xfrm>
            <a:off x="7549728" y="6104781"/>
            <a:ext cx="1518072" cy="6857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64" y="4498535"/>
            <a:ext cx="1533736" cy="1652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28599" y="240932"/>
            <a:ext cx="8686800" cy="281845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do you think about </a:t>
            </a:r>
            <a:b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 you think of</a:t>
            </a:r>
            <a:b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Port</a:t>
            </a:r>
            <a:b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Richey?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Content Placeholder 3" descr="Logo_green_1.jpg"/>
          <p:cNvPicPr>
            <a:picLocks noChangeAspect="1"/>
          </p:cNvPicPr>
          <p:nvPr/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90" y="3352800"/>
            <a:ext cx="2172819" cy="2340953"/>
          </a:xfrm>
          <a:prstGeom prst="rect">
            <a:avLst/>
          </a:prstGeom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399490" y="3352800"/>
            <a:ext cx="2915210" cy="267297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Kayaking?</a:t>
            </a:r>
            <a:endParaRPr lang="en-US" dirty="0">
              <a:solidFill>
                <a:schemeClr val="accent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AutoShape 2" descr="Image result for kayaking photos"/>
          <p:cNvSpPr>
            <a:spLocks noChangeAspect="1" noChangeArrowheads="1"/>
          </p:cNvSpPr>
          <p:nvPr/>
        </p:nvSpPr>
        <p:spPr bwMode="auto">
          <a:xfrm>
            <a:off x="-31750" y="-136525"/>
            <a:ext cx="1685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78097"/>
            <a:ext cx="2460250" cy="1845188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9" y="4082768"/>
            <a:ext cx="2942229" cy="1627039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6000189" y="2078097"/>
            <a:ext cx="2915210" cy="198120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Paddle Boarding?</a:t>
            </a:r>
            <a:endParaRPr lang="en-US" dirty="0">
              <a:solidFill>
                <a:schemeClr val="accent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56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28599" y="147409"/>
            <a:ext cx="8686800" cy="213448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Well, New Port Richey </a:t>
            </a:r>
            <a:b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ALREADY</a:t>
            </a:r>
            <a:b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has all of those amenities!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" name="Content Placeholder 3" descr="Logo_green_1.jpg"/>
          <p:cNvPicPr>
            <a:picLocks noChangeAspect="1"/>
          </p:cNvPicPr>
          <p:nvPr/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  <a:prstGeom prst="rect">
            <a:avLst/>
          </a:prstGeom>
        </p:spPr>
      </p:pic>
      <p:sp>
        <p:nvSpPr>
          <p:cNvPr id="3" name="AutoShape 2" descr="Image result for kayaking photos"/>
          <p:cNvSpPr>
            <a:spLocks noChangeAspect="1" noChangeArrowheads="1"/>
          </p:cNvSpPr>
          <p:nvPr/>
        </p:nvSpPr>
        <p:spPr bwMode="auto">
          <a:xfrm>
            <a:off x="-31750" y="-136525"/>
            <a:ext cx="1685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4" y="2100146"/>
            <a:ext cx="3316682" cy="4292176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3789756" y="2133600"/>
            <a:ext cx="5141518" cy="397118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LIVING SHORELINE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extend the paddling trail and add environmental benefits.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9756" y="6166761"/>
            <a:ext cx="299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FDEP Paddling Trail Map</a:t>
            </a:r>
            <a:endParaRPr lang="en-US" dirty="0"/>
          </a:p>
        </p:txBody>
      </p:sp>
      <p:sp>
        <p:nvSpPr>
          <p:cNvPr id="7" name="Curved Right Arrow 6"/>
          <p:cNvSpPr/>
          <p:nvPr/>
        </p:nvSpPr>
        <p:spPr>
          <a:xfrm rot="7287997">
            <a:off x="3578817" y="4479142"/>
            <a:ext cx="421877" cy="1855420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79164" y="0"/>
            <a:ext cx="8229600" cy="1143000"/>
          </a:xfrm>
        </p:spPr>
        <p:txBody>
          <a:bodyPr/>
          <a:lstStyle/>
          <a:p>
            <a:r>
              <a:rPr lang="en-US" u="sng" dirty="0" err="1" smtClean="0">
                <a:solidFill>
                  <a:schemeClr val="tx1"/>
                </a:solidFill>
              </a:rPr>
              <a:t>Cotee</a:t>
            </a:r>
            <a:r>
              <a:rPr lang="en-US" u="sng" dirty="0" smtClean="0">
                <a:solidFill>
                  <a:schemeClr val="tx1"/>
                </a:solidFill>
              </a:rPr>
              <a:t> River Corridor 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16" name="Content Placeholder 3" descr="Logo_green_1.jpg"/>
          <p:cNvPicPr>
            <a:picLocks noChangeAspect="1"/>
          </p:cNvPicPr>
          <p:nvPr/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/>
          <a:stretch/>
        </p:blipFill>
        <p:spPr>
          <a:xfrm>
            <a:off x="457200" y="926458"/>
            <a:ext cx="8458200" cy="51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1" cy="4525963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$14.9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Billion</a:t>
            </a:r>
          </a:p>
          <a:p>
            <a:pPr marL="109728" indent="0" algn="ctr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or…</a:t>
            </a:r>
          </a:p>
          <a:p>
            <a:pPr marL="109728" indent="0" algn="ctr"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</a:p>
          <a:p>
            <a:pPr marL="109728" indent="0" algn="ctr"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Damages </a:t>
            </a:r>
            <a:endParaRPr lang="en-US" sz="4000" dirty="0"/>
          </a:p>
          <a:p>
            <a:pPr marL="109728" indent="0" algn="ctr">
              <a:buNone/>
            </a:pPr>
            <a:endParaRPr lang="en-US" sz="4000" dirty="0"/>
          </a:p>
          <a:p>
            <a:pPr marL="109728" indent="0" algn="ctr">
              <a:buNone/>
            </a:pPr>
            <a:r>
              <a:rPr lang="en-US" sz="4000" dirty="0"/>
              <a:t>Payout begins </a:t>
            </a:r>
            <a:r>
              <a:rPr lang="en-US" sz="4000" dirty="0" smtClean="0"/>
              <a:t>in 2017</a:t>
            </a:r>
          </a:p>
          <a:p>
            <a:pPr marL="109728" indent="0" algn="ctr">
              <a:buNone/>
            </a:pPr>
            <a:r>
              <a:rPr lang="en-US" sz="4000" dirty="0" smtClean="0"/>
              <a:t>And continues </a:t>
            </a:r>
            <a:r>
              <a:rPr lang="en-US" sz="4000" dirty="0"/>
              <a:t>over </a:t>
            </a:r>
            <a:r>
              <a:rPr lang="en-US" sz="4000" dirty="0" smtClean="0"/>
              <a:t>the </a:t>
            </a:r>
          </a:p>
          <a:p>
            <a:pPr marL="109728" indent="0" algn="ctr">
              <a:buNone/>
            </a:pPr>
            <a:r>
              <a:rPr lang="en-US" sz="4000" dirty="0" smtClean="0"/>
              <a:t>Next </a:t>
            </a:r>
            <a:r>
              <a:rPr lang="en-US" sz="4000" b="1" u="sng" dirty="0" smtClean="0"/>
              <a:t>15</a:t>
            </a:r>
            <a:r>
              <a:rPr lang="en-US" sz="4000" dirty="0" smtClean="0"/>
              <a:t> </a:t>
            </a:r>
            <a:r>
              <a:rPr lang="en-US" sz="4000" dirty="0"/>
              <a:t>years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556" y="152400"/>
            <a:ext cx="8204887" cy="114300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BP Settlement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3515"/>
          <a:stretch/>
        </p:blipFill>
        <p:spPr>
          <a:xfrm>
            <a:off x="7772400" y="274638"/>
            <a:ext cx="10287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r="13515"/>
          <a:stretch/>
        </p:blipFill>
        <p:spPr>
          <a:xfrm>
            <a:off x="264126" y="274638"/>
            <a:ext cx="1028700" cy="1409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04959">
            <a:off x="7493875" y="3385031"/>
            <a:ext cx="121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$</a:t>
            </a:r>
            <a:endParaRPr lang="en-US" sz="20000" b="1" dirty="0">
              <a:solidFill>
                <a:srgbClr val="00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20904637">
            <a:off x="168875" y="2177714"/>
            <a:ext cx="121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$</a:t>
            </a:r>
            <a:endParaRPr lang="en-US" sz="20000" b="1" dirty="0">
              <a:solidFill>
                <a:srgbClr val="00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365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854" y="1143000"/>
            <a:ext cx="8511746" cy="5257800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b="1" u="sng" dirty="0">
                <a:latin typeface="Lucida Sans" pitchFamily="34" charset="0"/>
              </a:rPr>
              <a:t>Pot </a:t>
            </a:r>
            <a:r>
              <a:rPr lang="en-US" b="1" u="sng" dirty="0" smtClean="0">
                <a:latin typeface="Lucida Sans" pitchFamily="34" charset="0"/>
              </a:rPr>
              <a:t>1</a:t>
            </a:r>
            <a:r>
              <a:rPr lang="en-US" b="1" dirty="0">
                <a:latin typeface="Lucida Sans" pitchFamily="34" charset="0"/>
              </a:rPr>
              <a:t>:</a:t>
            </a:r>
            <a:r>
              <a:rPr lang="en-US" b="1" dirty="0" smtClean="0">
                <a:latin typeface="Lucida Sans" pitchFamily="34" charset="0"/>
              </a:rPr>
              <a:t> </a:t>
            </a:r>
            <a:r>
              <a:rPr lang="en-US" b="1" dirty="0">
                <a:latin typeface="Lucida Sans" pitchFamily="34" charset="0"/>
              </a:rPr>
              <a:t>Local/County Pot - Equal State Allocation </a:t>
            </a:r>
            <a:r>
              <a:rPr lang="en-US" b="1" dirty="0" smtClean="0">
                <a:latin typeface="Lucida Sans" pitchFamily="34" charset="0"/>
              </a:rPr>
              <a:t>	</a:t>
            </a:r>
            <a:r>
              <a:rPr lang="en-US" b="1" dirty="0" smtClean="0">
                <a:latin typeface="Lucida Sans" pitchFamily="34" charset="0"/>
              </a:rPr>
              <a:t>   	   Pasco </a:t>
            </a:r>
            <a:r>
              <a:rPr lang="en-US" b="1" i="1" dirty="0">
                <a:latin typeface="Lucida Sans" pitchFamily="34" charset="0"/>
              </a:rPr>
              <a:t>=</a:t>
            </a:r>
            <a:r>
              <a:rPr lang="en-US" b="1" i="1" dirty="0" smtClean="0">
                <a:latin typeface="Lucida Sans" pitchFamily="34" charset="0"/>
              </a:rPr>
              <a:t>&gt; </a:t>
            </a:r>
            <a:r>
              <a:rPr lang="en-US" b="1" dirty="0" smtClean="0">
                <a:solidFill>
                  <a:srgbClr val="FF0000"/>
                </a:solidFill>
                <a:latin typeface="Lucida Sans" pitchFamily="34" charset="0"/>
              </a:rPr>
              <a:t>5.4 mil over 15 years</a:t>
            </a:r>
            <a:endParaRPr lang="en-US" b="1" i="1" dirty="0">
              <a:latin typeface="Lucida Sans" pitchFamily="34" charset="0"/>
            </a:endParaRPr>
          </a:p>
          <a:p>
            <a:pPr marL="109728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>
                <a:latin typeface="Lucida Sans" pitchFamily="34" charset="0"/>
              </a:rPr>
              <a:t>	</a:t>
            </a:r>
            <a:r>
              <a:rPr lang="en-US" b="1" i="1" dirty="0" smtClean="0">
                <a:latin typeface="Lucida Sans" pitchFamily="34" charset="0"/>
              </a:rPr>
              <a:t>	</a:t>
            </a:r>
            <a:r>
              <a:rPr lang="en-US" b="1" i="1" dirty="0">
                <a:latin typeface="Lucida Sans" pitchFamily="34" charset="0"/>
              </a:rPr>
              <a:t> </a:t>
            </a:r>
            <a:r>
              <a:rPr lang="en-US" b="1" i="1" dirty="0" smtClean="0">
                <a:latin typeface="Lucida Sans" pitchFamily="34" charset="0"/>
              </a:rPr>
              <a:t> </a:t>
            </a:r>
            <a:r>
              <a:rPr lang="en-US" b="1" dirty="0" smtClean="0">
                <a:latin typeface="Lucida Sans" pitchFamily="34" charset="0"/>
              </a:rPr>
              <a:t>OR    364,000 per year</a:t>
            </a:r>
            <a:endParaRPr lang="en-US" b="1" dirty="0">
              <a:latin typeface="Lucida Sans" pitchFamily="34" charset="0"/>
            </a:endParaRPr>
          </a:p>
          <a:p>
            <a:pPr marL="109728" indent="0">
              <a:buNone/>
            </a:pPr>
            <a:r>
              <a:rPr lang="en-US" b="1" u="sng" dirty="0" smtClean="0">
                <a:latin typeface="Lucida Sans" pitchFamily="34" charset="0"/>
              </a:rPr>
              <a:t>Pot 2:</a:t>
            </a:r>
            <a:r>
              <a:rPr lang="en-US" b="1" dirty="0" smtClean="0">
                <a:latin typeface="Lucida Sans" pitchFamily="34" charset="0"/>
              </a:rPr>
              <a:t> </a:t>
            </a:r>
            <a:r>
              <a:rPr lang="en-US" b="1" dirty="0">
                <a:latin typeface="Lucida Sans" pitchFamily="34" charset="0"/>
              </a:rPr>
              <a:t>Federal Council Pot - Gulf Coast Ecosystem </a:t>
            </a:r>
            <a:r>
              <a:rPr lang="en-US" b="1" dirty="0" smtClean="0">
                <a:latin typeface="Lucida Sans" pitchFamily="34" charset="0"/>
              </a:rPr>
              <a:t>	   Restoration </a:t>
            </a:r>
            <a:r>
              <a:rPr lang="en-US" b="1" dirty="0">
                <a:latin typeface="Lucida Sans" pitchFamily="34" charset="0"/>
              </a:rPr>
              <a:t>Council </a:t>
            </a:r>
            <a:r>
              <a:rPr lang="en-US" b="1" dirty="0" smtClean="0">
                <a:latin typeface="Lucida Sans" pitchFamily="34" charset="0"/>
              </a:rPr>
              <a:t>Allocation</a:t>
            </a:r>
          </a:p>
          <a:p>
            <a:pPr marL="109728" indent="0">
              <a:buNone/>
            </a:pPr>
            <a:r>
              <a:rPr lang="en-US" sz="800" b="1" dirty="0">
                <a:latin typeface="Lucida Sans" pitchFamily="34" charset="0"/>
              </a:rPr>
              <a:t> </a:t>
            </a:r>
            <a:r>
              <a:rPr lang="en-US" sz="800" b="1" dirty="0" smtClean="0">
                <a:latin typeface="Lucida Sans" pitchFamily="34" charset="0"/>
              </a:rPr>
              <a:t> </a:t>
            </a:r>
            <a:r>
              <a:rPr lang="en-US" b="1" dirty="0">
                <a:latin typeface="Lucida Sans" pitchFamily="34" charset="0"/>
              </a:rPr>
              <a:t/>
            </a:r>
            <a:br>
              <a:rPr lang="en-US" b="1" dirty="0">
                <a:latin typeface="Lucida Sans" pitchFamily="34" charset="0"/>
              </a:rPr>
            </a:br>
            <a:r>
              <a:rPr lang="en-US" b="1" u="sng" dirty="0" smtClean="0">
                <a:latin typeface="Lucida Sans" pitchFamily="34" charset="0"/>
              </a:rPr>
              <a:t>Pot 3</a:t>
            </a:r>
            <a:r>
              <a:rPr lang="en-US" b="1" dirty="0">
                <a:latin typeface="Lucida Sans" pitchFamily="34" charset="0"/>
              </a:rPr>
              <a:t>:</a:t>
            </a:r>
            <a:r>
              <a:rPr lang="en-US" b="1" dirty="0" smtClean="0">
                <a:latin typeface="Lucida Sans" pitchFamily="34" charset="0"/>
              </a:rPr>
              <a:t> </a:t>
            </a:r>
            <a:r>
              <a:rPr lang="en-US" b="1" dirty="0">
                <a:latin typeface="Lucida Sans" pitchFamily="34" charset="0"/>
              </a:rPr>
              <a:t>Consortium Pot -  Oil Spill </a:t>
            </a:r>
            <a:r>
              <a:rPr lang="en-US" b="1" dirty="0" smtClean="0">
                <a:latin typeface="Lucida Sans" pitchFamily="34" charset="0"/>
              </a:rPr>
              <a:t>Restoration</a:t>
            </a:r>
          </a:p>
          <a:p>
            <a:pPr marL="109728" indent="0">
              <a:buNone/>
            </a:pPr>
            <a:r>
              <a:rPr lang="en-US" b="1" dirty="0" smtClean="0">
                <a:latin typeface="Lucida Sans" pitchFamily="34" charset="0"/>
              </a:rPr>
              <a:t> 	</a:t>
            </a:r>
            <a:r>
              <a:rPr lang="en-US" b="1" dirty="0" smtClean="0">
                <a:latin typeface="Lucida Sans" pitchFamily="34" charset="0"/>
              </a:rPr>
              <a:t>   </a:t>
            </a:r>
            <a:r>
              <a:rPr lang="en-US" b="1" dirty="0" smtClean="0">
                <a:latin typeface="Lucida Sans" pitchFamily="34" charset="0"/>
              </a:rPr>
              <a:t>Impact </a:t>
            </a:r>
            <a:r>
              <a:rPr lang="en-US" b="1" dirty="0">
                <a:latin typeface="Lucida Sans" pitchFamily="34" charset="0"/>
              </a:rPr>
              <a:t>Allocation </a:t>
            </a:r>
            <a:r>
              <a:rPr lang="en-US" b="1" dirty="0" smtClean="0">
                <a:latin typeface="Lucida Sans" pitchFamily="34" charset="0"/>
              </a:rPr>
              <a:t>(Two </a:t>
            </a:r>
            <a:r>
              <a:rPr lang="en-US" b="1" dirty="0">
                <a:latin typeface="Lucida Sans" pitchFamily="34" charset="0"/>
              </a:rPr>
              <a:t>years to </a:t>
            </a:r>
            <a:r>
              <a:rPr lang="en-US" b="1" dirty="0" smtClean="0">
                <a:latin typeface="Lucida Sans" pitchFamily="34" charset="0"/>
              </a:rPr>
              <a:t>plan)</a:t>
            </a:r>
            <a:endParaRPr lang="en-US" b="1" dirty="0">
              <a:latin typeface="Lucida Sans" pitchFamily="34" charset="0"/>
            </a:endParaRPr>
          </a:p>
          <a:p>
            <a:pPr marL="1087438" indent="0">
              <a:buNone/>
            </a:pPr>
            <a:r>
              <a:rPr lang="en-US" b="1" dirty="0" smtClean="0">
                <a:latin typeface="Lucida Sans" pitchFamily="34" charset="0"/>
              </a:rPr>
              <a:t> Pasco </a:t>
            </a:r>
            <a:r>
              <a:rPr lang="en-US" b="1" dirty="0" smtClean="0">
                <a:latin typeface="Lucida Sans" pitchFamily="34" charset="0"/>
              </a:rPr>
              <a:t>=&gt; </a:t>
            </a:r>
            <a:r>
              <a:rPr lang="en-US" b="1" dirty="0" smtClean="0">
                <a:solidFill>
                  <a:srgbClr val="FF0000"/>
                </a:solidFill>
                <a:latin typeface="Lucida Sans" pitchFamily="34" charset="0"/>
              </a:rPr>
              <a:t>12.5 mil over 15 years</a:t>
            </a:r>
          </a:p>
          <a:p>
            <a:pPr marL="1087438" indent="0">
              <a:spcAft>
                <a:spcPts val="1200"/>
              </a:spcAft>
              <a:buNone/>
            </a:pPr>
            <a:r>
              <a:rPr lang="en-US" b="1" dirty="0" smtClean="0">
                <a:latin typeface="Lucida Sans" pitchFamily="34" charset="0"/>
              </a:rPr>
              <a:t>		2017 </a:t>
            </a:r>
            <a:r>
              <a:rPr lang="en-US" b="1" dirty="0">
                <a:latin typeface="Lucida Sans" pitchFamily="34" charset="0"/>
              </a:rPr>
              <a:t>1</a:t>
            </a:r>
            <a:r>
              <a:rPr lang="en-US" b="1" baseline="30000" dirty="0">
                <a:latin typeface="Lucida Sans" pitchFamily="34" charset="0"/>
              </a:rPr>
              <a:t>st</a:t>
            </a:r>
            <a:r>
              <a:rPr lang="en-US" b="1" dirty="0">
                <a:latin typeface="Lucida Sans" pitchFamily="34" charset="0"/>
              </a:rPr>
              <a:t> </a:t>
            </a:r>
            <a:r>
              <a:rPr lang="en-US" b="1" dirty="0" smtClean="0">
                <a:latin typeface="Lucida Sans" pitchFamily="34" charset="0"/>
              </a:rPr>
              <a:t>year</a:t>
            </a:r>
            <a:endParaRPr lang="en-US" b="1" dirty="0">
              <a:latin typeface="Lucida Sans" pitchFamily="34" charset="0"/>
            </a:endParaRPr>
          </a:p>
          <a:p>
            <a:pPr marL="109728" indent="0" algn="ctr">
              <a:buNone/>
            </a:pPr>
            <a:r>
              <a:rPr lang="en-US" b="1" dirty="0" smtClean="0">
                <a:latin typeface="Lucida Sans" pitchFamily="34" charset="0"/>
              </a:rPr>
              <a:t>Pots </a:t>
            </a:r>
            <a:r>
              <a:rPr lang="en-US" b="1" dirty="0">
                <a:latin typeface="Lucida Sans" pitchFamily="34" charset="0"/>
              </a:rPr>
              <a:t>1 &amp; 3 Environmental and Economic Projects</a:t>
            </a:r>
          </a:p>
          <a:p>
            <a:pPr marL="109728" indent="0">
              <a:buNone/>
            </a:pPr>
            <a:endParaRPr lang="en-US" b="1" i="1" dirty="0">
              <a:latin typeface="Lucida Sans" pitchFamily="34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854" y="76200"/>
            <a:ext cx="8229600" cy="1143000"/>
          </a:xfrm>
        </p:spPr>
        <p:txBody>
          <a:bodyPr/>
          <a:lstStyle/>
          <a:p>
            <a:pPr algn="ctr"/>
            <a:r>
              <a:rPr lang="en-US" sz="6000" u="sng" dirty="0">
                <a:solidFill>
                  <a:srgbClr val="00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RESTORE</a:t>
            </a:r>
            <a:r>
              <a:rPr lang="en-US" sz="4400" u="sng" dirty="0">
                <a:solidFill>
                  <a:schemeClr val="tx1"/>
                </a:solidFill>
                <a:latin typeface="Lucida Sans" pitchFamily="34" charset="0"/>
              </a:rPr>
              <a:t> Act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5526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ogo_green_1.jpg"/>
          <p:cNvPicPr>
            <a:picLocks noChangeAspect="1"/>
          </p:cNvPicPr>
          <p:nvPr/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525963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en-US" dirty="0" smtClean="0"/>
              <a:t>Includes several projects from 2013 STWMP</a:t>
            </a:r>
          </a:p>
          <a:p>
            <a:pPr>
              <a:buSzPct val="100000"/>
              <a:buBlip>
                <a:blip r:embed="rId3"/>
              </a:buBlip>
            </a:pPr>
            <a:r>
              <a:rPr lang="en-US" dirty="0" smtClean="0"/>
              <a:t>Focuses on Restoration</a:t>
            </a:r>
          </a:p>
          <a:p>
            <a:pPr lvl="1">
              <a:buSzPct val="68000"/>
              <a:buBlip>
                <a:blip r:embed="rId3"/>
              </a:buBlip>
            </a:pPr>
            <a:r>
              <a:rPr lang="en-US" sz="2700" b="1" dirty="0" smtClean="0"/>
              <a:t>1</a:t>
            </a:r>
            <a:r>
              <a:rPr lang="en-US" sz="2700" b="1" baseline="30000" dirty="0" smtClean="0"/>
              <a:t>st</a:t>
            </a:r>
            <a:r>
              <a:rPr lang="en-US" sz="2700" b="1" dirty="0" smtClean="0"/>
              <a:t> Phase = Orange Lake Restoration</a:t>
            </a:r>
          </a:p>
          <a:p>
            <a:pPr marL="393192" lvl="1" indent="0">
              <a:buSzPct val="68000"/>
              <a:buNone/>
            </a:pPr>
            <a:r>
              <a:rPr lang="en-US" sz="2700" dirty="0"/>
              <a:t>	</a:t>
            </a:r>
            <a:r>
              <a:rPr lang="en-US" dirty="0" smtClean="0"/>
              <a:t>funded by County Allocation “Pot1”</a:t>
            </a:r>
          </a:p>
          <a:p>
            <a:pPr lvl="1">
              <a:buSzPct val="68000"/>
              <a:buBlip>
                <a:blip r:embed="rId3"/>
              </a:buBlip>
            </a:pPr>
            <a:r>
              <a:rPr lang="en-US" sz="2700" b="1" dirty="0" smtClean="0"/>
              <a:t>2</a:t>
            </a:r>
            <a:r>
              <a:rPr lang="en-US" sz="2700" b="1" baseline="30000" dirty="0" smtClean="0"/>
              <a:t>nd</a:t>
            </a:r>
            <a:r>
              <a:rPr lang="en-US" sz="2700" b="1" dirty="0" smtClean="0"/>
              <a:t> Phase = River Basin Study</a:t>
            </a:r>
          </a:p>
          <a:p>
            <a:pPr marL="393192" lvl="1" indent="0">
              <a:buSzPct val="68000"/>
              <a:buNone/>
            </a:pPr>
            <a:r>
              <a:rPr lang="en-US" sz="2700" dirty="0"/>
              <a:t>	</a:t>
            </a:r>
            <a:r>
              <a:rPr lang="en-US" dirty="0" smtClean="0"/>
              <a:t>funded by New Port Richey</a:t>
            </a:r>
          </a:p>
          <a:p>
            <a:pPr lvl="1">
              <a:buSzPct val="68000"/>
              <a:buBlip>
                <a:blip r:embed="rId3"/>
              </a:buBlip>
            </a:pPr>
            <a:r>
              <a:rPr lang="en-US" sz="2700" b="1" dirty="0" smtClean="0"/>
              <a:t>3</a:t>
            </a:r>
            <a:r>
              <a:rPr lang="en-US" sz="2700" b="1" baseline="30000" dirty="0" smtClean="0"/>
              <a:t>rd</a:t>
            </a:r>
            <a:r>
              <a:rPr lang="en-US" sz="2700" b="1" dirty="0" smtClean="0"/>
              <a:t> Phase = Living Shorelines</a:t>
            </a:r>
          </a:p>
          <a:p>
            <a:pPr lvl="1">
              <a:buSzPct val="68000"/>
              <a:buNone/>
            </a:pPr>
            <a:r>
              <a:rPr lang="en-US" sz="2700" dirty="0" smtClean="0"/>
              <a:t>		</a:t>
            </a:r>
            <a:r>
              <a:rPr lang="en-US" dirty="0" smtClean="0"/>
              <a:t>funded by RESTORE pots &amp;</a:t>
            </a:r>
          </a:p>
          <a:p>
            <a:pPr lvl="1">
              <a:buSzPct val="68000"/>
              <a:buNone/>
            </a:pPr>
            <a:r>
              <a:rPr lang="en-US" dirty="0" smtClean="0"/>
              <a:t>		Artificial Reef Grants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28600" y="68264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Cotee River Corridor 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48" y="2895600"/>
            <a:ext cx="2739452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ogo_green_1.jpg"/>
          <p:cNvPicPr>
            <a:picLocks noChangeAspect="1"/>
          </p:cNvPicPr>
          <p:nvPr/>
        </p:nvPicPr>
        <p:blipFill rotWithShape="1">
          <a:blip r:embed="rId2" cstate="print"/>
          <a:srcRect t="16667" b="15152"/>
          <a:stretch/>
        </p:blipFill>
        <p:spPr>
          <a:xfrm>
            <a:off x="7549728" y="6104781"/>
            <a:ext cx="1518072" cy="6857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72440" y="1571244"/>
            <a:ext cx="184785" cy="390525"/>
          </a:xfrm>
          <a:custGeom>
            <a:avLst/>
            <a:gdLst/>
            <a:ahLst/>
            <a:cxnLst/>
            <a:rect l="l" t="t" r="r" b="b"/>
            <a:pathLst>
              <a:path w="184784" h="390525">
                <a:moveTo>
                  <a:pt x="0" y="0"/>
                </a:moveTo>
                <a:lnTo>
                  <a:pt x="184403" y="0"/>
                </a:lnTo>
                <a:lnTo>
                  <a:pt x="184403" y="390144"/>
                </a:lnTo>
                <a:lnTo>
                  <a:pt x="0" y="3901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213159" y="955297"/>
            <a:ext cx="4267200" cy="3179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 txBox="1"/>
          <p:nvPr/>
        </p:nvSpPr>
        <p:spPr>
          <a:xfrm>
            <a:off x="459740" y="3947330"/>
            <a:ext cx="2691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Flo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ida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epa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Env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enta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ote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4726940" y="2667000"/>
            <a:ext cx="4267098" cy="3182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 txBox="1"/>
          <p:nvPr/>
        </p:nvSpPr>
        <p:spPr>
          <a:xfrm>
            <a:off x="4562509" y="6214133"/>
            <a:ext cx="2691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Flo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ida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epa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Env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enta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ote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What is a Living Shoreline?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800" y="2709070"/>
            <a:ext cx="332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Project: Green Shores</a:t>
            </a:r>
          </a:p>
          <a:p>
            <a:r>
              <a:rPr lang="en-US" b="1" dirty="0"/>
              <a:t>	</a:t>
            </a:r>
            <a:r>
              <a:rPr lang="en-US" b="1" dirty="0" smtClean="0"/>
              <a:t>in Pensacola, FL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6075" y="1029240"/>
            <a:ext cx="332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9805" y="5405343"/>
            <a:ext cx="332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AFTER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15" y="1052108"/>
            <a:ext cx="2286313" cy="1515925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81" y="4345296"/>
            <a:ext cx="1413396" cy="2120094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6" y="4345296"/>
            <a:ext cx="2464113" cy="1379903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184" y="1221901"/>
            <a:ext cx="1767720" cy="1176337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1461992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1383</TotalTime>
  <Words>407</Words>
  <Application>Microsoft Office PowerPoint</Application>
  <PresentationFormat>On-screen Show (4:3)</PresentationFormat>
  <Paragraphs>133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Aharoni</vt:lpstr>
      <vt:lpstr>Arial</vt:lpstr>
      <vt:lpstr>Calibri</vt:lpstr>
      <vt:lpstr>Lucida Sans</vt:lpstr>
      <vt:lpstr>Lucida Sans Unicode</vt:lpstr>
      <vt:lpstr>Tahoma</vt:lpstr>
      <vt:lpstr>Verdana</vt:lpstr>
      <vt:lpstr>Wingdings 2</vt:lpstr>
      <vt:lpstr>Wingdings 3</vt:lpstr>
      <vt:lpstr>Concourse</vt:lpstr>
      <vt:lpstr>RESTORE Living Shoreline Project Concept</vt:lpstr>
      <vt:lpstr>PowerPoint Presentation</vt:lpstr>
      <vt:lpstr>What do you think about  when you think of New Port Richey?</vt:lpstr>
      <vt:lpstr>Well, New Port Richey  ALREADY has all of those amenities!</vt:lpstr>
      <vt:lpstr>Cotee River Corridor </vt:lpstr>
      <vt:lpstr>BP Settlement </vt:lpstr>
      <vt:lpstr>RESTORE Act</vt:lpstr>
      <vt:lpstr>Cotee River Corridor </vt:lpstr>
      <vt:lpstr>What is a Living Shoreline?</vt:lpstr>
      <vt:lpstr>PowerPoint Presentation</vt:lpstr>
      <vt:lpstr>PowerPoint Presentation</vt:lpstr>
      <vt:lpstr>Proposed Project Components</vt:lpstr>
      <vt:lpstr>PowerPoint Presentation</vt:lpstr>
      <vt:lpstr>Phased Approach</vt:lpstr>
      <vt:lpstr>Project Summary</vt:lpstr>
      <vt:lpstr>Contact Information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Aquifer Recharge &amp; Recovery</dc:title>
  <dc:creator>second-admin</dc:creator>
  <cp:lastModifiedBy>Dana J. Gaydos</cp:lastModifiedBy>
  <cp:revision>77</cp:revision>
  <dcterms:created xsi:type="dcterms:W3CDTF">2010-09-12T03:57:02Z</dcterms:created>
  <dcterms:modified xsi:type="dcterms:W3CDTF">2016-07-22T13:18:14Z</dcterms:modified>
</cp:coreProperties>
</file>