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9D91E-A3A2-454F-A033-3FFA73F36D18}" type="datetimeFigureOut">
              <a:rPr lang="en-US" smtClean="0"/>
              <a:t>7/15/2012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60A18-7FF3-479A-80A6-CB9D9957E1AD}" type="slidenum">
              <a:rPr lang="en-US" smtClean="0"/>
              <a:t>‹#›</a:t>
            </a:fld>
            <a:endParaRPr lang="en-US"/>
          </a:p>
        </p:txBody>
      </p:sp>
    </p:spTree>
    <p:extLst>
      <p:ext uri="{BB962C8B-B14F-4D97-AF65-F5344CB8AC3E}">
        <p14:creationId xmlns:p14="http://schemas.microsoft.com/office/powerpoint/2010/main" val="357785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Comic Sans MS" pitchFamily="66" charset="0"/>
              </a:defRPr>
            </a:lvl1pPr>
            <a:lvl2pPr marL="729057" indent="-280406" defTabSz="914437">
              <a:defRPr>
                <a:solidFill>
                  <a:schemeClr val="tx1"/>
                </a:solidFill>
                <a:latin typeface="Comic Sans MS" pitchFamily="66" charset="0"/>
              </a:defRPr>
            </a:lvl2pPr>
            <a:lvl3pPr marL="1121626" indent="-224325" defTabSz="914437">
              <a:defRPr>
                <a:solidFill>
                  <a:schemeClr val="tx1"/>
                </a:solidFill>
                <a:latin typeface="Comic Sans MS" pitchFamily="66" charset="0"/>
              </a:defRPr>
            </a:lvl3pPr>
            <a:lvl4pPr marL="1570276" indent="-224325" defTabSz="914437">
              <a:defRPr>
                <a:solidFill>
                  <a:schemeClr val="tx1"/>
                </a:solidFill>
                <a:latin typeface="Comic Sans MS" pitchFamily="66" charset="0"/>
              </a:defRPr>
            </a:lvl4pPr>
            <a:lvl5pPr marL="2018927" indent="-224325" defTabSz="914437">
              <a:defRPr>
                <a:solidFill>
                  <a:schemeClr val="tx1"/>
                </a:solidFill>
                <a:latin typeface="Comic Sans MS" pitchFamily="66" charset="0"/>
              </a:defRPr>
            </a:lvl5pPr>
            <a:lvl6pPr marL="2467577" indent="-224325" defTabSz="914437" eaLnBrk="0" fontAlgn="base" hangingPunct="0">
              <a:spcBef>
                <a:spcPct val="0"/>
              </a:spcBef>
              <a:spcAft>
                <a:spcPct val="0"/>
              </a:spcAft>
              <a:defRPr>
                <a:solidFill>
                  <a:schemeClr val="tx1"/>
                </a:solidFill>
                <a:latin typeface="Comic Sans MS" pitchFamily="66" charset="0"/>
              </a:defRPr>
            </a:lvl6pPr>
            <a:lvl7pPr marL="2916227" indent="-224325" defTabSz="914437" eaLnBrk="0" fontAlgn="base" hangingPunct="0">
              <a:spcBef>
                <a:spcPct val="0"/>
              </a:spcBef>
              <a:spcAft>
                <a:spcPct val="0"/>
              </a:spcAft>
              <a:defRPr>
                <a:solidFill>
                  <a:schemeClr val="tx1"/>
                </a:solidFill>
                <a:latin typeface="Comic Sans MS" pitchFamily="66" charset="0"/>
              </a:defRPr>
            </a:lvl7pPr>
            <a:lvl8pPr marL="3364878" indent="-224325" defTabSz="914437" eaLnBrk="0" fontAlgn="base" hangingPunct="0">
              <a:spcBef>
                <a:spcPct val="0"/>
              </a:spcBef>
              <a:spcAft>
                <a:spcPct val="0"/>
              </a:spcAft>
              <a:defRPr>
                <a:solidFill>
                  <a:schemeClr val="tx1"/>
                </a:solidFill>
                <a:latin typeface="Comic Sans MS" pitchFamily="66" charset="0"/>
              </a:defRPr>
            </a:lvl8pPr>
            <a:lvl9pPr marL="3813528" indent="-224325" defTabSz="914437" eaLnBrk="0" fontAlgn="base" hangingPunct="0">
              <a:spcBef>
                <a:spcPct val="0"/>
              </a:spcBef>
              <a:spcAft>
                <a:spcPct val="0"/>
              </a:spcAft>
              <a:defRPr>
                <a:solidFill>
                  <a:schemeClr val="tx1"/>
                </a:solidFill>
                <a:latin typeface="Comic Sans MS" pitchFamily="66" charset="0"/>
              </a:defRPr>
            </a:lvl9pPr>
          </a:lstStyle>
          <a:p>
            <a:fld id="{F22E13F2-CF8E-43BA-95CB-471FB2BE8631}" type="slidenum">
              <a:rPr lang="en-US" smtClean="0">
                <a:latin typeface="Times New Roman" pitchFamily="18" charset="0"/>
              </a:rPr>
              <a:pPr/>
              <a:t>11</a:t>
            </a:fld>
            <a:endParaRPr lang="en-US" smtClean="0">
              <a:latin typeface="Times New Roman" pitchFamily="18" charset="0"/>
            </a:endParaRPr>
          </a:p>
        </p:txBody>
      </p:sp>
      <p:sp>
        <p:nvSpPr>
          <p:cNvPr id="135171" name="Rectangle 2"/>
          <p:cNvSpPr>
            <a:spLocks noGrp="1" noRot="1" noChangeAspect="1" noChangeArrowheads="1" noTextEdit="1"/>
          </p:cNvSpPr>
          <p:nvPr>
            <p:ph type="sldImg"/>
          </p:nvPr>
        </p:nvSpPr>
        <p:spPr>
          <a:xfrm>
            <a:off x="1130300" y="674688"/>
            <a:ext cx="4597400" cy="3448050"/>
          </a:xfrm>
          <a:ln/>
        </p:spPr>
      </p:sp>
      <p:sp>
        <p:nvSpPr>
          <p:cNvPr id="135172" name="Rectangle 3"/>
          <p:cNvSpPr>
            <a:spLocks noGrp="1" noChangeArrowheads="1"/>
          </p:cNvSpPr>
          <p:nvPr>
            <p:ph type="body" idx="1"/>
          </p:nvPr>
        </p:nvSpPr>
        <p:spPr>
          <a:xfrm>
            <a:off x="914711" y="4347148"/>
            <a:ext cx="5028579" cy="41222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fields have been explained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Comic Sans MS" pitchFamily="66" charset="0"/>
              </a:defRPr>
            </a:lvl1pPr>
            <a:lvl2pPr marL="729057" indent="-280406" defTabSz="914437">
              <a:defRPr>
                <a:solidFill>
                  <a:schemeClr val="tx1"/>
                </a:solidFill>
                <a:latin typeface="Comic Sans MS" pitchFamily="66" charset="0"/>
              </a:defRPr>
            </a:lvl2pPr>
            <a:lvl3pPr marL="1121626" indent="-224325" defTabSz="914437">
              <a:defRPr>
                <a:solidFill>
                  <a:schemeClr val="tx1"/>
                </a:solidFill>
                <a:latin typeface="Comic Sans MS" pitchFamily="66" charset="0"/>
              </a:defRPr>
            </a:lvl3pPr>
            <a:lvl4pPr marL="1570276" indent="-224325" defTabSz="914437">
              <a:defRPr>
                <a:solidFill>
                  <a:schemeClr val="tx1"/>
                </a:solidFill>
                <a:latin typeface="Comic Sans MS" pitchFamily="66" charset="0"/>
              </a:defRPr>
            </a:lvl4pPr>
            <a:lvl5pPr marL="2018927" indent="-224325" defTabSz="914437">
              <a:defRPr>
                <a:solidFill>
                  <a:schemeClr val="tx1"/>
                </a:solidFill>
                <a:latin typeface="Comic Sans MS" pitchFamily="66" charset="0"/>
              </a:defRPr>
            </a:lvl5pPr>
            <a:lvl6pPr marL="2467577" indent="-224325" defTabSz="914437" eaLnBrk="0" fontAlgn="base" hangingPunct="0">
              <a:spcBef>
                <a:spcPct val="0"/>
              </a:spcBef>
              <a:spcAft>
                <a:spcPct val="0"/>
              </a:spcAft>
              <a:defRPr>
                <a:solidFill>
                  <a:schemeClr val="tx1"/>
                </a:solidFill>
                <a:latin typeface="Comic Sans MS" pitchFamily="66" charset="0"/>
              </a:defRPr>
            </a:lvl6pPr>
            <a:lvl7pPr marL="2916227" indent="-224325" defTabSz="914437" eaLnBrk="0" fontAlgn="base" hangingPunct="0">
              <a:spcBef>
                <a:spcPct val="0"/>
              </a:spcBef>
              <a:spcAft>
                <a:spcPct val="0"/>
              </a:spcAft>
              <a:defRPr>
                <a:solidFill>
                  <a:schemeClr val="tx1"/>
                </a:solidFill>
                <a:latin typeface="Comic Sans MS" pitchFamily="66" charset="0"/>
              </a:defRPr>
            </a:lvl7pPr>
            <a:lvl8pPr marL="3364878" indent="-224325" defTabSz="914437" eaLnBrk="0" fontAlgn="base" hangingPunct="0">
              <a:spcBef>
                <a:spcPct val="0"/>
              </a:spcBef>
              <a:spcAft>
                <a:spcPct val="0"/>
              </a:spcAft>
              <a:defRPr>
                <a:solidFill>
                  <a:schemeClr val="tx1"/>
                </a:solidFill>
                <a:latin typeface="Comic Sans MS" pitchFamily="66" charset="0"/>
              </a:defRPr>
            </a:lvl8pPr>
            <a:lvl9pPr marL="3813528" indent="-224325" defTabSz="914437" eaLnBrk="0" fontAlgn="base" hangingPunct="0">
              <a:spcBef>
                <a:spcPct val="0"/>
              </a:spcBef>
              <a:spcAft>
                <a:spcPct val="0"/>
              </a:spcAft>
              <a:defRPr>
                <a:solidFill>
                  <a:schemeClr val="tx1"/>
                </a:solidFill>
                <a:latin typeface="Comic Sans MS" pitchFamily="66" charset="0"/>
              </a:defRPr>
            </a:lvl9pPr>
          </a:lstStyle>
          <a:p>
            <a:fld id="{4543B154-2795-49D0-B23C-97A169CDB979}" type="slidenum">
              <a:rPr lang="en-US" smtClean="0">
                <a:latin typeface="Times New Roman" pitchFamily="18" charset="0"/>
              </a:rPr>
              <a:pPr/>
              <a:t>13</a:t>
            </a:fld>
            <a:endParaRPr lang="en-US" smtClean="0">
              <a:latin typeface="Times New Roman" pitchFamily="18" charset="0"/>
            </a:endParaRPr>
          </a:p>
        </p:txBody>
      </p:sp>
      <p:sp>
        <p:nvSpPr>
          <p:cNvPr id="136195" name="Rectangle 2"/>
          <p:cNvSpPr>
            <a:spLocks noGrp="1" noRot="1" noChangeAspect="1" noChangeArrowheads="1" noTextEdit="1"/>
          </p:cNvSpPr>
          <p:nvPr>
            <p:ph type="sldImg"/>
          </p:nvPr>
        </p:nvSpPr>
        <p:spPr>
          <a:xfrm>
            <a:off x="1130300" y="674688"/>
            <a:ext cx="4597400" cy="3448050"/>
          </a:xfrm>
          <a:ln/>
        </p:spPr>
      </p:sp>
      <p:sp>
        <p:nvSpPr>
          <p:cNvPr id="136196" name="Rectangle 3"/>
          <p:cNvSpPr>
            <a:spLocks noGrp="1" noChangeArrowheads="1"/>
          </p:cNvSpPr>
          <p:nvPr>
            <p:ph type="body" idx="1"/>
          </p:nvPr>
        </p:nvSpPr>
        <p:spPr>
          <a:xfrm>
            <a:off x="914711" y="4347148"/>
            <a:ext cx="5028579" cy="41222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Class-no valid students-may need to cancel class</a:t>
            </a:r>
          </a:p>
          <a:p>
            <a:pPr eaLnBrk="1" hangingPunct="1">
              <a:buFontTx/>
              <a:buChar char="•"/>
            </a:pPr>
            <a:r>
              <a:rPr lang="en-US" smtClean="0"/>
              <a:t>Basis Skills – No hours entered.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Comic Sans MS" pitchFamily="66" charset="0"/>
              </a:defRPr>
            </a:lvl1pPr>
            <a:lvl2pPr marL="729057" indent="-280406" defTabSz="914437">
              <a:defRPr>
                <a:solidFill>
                  <a:schemeClr val="tx1"/>
                </a:solidFill>
                <a:latin typeface="Comic Sans MS" pitchFamily="66" charset="0"/>
              </a:defRPr>
            </a:lvl2pPr>
            <a:lvl3pPr marL="1121626" indent="-224325" defTabSz="914437">
              <a:defRPr>
                <a:solidFill>
                  <a:schemeClr val="tx1"/>
                </a:solidFill>
                <a:latin typeface="Comic Sans MS" pitchFamily="66" charset="0"/>
              </a:defRPr>
            </a:lvl3pPr>
            <a:lvl4pPr marL="1570276" indent="-224325" defTabSz="914437">
              <a:defRPr>
                <a:solidFill>
                  <a:schemeClr val="tx1"/>
                </a:solidFill>
                <a:latin typeface="Comic Sans MS" pitchFamily="66" charset="0"/>
              </a:defRPr>
            </a:lvl4pPr>
            <a:lvl5pPr marL="2018927" indent="-224325" defTabSz="914437">
              <a:defRPr>
                <a:solidFill>
                  <a:schemeClr val="tx1"/>
                </a:solidFill>
                <a:latin typeface="Comic Sans MS" pitchFamily="66" charset="0"/>
              </a:defRPr>
            </a:lvl5pPr>
            <a:lvl6pPr marL="2467577" indent="-224325" defTabSz="914437" eaLnBrk="0" fontAlgn="base" hangingPunct="0">
              <a:spcBef>
                <a:spcPct val="0"/>
              </a:spcBef>
              <a:spcAft>
                <a:spcPct val="0"/>
              </a:spcAft>
              <a:defRPr>
                <a:solidFill>
                  <a:schemeClr val="tx1"/>
                </a:solidFill>
                <a:latin typeface="Comic Sans MS" pitchFamily="66" charset="0"/>
              </a:defRPr>
            </a:lvl6pPr>
            <a:lvl7pPr marL="2916227" indent="-224325" defTabSz="914437" eaLnBrk="0" fontAlgn="base" hangingPunct="0">
              <a:spcBef>
                <a:spcPct val="0"/>
              </a:spcBef>
              <a:spcAft>
                <a:spcPct val="0"/>
              </a:spcAft>
              <a:defRPr>
                <a:solidFill>
                  <a:schemeClr val="tx1"/>
                </a:solidFill>
                <a:latin typeface="Comic Sans MS" pitchFamily="66" charset="0"/>
              </a:defRPr>
            </a:lvl7pPr>
            <a:lvl8pPr marL="3364878" indent="-224325" defTabSz="914437" eaLnBrk="0" fontAlgn="base" hangingPunct="0">
              <a:spcBef>
                <a:spcPct val="0"/>
              </a:spcBef>
              <a:spcAft>
                <a:spcPct val="0"/>
              </a:spcAft>
              <a:defRPr>
                <a:solidFill>
                  <a:schemeClr val="tx1"/>
                </a:solidFill>
                <a:latin typeface="Comic Sans MS" pitchFamily="66" charset="0"/>
              </a:defRPr>
            </a:lvl8pPr>
            <a:lvl9pPr marL="3813528" indent="-224325" defTabSz="914437" eaLnBrk="0" fontAlgn="base" hangingPunct="0">
              <a:spcBef>
                <a:spcPct val="0"/>
              </a:spcBef>
              <a:spcAft>
                <a:spcPct val="0"/>
              </a:spcAft>
              <a:defRPr>
                <a:solidFill>
                  <a:schemeClr val="tx1"/>
                </a:solidFill>
                <a:latin typeface="Comic Sans MS" pitchFamily="66" charset="0"/>
              </a:defRPr>
            </a:lvl9pPr>
          </a:lstStyle>
          <a:p>
            <a:fld id="{00E84803-9698-470A-8558-FA07D99F69B2}" type="slidenum">
              <a:rPr lang="en-US" smtClean="0">
                <a:latin typeface="Times New Roman" pitchFamily="18" charset="0"/>
              </a:rPr>
              <a:pPr/>
              <a:t>15</a:t>
            </a:fld>
            <a:endParaRPr lang="en-US" smtClean="0">
              <a:latin typeface="Times New Roman" pitchFamily="18" charset="0"/>
            </a:endParaRPr>
          </a:p>
        </p:txBody>
      </p:sp>
      <p:sp>
        <p:nvSpPr>
          <p:cNvPr id="137219" name="Rectangle 2"/>
          <p:cNvSpPr>
            <a:spLocks noGrp="1" noRot="1" noChangeAspect="1" noChangeArrowheads="1" noTextEdit="1"/>
          </p:cNvSpPr>
          <p:nvPr>
            <p:ph type="sldImg"/>
          </p:nvPr>
        </p:nvSpPr>
        <p:spPr>
          <a:xfrm>
            <a:off x="1130300" y="674688"/>
            <a:ext cx="4597400" cy="3448050"/>
          </a:xfrm>
          <a:ln/>
        </p:spPr>
      </p:sp>
      <p:sp>
        <p:nvSpPr>
          <p:cNvPr id="137220" name="Rectangle 3"/>
          <p:cNvSpPr>
            <a:spLocks noGrp="1" noChangeArrowheads="1"/>
          </p:cNvSpPr>
          <p:nvPr>
            <p:ph type="body" idx="1"/>
          </p:nvPr>
        </p:nvSpPr>
        <p:spPr>
          <a:xfrm>
            <a:off x="914711" y="4347148"/>
            <a:ext cx="5028579" cy="41222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t>It takes time to write the State ID and Records ID onto the roster.</a:t>
            </a:r>
          </a:p>
          <a:p>
            <a:pPr eaLnBrk="1" hangingPunct="1"/>
            <a:r>
              <a:rPr lang="en-US" sz="1400"/>
              <a:t>It is very easy to produce duplicate section numbers with </a:t>
            </a:r>
          </a:p>
          <a:p>
            <a:pPr eaLnBrk="1" hangingPunct="1"/>
            <a:r>
              <a:rPr lang="en-US" sz="1400"/>
              <a:t>classes that have been Co-coed</a:t>
            </a:r>
          </a:p>
          <a:p>
            <a:pPr eaLnBrk="1" hangingPunct="1"/>
            <a:endParaRPr lang="en-US" sz="1400"/>
          </a:p>
          <a:p>
            <a:pPr eaLnBrk="1" hangingPunct="1"/>
            <a:endParaRPr lang="en-US"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448EA0-A0F7-4219-8D3A-A8A2A5EEA063}" type="datetimeFigureOut">
              <a:rPr lang="en-US" smtClean="0"/>
              <a:t>7/15/2012</a:t>
            </a:fld>
            <a:endParaRPr lang="en-US"/>
          </a:p>
        </p:txBody>
      </p:sp>
      <p:sp>
        <p:nvSpPr>
          <p:cNvPr id="6" name="Slide Number Placeholder 5"/>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48EA0-A0F7-4219-8D3A-A8A2A5EEA063}" type="datetimeFigureOut">
              <a:rPr lang="en-US" smtClean="0"/>
              <a:t>7/15/2012</a:t>
            </a:fld>
            <a:endParaRPr lang="en-US"/>
          </a:p>
        </p:txBody>
      </p:sp>
      <p:sp>
        <p:nvSpPr>
          <p:cNvPr id="6" name="Slide Number Placeholder 5"/>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48EA0-A0F7-4219-8D3A-A8A2A5EEA063}" type="datetimeFigureOut">
              <a:rPr lang="en-US" smtClean="0"/>
              <a:t>7/15/2012</a:t>
            </a:fld>
            <a:endParaRPr lang="en-US"/>
          </a:p>
        </p:txBody>
      </p:sp>
      <p:sp>
        <p:nvSpPr>
          <p:cNvPr id="6" name="Slide Number Placeholder 5"/>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828800"/>
            <a:ext cx="3771900" cy="3657600"/>
          </a:xfrm>
        </p:spPr>
        <p:txBody>
          <a:bodyPr/>
          <a:lstStyle/>
          <a:p>
            <a:pPr lvl="0"/>
            <a:endParaRPr lang="en-US" noProof="0" smtClean="0"/>
          </a:p>
        </p:txBody>
      </p:sp>
      <p:sp>
        <p:nvSpPr>
          <p:cNvPr id="4" name="Text Placeholder 3"/>
          <p:cNvSpPr>
            <a:spLocks noGrp="1"/>
          </p:cNvSpPr>
          <p:nvPr>
            <p:ph type="body"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3290D86-4BA6-43B5-B462-DBCFDD92A9FF}" type="slidenum">
              <a:rPr lang="en-US"/>
              <a:pPr>
                <a:defRPr/>
              </a:pPr>
              <a:t>‹#›</a:t>
            </a:fld>
            <a:endParaRPr lang="en-US"/>
          </a:p>
        </p:txBody>
      </p:sp>
    </p:spTree>
    <p:extLst>
      <p:ext uri="{BB962C8B-B14F-4D97-AF65-F5344CB8AC3E}">
        <p14:creationId xmlns:p14="http://schemas.microsoft.com/office/powerpoint/2010/main" val="4020541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828800"/>
            <a:ext cx="3771900" cy="36576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E45EC93-BB54-4CB2-B245-305988A49762}" type="slidenum">
              <a:rPr lang="en-US"/>
              <a:pPr>
                <a:defRPr/>
              </a:pPr>
              <a:t>‹#›</a:t>
            </a:fld>
            <a:endParaRPr lang="en-US"/>
          </a:p>
        </p:txBody>
      </p:sp>
    </p:spTree>
    <p:extLst>
      <p:ext uri="{BB962C8B-B14F-4D97-AF65-F5344CB8AC3E}">
        <p14:creationId xmlns:p14="http://schemas.microsoft.com/office/powerpoint/2010/main" val="41911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48EA0-A0F7-4219-8D3A-A8A2A5EEA063}" type="datetimeFigureOut">
              <a:rPr lang="en-US" smtClean="0"/>
              <a:t>7/15/2012</a:t>
            </a:fld>
            <a:endParaRPr lang="en-US"/>
          </a:p>
        </p:txBody>
      </p:sp>
      <p:sp>
        <p:nvSpPr>
          <p:cNvPr id="6" name="Slide Number Placeholder 5"/>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48EA0-A0F7-4219-8D3A-A8A2A5EEA063}" type="datetimeFigureOut">
              <a:rPr lang="en-US" smtClean="0"/>
              <a:t>7/15/2012</a:t>
            </a:fld>
            <a:endParaRPr lang="en-US"/>
          </a:p>
        </p:txBody>
      </p:sp>
      <p:sp>
        <p:nvSpPr>
          <p:cNvPr id="6" name="Slide Number Placeholder 5"/>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448EA0-A0F7-4219-8D3A-A8A2A5EEA063}" type="datetimeFigureOut">
              <a:rPr lang="en-US" smtClean="0"/>
              <a:t>7/15/2012</a:t>
            </a:fld>
            <a:endParaRPr lang="en-US"/>
          </a:p>
        </p:txBody>
      </p:sp>
      <p:sp>
        <p:nvSpPr>
          <p:cNvPr id="7" name="Slide Number Placeholder 6"/>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448EA0-A0F7-4219-8D3A-A8A2A5EEA063}" type="datetimeFigureOut">
              <a:rPr lang="en-US" smtClean="0"/>
              <a:t>7/15/2012</a:t>
            </a:fld>
            <a:endParaRPr lang="en-US"/>
          </a:p>
        </p:txBody>
      </p:sp>
      <p:sp>
        <p:nvSpPr>
          <p:cNvPr id="9" name="Slide Number Placeholder 8"/>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448EA0-A0F7-4219-8D3A-A8A2A5EEA063}" type="datetimeFigureOut">
              <a:rPr lang="en-US" smtClean="0"/>
              <a:t>7/15/2012</a:t>
            </a:fld>
            <a:endParaRPr lang="en-US"/>
          </a:p>
        </p:txBody>
      </p:sp>
      <p:sp>
        <p:nvSpPr>
          <p:cNvPr id="5" name="Slide Number Placeholder 4"/>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48EA0-A0F7-4219-8D3A-A8A2A5EEA063}" type="datetimeFigureOut">
              <a:rPr lang="en-US" smtClean="0"/>
              <a:t>7/15/2012</a:t>
            </a:fld>
            <a:endParaRPr lang="en-US"/>
          </a:p>
        </p:txBody>
      </p:sp>
      <p:sp>
        <p:nvSpPr>
          <p:cNvPr id="4" name="Slide Number Placeholder 3"/>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48EA0-A0F7-4219-8D3A-A8A2A5EEA063}" type="datetimeFigureOut">
              <a:rPr lang="en-US" smtClean="0"/>
              <a:t>7/15/2012</a:t>
            </a:fld>
            <a:endParaRPr lang="en-US"/>
          </a:p>
        </p:txBody>
      </p:sp>
      <p:sp>
        <p:nvSpPr>
          <p:cNvPr id="7" name="Slide Number Placeholder 6"/>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48EA0-A0F7-4219-8D3A-A8A2A5EEA063}" type="datetimeFigureOut">
              <a:rPr lang="en-US" smtClean="0"/>
              <a:t>7/15/2012</a:t>
            </a:fld>
            <a:endParaRPr lang="en-US"/>
          </a:p>
        </p:txBody>
      </p:sp>
      <p:sp>
        <p:nvSpPr>
          <p:cNvPr id="7" name="Slide Number Placeholder 6"/>
          <p:cNvSpPr>
            <a:spLocks noGrp="1"/>
          </p:cNvSpPr>
          <p:nvPr>
            <p:ph type="sldNum" sz="quarter" idx="12"/>
          </p:nvPr>
        </p:nvSpPr>
        <p:spPr/>
        <p:txBody>
          <a:bodyPr/>
          <a:lstStyle/>
          <a:p>
            <a:fld id="{E3E422C6-B838-4AEE-89D3-9BDA1D5225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609600"/>
            <a:ext cx="6096000" cy="944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48EA0-A0F7-4219-8D3A-A8A2A5EEA063}" type="datetimeFigureOut">
              <a:rPr lang="en-US" smtClean="0"/>
              <a:t>7/15/2012</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422C6-B838-4AEE-89D3-9BDA1D52253E}" type="slidenum">
              <a:rPr lang="en-US" smtClean="0"/>
              <a:t>‹#›</a:t>
            </a:fld>
            <a:endParaRPr lang="en-US"/>
          </a:p>
        </p:txBody>
      </p:sp>
      <p:sp>
        <p:nvSpPr>
          <p:cNvPr id="9" name="TextBox 8"/>
          <p:cNvSpPr txBox="1"/>
          <p:nvPr/>
        </p:nvSpPr>
        <p:spPr>
          <a:xfrm>
            <a:off x="3048000" y="6324600"/>
            <a:ext cx="3048000" cy="369332"/>
          </a:xfrm>
          <a:prstGeom prst="rect">
            <a:avLst/>
          </a:prstGeom>
          <a:noFill/>
        </p:spPr>
        <p:txBody>
          <a:bodyPr wrap="square" rtlCol="0">
            <a:spAutoFit/>
          </a:bodyPr>
          <a:lstStyle/>
          <a:p>
            <a:pPr algn="ctr"/>
            <a:r>
              <a:rPr lang="en-US" b="1" spc="0" dirty="0" smtClean="0">
                <a:ln>
                  <a:noFill/>
                </a:ln>
                <a:solidFill>
                  <a:schemeClr val="accent1">
                    <a:lumMod val="75000"/>
                  </a:schemeClr>
                </a:solidFill>
              </a:rPr>
              <a:t>Hope    Opportunity</a:t>
            </a:r>
            <a:r>
              <a:rPr lang="en-US" b="1" spc="0" baseline="0" dirty="0" smtClean="0">
                <a:ln>
                  <a:noFill/>
                </a:ln>
                <a:solidFill>
                  <a:schemeClr val="accent1">
                    <a:lumMod val="75000"/>
                  </a:schemeClr>
                </a:solidFill>
              </a:rPr>
              <a:t> </a:t>
            </a:r>
            <a:r>
              <a:rPr lang="en-US" b="1" spc="0" dirty="0" smtClean="0">
                <a:ln>
                  <a:noFill/>
                </a:ln>
                <a:solidFill>
                  <a:schemeClr val="accent1">
                    <a:lumMod val="75000"/>
                  </a:schemeClr>
                </a:solidFill>
              </a:rPr>
              <a:t>   Jobs</a:t>
            </a:r>
            <a:endParaRPr lang="en-US" b="1" spc="0" dirty="0">
              <a:ln>
                <a:noFill/>
              </a:ln>
              <a:solidFill>
                <a:schemeClr val="accent1">
                  <a:lumMod val="75000"/>
                </a:schemeClr>
              </a:solidFill>
            </a:endParaRPr>
          </a:p>
        </p:txBody>
      </p:sp>
      <p:sp>
        <p:nvSpPr>
          <p:cNvPr id="10" name="Oval 9"/>
          <p:cNvSpPr/>
          <p:nvPr/>
        </p:nvSpPr>
        <p:spPr>
          <a:xfrm flipV="1">
            <a:off x="3886200" y="64770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64770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S NCCC No Background Logo.jpg"/>
          <p:cNvPicPr>
            <a:picLocks noChangeAspect="1"/>
          </p:cNvPicPr>
          <p:nvPr/>
        </p:nvPicPr>
        <p:blipFill>
          <a:blip r:embed="rId15" cstate="print"/>
          <a:stretch>
            <a:fillRect/>
          </a:stretch>
        </p:blipFill>
        <p:spPr>
          <a:xfrm>
            <a:off x="-1" y="0"/>
            <a:ext cx="3048001" cy="6604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nccommunitycolleges.edu/CIS_Docs/index.html" TargetMode="External"/><Relationship Id="rId2" Type="http://schemas.openxmlformats.org/officeDocument/2006/relationships/hyperlink" Target="http://www.nccommunitycolleges.edu/Training/CIS_Training/CISTrainingHomePag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772400" cy="1470025"/>
          </a:xfrm>
        </p:spPr>
        <p:txBody>
          <a:bodyPr>
            <a:normAutofit fontScale="90000"/>
          </a:bodyPr>
          <a:lstStyle/>
          <a:p>
            <a:r>
              <a:rPr lang="en-US" dirty="0" smtClean="0"/>
              <a:t>ICR DO’S AND DON’TS</a:t>
            </a:r>
            <a:br>
              <a:rPr lang="en-US" dirty="0" smtClean="0"/>
            </a:br>
            <a:r>
              <a:rPr lang="en-US" dirty="0" smtClean="0"/>
              <a:t>IIPS Conference</a:t>
            </a:r>
            <a:br>
              <a:rPr lang="en-US" dirty="0" smtClean="0"/>
            </a:br>
            <a:r>
              <a:rPr lang="en-US" dirty="0" smtClean="0"/>
              <a:t>July 16-18, 2012</a:t>
            </a:r>
            <a:endParaRPr lang="en-US" dirty="0"/>
          </a:p>
        </p:txBody>
      </p:sp>
      <p:sp>
        <p:nvSpPr>
          <p:cNvPr id="3" name="Subtitle 2"/>
          <p:cNvSpPr>
            <a:spLocks noGrp="1"/>
          </p:cNvSpPr>
          <p:nvPr>
            <p:ph type="subTitle" idx="1"/>
          </p:nvPr>
        </p:nvSpPr>
        <p:spPr/>
        <p:txBody>
          <a:bodyPr/>
          <a:lstStyle/>
          <a:p>
            <a:r>
              <a:rPr lang="en-US" dirty="0" smtClean="0"/>
              <a:t>Presented by:</a:t>
            </a:r>
          </a:p>
          <a:p>
            <a:r>
              <a:rPr lang="en-US" dirty="0" smtClean="0"/>
              <a:t>Wayne Madry</a:t>
            </a:r>
          </a:p>
          <a:p>
            <a:r>
              <a:rPr lang="en-US" dirty="0" smtClean="0"/>
              <a:t>Business Systems Analyst, CE</a:t>
            </a:r>
            <a:endParaRPr lang="en-US" dirty="0"/>
          </a:p>
        </p:txBody>
      </p:sp>
    </p:spTree>
    <p:extLst>
      <p:ext uri="{BB962C8B-B14F-4D97-AF65-F5344CB8AC3E}">
        <p14:creationId xmlns:p14="http://schemas.microsoft.com/office/powerpoint/2010/main" val="257899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08" name="Text Box 4"/>
          <p:cNvSpPr txBox="1">
            <a:spLocks noChangeArrowheads="1"/>
          </p:cNvSpPr>
          <p:nvPr/>
        </p:nvSpPr>
        <p:spPr bwMode="auto">
          <a:xfrm>
            <a:off x="3505200" y="174171"/>
            <a:ext cx="548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sz="3600" dirty="0"/>
              <a:t>CE ICR GENERATE REPORT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4" y="2209800"/>
            <a:ext cx="8624254"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063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90600" y="1066800"/>
            <a:ext cx="7793038" cy="1143000"/>
          </a:xfrm>
        </p:spPr>
        <p:txBody>
          <a:bodyPr/>
          <a:lstStyle/>
          <a:p>
            <a:pPr eaLnBrk="1" hangingPunct="1"/>
            <a:r>
              <a:rPr lang="en-US" sz="3200" smtClean="0"/>
              <a:t>XXEW –The CE ICR Work File Build Screen</a:t>
            </a:r>
            <a:br>
              <a:rPr lang="en-US" sz="3200" smtClean="0"/>
            </a:br>
            <a:endParaRPr lang="en-US" sz="3200" smtClean="0"/>
          </a:p>
        </p:txBody>
      </p:sp>
      <p:pic>
        <p:nvPicPr>
          <p:cNvPr id="73732" name="Picture 4" descr="bd06670_"/>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tretch>
            <a:fillRect/>
          </a:stretch>
        </p:blipFill>
        <p:spPr>
          <a:xfrm>
            <a:off x="1675638" y="2758287"/>
            <a:ext cx="1792224" cy="1798625"/>
          </a:xfrm>
        </p:spPr>
      </p:pic>
      <p:sp>
        <p:nvSpPr>
          <p:cNvPr id="73731" name="Rectangle 3"/>
          <p:cNvSpPr>
            <a:spLocks noGrp="1" noChangeArrowheads="1"/>
          </p:cNvSpPr>
          <p:nvPr>
            <p:ph type="body" sz="half" idx="2"/>
          </p:nvPr>
        </p:nvSpPr>
        <p:spPr>
          <a:xfrm>
            <a:off x="533400" y="2057400"/>
            <a:ext cx="8077200" cy="4114800"/>
          </a:xfrm>
        </p:spPr>
        <p:txBody>
          <a:bodyPr/>
          <a:lstStyle/>
          <a:p>
            <a:pPr eaLnBrk="1" hangingPunct="1"/>
            <a:r>
              <a:rPr lang="en-US" sz="2000" dirty="0" smtClean="0"/>
              <a:t>The first step that must be performed in producing the CE ICR report is to generate a work file of records to include on the report.  This work file is created in the mnemonic XXEW.</a:t>
            </a:r>
          </a:p>
          <a:p>
            <a:pPr eaLnBrk="1" hangingPunct="1"/>
            <a:r>
              <a:rPr lang="en-US" sz="2000" dirty="0" smtClean="0"/>
              <a:t>All required fields on all records must have correct and complete data before the file will be generated.</a:t>
            </a:r>
          </a:p>
          <a:p>
            <a:pPr eaLnBrk="1" hangingPunct="1"/>
            <a:endParaRPr lang="en-US" sz="2000" dirty="0" smtClean="0"/>
          </a:p>
        </p:txBody>
      </p:sp>
      <p:pic>
        <p:nvPicPr>
          <p:cNvPr id="73733" name="Picture 5" descr="coollogo_com_24603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800600"/>
            <a:ext cx="4318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61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50938" y="617538"/>
            <a:ext cx="8374062" cy="1143000"/>
          </a:xfrm>
        </p:spPr>
        <p:txBody>
          <a:bodyPr/>
          <a:lstStyle/>
          <a:p>
            <a:pPr eaLnBrk="1" hangingPunct="1"/>
            <a:r>
              <a:rPr lang="en-US" sz="3200" smtClean="0"/>
              <a:t>Errors and Warnings</a:t>
            </a:r>
            <a:br>
              <a:rPr lang="en-US" sz="3200" smtClean="0"/>
            </a:br>
            <a:r>
              <a:rPr lang="en-US" sz="3200" smtClean="0"/>
              <a:t>           What’s the difference?</a:t>
            </a:r>
          </a:p>
        </p:txBody>
      </p:sp>
      <p:pic>
        <p:nvPicPr>
          <p:cNvPr id="74756" name="Picture 4" descr="j0104722[1]"/>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7239000" y="1981200"/>
            <a:ext cx="928688" cy="990600"/>
          </a:xfrm>
        </p:spPr>
      </p:pic>
      <p:sp>
        <p:nvSpPr>
          <p:cNvPr id="74755" name="Rectangle 3"/>
          <p:cNvSpPr>
            <a:spLocks noGrp="1" noChangeArrowheads="1"/>
          </p:cNvSpPr>
          <p:nvPr>
            <p:ph type="body" sz="half" idx="2"/>
          </p:nvPr>
        </p:nvSpPr>
        <p:spPr>
          <a:xfrm>
            <a:off x="381000" y="2209800"/>
            <a:ext cx="7162800" cy="2971800"/>
          </a:xfrm>
        </p:spPr>
        <p:txBody>
          <a:bodyPr/>
          <a:lstStyle/>
          <a:p>
            <a:pPr eaLnBrk="1" hangingPunct="1">
              <a:lnSpc>
                <a:spcPct val="90000"/>
              </a:lnSpc>
            </a:pPr>
            <a:r>
              <a:rPr lang="en-US" sz="2800" smtClean="0"/>
              <a:t>Errors - will not allow the file to be built, and must be cleared before file can be generated.</a:t>
            </a:r>
          </a:p>
          <a:p>
            <a:pPr eaLnBrk="1" hangingPunct="1">
              <a:lnSpc>
                <a:spcPct val="90000"/>
              </a:lnSpc>
            </a:pPr>
            <a:r>
              <a:rPr lang="en-US" sz="2800" smtClean="0"/>
              <a:t>Warnings - will not prevent the file from being generated, but the associated courses may not have been included in the work file.</a:t>
            </a:r>
          </a:p>
        </p:txBody>
      </p:sp>
      <p:pic>
        <p:nvPicPr>
          <p:cNvPr id="747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8768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99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3200" smtClean="0"/>
              <a:t>Errors</a:t>
            </a:r>
          </a:p>
        </p:txBody>
      </p:sp>
      <p:sp>
        <p:nvSpPr>
          <p:cNvPr id="75779" name="Rectangle 3"/>
          <p:cNvSpPr>
            <a:spLocks noGrp="1" noChangeArrowheads="1"/>
          </p:cNvSpPr>
          <p:nvPr>
            <p:ph type="body" sz="half" idx="2"/>
          </p:nvPr>
        </p:nvSpPr>
        <p:spPr>
          <a:xfrm>
            <a:off x="836613" y="1828800"/>
            <a:ext cx="7545387" cy="3657600"/>
          </a:xfrm>
        </p:spPr>
        <p:txBody>
          <a:bodyPr/>
          <a:lstStyle/>
          <a:p>
            <a:pPr eaLnBrk="1" hangingPunct="1">
              <a:buFontTx/>
              <a:buNone/>
            </a:pPr>
            <a:r>
              <a:rPr lang="en-US" sz="2800" smtClean="0"/>
              <a:t>Some of the most common errors are:</a:t>
            </a:r>
          </a:p>
          <a:p>
            <a:pPr eaLnBrk="1" hangingPunct="1"/>
            <a:r>
              <a:rPr lang="en-US" sz="2000" smtClean="0"/>
              <a:t>Invalid funding accounting method </a:t>
            </a:r>
          </a:p>
          <a:p>
            <a:pPr eaLnBrk="1" hangingPunct="1"/>
            <a:r>
              <a:rPr lang="en-US" sz="2000" smtClean="0"/>
              <a:t>No meeting information found in course section</a:t>
            </a:r>
          </a:p>
          <a:p>
            <a:pPr eaLnBrk="1" hangingPunct="1"/>
            <a:r>
              <a:rPr lang="en-US" sz="2000" smtClean="0"/>
              <a:t>No county specified for building</a:t>
            </a:r>
          </a:p>
          <a:p>
            <a:pPr eaLnBrk="1" hangingPunct="1"/>
            <a:r>
              <a:rPr lang="en-US" sz="2000" smtClean="0"/>
              <a:t>No building specified for course section</a:t>
            </a:r>
          </a:p>
          <a:p>
            <a:pPr eaLnBrk="1" hangingPunct="1"/>
            <a:r>
              <a:rPr lang="en-US" sz="2000" smtClean="0"/>
              <a:t>No location code for building</a:t>
            </a:r>
          </a:p>
          <a:p>
            <a:pPr eaLnBrk="1" hangingPunct="1"/>
            <a:r>
              <a:rPr lang="en-US" sz="2000" smtClean="0"/>
              <a:t>No location type for location</a:t>
            </a:r>
          </a:p>
          <a:p>
            <a:pPr eaLnBrk="1" hangingPunct="1"/>
            <a:r>
              <a:rPr lang="en-US" sz="2000" smtClean="0"/>
              <a:t>No method of instruction for course section</a:t>
            </a:r>
          </a:p>
          <a:p>
            <a:pPr eaLnBrk="1" hangingPunct="1"/>
            <a:endParaRPr lang="en-US" sz="2000" smtClean="0"/>
          </a:p>
          <a:p>
            <a:pPr eaLnBrk="1" hangingPunct="1"/>
            <a:endParaRPr lang="en-US" sz="2800" smtClean="0"/>
          </a:p>
        </p:txBody>
      </p:sp>
      <p:pic>
        <p:nvPicPr>
          <p:cNvPr id="757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860925"/>
            <a:ext cx="21336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202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p:txBody>
          <a:bodyPr/>
          <a:lstStyle/>
          <a:p>
            <a:pPr eaLnBrk="1" hangingPunct="1"/>
            <a:r>
              <a:rPr lang="en-US" sz="3200" smtClean="0"/>
              <a:t>Warnings</a:t>
            </a:r>
          </a:p>
        </p:txBody>
      </p:sp>
      <p:sp>
        <p:nvSpPr>
          <p:cNvPr id="76803" name="Rectangle 1027"/>
          <p:cNvSpPr>
            <a:spLocks noGrp="1" noChangeArrowheads="1"/>
          </p:cNvSpPr>
          <p:nvPr>
            <p:ph type="body" sz="half" idx="2"/>
          </p:nvPr>
        </p:nvSpPr>
        <p:spPr>
          <a:xfrm>
            <a:off x="457200" y="2286000"/>
            <a:ext cx="8229600" cy="4114800"/>
          </a:xfrm>
        </p:spPr>
        <p:txBody>
          <a:bodyPr/>
          <a:lstStyle/>
          <a:p>
            <a:pPr eaLnBrk="1" hangingPunct="1">
              <a:buFontTx/>
              <a:buNone/>
            </a:pPr>
            <a:r>
              <a:rPr lang="en-US" sz="2800" smtClean="0"/>
              <a:t>The most common warnings are:</a:t>
            </a:r>
          </a:p>
          <a:p>
            <a:pPr eaLnBrk="1" hangingPunct="1"/>
            <a:r>
              <a:rPr lang="en-US" sz="2800" smtClean="0"/>
              <a:t>No valid students registered for course section</a:t>
            </a:r>
          </a:p>
          <a:p>
            <a:pPr lvl="1" eaLnBrk="1" hangingPunct="1"/>
            <a:r>
              <a:rPr lang="en-US" sz="2400" smtClean="0"/>
              <a:t>Class needed to be canceled</a:t>
            </a:r>
          </a:p>
          <a:p>
            <a:pPr lvl="1" eaLnBrk="1" hangingPunct="1"/>
            <a:r>
              <a:rPr lang="en-US" sz="2400" smtClean="0"/>
              <a:t>Students registered after the 10% point </a:t>
            </a:r>
          </a:p>
          <a:p>
            <a:pPr eaLnBrk="1" hangingPunct="1"/>
            <a:r>
              <a:rPr lang="en-US" sz="2800" smtClean="0"/>
              <a:t>Student did not have any attendance hours</a:t>
            </a:r>
          </a:p>
          <a:p>
            <a:pPr lvl="1" eaLnBrk="1" hangingPunct="1"/>
            <a:r>
              <a:rPr lang="en-US" sz="2400" smtClean="0"/>
              <a:t>Basic Skills</a:t>
            </a:r>
          </a:p>
          <a:p>
            <a:pPr eaLnBrk="1" hangingPunct="1"/>
            <a:endParaRPr lang="en-US" sz="2800" smtClean="0"/>
          </a:p>
          <a:p>
            <a:pPr eaLnBrk="1" hangingPunct="1"/>
            <a:endParaRPr lang="en-US" sz="2800" smtClean="0"/>
          </a:p>
        </p:txBody>
      </p:sp>
      <p:pic>
        <p:nvPicPr>
          <p:cNvPr id="76804"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3434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1029"/>
          <p:cNvSpPr txBox="1">
            <a:spLocks noChangeArrowheads="1"/>
          </p:cNvSpPr>
          <p:nvPr/>
        </p:nvSpPr>
        <p:spPr bwMode="auto">
          <a:xfrm>
            <a:off x="8305800" y="46482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sz="1000">
                <a:latin typeface="Arial Black" pitchFamily="34" charset="0"/>
              </a:rPr>
              <a:t>Warning</a:t>
            </a:r>
          </a:p>
        </p:txBody>
      </p:sp>
    </p:spTree>
    <p:extLst>
      <p:ext uri="{BB962C8B-B14F-4D97-AF65-F5344CB8AC3E}">
        <p14:creationId xmlns:p14="http://schemas.microsoft.com/office/powerpoint/2010/main" val="4049859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514600" y="0"/>
            <a:ext cx="6870700" cy="1600200"/>
          </a:xfrm>
        </p:spPr>
        <p:txBody>
          <a:bodyPr/>
          <a:lstStyle/>
          <a:p>
            <a:pPr eaLnBrk="1" hangingPunct="1"/>
            <a:r>
              <a:rPr lang="en-US" dirty="0" smtClean="0"/>
              <a:t>How to survive your first audit using Colleague</a:t>
            </a:r>
          </a:p>
        </p:txBody>
      </p:sp>
      <p:sp>
        <p:nvSpPr>
          <p:cNvPr id="77827" name="Rectangle 3"/>
          <p:cNvSpPr>
            <a:spLocks noGrp="1" noChangeArrowheads="1"/>
          </p:cNvSpPr>
          <p:nvPr>
            <p:ph type="body" sz="half" idx="1"/>
          </p:nvPr>
        </p:nvSpPr>
        <p:spPr>
          <a:xfrm>
            <a:off x="609600" y="2017713"/>
            <a:ext cx="8229600" cy="4611687"/>
          </a:xfrm>
        </p:spPr>
        <p:txBody>
          <a:bodyPr/>
          <a:lstStyle/>
          <a:p>
            <a:pPr eaLnBrk="1" hangingPunct="1"/>
            <a:r>
              <a:rPr lang="en-US" sz="2000" dirty="0" smtClean="0"/>
              <a:t>Be prepared</a:t>
            </a:r>
          </a:p>
          <a:p>
            <a:pPr lvl="1" eaLnBrk="1" hangingPunct="1"/>
            <a:r>
              <a:rPr lang="en-US" sz="2000" dirty="0" smtClean="0"/>
              <a:t>Plan ahead. It will take some extra time to process the ICR </a:t>
            </a:r>
          </a:p>
          <a:p>
            <a:pPr lvl="1" eaLnBrk="1" hangingPunct="1"/>
            <a:r>
              <a:rPr lang="en-US" sz="2000" dirty="0" smtClean="0"/>
              <a:t>Allow ample time to process required reports (CC.IA) </a:t>
            </a:r>
          </a:p>
          <a:p>
            <a:pPr eaLnBrk="1" hangingPunct="1"/>
            <a:r>
              <a:rPr lang="en-US" sz="2000" dirty="0" smtClean="0"/>
              <a:t>Be organized</a:t>
            </a:r>
          </a:p>
          <a:p>
            <a:pPr lvl="1" eaLnBrk="1" hangingPunct="1"/>
            <a:r>
              <a:rPr lang="en-US" sz="2000" dirty="0" smtClean="0"/>
              <a:t>Write the section number and record ID onto your roster. This will allow you to pull the roster quickly when the Auditors gives you the list of classes pulled for audit</a:t>
            </a:r>
          </a:p>
          <a:p>
            <a:pPr eaLnBrk="1" hangingPunct="1"/>
            <a:r>
              <a:rPr lang="en-US" sz="2000" dirty="0" smtClean="0"/>
              <a:t>Keep things simple</a:t>
            </a:r>
          </a:p>
          <a:p>
            <a:pPr lvl="1" eaLnBrk="1" hangingPunct="1"/>
            <a:r>
              <a:rPr lang="en-US" sz="1800" b="1" dirty="0" smtClean="0"/>
              <a:t>Develop a good filing process to locate and recall information</a:t>
            </a:r>
          </a:p>
          <a:p>
            <a:pPr eaLnBrk="1" hangingPunct="1"/>
            <a:r>
              <a:rPr lang="en-US" sz="2000" dirty="0" smtClean="0"/>
              <a:t>Remember</a:t>
            </a:r>
          </a:p>
          <a:p>
            <a:pPr lvl="1" eaLnBrk="1" hangingPunct="1"/>
            <a:r>
              <a:rPr lang="en-US" sz="2000" dirty="0" smtClean="0"/>
              <a:t>Colleague is date and student driven</a:t>
            </a:r>
          </a:p>
          <a:p>
            <a:pPr lvl="1" eaLnBrk="1" hangingPunct="1"/>
            <a:endParaRPr lang="en-US" sz="2000" dirty="0" smtClean="0"/>
          </a:p>
        </p:txBody>
      </p:sp>
    </p:spTree>
    <p:extLst>
      <p:ext uri="{BB962C8B-B14F-4D97-AF65-F5344CB8AC3E}">
        <p14:creationId xmlns:p14="http://schemas.microsoft.com/office/powerpoint/2010/main" val="3966549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1752600"/>
            <a:ext cx="6019800" cy="3276600"/>
          </a:xfrm>
          <a:prstGeom prst="rect">
            <a:avLst/>
          </a:prstGeom>
          <a:noFill/>
        </p:spPr>
        <p:txBody>
          <a:bodyPr wrap="none" lIns="91440" tIns="45720" rIns="91440" bIns="45720">
            <a:prstTxWarp prst="textCurveUp">
              <a:avLst/>
            </a:prstTxWarp>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DON’T PANIC!</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25453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6096000" cy="944562"/>
          </a:xfrm>
        </p:spPr>
        <p:txBody>
          <a:bodyPr/>
          <a:lstStyle/>
          <a:p>
            <a:r>
              <a:rPr lang="en-US" dirty="0" smtClean="0"/>
              <a:t>Customer Support</a:t>
            </a:r>
            <a:endParaRPr lang="en-US" dirty="0"/>
          </a:p>
        </p:txBody>
      </p:sp>
      <p:sp>
        <p:nvSpPr>
          <p:cNvPr id="3" name="Content Placeholder 2"/>
          <p:cNvSpPr>
            <a:spLocks noGrp="1"/>
          </p:cNvSpPr>
          <p:nvPr>
            <p:ph idx="1"/>
          </p:nvPr>
        </p:nvSpPr>
        <p:spPr>
          <a:xfrm>
            <a:off x="533400" y="1295400"/>
            <a:ext cx="8458200" cy="4953000"/>
          </a:xfrm>
        </p:spPr>
        <p:txBody>
          <a:bodyPr>
            <a:normAutofit fontScale="92500" lnSpcReduction="20000"/>
          </a:bodyPr>
          <a:lstStyle/>
          <a:p>
            <a:r>
              <a:rPr lang="en-US" sz="3600" dirty="0" smtClean="0"/>
              <a:t>Training Needs</a:t>
            </a:r>
            <a:endParaRPr lang="en-US" sz="3600" dirty="0" smtClean="0">
              <a:hlinkClick r:id=""/>
            </a:endParaRPr>
          </a:p>
          <a:p>
            <a:pPr marL="0" indent="0">
              <a:buNone/>
            </a:pPr>
            <a:r>
              <a:rPr lang="en-US" sz="3600" dirty="0" smtClean="0">
                <a:hlinkClick r:id=""/>
              </a:rPr>
              <a:t>http</a:t>
            </a:r>
            <a:r>
              <a:rPr lang="en-US" sz="3600" dirty="0" smtClean="0">
                <a:hlinkClick r:id="rId2"/>
              </a:rPr>
              <a:t>://www.nccommunitycolleges.edu/Training/CIS_Training/CISTrainingHomePage.html</a:t>
            </a:r>
            <a:endParaRPr lang="en-US" sz="3600" dirty="0" smtClean="0"/>
          </a:p>
          <a:p>
            <a:r>
              <a:rPr lang="en-US" sz="3600" dirty="0"/>
              <a:t>CIS </a:t>
            </a:r>
            <a:r>
              <a:rPr lang="en-US" sz="3600" dirty="0" smtClean="0"/>
              <a:t>Documentation</a:t>
            </a:r>
            <a:endParaRPr lang="en-US" sz="3600" dirty="0"/>
          </a:p>
          <a:p>
            <a:pPr>
              <a:buNone/>
            </a:pPr>
            <a:r>
              <a:rPr lang="en-US" sz="3600" dirty="0">
                <a:hlinkClick r:id="rId3"/>
              </a:rPr>
              <a:t>http://</a:t>
            </a:r>
            <a:r>
              <a:rPr lang="en-US" sz="3600" dirty="0" smtClean="0">
                <a:hlinkClick r:id="rId3"/>
              </a:rPr>
              <a:t>www.nccommunitycolleges.edu/CIS_Dos/index.html</a:t>
            </a:r>
            <a:endParaRPr lang="en-US" sz="3600" dirty="0"/>
          </a:p>
          <a:p>
            <a:r>
              <a:rPr lang="en-US" sz="3600" smtClean="0"/>
              <a:t>Training Needs web </a:t>
            </a:r>
            <a:r>
              <a:rPr lang="en-US" sz="3600" dirty="0" smtClean="0"/>
              <a:t>link accesses 90-Day Training Calendar  </a:t>
            </a:r>
          </a:p>
          <a:p>
            <a:r>
              <a:rPr lang="en-US" sz="3600" dirty="0" smtClean="0"/>
              <a:t>If you have a specific training need, contact System Office at (919) 807-7178</a:t>
            </a:r>
          </a:p>
          <a:p>
            <a:endParaRPr lang="en-US" dirty="0"/>
          </a:p>
        </p:txBody>
      </p:sp>
    </p:spTree>
    <p:extLst>
      <p:ext uri="{BB962C8B-B14F-4D97-AF65-F5344CB8AC3E}">
        <p14:creationId xmlns:p14="http://schemas.microsoft.com/office/powerpoint/2010/main" val="1953423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Wayne Madry S.jpg"/>
          <p:cNvPicPr>
            <a:picLocks noGrp="1" noChangeAspect="1"/>
          </p:cNvPicPr>
          <p:nvPr>
            <p:ph type="pic" idx="1"/>
          </p:nvPr>
        </p:nvPicPr>
        <p:blipFill>
          <a:blip r:embed="rId2" cstate="print"/>
          <a:stretch>
            <a:fillRect/>
          </a:stretch>
        </p:blipFill>
        <p:spPr>
          <a:xfrm>
            <a:off x="5334000" y="304800"/>
            <a:ext cx="3596640" cy="4495800"/>
          </a:xfrm>
          <a:prstGeom prst="rect">
            <a:avLst/>
          </a:prstGeom>
          <a:noFill/>
          <a:ln>
            <a:noFill/>
          </a:ln>
        </p:spPr>
      </p:pic>
      <p:sp>
        <p:nvSpPr>
          <p:cNvPr id="5" name="Rectangle 4"/>
          <p:cNvSpPr/>
          <p:nvPr/>
        </p:nvSpPr>
        <p:spPr>
          <a:xfrm>
            <a:off x="228600" y="1600200"/>
            <a:ext cx="4724400" cy="2438400"/>
          </a:xfrm>
          <a:prstGeom prst="rect">
            <a:avLst/>
          </a:prstGeom>
          <a:noFill/>
        </p:spPr>
        <p:txBody>
          <a:bodyPr wrap="none" lIns="91440" tIns="45720" rIns="91440" bIns="45720">
            <a:prstTxWarp prst="textTriangle">
              <a:avLst/>
            </a:prstTxWarp>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Any Questions?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TextBox 3"/>
          <p:cNvSpPr txBox="1"/>
          <p:nvPr/>
        </p:nvSpPr>
        <p:spPr>
          <a:xfrm>
            <a:off x="5410200" y="4953000"/>
            <a:ext cx="3505200" cy="1200329"/>
          </a:xfrm>
          <a:prstGeom prst="rect">
            <a:avLst/>
          </a:prstGeom>
          <a:noFill/>
        </p:spPr>
        <p:txBody>
          <a:bodyPr wrap="square" rtlCol="0">
            <a:spAutoFit/>
          </a:bodyPr>
          <a:lstStyle/>
          <a:p>
            <a:r>
              <a:rPr lang="en-US" dirty="0" smtClean="0"/>
              <a:t>Business System Analyst, CE/BSP</a:t>
            </a:r>
          </a:p>
          <a:p>
            <a:r>
              <a:rPr lang="en-US" dirty="0" smtClean="0"/>
              <a:t>Mitchell Community College</a:t>
            </a:r>
          </a:p>
          <a:p>
            <a:r>
              <a:rPr lang="en-US" dirty="0" smtClean="0"/>
              <a:t>(704) 978-5433</a:t>
            </a:r>
          </a:p>
          <a:p>
            <a:r>
              <a:rPr lang="en-US" dirty="0" smtClean="0"/>
              <a:t>(919) 807-7178</a:t>
            </a:r>
            <a:endParaRPr lang="en-US" dirty="0"/>
          </a:p>
        </p:txBody>
      </p:sp>
    </p:spTree>
    <p:extLst>
      <p:ext uri="{BB962C8B-B14F-4D97-AF65-F5344CB8AC3E}">
        <p14:creationId xmlns:p14="http://schemas.microsoft.com/office/powerpoint/2010/main" val="88261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title"/>
          </p:nvPr>
        </p:nvSpPr>
        <p:spPr>
          <a:xfrm>
            <a:off x="990600" y="2362200"/>
            <a:ext cx="6870700" cy="838200"/>
          </a:xfrm>
        </p:spPr>
        <p:txBody>
          <a:bodyPr>
            <a:normAutofit fontScale="90000"/>
          </a:bodyPr>
          <a:lstStyle/>
          <a:p>
            <a:pPr eaLnBrk="1" hangingPunct="1"/>
            <a:r>
              <a:rPr lang="en-US" sz="3600" smtClean="0"/>
              <a:t>Institutional Class Report</a:t>
            </a:r>
            <a:br>
              <a:rPr lang="en-US" sz="3600" smtClean="0"/>
            </a:br>
            <a:r>
              <a:rPr lang="en-US" sz="3600" smtClean="0"/>
              <a:t>(ICR)</a:t>
            </a:r>
          </a:p>
        </p:txBody>
      </p:sp>
    </p:spTree>
    <p:extLst>
      <p:ext uri="{BB962C8B-B14F-4D97-AF65-F5344CB8AC3E}">
        <p14:creationId xmlns:p14="http://schemas.microsoft.com/office/powerpoint/2010/main" val="984088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5541" name="Text Box 5"/>
          <p:cNvSpPr txBox="1">
            <a:spLocks noChangeArrowheads="1"/>
          </p:cNvSpPr>
          <p:nvPr/>
        </p:nvSpPr>
        <p:spPr bwMode="auto">
          <a:xfrm>
            <a:off x="4081463" y="457200"/>
            <a:ext cx="464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sz="3600" dirty="0" smtClean="0"/>
              <a:t>D0’s</a:t>
            </a:r>
          </a:p>
        </p:txBody>
      </p:sp>
      <p:sp>
        <p:nvSpPr>
          <p:cNvPr id="3" name="Content Placeholder 2"/>
          <p:cNvSpPr>
            <a:spLocks noGrp="1"/>
          </p:cNvSpPr>
          <p:nvPr>
            <p:ph sz="half" idx="1"/>
          </p:nvPr>
        </p:nvSpPr>
        <p:spPr/>
        <p:txBody>
          <a:bodyPr>
            <a:normAutofit fontScale="85000" lnSpcReduction="10000"/>
          </a:bodyPr>
          <a:lstStyle/>
          <a:p>
            <a:r>
              <a:rPr lang="en-US" dirty="0" smtClean="0"/>
              <a:t>Section Building</a:t>
            </a:r>
          </a:p>
          <a:p>
            <a:pPr lvl="1"/>
            <a:r>
              <a:rPr lang="en-US" dirty="0" smtClean="0"/>
              <a:t>Membership </a:t>
            </a:r>
            <a:r>
              <a:rPr lang="en-US" dirty="0" err="1" smtClean="0"/>
              <a:t>vs</a:t>
            </a:r>
            <a:r>
              <a:rPr lang="en-US" dirty="0" smtClean="0"/>
              <a:t> Contact</a:t>
            </a:r>
          </a:p>
          <a:p>
            <a:pPr lvl="1"/>
            <a:r>
              <a:rPr lang="en-US" dirty="0" smtClean="0"/>
              <a:t>SOFF</a:t>
            </a:r>
          </a:p>
          <a:p>
            <a:pPr lvl="1"/>
            <a:r>
              <a:rPr lang="en-US" dirty="0" smtClean="0"/>
              <a:t>Accounting Method</a:t>
            </a:r>
          </a:p>
          <a:p>
            <a:pPr lvl="1"/>
            <a:r>
              <a:rPr lang="en-US" dirty="0" smtClean="0"/>
              <a:t>Census Date</a:t>
            </a:r>
          </a:p>
          <a:p>
            <a:pPr lvl="1"/>
            <a:r>
              <a:rPr lang="en-US" dirty="0" smtClean="0"/>
              <a:t>CEUs or No CEUs</a:t>
            </a:r>
          </a:p>
          <a:p>
            <a:pPr lvl="1"/>
            <a:r>
              <a:rPr lang="en-US" dirty="0" smtClean="0"/>
              <a:t>Term</a:t>
            </a:r>
          </a:p>
          <a:p>
            <a:pPr marL="457200" lvl="1" indent="0">
              <a:buNone/>
            </a:pPr>
            <a:endParaRPr lang="en-US" dirty="0" smtClean="0"/>
          </a:p>
          <a:p>
            <a:r>
              <a:rPr lang="en-US" dirty="0" smtClean="0"/>
              <a:t>Student Registration</a:t>
            </a:r>
          </a:p>
          <a:p>
            <a:pPr lvl="1"/>
            <a:r>
              <a:rPr lang="en-US" dirty="0" smtClean="0"/>
              <a:t>Status Date</a:t>
            </a:r>
          </a:p>
          <a:p>
            <a:pPr lvl="1"/>
            <a:r>
              <a:rPr lang="en-US" dirty="0" smtClean="0"/>
              <a:t>Drop </a:t>
            </a:r>
            <a:r>
              <a:rPr lang="en-US" dirty="0" err="1" smtClean="0"/>
              <a:t>vs</a:t>
            </a:r>
            <a:r>
              <a:rPr lang="en-US" dirty="0" smtClean="0"/>
              <a:t> Withdrawn </a:t>
            </a:r>
            <a:r>
              <a:rPr lang="en-US" dirty="0" err="1" smtClean="0"/>
              <a:t>vs</a:t>
            </a:r>
            <a:r>
              <a:rPr lang="en-US" dirty="0" smtClean="0"/>
              <a:t> Delete</a:t>
            </a:r>
          </a:p>
          <a:p>
            <a:pPr lvl="1"/>
            <a:endParaRPr lang="en-US" dirty="0" smtClean="0"/>
          </a:p>
        </p:txBody>
      </p:sp>
      <p:sp>
        <p:nvSpPr>
          <p:cNvPr id="4" name="Content Placeholder 3"/>
          <p:cNvSpPr>
            <a:spLocks noGrp="1"/>
          </p:cNvSpPr>
          <p:nvPr>
            <p:ph sz="half" idx="2"/>
          </p:nvPr>
        </p:nvSpPr>
        <p:spPr/>
        <p:txBody>
          <a:bodyPr>
            <a:normAutofit fontScale="85000" lnSpcReduction="10000"/>
          </a:bodyPr>
          <a:lstStyle/>
          <a:p>
            <a:r>
              <a:rPr lang="en-US" dirty="0" smtClean="0"/>
              <a:t>Student Registration cont’d</a:t>
            </a:r>
          </a:p>
          <a:p>
            <a:pPr lvl="1"/>
            <a:r>
              <a:rPr lang="en-US" dirty="0" smtClean="0"/>
              <a:t>Status Changes</a:t>
            </a:r>
          </a:p>
          <a:p>
            <a:pPr lvl="1"/>
            <a:r>
              <a:rPr lang="en-US" dirty="0" smtClean="0"/>
              <a:t>Billing</a:t>
            </a:r>
          </a:p>
          <a:p>
            <a:pPr lvl="1"/>
            <a:endParaRPr lang="en-US" dirty="0" smtClean="0"/>
          </a:p>
          <a:p>
            <a:r>
              <a:rPr lang="en-US" dirty="0" smtClean="0"/>
              <a:t>Grading</a:t>
            </a:r>
          </a:p>
          <a:p>
            <a:pPr lvl="1"/>
            <a:r>
              <a:rPr lang="en-US" dirty="0" smtClean="0"/>
              <a:t>All Students Graded</a:t>
            </a:r>
          </a:p>
          <a:p>
            <a:pPr lvl="1"/>
            <a:r>
              <a:rPr lang="en-US" dirty="0" smtClean="0"/>
              <a:t>Grade Scheme</a:t>
            </a:r>
          </a:p>
          <a:p>
            <a:pPr lvl="1"/>
            <a:r>
              <a:rPr lang="en-US" dirty="0" smtClean="0"/>
              <a:t>Un-grading (?)</a:t>
            </a:r>
          </a:p>
          <a:p>
            <a:pPr marL="457200" lvl="1" indent="0">
              <a:buNone/>
            </a:pPr>
            <a:endParaRPr lang="en-US" dirty="0" smtClean="0"/>
          </a:p>
          <a:p>
            <a:r>
              <a:rPr lang="en-US" dirty="0"/>
              <a:t>Understand</a:t>
            </a:r>
          </a:p>
          <a:p>
            <a:pPr lvl="1"/>
            <a:r>
              <a:rPr lang="en-US" dirty="0"/>
              <a:t>Many Variables</a:t>
            </a:r>
          </a:p>
          <a:p>
            <a:pPr lvl="1"/>
            <a:r>
              <a:rPr lang="en-US" dirty="0"/>
              <a:t>Gets Better with Time</a:t>
            </a:r>
          </a:p>
          <a:p>
            <a:endParaRPr lang="en-US" dirty="0"/>
          </a:p>
        </p:txBody>
      </p:sp>
    </p:spTree>
    <p:extLst>
      <p:ext uri="{BB962C8B-B14F-4D97-AF65-F5344CB8AC3E}">
        <p14:creationId xmlns:p14="http://schemas.microsoft.com/office/powerpoint/2010/main" val="323979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6564" name="Text Box 4"/>
          <p:cNvSpPr txBox="1">
            <a:spLocks noChangeArrowheads="1"/>
          </p:cNvSpPr>
          <p:nvPr/>
        </p:nvSpPr>
        <p:spPr bwMode="auto">
          <a:xfrm>
            <a:off x="3352800" y="228600"/>
            <a:ext cx="563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sz="3600" dirty="0"/>
              <a:t>ICR FILE PARAMETERS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89" y="1490663"/>
            <a:ext cx="8622638"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303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88" name="Text Box 4"/>
          <p:cNvSpPr txBox="1">
            <a:spLocks noChangeArrowheads="1"/>
          </p:cNvSpPr>
          <p:nvPr/>
        </p:nvSpPr>
        <p:spPr bwMode="auto">
          <a:xfrm>
            <a:off x="3200400" y="152400"/>
            <a:ext cx="5715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sz="3600" dirty="0"/>
              <a:t>CE ICR WORK FILE BUILD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10" y="1828800"/>
            <a:ext cx="866393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017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12" name="Text Box 4"/>
          <p:cNvSpPr txBox="1">
            <a:spLocks noChangeArrowheads="1"/>
          </p:cNvSpPr>
          <p:nvPr/>
        </p:nvSpPr>
        <p:spPr bwMode="auto">
          <a:xfrm>
            <a:off x="2667000" y="147638"/>
            <a:ext cx="6477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sz="3600" dirty="0"/>
              <a:t>CE ICR DETAIL EDIT SECTION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43" y="1600199"/>
            <a:ext cx="7994957" cy="468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52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36" name="Text Box 4"/>
          <p:cNvSpPr txBox="1">
            <a:spLocks noChangeArrowheads="1"/>
          </p:cNvSpPr>
          <p:nvPr/>
        </p:nvSpPr>
        <p:spPr bwMode="auto">
          <a:xfrm>
            <a:off x="2670839" y="0"/>
            <a:ext cx="632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sz="3600" dirty="0"/>
              <a:t>CE ICR ERROR CORRECTION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94" y="1357313"/>
            <a:ext cx="8800159" cy="473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05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0660" name="Text Box 4"/>
          <p:cNvSpPr txBox="1">
            <a:spLocks noChangeArrowheads="1"/>
          </p:cNvSpPr>
          <p:nvPr/>
        </p:nvSpPr>
        <p:spPr bwMode="auto">
          <a:xfrm>
            <a:off x="3581400" y="180975"/>
            <a:ext cx="541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sz="3600" dirty="0"/>
              <a:t>DELETE CE ICR RECORD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54" y="1905000"/>
            <a:ext cx="7915646" cy="411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82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84" name="Text Box 4"/>
          <p:cNvSpPr txBox="1">
            <a:spLocks noChangeArrowheads="1"/>
          </p:cNvSpPr>
          <p:nvPr/>
        </p:nvSpPr>
        <p:spPr bwMode="auto">
          <a:xfrm>
            <a:off x="3505200" y="180975"/>
            <a:ext cx="5638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sz="3600" dirty="0"/>
              <a:t>CE ICR WORK FILE CLEAR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75287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993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eating Success Presentation - Creating Succ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Creating Success Presentation - Creating Success</Template>
  <TotalTime>84</TotalTime>
  <Words>488</Words>
  <Application>Microsoft Office PowerPoint</Application>
  <PresentationFormat>On-screen Show (4:3)</PresentationFormat>
  <Paragraphs>91</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Creating Success Presentation - Creating Success</vt:lpstr>
      <vt:lpstr>ICR DO’S AND DON’TS IIPS Conference July 16-18, 2012</vt:lpstr>
      <vt:lpstr>Institutional Class Report (ICR)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XXEW –The CE ICR Work File Build Screen </vt:lpstr>
      <vt:lpstr>Errors and Warnings            What’s the difference?</vt:lpstr>
      <vt:lpstr>Errors</vt:lpstr>
      <vt:lpstr>Warnings</vt:lpstr>
      <vt:lpstr>How to survive your first audit using Colleague</vt:lpstr>
      <vt:lpstr>PowerPoint Presentation</vt:lpstr>
      <vt:lpstr>Customer Support</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ICR DO’S AND DON’TS IIPS Conference July 16-18, 2012</dc:title>
  <dc:creator>Wayne</dc:creator>
  <cp:lastModifiedBy>Wayne</cp:lastModifiedBy>
  <cp:revision>17</cp:revision>
  <dcterms:created xsi:type="dcterms:W3CDTF">2012-07-15T00:45:39Z</dcterms:created>
  <dcterms:modified xsi:type="dcterms:W3CDTF">2012-07-15T18:51:07Z</dcterms:modified>
</cp:coreProperties>
</file>