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258" r:id="rId3"/>
    <p:sldId id="257" r:id="rId4"/>
    <p:sldId id="259" r:id="rId5"/>
    <p:sldId id="260" r:id="rId6"/>
    <p:sldId id="262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  <p:sldId id="285" r:id="rId19"/>
    <p:sldId id="286" r:id="rId20"/>
    <p:sldId id="287" r:id="rId21"/>
    <p:sldId id="282" r:id="rId22"/>
    <p:sldId id="288" r:id="rId23"/>
    <p:sldId id="289" r:id="rId24"/>
    <p:sldId id="290" r:id="rId25"/>
    <p:sldId id="265" r:id="rId26"/>
    <p:sldId id="263" r:id="rId27"/>
    <p:sldId id="266" r:id="rId28"/>
    <p:sldId id="267" r:id="rId29"/>
    <p:sldId id="268" r:id="rId30"/>
    <p:sldId id="269" r:id="rId31"/>
    <p:sldId id="270" r:id="rId32"/>
    <p:sldId id="291" r:id="rId33"/>
    <p:sldId id="292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4" d="100"/>
          <a:sy n="84" d="100"/>
        </p:scale>
        <p:origin x="-7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18623-32FC-4421-ADC4-F169D7BDD233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9C257B-DB06-42A5-877B-C39F4EA61D56}">
      <dgm:prSet phldrT="[Text]"/>
      <dgm:spPr/>
      <dgm:t>
        <a:bodyPr/>
        <a:lstStyle/>
        <a:p>
          <a:r>
            <a:rPr lang="en-US" dirty="0" smtClean="0"/>
            <a:t>BEST</a:t>
          </a:r>
          <a:endParaRPr lang="en-US" dirty="0"/>
        </a:p>
      </dgm:t>
    </dgm:pt>
    <dgm:pt modelId="{71C0EA63-7EDC-42C8-8216-66E267DF8402}" type="parTrans" cxnId="{F44C89B1-B249-4E57-87C3-9FC9F0A5B62F}">
      <dgm:prSet/>
      <dgm:spPr/>
      <dgm:t>
        <a:bodyPr/>
        <a:lstStyle/>
        <a:p>
          <a:endParaRPr lang="en-US"/>
        </a:p>
      </dgm:t>
    </dgm:pt>
    <dgm:pt modelId="{3DB3E9B8-3017-4B75-B5D2-5E27D11D505B}" type="sibTrans" cxnId="{F44C89B1-B249-4E57-87C3-9FC9F0A5B62F}">
      <dgm:prSet/>
      <dgm:spPr/>
      <dgm:t>
        <a:bodyPr/>
        <a:lstStyle/>
        <a:p>
          <a:endParaRPr lang="en-US"/>
        </a:p>
      </dgm:t>
    </dgm:pt>
    <dgm:pt modelId="{389B9C08-ECAC-4498-8244-42346D530B79}">
      <dgm:prSet phldrT="[Text]"/>
      <dgm:spPr/>
      <dgm:t>
        <a:bodyPr/>
        <a:lstStyle/>
        <a:p>
          <a:r>
            <a:rPr lang="en-US" dirty="0" smtClean="0"/>
            <a:t>PRACTICES</a:t>
          </a:r>
          <a:endParaRPr lang="en-US" dirty="0"/>
        </a:p>
      </dgm:t>
    </dgm:pt>
    <dgm:pt modelId="{16BABB41-5A02-44D6-B78D-22AD6229C775}" type="parTrans" cxnId="{56278B72-84AD-4179-B9DA-A0C294126630}">
      <dgm:prSet/>
      <dgm:spPr/>
      <dgm:t>
        <a:bodyPr/>
        <a:lstStyle/>
        <a:p>
          <a:endParaRPr lang="en-US"/>
        </a:p>
      </dgm:t>
    </dgm:pt>
    <dgm:pt modelId="{24900486-4728-4656-AD0B-0E4DF0D0C98D}" type="sibTrans" cxnId="{56278B72-84AD-4179-B9DA-A0C294126630}">
      <dgm:prSet/>
      <dgm:spPr/>
      <dgm:t>
        <a:bodyPr/>
        <a:lstStyle/>
        <a:p>
          <a:endParaRPr lang="en-US"/>
        </a:p>
      </dgm:t>
    </dgm:pt>
    <dgm:pt modelId="{E3CD2DF8-9A9B-4986-905D-6B87BAA647EA}" type="pres">
      <dgm:prSet presAssocID="{5AA18623-32FC-4421-ADC4-F169D7BDD23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8DBE15-A306-4437-AB82-6FD842074931}" type="pres">
      <dgm:prSet presAssocID="{609C257B-DB06-42A5-877B-C39F4EA61D5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D1FEE-319C-498F-89C2-D95F17B1084F}" type="pres">
      <dgm:prSet presAssocID="{389B9C08-ECAC-4498-8244-42346D530B7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4C89B1-B249-4E57-87C3-9FC9F0A5B62F}" srcId="{5AA18623-32FC-4421-ADC4-F169D7BDD233}" destId="{609C257B-DB06-42A5-877B-C39F4EA61D56}" srcOrd="0" destOrd="0" parTransId="{71C0EA63-7EDC-42C8-8216-66E267DF8402}" sibTransId="{3DB3E9B8-3017-4B75-B5D2-5E27D11D505B}"/>
    <dgm:cxn modelId="{56278B72-84AD-4179-B9DA-A0C294126630}" srcId="{5AA18623-32FC-4421-ADC4-F169D7BDD233}" destId="{389B9C08-ECAC-4498-8244-42346D530B79}" srcOrd="1" destOrd="0" parTransId="{16BABB41-5A02-44D6-B78D-22AD6229C775}" sibTransId="{24900486-4728-4656-AD0B-0E4DF0D0C98D}"/>
    <dgm:cxn modelId="{41FE791D-0855-42F4-A5B3-71F942E59816}" type="presOf" srcId="{389B9C08-ECAC-4498-8244-42346D530B79}" destId="{4D3D1FEE-319C-498F-89C2-D95F17B1084F}" srcOrd="0" destOrd="0" presId="urn:microsoft.com/office/officeart/2005/8/layout/arrow5"/>
    <dgm:cxn modelId="{C2554FA1-6C58-4304-8737-65CC6ADD99FC}" type="presOf" srcId="{5AA18623-32FC-4421-ADC4-F169D7BDD233}" destId="{E3CD2DF8-9A9B-4986-905D-6B87BAA647EA}" srcOrd="0" destOrd="0" presId="urn:microsoft.com/office/officeart/2005/8/layout/arrow5"/>
    <dgm:cxn modelId="{B87627DC-10D3-4481-AA9F-2AEDDB5112F4}" type="presOf" srcId="{609C257B-DB06-42A5-877B-C39F4EA61D56}" destId="{978DBE15-A306-4437-AB82-6FD842074931}" srcOrd="0" destOrd="0" presId="urn:microsoft.com/office/officeart/2005/8/layout/arrow5"/>
    <dgm:cxn modelId="{2E749C6A-A4E6-4B0C-A0EE-41BD0701F049}" type="presParOf" srcId="{E3CD2DF8-9A9B-4986-905D-6B87BAA647EA}" destId="{978DBE15-A306-4437-AB82-6FD842074931}" srcOrd="0" destOrd="0" presId="urn:microsoft.com/office/officeart/2005/8/layout/arrow5"/>
    <dgm:cxn modelId="{7F563867-13D4-4725-A524-1E3CD2AD8D46}" type="presParOf" srcId="{E3CD2DF8-9A9B-4986-905D-6B87BAA647EA}" destId="{4D3D1FEE-319C-498F-89C2-D95F17B1084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DBE15-A306-4437-AB82-6FD842074931}">
      <dsp:nvSpPr>
        <dsp:cNvPr id="0" name=""/>
        <dsp:cNvSpPr/>
      </dsp:nvSpPr>
      <dsp:spPr>
        <a:xfrm rot="16200000">
          <a:off x="636" y="355128"/>
          <a:ext cx="3998267" cy="399826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BEST</a:t>
          </a:r>
          <a:endParaRPr lang="en-US" sz="3800" kern="1200" dirty="0"/>
        </a:p>
      </dsp:txBody>
      <dsp:txXfrm rot="5400000">
        <a:off x="637" y="1354695"/>
        <a:ext cx="3298570" cy="1999133"/>
      </dsp:txXfrm>
    </dsp:sp>
    <dsp:sp modelId="{4D3D1FEE-319C-498F-89C2-D95F17B1084F}">
      <dsp:nvSpPr>
        <dsp:cNvPr id="0" name=""/>
        <dsp:cNvSpPr/>
      </dsp:nvSpPr>
      <dsp:spPr>
        <a:xfrm rot="5400000">
          <a:off x="4230695" y="355128"/>
          <a:ext cx="3998267" cy="399826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PRACTICES</a:t>
          </a:r>
          <a:endParaRPr lang="en-US" sz="3800" kern="1200" dirty="0"/>
        </a:p>
      </dsp:txBody>
      <dsp:txXfrm rot="-5400000">
        <a:off x="4930393" y="1354695"/>
        <a:ext cx="3298570" cy="1999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0899E-C825-451A-AE4A-A05C706E7896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D6A00-2813-4746-B283-BDC5FED77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4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Unlicensed home-individual</a:t>
            </a:r>
            <a:r>
              <a:rPr lang="en-US" baseline="0" dirty="0" smtClean="0"/>
              <a:t> can stay overnight by themselves and needs no assistance during a fire drill.  Knows what to do in an emergency.  Can perform most self-care skills on their 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77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101</a:t>
            </a:r>
            <a:r>
              <a:rPr lang="en-US" baseline="0" dirty="0" smtClean="0"/>
              <a:t> No internally keyed locks 105(b) Not needed if the fireplace is used only for decoration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7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107(a) Does not include crawl space.  Anything with pull down steps is considered an attic.</a:t>
            </a:r>
            <a:r>
              <a:rPr lang="en-US" baseline="0" dirty="0" smtClean="0"/>
              <a:t> 108 even if the individual never goes on a particular floor, if the floor is used even for storage, a fire extinguisher is required.  Best to have families get rid of their smaller fire extinguishers.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75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121(a)  Note that inspectors now inspect every line to be filled</a:t>
            </a:r>
            <a:r>
              <a:rPr lang="en-US" baseline="0" dirty="0" smtClean="0"/>
              <a:t> out  on physical with either N/A or a line through it.  Otherwise, the physical is considered to be incomplete.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86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123(a)  Documentation of desensitization plans, including continued attempts to train the individual should be noted in monthlies and quarterlies.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183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138 (a) “Source</a:t>
            </a:r>
            <a:r>
              <a:rPr lang="en-US" baseline="0" dirty="0" smtClean="0"/>
              <a:t> of health care” does not include a pharmacy, so medication training cannot be obtained from a pharmacy.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12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SMART goals—google</a:t>
            </a:r>
            <a:r>
              <a:rPr lang="en-US" baseline="0" dirty="0" smtClean="0"/>
              <a:t> on Internet for additional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29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Lifesharing</a:t>
            </a:r>
            <a:r>
              <a:rPr lang="en-US" baseline="0" dirty="0" smtClean="0"/>
              <a:t> Specialists families need training and support.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058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honest with your families.</a:t>
            </a:r>
            <a:r>
              <a:rPr lang="en-US" baseline="0" dirty="0" smtClean="0"/>
              <a:t>  After the honeymoon period, trials and crises will arise in the home.  It is our job to help families navigate through the crises.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401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present and available for your families.  </a:t>
            </a:r>
            <a:r>
              <a:rPr lang="en-US" dirty="0" err="1" smtClean="0"/>
              <a:t>Cel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Protect</a:t>
            </a:r>
            <a:r>
              <a:rPr lang="en-US" baseline="0" dirty="0" smtClean="0"/>
              <a:t> your LS families.  Be sure that they do not share bank accounts with individual or hold the individual’s money.  Suggestion:  Have individuals keep money in an envelope or in their purse or wallet.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71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develop an</a:t>
            </a:r>
            <a:r>
              <a:rPr lang="en-US" baseline="0" dirty="0" smtClean="0"/>
              <a:t> individual rights training that uses pictures that make it easier for individuals to understand.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43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baseline="0" dirty="0" smtClean="0"/>
              <a:t>the family and individual, the LS Coordinator is one the most important team member.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36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45(a)</a:t>
            </a:r>
            <a:r>
              <a:rPr lang="en-US" baseline="0" dirty="0" smtClean="0"/>
              <a:t> TIP:  Most providers provide the MR, Family Dynamics, community participation, relationship building, etc. as part of their Orientation training.  This is successfully illustrated using the Mobile activity.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0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Inspectors may go through cabinets &amp; refrigerators.</a:t>
            </a:r>
            <a:r>
              <a:rPr lang="en-US" baseline="0" dirty="0" smtClean="0"/>
              <a:t>  Be sure to prepare families to store medications out of cupboards, away from food.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9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64(a)  Cleanliness is very subjective.  Families have different standards. 70</a:t>
            </a:r>
            <a:r>
              <a:rPr lang="en-US" baseline="0" dirty="0" smtClean="0"/>
              <a:t>  Inspectors may question as to whether a landline is mandatory or cell phone is permissible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6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74 includes carpet, non-skid</a:t>
            </a:r>
            <a:r>
              <a:rPr lang="en-US" baseline="0" dirty="0" smtClean="0"/>
              <a:t> strips; 81(a)  Again, prepare your families that inspectors may look in refrigerator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83(a)  Does not apply if</a:t>
            </a:r>
            <a:r>
              <a:rPr lang="en-US" baseline="0" dirty="0" smtClean="0"/>
              <a:t> person can swim and this is noted in their Assessment, 83(b)  Inspectors will measure the pool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D6A00-2813-4746-B283-BDC5FED777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06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74A7AE-B1A9-4BBB-9C81-217B98EB6D7D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7B1E50-F4F0-4524-8C6B-4C524990E9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hs.state.pa.us/provider/longtermcareservices/regulatoryquestionandanswer/index.ht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err="1" smtClean="0">
                <a:solidFill>
                  <a:schemeClr val="bg2"/>
                </a:solidFill>
              </a:rPr>
              <a:t>Lifesharing</a:t>
            </a:r>
            <a:r>
              <a:rPr lang="en-US" dirty="0" smtClean="0">
                <a:solidFill>
                  <a:schemeClr val="bg2"/>
                </a:solidFill>
              </a:rPr>
              <a:t>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HOW TO KEEP YOUR PROGRAM RUNNING SMOOTHLY</a:t>
            </a:r>
            <a:endParaRPr lang="en-US" sz="4000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799"/>
            <a:ext cx="12192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285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SUPERVISION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dirty="0" smtClean="0"/>
              <a:t>44(a)		If </a:t>
            </a:r>
            <a:r>
              <a:rPr lang="en-US" dirty="0" smtClean="0"/>
              <a:t>an individual is left unsupervised, does ISP support individual being left unsupervised? </a:t>
            </a:r>
          </a:p>
          <a:p>
            <a:pPr marL="137160" indent="0">
              <a:buNone/>
            </a:pPr>
            <a:r>
              <a:rPr lang="en-US" dirty="0" smtClean="0"/>
              <a:t>45(a)		Does </a:t>
            </a:r>
            <a:r>
              <a:rPr lang="en-US" dirty="0" smtClean="0"/>
              <a:t>primary care giver have at least 24 hours training related to mental retardation, family dynamics, community participation, individual service planning &amp; delivery, relationship building prior to an individual living in the home?</a:t>
            </a:r>
          </a:p>
          <a:p>
            <a:pPr marL="137160" indent="0">
              <a:buNone/>
            </a:pPr>
            <a:r>
              <a:rPr lang="en-US" dirty="0" smtClean="0"/>
              <a:t>45(b)		Primary </a:t>
            </a:r>
            <a:r>
              <a:rPr lang="en-US" dirty="0" smtClean="0"/>
              <a:t>care giver trained annually in First Aid and Heimlich</a:t>
            </a:r>
          </a:p>
          <a:p>
            <a:pPr marL="137160" indent="0">
              <a:buNone/>
            </a:pPr>
            <a:r>
              <a:rPr lang="en-US" dirty="0" smtClean="0"/>
              <a:t>45(c)		Is </a:t>
            </a:r>
            <a:r>
              <a:rPr lang="en-US" dirty="0" smtClean="0"/>
              <a:t>primary care giver certified in CPR, if indicated by medical needs of individual prior to person living there and annually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821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SUPERVISION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46(a</a:t>
            </a:r>
            <a:r>
              <a:rPr lang="en-US" dirty="0" smtClean="0"/>
              <a:t>)	</a:t>
            </a:r>
            <a:r>
              <a:rPr lang="en-US" dirty="0" smtClean="0"/>
              <a:t>	Does primary care giver have at least 		24 hours training in human services 		field annually?</a:t>
            </a:r>
          </a:p>
          <a:p>
            <a:pPr marL="137160" indent="0">
              <a:buNone/>
            </a:pPr>
            <a:r>
              <a:rPr lang="en-US" dirty="0" smtClean="0"/>
              <a:t>46(b)	Does FLS have 24 hours training in 		human services field annually?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567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PHYSICAL SITE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61(a) &amp; (b</a:t>
            </a:r>
            <a:r>
              <a:rPr lang="en-US" dirty="0" smtClean="0"/>
              <a:t>)	</a:t>
            </a:r>
            <a:r>
              <a:rPr lang="en-US" dirty="0" smtClean="0"/>
              <a:t>	Accommodations &amp; Adaptive 			equipment</a:t>
            </a:r>
          </a:p>
          <a:p>
            <a:pPr marL="137160" indent="0">
              <a:buNone/>
            </a:pPr>
            <a:r>
              <a:rPr lang="en-US" dirty="0" smtClean="0"/>
              <a:t>62 (d)		Are poisonous substances kept separate from food, food preparation surfaces and dining surfaces</a:t>
            </a:r>
          </a:p>
          <a:p>
            <a:pPr marL="137160" indent="0">
              <a:buNone/>
            </a:pPr>
            <a:r>
              <a:rPr lang="en-US" dirty="0" smtClean="0"/>
              <a:t>63(a</a:t>
            </a:r>
            <a:r>
              <a:rPr lang="en-US" dirty="0" smtClean="0"/>
              <a:t>)		</a:t>
            </a:r>
            <a:r>
              <a:rPr lang="en-US" dirty="0" smtClean="0"/>
              <a:t>	Are </a:t>
            </a:r>
            <a:r>
              <a:rPr lang="en-US" dirty="0" smtClean="0"/>
              <a:t>all heat sources </a:t>
            </a:r>
            <a:r>
              <a:rPr lang="en-US" dirty="0" smtClean="0"/>
              <a:t>exceeding </a:t>
            </a:r>
            <a:r>
              <a:rPr lang="en-US" dirty="0" smtClean="0"/>
              <a:t>120 F covered?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200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PHYSICAL SITE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 smtClean="0"/>
              <a:t>64(a)	</a:t>
            </a:r>
            <a:r>
              <a:rPr lang="en-US" dirty="0" smtClean="0"/>
              <a:t>	Are conditions of home clean?</a:t>
            </a:r>
          </a:p>
          <a:p>
            <a:pPr marL="137160" indent="0">
              <a:buNone/>
            </a:pPr>
            <a:r>
              <a:rPr lang="en-US" dirty="0" smtClean="0"/>
              <a:t>69(a</a:t>
            </a:r>
            <a:r>
              <a:rPr lang="en-US" dirty="0" smtClean="0"/>
              <a:t>)	&amp;(b)	Is indoor temperature in individual bedrooms and family living areas less than 62 F during non-sleeping hours and less than 55 F.</a:t>
            </a:r>
          </a:p>
          <a:p>
            <a:pPr marL="137160" indent="0">
              <a:buNone/>
            </a:pPr>
            <a:r>
              <a:rPr lang="en-US" dirty="0" smtClean="0"/>
              <a:t>69(c)		When indoor temperature exceeds 85 , is mechanical ventilation such as fans or air conditioning used?</a:t>
            </a:r>
          </a:p>
          <a:p>
            <a:pPr marL="137160" indent="0">
              <a:buNone/>
            </a:pPr>
            <a:r>
              <a:rPr lang="en-US" dirty="0" smtClean="0"/>
              <a:t>70		Does the home have an operable telephone that is easily accessible?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753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PHYSICAL SITE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en-US" dirty="0" smtClean="0"/>
              <a:t>74	Do </a:t>
            </a:r>
            <a:r>
              <a:rPr lang="en-US" dirty="0" smtClean="0"/>
              <a:t>interior stairs and outside steps have a non-skid surface?</a:t>
            </a:r>
          </a:p>
          <a:p>
            <a:pPr marL="137160" indent="0">
              <a:buNone/>
            </a:pPr>
            <a:r>
              <a:rPr lang="en-US" dirty="0" smtClean="0"/>
              <a:t>79(b)	Does each individual sharing a bedroom have a minimum of 50 square feet and does each individual occupying a single bedroom have a minimum of 60 square feet?</a:t>
            </a:r>
          </a:p>
          <a:p>
            <a:pPr marL="137160" indent="0">
              <a:buNone/>
            </a:pPr>
            <a:r>
              <a:rPr lang="en-US" dirty="0" smtClean="0"/>
              <a:t>80(c)	</a:t>
            </a:r>
            <a:r>
              <a:rPr lang="en-US" dirty="0" smtClean="0"/>
              <a:t>Does </a:t>
            </a:r>
            <a:r>
              <a:rPr lang="en-US" dirty="0" smtClean="0"/>
              <a:t>at least 1 bathroom area have a sink, wall, mirror, soap, toilet paper, individual clean paper or cloth towels and trash receptacle?</a:t>
            </a:r>
          </a:p>
          <a:p>
            <a:pPr marL="137160" indent="0">
              <a:buNone/>
            </a:pPr>
            <a:r>
              <a:rPr lang="en-US" dirty="0" smtClean="0"/>
              <a:t>81(a)	</a:t>
            </a:r>
            <a:r>
              <a:rPr lang="en-US" dirty="0" smtClean="0"/>
              <a:t>Does </a:t>
            </a:r>
            <a:r>
              <a:rPr lang="en-US" dirty="0" smtClean="0"/>
              <a:t>home have kitchen area with refrigerator, sink, cooking equipment &amp; cabinets for storage</a:t>
            </a:r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3915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PHYSICAL SITE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83(a)	</a:t>
            </a:r>
            <a:r>
              <a:rPr lang="en-US" dirty="0" smtClean="0"/>
              <a:t>	Are </a:t>
            </a:r>
            <a:r>
              <a:rPr lang="en-US" dirty="0" smtClean="0"/>
              <a:t>in ground pools found with gate that is locked when pool is not in </a:t>
            </a:r>
            <a:r>
              <a:rPr lang="en-US" dirty="0" smtClean="0"/>
              <a:t>use?</a:t>
            </a:r>
          </a:p>
          <a:p>
            <a:pPr marL="137160" indent="0">
              <a:buNone/>
            </a:pPr>
            <a:r>
              <a:rPr lang="en-US" dirty="0" smtClean="0"/>
              <a:t>83(b</a:t>
            </a:r>
            <a:r>
              <a:rPr lang="en-US" dirty="0" smtClean="0"/>
              <a:t>)	Are above ground pools that are under 4 ft. made inaccessible to individuals when the pool is not in </a:t>
            </a:r>
            <a:r>
              <a:rPr lang="en-US" dirty="0" smtClean="0"/>
              <a:t>use?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84(1)&amp;(2)Are firearms kept in locked cabinets and is ammunition kept in a locked </a:t>
            </a:r>
            <a:r>
              <a:rPr lang="en-US" dirty="0" smtClean="0"/>
              <a:t>a cabinet </a:t>
            </a:r>
            <a:r>
              <a:rPr lang="en-US" dirty="0" smtClean="0"/>
              <a:t>that is separate from firearms?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354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FIRE SAFETY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dirty="0" smtClean="0"/>
              <a:t>101	</a:t>
            </a:r>
            <a:r>
              <a:rPr lang="en-US" dirty="0" smtClean="0"/>
              <a:t>	Are </a:t>
            </a:r>
            <a:r>
              <a:rPr lang="en-US" dirty="0" smtClean="0"/>
              <a:t>stairways, halls, doorways, &amp; exits from rooms &amp; homes unobstructed</a:t>
            </a:r>
          </a:p>
          <a:p>
            <a:pPr marL="137160" indent="0">
              <a:buNone/>
            </a:pPr>
            <a:r>
              <a:rPr lang="en-US" dirty="0" smtClean="0"/>
              <a:t>103	</a:t>
            </a:r>
            <a:r>
              <a:rPr lang="en-US" dirty="0" smtClean="0"/>
              <a:t>	Are </a:t>
            </a:r>
            <a:r>
              <a:rPr lang="en-US" dirty="0" smtClean="0"/>
              <a:t>furnaces cleaned annually, not required for gas or electric (except to change filters)</a:t>
            </a:r>
          </a:p>
          <a:p>
            <a:pPr marL="137160" indent="0">
              <a:buNone/>
            </a:pPr>
            <a:r>
              <a:rPr lang="en-US" dirty="0" smtClean="0"/>
              <a:t>105(a)	Are wood &amp; coal burning stoves used before being inspected for safe installation by fire safety expert?</a:t>
            </a:r>
          </a:p>
          <a:p>
            <a:pPr marL="137160" indent="0">
              <a:buNone/>
            </a:pPr>
            <a:r>
              <a:rPr lang="en-US" dirty="0" smtClean="0"/>
              <a:t>105(b)	Are wood &amp; coal chimneys &amp; flues, burning stoves cleaned annually if used more frequently than once per year</a:t>
            </a:r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731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FIRE SAFETY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 smtClean="0"/>
              <a:t>107(a)	Is there a minimum of 1 operable smoke detector, one on each floor, including basement &amp; attic 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108(a</a:t>
            </a:r>
            <a:r>
              <a:rPr lang="en-US" dirty="0" smtClean="0"/>
              <a:t>)	1 fire extinguisher with a minimum 2-A </a:t>
            </a:r>
            <a:r>
              <a:rPr lang="en-US" dirty="0" smtClean="0"/>
              <a:t>rating</a:t>
            </a:r>
          </a:p>
          <a:p>
            <a:pPr marL="137160" indent="0">
              <a:buNone/>
            </a:pPr>
            <a:r>
              <a:rPr lang="en-US" dirty="0" smtClean="0"/>
              <a:t>109(b</a:t>
            </a:r>
            <a:r>
              <a:rPr lang="en-US" dirty="0" smtClean="0"/>
              <a:t>)	Was a fire drill held at least every 6 </a:t>
            </a:r>
            <a:r>
              <a:rPr lang="en-US" dirty="0" smtClean="0"/>
              <a:t>months</a:t>
            </a:r>
            <a:r>
              <a:rPr lang="en-US" dirty="0" smtClean="0"/>
              <a:t>, if all individuals have demonstrated to the ability to evacuate?</a:t>
            </a:r>
          </a:p>
          <a:p>
            <a:pPr marL="137160" indent="0">
              <a:buNone/>
            </a:pPr>
            <a:r>
              <a:rPr lang="en-US" dirty="0" smtClean="0"/>
              <a:t>109(e)	Is fire drill held during sleeping hours at least every 12 months?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328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FIRE SAFETY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110(a)	Is a written fire safety training plan developed for all family members?</a:t>
            </a:r>
          </a:p>
          <a:p>
            <a:pPr marL="137160" indent="0">
              <a:buNone/>
            </a:pPr>
            <a:r>
              <a:rPr lang="en-US" dirty="0" smtClean="0"/>
              <a:t>110(c)	Are all family members trained within 31 days of move in date and annually?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71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HEALTH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121(a)	Does each individual have physical exam within 12 months prior to admission</a:t>
            </a:r>
          </a:p>
          <a:p>
            <a:pPr marL="137160" indent="0">
              <a:buNone/>
            </a:pPr>
            <a:r>
              <a:rPr lang="en-US" dirty="0" smtClean="0"/>
              <a:t>121(c)	</a:t>
            </a:r>
            <a:r>
              <a:rPr lang="en-US" dirty="0" err="1" smtClean="0"/>
              <a:t>Mantoux</a:t>
            </a:r>
            <a:r>
              <a:rPr lang="en-US" dirty="0" smtClean="0"/>
              <a:t> with negative results @ 2 years for individuals 1 year of age &amp; older.  If TB is positive, obtain chest x-ray</a:t>
            </a:r>
          </a:p>
          <a:p>
            <a:pPr marL="137160" indent="0">
              <a:buNone/>
            </a:pPr>
            <a:r>
              <a:rPr lang="en-US" dirty="0" smtClean="0"/>
              <a:t>121(c)(7</a:t>
            </a:r>
            <a:r>
              <a:rPr lang="en-US" dirty="0" smtClean="0"/>
              <a:t>)	</a:t>
            </a:r>
            <a:r>
              <a:rPr lang="en-US" dirty="0" err="1" smtClean="0"/>
              <a:t>Gyn</a:t>
            </a:r>
            <a:r>
              <a:rPr lang="en-US" dirty="0" smtClean="0"/>
              <a:t>, breast, and PAP exams for women 18 and older </a:t>
            </a:r>
          </a:p>
          <a:p>
            <a:pPr marL="137160" indent="0">
              <a:buNone/>
            </a:pPr>
            <a:r>
              <a:rPr lang="en-US" dirty="0" smtClean="0"/>
              <a:t>121(c)(8)Mammogram at least @ 2 years for women 40-49 and every year for women over 50.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276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FAMILY LIVING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CHAPTER 6500 REGULATIONS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LICENSING INSPECTION INSTRUMENT (LII) IS A SERIES OF QUESTIONS DESIGNED TO MEASURE COMPLIANCE WITH PENNSYLVANIA’S FAMILY LIVING HOMES FOR INDIVIDUALS WITH MENTAL RETARDATION LICENSING REGULATIONS (TITLE 55, CHAPTER 6500).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080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HEALTH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121(c)(9)	Prostate exam for men 40 and older</a:t>
            </a:r>
          </a:p>
          <a:p>
            <a:pPr marL="137160" indent="0">
              <a:buNone/>
            </a:pPr>
            <a:r>
              <a:rPr lang="en-US" dirty="0" smtClean="0"/>
              <a:t>122(a)	</a:t>
            </a:r>
            <a:r>
              <a:rPr lang="en-US" dirty="0" smtClean="0"/>
              <a:t>Individuals </a:t>
            </a:r>
            <a:r>
              <a:rPr lang="en-US" dirty="0" smtClean="0"/>
              <a:t>over 18 have dental exam annually</a:t>
            </a:r>
          </a:p>
          <a:p>
            <a:pPr marL="137160" indent="0">
              <a:buNone/>
            </a:pPr>
            <a:r>
              <a:rPr lang="en-US" dirty="0" smtClean="0"/>
              <a:t>123(a</a:t>
            </a:r>
            <a:r>
              <a:rPr lang="en-US" dirty="0" smtClean="0"/>
              <a:t>)</a:t>
            </a:r>
            <a:r>
              <a:rPr lang="en-US" dirty="0" smtClean="0"/>
              <a:t>	If refusal of routine medical or dental care, are there continued attempts to train the individual? 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125(b</a:t>
            </a:r>
            <a:r>
              <a:rPr lang="en-US" dirty="0" smtClean="0"/>
              <a:t>)	</a:t>
            </a:r>
            <a:r>
              <a:rPr lang="en-US" dirty="0" smtClean="0"/>
              <a:t>Does </a:t>
            </a:r>
            <a:r>
              <a:rPr lang="en-US" dirty="0" smtClean="0"/>
              <a:t>each family physical include </a:t>
            </a:r>
            <a:r>
              <a:rPr lang="en-US" dirty="0" err="1" smtClean="0"/>
              <a:t>Mantoux</a:t>
            </a:r>
            <a:r>
              <a:rPr lang="en-US" dirty="0" smtClean="0"/>
              <a:t> test? 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7525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MEDICATIONS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131(a)	Prescription and non-prescription meds must be in original containers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132(a)	Original containers for medications labeled with dose that includes name of individual, medication, date </a:t>
            </a:r>
            <a:r>
              <a:rPr lang="en-US" dirty="0" smtClean="0"/>
              <a:t>prescription </a:t>
            </a:r>
            <a:r>
              <a:rPr lang="en-US" dirty="0" smtClean="0"/>
              <a:t>was issued, dose, and name of prescribing physician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133(c)	If medication is for psychiatric illness, is there a medication review at least every 3 months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138(a</a:t>
            </a:r>
            <a:r>
              <a:rPr lang="en-US" dirty="0" smtClean="0"/>
              <a:t>)	Did family members who administer prescription medications receive </a:t>
            </a:r>
            <a:r>
              <a:rPr lang="en-US" dirty="0" smtClean="0"/>
              <a:t>training </a:t>
            </a:r>
            <a:r>
              <a:rPr lang="en-US" dirty="0" smtClean="0"/>
              <a:t>by the </a:t>
            </a:r>
            <a:r>
              <a:rPr lang="en-US" dirty="0" smtClean="0"/>
              <a:t>individual’s </a:t>
            </a:r>
            <a:r>
              <a:rPr lang="en-US" dirty="0" smtClean="0"/>
              <a:t>source of health care about administration, side effects, and contraindications of the medication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255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ASSESSMENT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dirty="0" smtClean="0"/>
              <a:t>151(a)	Must have written Assessment 1 year prior to or 60 days after admission to the home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Must include:  </a:t>
            </a:r>
            <a:r>
              <a:rPr lang="en-US" dirty="0" smtClean="0"/>
              <a:t>strengths</a:t>
            </a:r>
            <a:r>
              <a:rPr lang="en-US" dirty="0" smtClean="0"/>
              <a:t>, needs, preferences, likes, dislikes, interests, functional skills, communication, personal adjustment, personal needs activities, supervision, progress towards self-administration, danger to heat sources, ability to evacuate, individual’s </a:t>
            </a:r>
            <a:r>
              <a:rPr lang="en-US" dirty="0" smtClean="0"/>
              <a:t>disability, lifetime medical, recommendations regarding areas of training, programming, and services, progress and growth in all areas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43600"/>
            <a:ext cx="12192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054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ISP SUGGESTIONS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Outcomes, Outcomes, Outcomes!!!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SMART goals</a:t>
            </a:r>
          </a:p>
          <a:p>
            <a:pPr marL="137160" indent="0">
              <a:buNone/>
            </a:pPr>
            <a:r>
              <a:rPr lang="en-US" dirty="0" smtClean="0"/>
              <a:t>      Specific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Measurable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Attainable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Realistic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Timely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Must include activities that are specific to the individual’s preferences and needs that promote community involvement, participation, comfort, and independence	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43600"/>
            <a:ext cx="12192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436" y="5947496"/>
            <a:ext cx="12192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81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ISP SUGGESTIONS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4800" dirty="0" smtClean="0"/>
              <a:t>Outcomes answer the following questions: </a:t>
            </a:r>
            <a:r>
              <a:rPr lang="en-US" sz="4800" dirty="0"/>
              <a:t>W</a:t>
            </a:r>
            <a:r>
              <a:rPr lang="en-US" sz="4800" dirty="0" smtClean="0"/>
              <a:t>hat is it that a person wants to do and what is being done to help support this?</a:t>
            </a:r>
            <a:endParaRPr lang="en-US" sz="4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943600"/>
            <a:ext cx="12192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0257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RESOURCES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REGIONAL COALITION MEETINGS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PA COALITION MEETINGS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LEADERSHIP GROUP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FOCUS GROUP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http://www.dhs.state.pa.us/provider/longtermcareservices/regulatoryquestionandanswer/index.htm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ODP &amp; PAR BULLETINS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9436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0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LIFESHARING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738227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564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TIPS FOR NEW PROVIDERS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DEVELOP HOW TO, ORIENTATION, FAMILY DYNAMICS AND POSITIVE APPROACHES TRAININGS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CONDUCT REGULAR AGENCY TEAM MEETINGS TO PROBLEM SOLVE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NETWORK WITH OTHER PROVIDERS IN YOUR </a:t>
            </a:r>
            <a:r>
              <a:rPr lang="en-US" dirty="0" smtClean="0"/>
              <a:t>REGION AND ACROSS PA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SHARE </a:t>
            </a:r>
            <a:r>
              <a:rPr lang="en-US" dirty="0" smtClean="0"/>
              <a:t>RESOURCES AND INFORMATION WITH OTHER PROVIDERS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5924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CRISIS INTERVENTION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COMMUNICATE OPENLY, HONESTLY, AND FREQUENTLY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DISCUSS ISSUE WITH INDIVIDUAL, LSP, AND TEAM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FACILITATE FAMILY DISCUSSION AND AIM FOR A WIN-WIN SOLUTION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PROVIDE TRAINING AND RETRAINING FOR FAMILIES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TALK TO PRIOR SUPPORT TEAM/NATURAL FAMILY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PROVIDE EXTRA SUPPORTS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PROVIDE MENTORING OPTIONS WITH EXISTING LSPs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REMOVE INDIVIDUAL </a:t>
            </a:r>
            <a:r>
              <a:rPr lang="en-US" i="1" dirty="0" smtClean="0"/>
              <a:t>ONLY</a:t>
            </a:r>
            <a:r>
              <a:rPr lang="en-US" dirty="0" smtClean="0"/>
              <a:t>  WHEN HEALTH, SAFETY, OR NEGLECT IS </a:t>
            </a:r>
            <a:r>
              <a:rPr lang="en-US" dirty="0" smtClean="0"/>
              <a:t>INVOLVED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7592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SPECIALIST RESPONSIBILITIES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NO MORE THAN 8 INVIDUALS PER CASELOAD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WORK PRIMARILY </a:t>
            </a:r>
            <a:r>
              <a:rPr lang="en-US" dirty="0" smtClean="0"/>
              <a:t>OR PREFERABLY EXCLUSIVELY IN LIFESHARING PROGRAM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KNOW THE INDIVIDUAL AND LSP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KNOW THE INDIVIDUAL’S MEDICAL HISTORY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DEMONSTRATE GOOD COMMUNICATION SKILLS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PROVIDE CONSISTENT FOLLOW THROUGH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BE PROACTIVE; ANTICIPATE PROBLEMS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FOSTER RELATIONSHIP WITH THE FAMILY—GOOD, BAD, AND UGLY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BE KNOWLEDGEABLE ABOUT DIFFERENT CULTURES, RELIGIONS, AND ETHNICITIES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12946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6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LIFESHARING HOMES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u="sng" dirty="0" smtClean="0"/>
              <a:t>LICENSED HOME </a:t>
            </a:r>
            <a:r>
              <a:rPr lang="en-US" dirty="0" smtClean="0"/>
              <a:t> - INDIVIDUAL WHO REQUIRES MORE THAN 30 HOURS OF UNSUPERVISED TIME IN A WEEK</a:t>
            </a:r>
          </a:p>
          <a:p>
            <a:pPr marL="13716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u="sng" dirty="0" smtClean="0"/>
              <a:t>UNLICENSED HOME </a:t>
            </a:r>
            <a:r>
              <a:rPr lang="en-US" dirty="0" smtClean="0"/>
              <a:t>– INDIVIDUAL WHO REQUIRES LESS THAN 30 HOURS OF UNSUPERVISED TIME IN A WEEK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53398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0816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HOW OFTEN TO PLAN VISITS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UPON ADMISSION, WEEKLY TO ENSURE THAT TRANSITION OCCURS SMOOTHLY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DETERMINE PREFERRED METHOD OF COMMUNICATION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SPECIALIST TO CONTACT FAMILY WEEKLY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MONTHLY VISITS TO HOME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HAVE SEPARATE VISITS WITH </a:t>
            </a:r>
            <a:r>
              <a:rPr lang="en-US" dirty="0" smtClean="0"/>
              <a:t>INDIVIDUAL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93758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WHAT HAPPENS DURING VISITS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ENSURE THAT INDIVIDUAL’S NEEDS ARE MET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ORGANIZE SCHEDULES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PROBLEM SOLVE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OBSERVE FAMILY DYNAMICS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DISCUSS CHANGE OR IMPENDING CHANGE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SCHEDULE VISITS WITH SUPPORTS COORDINATORS AND OTHER TEAM </a:t>
            </a:r>
            <a:r>
              <a:rPr lang="en-US" dirty="0" smtClean="0"/>
              <a:t>MEMBERS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REMEMBER TO CELEBRATE!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0569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IT’S ALL ABOUT RELATIONSHIPS!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Individual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Family – </a:t>
            </a:r>
            <a:r>
              <a:rPr lang="en-US" dirty="0" err="1" smtClean="0"/>
              <a:t>Lifesharing</a:t>
            </a:r>
            <a:r>
              <a:rPr lang="en-US" dirty="0" smtClean="0"/>
              <a:t> and Biological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Friends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Neighbors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Lifesharing</a:t>
            </a:r>
            <a:r>
              <a:rPr lang="en-US" dirty="0" smtClean="0"/>
              <a:t> Specialist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Supports Coordinator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TEAM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43600"/>
            <a:ext cx="11430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0"/>
            <a:ext cx="11430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43041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SUGGESTIONS OR OTHER TIPS?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38400"/>
            <a:ext cx="34290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5888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REQUIREMENTS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NON-CONTIGUOUS SITE VERIFICATION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24 HOURS PRE-SERVICE  AND ANNUAL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ANNUAL PHYSICAL EXAM FOR EVERYONE IN THE HOME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CRIMINAL HISTORY AND CHILD ABUSE CHECKS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ANNUAL HEATER CLEANING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SAFE INSTALLATION INSPECTION FOR WOOD AND COAL STOVES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FIRE EXTINGUISHERS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SMOKE DETECTORS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FIRST AID KIT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44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PREPARATION FOR ANNUAL LICENSING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25% MINIMUM, IN ADDITION TO ANY NEW HOMES OPENED WITHIN A LICENSING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RECORDS ARE REVIEWED AT AGENCY OFFICE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INDIVIDUAL RECORDS, FAMILY RECORDS, TRAINING RECORDS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PHYSICAL SITE—MEDICATIONS, FIRE SAFETY, MONEY, ETC.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THREE MONTHS PRIOR TO EXPIRATION OF YOUR LICENSE, MUST COMPLETE A PRE-LICENSING INSPECTION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FOLLOWING MAJOR </a:t>
            </a:r>
            <a:r>
              <a:rPr lang="en-US" dirty="0" smtClean="0"/>
              <a:t>AREAS ARE EVALUATED: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PHYSICAL SITE (HOME)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FIRE SAFETY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INDIVIDUAL HEALTH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FAMILY HEALTH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MEDICATIONS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NUTRITION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INDIVIDUAL ASSESSMENT </a:t>
            </a:r>
            <a:r>
              <a:rPr lang="en-US" dirty="0" smtClean="0"/>
              <a:t> &amp; </a:t>
            </a:r>
            <a:r>
              <a:rPr lang="en-US" dirty="0" smtClean="0"/>
              <a:t>ISP</a:t>
            </a:r>
            <a:endParaRPr lang="en-US" dirty="0" smtClean="0"/>
          </a:p>
          <a:p>
            <a:pPr marL="585216" lvl="1" indent="0">
              <a:buNone/>
            </a:pPr>
            <a:r>
              <a:rPr lang="en-US" dirty="0" smtClean="0"/>
              <a:t>    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680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GENERAL REQUIREMENTS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dirty="0" smtClean="0"/>
              <a:t>17(a</a:t>
            </a:r>
            <a:r>
              <a:rPr lang="en-US" dirty="0" smtClean="0"/>
              <a:t>)		Did </a:t>
            </a:r>
            <a:r>
              <a:rPr lang="en-US" dirty="0" smtClean="0"/>
              <a:t>agency complete a self-assessment </a:t>
            </a:r>
            <a:r>
              <a:rPr lang="en-US" dirty="0" smtClean="0"/>
              <a:t>at </a:t>
            </a:r>
            <a:r>
              <a:rPr lang="en-US" dirty="0" smtClean="0"/>
              <a:t>each home the agency is licensed to </a:t>
            </a:r>
            <a:r>
              <a:rPr lang="en-US" dirty="0" smtClean="0"/>
              <a:t>operate </a:t>
            </a:r>
            <a:r>
              <a:rPr lang="en-US" dirty="0" smtClean="0"/>
              <a:t>within a 3-6  months prior to </a:t>
            </a:r>
            <a:r>
              <a:rPr lang="en-US" dirty="0" smtClean="0"/>
              <a:t>expiration </a:t>
            </a:r>
            <a:r>
              <a:rPr lang="en-US" dirty="0" smtClean="0"/>
              <a:t>date of agency’s certificate of compliance</a:t>
            </a:r>
          </a:p>
          <a:p>
            <a:pPr marL="137160" indent="0">
              <a:buNone/>
            </a:pPr>
            <a:r>
              <a:rPr lang="en-US" dirty="0" smtClean="0"/>
              <a:t>20 (b)	Are written policies and procedures on prevention, reporting, investigation and management of unusual incidents kept?</a:t>
            </a:r>
          </a:p>
          <a:p>
            <a:pPr marL="137160" indent="0">
              <a:buNone/>
            </a:pPr>
            <a:r>
              <a:rPr lang="en-US" dirty="0" smtClean="0"/>
              <a:t>24 (a)	Is there a written policy that establishes procedures for the protection </a:t>
            </a:r>
            <a:r>
              <a:rPr lang="en-US" dirty="0" smtClean="0"/>
              <a:t>&amp; </a:t>
            </a:r>
            <a:r>
              <a:rPr lang="en-US" dirty="0" smtClean="0"/>
              <a:t>accounting of individual funds and property and for advising the individual?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806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GENERAL REQUIREMENTS CONTINUED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24(f)	Is there any co-mingling of the individual’s personal funds with agency or household funds?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778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INDIVIDUAL RIGHTS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31(a)	</a:t>
            </a:r>
            <a:r>
              <a:rPr lang="en-US" dirty="0" smtClean="0"/>
              <a:t>	Is </a:t>
            </a:r>
            <a:r>
              <a:rPr lang="en-US" dirty="0" smtClean="0"/>
              <a:t>each individual informed of the individual’s rights upon admission and annually?</a:t>
            </a:r>
          </a:p>
          <a:p>
            <a:pPr marL="137160" indent="0">
              <a:buNone/>
            </a:pPr>
            <a:r>
              <a:rPr lang="en-US" dirty="0" smtClean="0"/>
              <a:t>34(b)	Does the home or agency have </a:t>
            </a:r>
            <a:r>
              <a:rPr lang="en-US" dirty="0" smtClean="0"/>
              <a:t>and implement </a:t>
            </a:r>
            <a:r>
              <a:rPr lang="en-US" dirty="0" smtClean="0"/>
              <a:t>civil rights policies and procedures?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1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STAFFING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 smtClean="0"/>
              <a:t>42(a)-42(c)	</a:t>
            </a:r>
            <a:r>
              <a:rPr lang="en-US" dirty="0" smtClean="0"/>
              <a:t>	CEO </a:t>
            </a:r>
            <a:r>
              <a:rPr lang="en-US" dirty="0" smtClean="0"/>
              <a:t>responsibilities, policies, </a:t>
            </a:r>
            <a:r>
              <a:rPr lang="en-US" dirty="0" smtClean="0"/>
              <a:t>and </a:t>
            </a:r>
            <a:r>
              <a:rPr lang="en-US" dirty="0" smtClean="0"/>
              <a:t>qualifications</a:t>
            </a:r>
          </a:p>
          <a:p>
            <a:pPr marL="137160" indent="0">
              <a:buNone/>
            </a:pPr>
            <a:r>
              <a:rPr lang="en-US" dirty="0" smtClean="0"/>
              <a:t>43(b)		Is there a family living specialist </a:t>
            </a:r>
            <a:r>
              <a:rPr lang="en-US" dirty="0" smtClean="0"/>
              <a:t>assigned </a:t>
            </a:r>
            <a:r>
              <a:rPr lang="en-US" dirty="0" smtClean="0"/>
              <a:t>to more than 8 family </a:t>
            </a:r>
            <a:r>
              <a:rPr lang="en-US" dirty="0" smtClean="0"/>
              <a:t>living </a:t>
            </a:r>
            <a:r>
              <a:rPr lang="en-US" dirty="0" smtClean="0"/>
              <a:t>home?</a:t>
            </a:r>
          </a:p>
          <a:p>
            <a:pPr marL="137160" indent="0">
              <a:buNone/>
            </a:pPr>
            <a:r>
              <a:rPr lang="en-US" dirty="0" smtClean="0"/>
              <a:t>43(c)		</a:t>
            </a:r>
            <a:r>
              <a:rPr lang="en-US" dirty="0" smtClean="0"/>
              <a:t>	Is </a:t>
            </a:r>
            <a:r>
              <a:rPr lang="en-US" dirty="0" smtClean="0"/>
              <a:t>there a minimum of 1 family </a:t>
            </a:r>
            <a:r>
              <a:rPr lang="en-US" dirty="0" smtClean="0"/>
              <a:t>living </a:t>
            </a:r>
            <a:r>
              <a:rPr lang="en-US" dirty="0" smtClean="0"/>
              <a:t>specialist </a:t>
            </a:r>
            <a:r>
              <a:rPr lang="en-US" dirty="0" smtClean="0"/>
              <a:t>responsible </a:t>
            </a:r>
            <a:r>
              <a:rPr lang="en-US" dirty="0" smtClean="0"/>
              <a:t>for </a:t>
            </a:r>
            <a:r>
              <a:rPr lang="en-US" dirty="0" smtClean="0"/>
              <a:t>every </a:t>
            </a:r>
            <a:r>
              <a:rPr lang="en-US" dirty="0" smtClean="0"/>
              <a:t>16 individuals?	</a:t>
            </a:r>
          </a:p>
          <a:p>
            <a:pPr marL="137160" indent="0">
              <a:buNone/>
            </a:pPr>
            <a:r>
              <a:rPr lang="en-US" dirty="0" smtClean="0"/>
              <a:t>43(d)-(e)	</a:t>
            </a:r>
            <a:r>
              <a:rPr lang="en-US" dirty="0" smtClean="0"/>
              <a:t>	Responsibilities </a:t>
            </a:r>
            <a:r>
              <a:rPr lang="en-US" dirty="0" smtClean="0"/>
              <a:t>of specialist, Assessment, ISP, ISP Discrepancies, monthlies, coordinate services, training	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19800"/>
            <a:ext cx="1222582" cy="72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0654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</TotalTime>
  <Words>1096</Words>
  <Application>Microsoft Office PowerPoint</Application>
  <PresentationFormat>On-screen Show (4:3)</PresentationFormat>
  <Paragraphs>211</Paragraphs>
  <Slides>33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Apex</vt:lpstr>
      <vt:lpstr>Lifesharing:</vt:lpstr>
      <vt:lpstr>FAMILY LIVING</vt:lpstr>
      <vt:lpstr>LIFESHARING HOMES</vt:lpstr>
      <vt:lpstr>REQUIREMENTS</vt:lpstr>
      <vt:lpstr>PREPARATION FOR ANNUAL LICENSING</vt:lpstr>
      <vt:lpstr>GENERAL REQUIREMENTS</vt:lpstr>
      <vt:lpstr>GENERAL REQUIREMENTS CONTINUED</vt:lpstr>
      <vt:lpstr>INDIVIDUAL RIGHTS</vt:lpstr>
      <vt:lpstr>STAFFING</vt:lpstr>
      <vt:lpstr>SUPERVISION</vt:lpstr>
      <vt:lpstr>SUPERVISION CONTINUED</vt:lpstr>
      <vt:lpstr>PHYSICAL SITE</vt:lpstr>
      <vt:lpstr>PHYSICAL SITE CONTINUED</vt:lpstr>
      <vt:lpstr>PHYSICAL SITE CONTINUED</vt:lpstr>
      <vt:lpstr>PHYSICAL SITE CONTINUED</vt:lpstr>
      <vt:lpstr>FIRE SAFETY</vt:lpstr>
      <vt:lpstr>FIRE SAFETY CONTINUED</vt:lpstr>
      <vt:lpstr>FIRE SAFETY CONTINUED</vt:lpstr>
      <vt:lpstr>HEALTH</vt:lpstr>
      <vt:lpstr>HEALTH CONTINUED</vt:lpstr>
      <vt:lpstr>MEDICATIONS</vt:lpstr>
      <vt:lpstr>ASSESSMENT</vt:lpstr>
      <vt:lpstr>ISP SUGGESTIONS</vt:lpstr>
      <vt:lpstr>ISP SUGGESTIONS CONTINUED</vt:lpstr>
      <vt:lpstr>RESOURCES</vt:lpstr>
      <vt:lpstr>LIFESHARING</vt:lpstr>
      <vt:lpstr>TIPS FOR NEW PROVIDERS</vt:lpstr>
      <vt:lpstr>CRISIS INTERVENTION</vt:lpstr>
      <vt:lpstr>SPECIALIST RESPONSIBILITIES</vt:lpstr>
      <vt:lpstr>HOW OFTEN TO PLAN VISITS</vt:lpstr>
      <vt:lpstr>WHAT HAPPENS DURING VISITS</vt:lpstr>
      <vt:lpstr>IT’S ALL ABOUT RELATIONSHIPS!</vt:lpstr>
      <vt:lpstr>SUGGESTIONS OR OTHER TIPS?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sbrown</dc:creator>
  <cp:lastModifiedBy>sbrown</cp:lastModifiedBy>
  <cp:revision>54</cp:revision>
  <cp:lastPrinted>2015-10-16T21:07:36Z</cp:lastPrinted>
  <dcterms:created xsi:type="dcterms:W3CDTF">2015-10-08T22:15:51Z</dcterms:created>
  <dcterms:modified xsi:type="dcterms:W3CDTF">2015-10-16T23:03:40Z</dcterms:modified>
</cp:coreProperties>
</file>